
<file path=[Content_Types].xml><?xml version="1.0" encoding="utf-8"?>
<Types xmlns="http://schemas.openxmlformats.org/package/2006/content-types">
  <Default Extension="tiff" ContentType="image/tiff"/>
  <Default Extension="rels" ContentType="application/vnd.openxmlformats-package.relationships+xml"/>
  <Default Extension="jpg" ContentType="image/jpeg"/>
  <Default Extension="xml" ContentType="application/xml"/>
  <Default Extension="wmf" ContentType="image/x-wmf"/>
  <Default Extension="vml" ContentType="application/vnd.openxmlformats-officedocument.vmlDrawing"/>
  <Default Extension="jpeg" ContentType="image/jpeg"/>
  <Default Extension="gif" ContentType="image/gif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notesSlides/notesSlide3.xml" ContentType="application/vnd.openxmlformats-officedocument.presentationml.notesSlide+xml"/>
  <Override PartName="/ppt/embeddings/oleObject2.bin" ContentType="application/vnd.openxmlformats-officedocument.oleObject"/>
  <Override PartName="/ppt/notesSlides/notesSlide4.xml" ContentType="application/vnd.openxmlformats-officedocument.presentationml.notesSlide+xml"/>
  <Override PartName="/ppt/embeddings/oleObject3.bin" ContentType="application/vnd.openxmlformats-officedocument.oleObject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notesSlides/notesSlide17.xml" ContentType="application/vnd.openxmlformats-officedocument.presentationml.notesSlide+xml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notesSlides/notesSlide18.xml" ContentType="application/vnd.openxmlformats-officedocument.presentationml.notesSlide+xml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notesSlides/notesSlide21.xml" ContentType="application/vnd.openxmlformats-officedocument.presentationml.notesSlide+xml"/>
  <Override PartName="/ppt/embeddings/oleObject37.bin" ContentType="application/vnd.openxmlformats-officedocument.oleObject"/>
  <Override PartName="/ppt/notesSlides/notesSlide22.xml" ContentType="application/vnd.openxmlformats-officedocument.presentationml.notesSlide+xml"/>
  <Override PartName="/ppt/embeddings/oleObject38.bin" ContentType="application/vnd.openxmlformats-officedocument.oleObject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embeddings/oleObject39.bin" ContentType="application/vnd.openxmlformats-officedocument.oleObject"/>
  <Override PartName="/ppt/embeddings/oleObject40.bin" ContentType="application/vnd.openxmlformats-officedocument.oleObject"/>
  <Override PartName="/ppt/embeddings/oleObject41.bin" ContentType="application/vnd.openxmlformats-officedocument.oleObject"/>
  <Override PartName="/ppt/embeddings/oleObject42.bin" ContentType="application/vnd.openxmlformats-officedocument.oleObject"/>
  <Override PartName="/ppt/embeddings/oleObject43.bin" ContentType="application/vnd.openxmlformats-officedocument.oleObject"/>
  <Override PartName="/ppt/embeddings/oleObject44.bin" ContentType="application/vnd.openxmlformats-officedocument.oleObject"/>
  <Override PartName="/ppt/embeddings/oleObject45.bin" ContentType="application/vnd.openxmlformats-officedocument.oleObject"/>
  <Override PartName="/ppt/notesSlides/notesSlide26.xml" ContentType="application/vnd.openxmlformats-officedocument.presentationml.notesSlide+xml"/>
  <Override PartName="/ppt/embeddings/oleObject46.bin" ContentType="application/vnd.openxmlformats-officedocument.oleObject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embeddings/oleObject47.bin" ContentType="application/vnd.openxmlformats-officedocument.oleObject"/>
  <Override PartName="/ppt/embeddings/oleObject48.bin" ContentType="application/vnd.openxmlformats-officedocument.oleObject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embeddings/oleObject49.bin" ContentType="application/vnd.openxmlformats-officedocument.oleObject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256" r:id="rId2"/>
    <p:sldId id="870" r:id="rId3"/>
    <p:sldId id="985" r:id="rId4"/>
    <p:sldId id="577" r:id="rId5"/>
    <p:sldId id="963" r:id="rId6"/>
    <p:sldId id="987" r:id="rId7"/>
    <p:sldId id="993" r:id="rId8"/>
    <p:sldId id="1028" r:id="rId9"/>
    <p:sldId id="956" r:id="rId10"/>
    <p:sldId id="1070" r:id="rId11"/>
    <p:sldId id="1048" r:id="rId12"/>
    <p:sldId id="1046" r:id="rId13"/>
    <p:sldId id="921" r:id="rId14"/>
    <p:sldId id="994" r:id="rId15"/>
    <p:sldId id="1041" r:id="rId16"/>
    <p:sldId id="1059" r:id="rId17"/>
    <p:sldId id="995" r:id="rId18"/>
    <p:sldId id="1058" r:id="rId19"/>
    <p:sldId id="991" r:id="rId20"/>
    <p:sldId id="988" r:id="rId21"/>
    <p:sldId id="1014" r:id="rId22"/>
    <p:sldId id="923" r:id="rId23"/>
    <p:sldId id="924" r:id="rId24"/>
    <p:sldId id="1068" r:id="rId25"/>
    <p:sldId id="1069" r:id="rId26"/>
    <p:sldId id="1080" r:id="rId27"/>
    <p:sldId id="1067" r:id="rId28"/>
    <p:sldId id="1076" r:id="rId29"/>
    <p:sldId id="1053" r:id="rId30"/>
    <p:sldId id="1054" r:id="rId31"/>
    <p:sldId id="930" r:id="rId32"/>
    <p:sldId id="1078" r:id="rId33"/>
    <p:sldId id="1079" r:id="rId34"/>
    <p:sldId id="901" r:id="rId35"/>
    <p:sldId id="1056" r:id="rId36"/>
    <p:sldId id="909" r:id="rId37"/>
    <p:sldId id="989" r:id="rId38"/>
    <p:sldId id="1044" r:id="rId39"/>
    <p:sldId id="1027" r:id="rId40"/>
    <p:sldId id="1004" r:id="rId41"/>
    <p:sldId id="1005" r:id="rId42"/>
    <p:sldId id="1055" r:id="rId43"/>
    <p:sldId id="1008" r:id="rId44"/>
    <p:sldId id="1010" r:id="rId45"/>
    <p:sldId id="1052" r:id="rId46"/>
    <p:sldId id="1003" r:id="rId47"/>
    <p:sldId id="1001" r:id="rId48"/>
    <p:sldId id="983" r:id="rId49"/>
    <p:sldId id="945" r:id="rId5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varisto Cisbani" initials="EC" lastIdx="2" clrIdx="0"/>
  <p:cmAuthor id="1" name="Cвой" initials="C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FB00"/>
    <a:srgbClr val="E03DDA"/>
    <a:srgbClr val="FF48F7"/>
    <a:srgbClr val="DFD2E7"/>
    <a:srgbClr val="E3CBE7"/>
    <a:srgbClr val="D9B8D6"/>
    <a:srgbClr val="C4A5BF"/>
    <a:srgbClr val="E4C535"/>
    <a:srgbClr val="357616"/>
    <a:srgbClr val="DC7F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38" autoAdjust="0"/>
    <p:restoredTop sz="89256" autoAdjust="0"/>
  </p:normalViewPr>
  <p:slideViewPr>
    <p:cSldViewPr snapToGrid="0" snapToObjects="1">
      <p:cViewPr>
        <p:scale>
          <a:sx n="105" d="100"/>
          <a:sy n="105" d="100"/>
        </p:scale>
        <p:origin x="-102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9" Type="http://schemas.openxmlformats.org/officeDocument/2006/relationships/slide" Target="slides/slide38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slide" Target="slides/slide49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slide" Target="slides/slide44.xml"/><Relationship Id="rId58" Type="http://schemas.openxmlformats.org/officeDocument/2006/relationships/tableStyles" Target="tableStyles.xml"/><Relationship Id="rId42" Type="http://schemas.openxmlformats.org/officeDocument/2006/relationships/slide" Target="slides/slide41.xml"/><Relationship Id="rId6" Type="http://schemas.openxmlformats.org/officeDocument/2006/relationships/slide" Target="slides/slide5.xml"/><Relationship Id="rId49" Type="http://schemas.openxmlformats.org/officeDocument/2006/relationships/slide" Target="slides/slide48.xml"/><Relationship Id="rId44" Type="http://schemas.openxmlformats.org/officeDocument/2006/relationships/slide" Target="slides/slide43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slide" Target="slides/slide45.xml"/><Relationship Id="rId57" Type="http://schemas.openxmlformats.org/officeDocument/2006/relationships/theme" Target="theme/theme1.xml"/><Relationship Id="rId35" Type="http://schemas.openxmlformats.org/officeDocument/2006/relationships/slide" Target="slides/slide34.xml"/><Relationship Id="rId51" Type="http://schemas.openxmlformats.org/officeDocument/2006/relationships/notesMaster" Target="notesMasters/notesMaster1.xml"/><Relationship Id="rId55" Type="http://schemas.openxmlformats.org/officeDocument/2006/relationships/presProps" Target="presProps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36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56" Type="http://schemas.openxmlformats.org/officeDocument/2006/relationships/viewProps" Target="viewProps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2" Type="http://schemas.openxmlformats.org/officeDocument/2006/relationships/handoutMaster" Target="handoutMasters/handoutMaster1.xml"/><Relationship Id="rId54" Type="http://schemas.openxmlformats.org/officeDocument/2006/relationships/commentAuthors" Target="commentAuthors.xml"/><Relationship Id="rId12" Type="http://schemas.openxmlformats.org/officeDocument/2006/relationships/slide" Target="slides/slide11.xml"/><Relationship Id="rId3" Type="http://schemas.openxmlformats.org/officeDocument/2006/relationships/slide" Target="slides/slide2.xml"/><Relationship Id="rId23" Type="http://schemas.openxmlformats.org/officeDocument/2006/relationships/slide" Target="slides/slide22.xml"/><Relationship Id="rId53" Type="http://schemas.openxmlformats.org/officeDocument/2006/relationships/printerSettings" Target="printerSettings/printerSettings1.bin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0.vml.rels><?xml version="1.0" encoding="UTF-8" standalone="yes"?>
<Relationships xmlns="http://schemas.openxmlformats.org/package/2006/relationships"><Relationship Id="rId4" Type="http://schemas.openxmlformats.org/officeDocument/2006/relationships/image" Target="../media/image99.wmf"/><Relationship Id="rId5" Type="http://schemas.openxmlformats.org/officeDocument/2006/relationships/image" Target="../media/image100.wmf"/><Relationship Id="rId7" Type="http://schemas.openxmlformats.org/officeDocument/2006/relationships/image" Target="../media/image102.emf"/><Relationship Id="rId1" Type="http://schemas.openxmlformats.org/officeDocument/2006/relationships/image" Target="../media/image96.emf"/><Relationship Id="rId2" Type="http://schemas.openxmlformats.org/officeDocument/2006/relationships/image" Target="../media/image97.emf"/><Relationship Id="rId3" Type="http://schemas.openxmlformats.org/officeDocument/2006/relationships/image" Target="../media/image98.emf"/><Relationship Id="rId6" Type="http://schemas.openxmlformats.org/officeDocument/2006/relationships/image" Target="../media/image10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e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emf"/><Relationship Id="rId1" Type="http://schemas.openxmlformats.org/officeDocument/2006/relationships/image" Target="../media/image138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47.wmf"/><Relationship Id="rId4" Type="http://schemas.openxmlformats.org/officeDocument/2006/relationships/image" Target="../media/image43.wmf"/><Relationship Id="rId5" Type="http://schemas.openxmlformats.org/officeDocument/2006/relationships/image" Target="../media/image44.wmf"/><Relationship Id="rId7" Type="http://schemas.openxmlformats.org/officeDocument/2006/relationships/image" Target="../media/image46.wmf"/><Relationship Id="rId1" Type="http://schemas.openxmlformats.org/officeDocument/2006/relationships/image" Target="../media/image40.wmf"/><Relationship Id="rId2" Type="http://schemas.openxmlformats.org/officeDocument/2006/relationships/image" Target="../media/image41.wmf"/><Relationship Id="rId3" Type="http://schemas.openxmlformats.org/officeDocument/2006/relationships/image" Target="../media/image42.emf"/><Relationship Id="rId6" Type="http://schemas.openxmlformats.org/officeDocument/2006/relationships/image" Target="../media/image45.wmf"/></Relationships>
</file>

<file path=ppt/drawings/_rels/vmlDrawing5.vml.rels><?xml version="1.0" encoding="UTF-8" standalone="yes"?>
<Relationships xmlns="http://schemas.openxmlformats.org/package/2006/relationships"><Relationship Id="rId14" Type="http://schemas.openxmlformats.org/officeDocument/2006/relationships/image" Target="../media/image64.emf"/><Relationship Id="rId20" Type="http://schemas.openxmlformats.org/officeDocument/2006/relationships/image" Target="../media/image68.emf"/><Relationship Id="rId4" Type="http://schemas.openxmlformats.org/officeDocument/2006/relationships/image" Target="../media/image41.wmf"/><Relationship Id="rId7" Type="http://schemas.openxmlformats.org/officeDocument/2006/relationships/image" Target="../media/image43.wmf"/><Relationship Id="rId11" Type="http://schemas.openxmlformats.org/officeDocument/2006/relationships/image" Target="../media/image61.emf"/><Relationship Id="rId1" Type="http://schemas.openxmlformats.org/officeDocument/2006/relationships/image" Target="../media/image56.emf"/><Relationship Id="rId6" Type="http://schemas.openxmlformats.org/officeDocument/2006/relationships/image" Target="../media/image57.emf"/><Relationship Id="rId16" Type="http://schemas.openxmlformats.org/officeDocument/2006/relationships/image" Target="../media/image66.emf"/><Relationship Id="rId8" Type="http://schemas.openxmlformats.org/officeDocument/2006/relationships/image" Target="../media/image58.wmf"/><Relationship Id="rId13" Type="http://schemas.openxmlformats.org/officeDocument/2006/relationships/image" Target="../media/image63.emf"/><Relationship Id="rId10" Type="http://schemas.openxmlformats.org/officeDocument/2006/relationships/image" Target="../media/image60.wmf"/><Relationship Id="rId5" Type="http://schemas.openxmlformats.org/officeDocument/2006/relationships/image" Target="../media/image47.wmf"/><Relationship Id="rId15" Type="http://schemas.openxmlformats.org/officeDocument/2006/relationships/image" Target="../media/image65.emf"/><Relationship Id="rId12" Type="http://schemas.openxmlformats.org/officeDocument/2006/relationships/image" Target="../media/image62.emf"/><Relationship Id="rId17" Type="http://schemas.openxmlformats.org/officeDocument/2006/relationships/image" Target="../media/image67.emf"/><Relationship Id="rId19" Type="http://schemas.openxmlformats.org/officeDocument/2006/relationships/image" Target="../media/image46.wmf"/><Relationship Id="rId2" Type="http://schemas.openxmlformats.org/officeDocument/2006/relationships/image" Target="../media/image44.wmf"/><Relationship Id="rId9" Type="http://schemas.openxmlformats.org/officeDocument/2006/relationships/image" Target="../media/image59.wmf"/><Relationship Id="rId3" Type="http://schemas.openxmlformats.org/officeDocument/2006/relationships/image" Target="../media/image45.wmf"/><Relationship Id="rId18" Type="http://schemas.openxmlformats.org/officeDocument/2006/relationships/image" Target="../media/image40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image" Target="../media/image71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3" Type="http://schemas.openxmlformats.org/officeDocument/2006/relationships/image" Target="../media/image72.emf"/><Relationship Id="rId1" Type="http://schemas.openxmlformats.org/officeDocument/2006/relationships/image" Target="../media/image8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18728B-32A3-944B-A7BD-DD912AC76995}" type="datetimeFigureOut">
              <a:rPr lang="en-US" smtClean="0"/>
              <a:pPr/>
              <a:t>07/05/13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1D5413-665A-8C4B-B85F-5C603DCC17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894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EFB9905-6D89-A143-8EF2-FB1A254D5AAB}" type="datetime1">
              <a:rPr lang="en-US"/>
              <a:pPr>
                <a:defRPr/>
              </a:pPr>
              <a:t>07/05/13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3649E0E-4C44-FB4C-A473-DE36212A84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2905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D5BFEB-D5C6-B34F-911F-7D0AEDC49E8E}" type="slidenum">
              <a:rPr lang="en-US"/>
              <a:pPr/>
              <a:t>2</a:t>
            </a:fld>
            <a:endParaRPr lang="en-US"/>
          </a:p>
        </p:txBody>
      </p:sp>
      <p:sp>
        <p:nvSpPr>
          <p:cNvPr id="151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13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err="1" smtClean="0"/>
              <a:t>Good</a:t>
            </a:r>
            <a:r>
              <a:rPr lang="it-IT" dirty="0" smtClean="0"/>
              <a:t> PID and </a:t>
            </a:r>
            <a:r>
              <a:rPr lang="it-IT" dirty="0" err="1" smtClean="0"/>
              <a:t>rigid</a:t>
            </a:r>
            <a:r>
              <a:rPr lang="it-IT" baseline="0" dirty="0" smtClean="0"/>
              <a:t> pivot </a:t>
            </a:r>
            <a:r>
              <a:rPr lang="it-IT" baseline="0" dirty="0" err="1" smtClean="0"/>
              <a:t>limit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sys</a:t>
            </a:r>
            <a:endParaRPr lang="it-IT" baseline="0" dirty="0" smtClean="0"/>
          </a:p>
          <a:p>
            <a:r>
              <a:rPr lang="it-IT" baseline="0" dirty="0" smtClean="0"/>
              <a:t>Ideal for </a:t>
            </a:r>
            <a:r>
              <a:rPr lang="it-IT" baseline="0" dirty="0" err="1" smtClean="0"/>
              <a:t>factorization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studies</a:t>
            </a:r>
            <a:endParaRPr lang="it-IT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14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>
                <a:sym typeface="Wingdings"/>
              </a:rPr>
              <a:t>Ma </a:t>
            </a:r>
            <a:r>
              <a:rPr lang="it-IT" dirty="0" err="1" smtClean="0">
                <a:sym typeface="Wingdings"/>
              </a:rPr>
              <a:t>longitudinal</a:t>
            </a:r>
            <a:r>
              <a:rPr lang="it-IT" dirty="0" smtClean="0">
                <a:sym typeface="Wingdings"/>
              </a:rPr>
              <a:t> </a:t>
            </a:r>
            <a:r>
              <a:rPr lang="it-IT" dirty="0" err="1" smtClean="0">
                <a:sym typeface="Wingdings"/>
              </a:rPr>
              <a:t>DVCs</a:t>
            </a:r>
            <a:r>
              <a:rPr lang="it-IT" dirty="0" smtClean="0">
                <a:sym typeface="Wingdings"/>
              </a:rPr>
              <a:t> con</a:t>
            </a:r>
            <a:r>
              <a:rPr lang="it-IT" baseline="0" dirty="0" smtClean="0">
                <a:sym typeface="Wingdings"/>
              </a:rPr>
              <a:t> che target la fanno ?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15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16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17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err="1" smtClean="0"/>
              <a:t>Highlights</a:t>
            </a:r>
            <a:r>
              <a:rPr lang="it-IT" dirty="0" smtClean="0"/>
              <a:t>: GEM </a:t>
            </a:r>
            <a:r>
              <a:rPr lang="it-IT" dirty="0" err="1" smtClean="0"/>
              <a:t>trackers</a:t>
            </a:r>
            <a:r>
              <a:rPr lang="it-IT" dirty="0" smtClean="0"/>
              <a:t> e </a:t>
            </a:r>
            <a:r>
              <a:rPr lang="it-IT" dirty="0" err="1" smtClean="0"/>
              <a:t>issues</a:t>
            </a:r>
            <a:r>
              <a:rPr lang="it-IT" dirty="0" smtClean="0"/>
              <a:t> on PID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18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20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21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baseline="0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22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Come </a:t>
            </a:r>
            <a:r>
              <a:rPr lang="it-IT" dirty="0" err="1" smtClean="0"/>
              <a:t>fannio</a:t>
            </a:r>
            <a:r>
              <a:rPr lang="it-IT" dirty="0" smtClean="0"/>
              <a:t>, cambiano energia fascio ?</a:t>
            </a:r>
          </a:p>
          <a:p>
            <a:r>
              <a:rPr lang="it-IT" dirty="0" smtClean="0"/>
              <a:t>Che sono gli altri</a:t>
            </a:r>
            <a:r>
              <a:rPr lang="it-IT" baseline="0" dirty="0" smtClean="0"/>
              <a:t> punti ?  Vengono da SIDIS </a:t>
            </a:r>
            <a:r>
              <a:rPr lang="it-IT" baseline="0" dirty="0" err="1" smtClean="0"/>
              <a:t>as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well</a:t>
            </a:r>
            <a:r>
              <a:rPr lang="it-IT" baseline="0" dirty="0" smtClean="0"/>
              <a:t> ?</a:t>
            </a:r>
            <a:endParaRPr lang="it-IT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23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Ma come faccio a fidarmi della</a:t>
            </a:r>
            <a:r>
              <a:rPr lang="it-IT" baseline="0" dirty="0" smtClean="0"/>
              <a:t> precisione se non integro tutto </a:t>
            </a:r>
            <a:r>
              <a:rPr lang="it-IT" baseline="0" dirty="0" err="1" smtClean="0"/>
              <a:t>phi</a:t>
            </a:r>
            <a:r>
              <a:rPr lang="it-IT" baseline="0" dirty="0" smtClean="0"/>
              <a:t> ?</a:t>
            </a:r>
          </a:p>
          <a:p>
            <a:r>
              <a:rPr lang="it-IT" baseline="0" dirty="0" smtClean="0"/>
              <a:t>Qua che target usano ?</a:t>
            </a:r>
          </a:p>
          <a:p>
            <a:r>
              <a:rPr lang="it-IT" baseline="0" dirty="0" smtClean="0"/>
              <a:t>Ma CLAS ha qualcosa non </a:t>
            </a:r>
            <a:r>
              <a:rPr lang="it-IT" baseline="0" dirty="0" err="1" smtClean="0"/>
              <a:t>pol</a:t>
            </a:r>
            <a:r>
              <a:rPr lang="it-IT" baseline="0" dirty="0" smtClean="0"/>
              <a:t> ?</a:t>
            </a:r>
            <a:endParaRPr lang="it-IT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D5BFEB-D5C6-B34F-911F-7D0AEDC49E8E}" type="slidenum">
              <a:rPr lang="en-US"/>
              <a:pPr/>
              <a:t>3</a:t>
            </a:fld>
            <a:endParaRPr lang="en-US"/>
          </a:p>
        </p:txBody>
      </p:sp>
      <p:sp>
        <p:nvSpPr>
          <p:cNvPr id="151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770B0D-8FC4-4948-AFD6-B14A468081ED}" type="slidenum">
              <a:rPr lang="en-US" smtClean="0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15900" indent="-215900" eaLnBrk="1" hangingPunct="1">
              <a:spcBef>
                <a:spcPct val="0"/>
              </a:spcBef>
            </a:pPr>
            <a:r>
              <a:rPr lang="en-US" sz="900" dirty="0" smtClean="0"/>
              <a:t>PR12-06-112</a:t>
            </a:r>
          </a:p>
          <a:p>
            <a:pPr marL="215900" indent="-215900" eaLnBrk="1" hangingPunct="1">
              <a:spcBef>
                <a:spcPct val="0"/>
              </a:spcBef>
            </a:pPr>
            <a:r>
              <a:rPr lang="en-US" sz="900" dirty="0" smtClean="0"/>
              <a:t>ATT:</a:t>
            </a:r>
            <a:r>
              <a:rPr lang="en-US" sz="900" baseline="0" dirty="0" smtClean="0"/>
              <a:t> </a:t>
            </a:r>
            <a:r>
              <a:rPr lang="en-US" sz="900" baseline="0" dirty="0" err="1" smtClean="0"/>
              <a:t>corrente</a:t>
            </a:r>
            <a:r>
              <a:rPr lang="en-US" sz="900" baseline="0" dirty="0" smtClean="0"/>
              <a:t> </a:t>
            </a:r>
            <a:r>
              <a:rPr lang="en-US" sz="900" baseline="0" dirty="0" err="1" smtClean="0"/>
              <a:t>tipica</a:t>
            </a:r>
            <a:r>
              <a:rPr lang="en-US" sz="900" baseline="0" dirty="0" smtClean="0"/>
              <a:t> 10 </a:t>
            </a:r>
            <a:r>
              <a:rPr lang="en-US" sz="900" baseline="0" dirty="0" err="1" smtClean="0"/>
              <a:t>nA</a:t>
            </a:r>
            <a:r>
              <a:rPr lang="en-US" sz="900" baseline="0" dirty="0" smtClean="0"/>
              <a:t>, </a:t>
            </a:r>
            <a:r>
              <a:rPr lang="en-US" sz="900" baseline="0" dirty="0" err="1" smtClean="0"/>
              <a:t>e</a:t>
            </a:r>
            <a:r>
              <a:rPr lang="en-US" sz="900" baseline="0" dirty="0" smtClean="0"/>
              <a:t> per HD-ice 1-2 </a:t>
            </a:r>
            <a:r>
              <a:rPr lang="en-US" sz="900" baseline="0" dirty="0" err="1" smtClean="0"/>
              <a:t>nA</a:t>
            </a:r>
            <a:r>
              <a:rPr lang="en-US" sz="900" baseline="0" dirty="0" smtClean="0"/>
              <a:t>, </a:t>
            </a:r>
            <a:r>
              <a:rPr lang="en-US" sz="900" baseline="0" dirty="0" err="1" smtClean="0"/>
              <a:t>polarizzazione</a:t>
            </a:r>
            <a:r>
              <a:rPr lang="en-US" sz="900" baseline="0" dirty="0" smtClean="0"/>
              <a:t> </a:t>
            </a:r>
            <a:r>
              <a:rPr lang="en-US" sz="900" baseline="0" dirty="0" err="1" smtClean="0"/>
              <a:t>fascio</a:t>
            </a:r>
            <a:r>
              <a:rPr lang="en-US" sz="900" baseline="0" dirty="0" smtClean="0"/>
              <a:t> 85 %</a:t>
            </a:r>
            <a:endParaRPr lang="en-US" sz="900" dirty="0" smtClean="0"/>
          </a:p>
          <a:p>
            <a:pPr marL="215900" indent="-215900" eaLnBrk="1" hangingPunct="1">
              <a:spcBef>
                <a:spcPct val="0"/>
              </a:spcBef>
            </a:pPr>
            <a:r>
              <a:rPr lang="en-US" sz="900" dirty="0" err="1" smtClean="0"/>
              <a:t>L’andamento</a:t>
            </a:r>
            <a:r>
              <a:rPr lang="en-US" sz="900" dirty="0" smtClean="0"/>
              <a:t> con 1/Pt </a:t>
            </a:r>
            <a:r>
              <a:rPr lang="en-US" sz="900" dirty="0" err="1" smtClean="0"/>
              <a:t>descritto</a:t>
            </a:r>
            <a:r>
              <a:rPr lang="en-US" sz="900" dirty="0" smtClean="0"/>
              <a:t> da </a:t>
            </a:r>
            <a:r>
              <a:rPr lang="en-US" sz="900" dirty="0" err="1" smtClean="0"/>
              <a:t>Bacchetta</a:t>
            </a:r>
            <a:r>
              <a:rPr lang="en-US" sz="900" dirty="0" smtClean="0"/>
              <a:t> in PT matches</a:t>
            </a:r>
          </a:p>
          <a:p>
            <a:pPr marL="215900" indent="-215900" eaLnBrk="1" hangingPunct="1">
              <a:spcBef>
                <a:spcPct val="0"/>
              </a:spcBef>
            </a:pPr>
            <a:r>
              <a:rPr lang="en-US" sz="900" dirty="0" err="1" smtClean="0"/>
              <a:t>Che</a:t>
            </a:r>
            <a:r>
              <a:rPr lang="en-US" sz="900" dirty="0" smtClean="0"/>
              <a:t> </a:t>
            </a:r>
            <a:r>
              <a:rPr lang="en-US" sz="900" dirty="0" err="1" smtClean="0"/>
              <a:t>c’entrano</a:t>
            </a:r>
            <a:r>
              <a:rPr lang="en-US" sz="900" baseline="0" dirty="0" smtClean="0"/>
              <a:t> ND3 e NH3 con </a:t>
            </a:r>
            <a:r>
              <a:rPr lang="en-US" sz="900" baseline="0" dirty="0" err="1" smtClean="0"/>
              <a:t>fascio</a:t>
            </a:r>
            <a:r>
              <a:rPr lang="en-US" sz="900" baseline="0" dirty="0" smtClean="0"/>
              <a:t> </a:t>
            </a:r>
            <a:r>
              <a:rPr lang="en-US" sz="900" baseline="0" dirty="0" err="1" smtClean="0"/>
              <a:t>polarizzato</a:t>
            </a:r>
            <a:r>
              <a:rPr lang="en-US" sz="900" baseline="0" dirty="0" smtClean="0"/>
              <a:t> ? Non </a:t>
            </a:r>
            <a:r>
              <a:rPr lang="en-US" sz="900" baseline="0" dirty="0" err="1" smtClean="0"/>
              <a:t>posso</a:t>
            </a:r>
            <a:r>
              <a:rPr lang="en-US" sz="900" baseline="0" dirty="0" smtClean="0"/>
              <a:t> </a:t>
            </a:r>
            <a:r>
              <a:rPr lang="en-US" sz="900" baseline="0" dirty="0" err="1" smtClean="0"/>
              <a:t>lavorare</a:t>
            </a:r>
            <a:r>
              <a:rPr lang="en-US" sz="900" baseline="0" dirty="0" smtClean="0"/>
              <a:t> </a:t>
            </a:r>
            <a:r>
              <a:rPr lang="en-US" sz="900" baseline="0" dirty="0" err="1" smtClean="0"/>
              <a:t>gia</a:t>
            </a:r>
            <a:r>
              <a:rPr lang="en-US" sz="900" baseline="0" dirty="0" smtClean="0"/>
              <a:t>’ con LH2 ?</a:t>
            </a:r>
            <a:endParaRPr lang="en-US" sz="900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770B0D-8FC4-4948-AFD6-B14A468081ED}" type="slidenum">
              <a:rPr lang="en-US" smtClean="0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15900" indent="-215900" eaLnBrk="1" hangingPunct="1">
              <a:spcBef>
                <a:spcPct val="0"/>
              </a:spcBef>
            </a:pPr>
            <a:r>
              <a:rPr lang="en-US" sz="900" dirty="0" smtClean="0"/>
              <a:t>`Ma non ci </a:t>
            </a:r>
            <a:r>
              <a:rPr lang="en-US" sz="900" dirty="0" err="1" smtClean="0"/>
              <a:t>sono</a:t>
            </a:r>
            <a:r>
              <a:rPr lang="en-US" sz="900" dirty="0" smtClean="0"/>
              <a:t> hadron multiplicities a CLAS12 ?</a:t>
            </a:r>
          </a:p>
          <a:p>
            <a:pPr marL="215900" indent="-215900" eaLnBrk="1" hangingPunct="1">
              <a:spcBef>
                <a:spcPct val="0"/>
              </a:spcBef>
            </a:pPr>
            <a:endParaRPr lang="en-US" sz="900" dirty="0" smtClean="0"/>
          </a:p>
          <a:p>
            <a:pPr marL="215900" indent="-215900" eaLnBrk="1" hangingPunct="1">
              <a:spcBef>
                <a:spcPct val="0"/>
              </a:spcBef>
            </a:pPr>
            <a:r>
              <a:rPr lang="en-US" sz="900" dirty="0" smtClean="0"/>
              <a:t>PR12-06-112</a:t>
            </a:r>
          </a:p>
          <a:p>
            <a:pPr marL="215900" indent="-215900" eaLnBrk="1" hangingPunct="1">
              <a:spcBef>
                <a:spcPct val="0"/>
              </a:spcBef>
            </a:pPr>
            <a:r>
              <a:rPr lang="en-US" sz="900" dirty="0" smtClean="0"/>
              <a:t>ATT:</a:t>
            </a:r>
            <a:r>
              <a:rPr lang="en-US" sz="900" baseline="0" dirty="0" smtClean="0"/>
              <a:t> </a:t>
            </a:r>
            <a:r>
              <a:rPr lang="en-US" sz="900" baseline="0" dirty="0" err="1" smtClean="0"/>
              <a:t>corrente</a:t>
            </a:r>
            <a:r>
              <a:rPr lang="en-US" sz="900" baseline="0" dirty="0" smtClean="0"/>
              <a:t> </a:t>
            </a:r>
            <a:r>
              <a:rPr lang="en-US" sz="900" baseline="0" dirty="0" err="1" smtClean="0"/>
              <a:t>tipica</a:t>
            </a:r>
            <a:r>
              <a:rPr lang="en-US" sz="900" baseline="0" dirty="0" smtClean="0"/>
              <a:t> 10 </a:t>
            </a:r>
            <a:r>
              <a:rPr lang="en-US" sz="900" baseline="0" dirty="0" err="1" smtClean="0"/>
              <a:t>nA</a:t>
            </a:r>
            <a:r>
              <a:rPr lang="en-US" sz="900" baseline="0" dirty="0" smtClean="0"/>
              <a:t>, </a:t>
            </a:r>
            <a:r>
              <a:rPr lang="en-US" sz="900" baseline="0" dirty="0" err="1" smtClean="0"/>
              <a:t>e</a:t>
            </a:r>
            <a:r>
              <a:rPr lang="en-US" sz="900" baseline="0" dirty="0" smtClean="0"/>
              <a:t> per HD-ice 1-2 </a:t>
            </a:r>
            <a:r>
              <a:rPr lang="en-US" sz="900" baseline="0" dirty="0" err="1" smtClean="0"/>
              <a:t>nA</a:t>
            </a:r>
            <a:r>
              <a:rPr lang="en-US" sz="900" baseline="0" dirty="0" smtClean="0"/>
              <a:t>, </a:t>
            </a:r>
            <a:r>
              <a:rPr lang="en-US" sz="900" baseline="0" dirty="0" err="1" smtClean="0"/>
              <a:t>polarizzazione</a:t>
            </a:r>
            <a:r>
              <a:rPr lang="en-US" sz="900" baseline="0" dirty="0" smtClean="0"/>
              <a:t> </a:t>
            </a:r>
            <a:r>
              <a:rPr lang="en-US" sz="900" baseline="0" dirty="0" err="1" smtClean="0"/>
              <a:t>fascio</a:t>
            </a:r>
            <a:r>
              <a:rPr lang="en-US" sz="900" baseline="0" dirty="0" smtClean="0"/>
              <a:t> 85 %</a:t>
            </a:r>
            <a:endParaRPr lang="en-US" sz="900" dirty="0" smtClean="0"/>
          </a:p>
          <a:p>
            <a:pPr marL="215900" indent="-215900" eaLnBrk="1" hangingPunct="1">
              <a:spcBef>
                <a:spcPct val="0"/>
              </a:spcBef>
            </a:pPr>
            <a:endParaRPr lang="en-US" sz="900" dirty="0" smtClean="0"/>
          </a:p>
          <a:p>
            <a:pPr marL="215900" indent="-215900" eaLnBrk="1" hangingPunct="1">
              <a:spcBef>
                <a:spcPct val="0"/>
              </a:spcBef>
            </a:pPr>
            <a:r>
              <a:rPr lang="en-US" sz="900" dirty="0" err="1" smtClean="0"/>
              <a:t>L’andamento</a:t>
            </a:r>
            <a:r>
              <a:rPr lang="en-US" sz="900" dirty="0" smtClean="0"/>
              <a:t> con 1/Pt </a:t>
            </a:r>
            <a:r>
              <a:rPr lang="en-US" sz="900" dirty="0" err="1" smtClean="0"/>
              <a:t>descritto</a:t>
            </a:r>
            <a:r>
              <a:rPr lang="en-US" sz="900" dirty="0" smtClean="0"/>
              <a:t> </a:t>
            </a:r>
            <a:r>
              <a:rPr lang="en-US" sz="900" dirty="0" err="1" smtClean="0"/>
              <a:t>da</a:t>
            </a:r>
            <a:r>
              <a:rPr lang="en-US" sz="900" dirty="0" smtClean="0"/>
              <a:t> </a:t>
            </a:r>
            <a:r>
              <a:rPr lang="en-US" sz="900" dirty="0" err="1" smtClean="0"/>
              <a:t>Bacchetta</a:t>
            </a:r>
            <a:r>
              <a:rPr lang="en-US" sz="900" dirty="0" smtClean="0"/>
              <a:t> in PT matches</a:t>
            </a:r>
            <a:endParaRPr lang="en-US" sz="900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770B0D-8FC4-4948-AFD6-B14A468081ED}" type="slidenum">
              <a:rPr lang="en-US" smtClean="0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15900" indent="-215900" eaLnBrk="1" hangingPunct="1">
              <a:spcBef>
                <a:spcPct val="0"/>
              </a:spcBef>
            </a:pPr>
            <a:r>
              <a:rPr lang="en-US" sz="900" dirty="0" smtClean="0"/>
              <a:t>`Ma non ci </a:t>
            </a:r>
            <a:r>
              <a:rPr lang="en-US" sz="900" dirty="0" err="1" smtClean="0"/>
              <a:t>sono</a:t>
            </a:r>
            <a:r>
              <a:rPr lang="en-US" sz="900" dirty="0" smtClean="0"/>
              <a:t> hadron multiplicities a CLAS12 ?</a:t>
            </a:r>
          </a:p>
          <a:p>
            <a:pPr marL="215900" indent="-215900" eaLnBrk="1" hangingPunct="1">
              <a:spcBef>
                <a:spcPct val="0"/>
              </a:spcBef>
            </a:pPr>
            <a:endParaRPr lang="en-US" sz="900" dirty="0" smtClean="0"/>
          </a:p>
          <a:p>
            <a:pPr marL="215900" indent="-215900" eaLnBrk="1" hangingPunct="1">
              <a:spcBef>
                <a:spcPct val="0"/>
              </a:spcBef>
            </a:pPr>
            <a:r>
              <a:rPr lang="en-US" sz="900" dirty="0" smtClean="0"/>
              <a:t>PR12-06-112</a:t>
            </a:r>
          </a:p>
          <a:p>
            <a:pPr marL="215900" indent="-215900" eaLnBrk="1" hangingPunct="1">
              <a:spcBef>
                <a:spcPct val="0"/>
              </a:spcBef>
            </a:pPr>
            <a:r>
              <a:rPr lang="en-US" sz="900" dirty="0" smtClean="0"/>
              <a:t>ATT:</a:t>
            </a:r>
            <a:r>
              <a:rPr lang="en-US" sz="900" baseline="0" dirty="0" smtClean="0"/>
              <a:t> </a:t>
            </a:r>
            <a:r>
              <a:rPr lang="en-US" sz="900" baseline="0" dirty="0" err="1" smtClean="0"/>
              <a:t>corrente</a:t>
            </a:r>
            <a:r>
              <a:rPr lang="en-US" sz="900" baseline="0" dirty="0" smtClean="0"/>
              <a:t> </a:t>
            </a:r>
            <a:r>
              <a:rPr lang="en-US" sz="900" baseline="0" dirty="0" err="1" smtClean="0"/>
              <a:t>tipica</a:t>
            </a:r>
            <a:r>
              <a:rPr lang="en-US" sz="900" baseline="0" dirty="0" smtClean="0"/>
              <a:t> 10 </a:t>
            </a:r>
            <a:r>
              <a:rPr lang="en-US" sz="900" baseline="0" dirty="0" err="1" smtClean="0"/>
              <a:t>nA</a:t>
            </a:r>
            <a:r>
              <a:rPr lang="en-US" sz="900" baseline="0" dirty="0" smtClean="0"/>
              <a:t>, </a:t>
            </a:r>
            <a:r>
              <a:rPr lang="en-US" sz="900" baseline="0" dirty="0" err="1" smtClean="0"/>
              <a:t>e</a:t>
            </a:r>
            <a:r>
              <a:rPr lang="en-US" sz="900" baseline="0" dirty="0" smtClean="0"/>
              <a:t> per HD-ice 1-2 </a:t>
            </a:r>
            <a:r>
              <a:rPr lang="en-US" sz="900" baseline="0" dirty="0" err="1" smtClean="0"/>
              <a:t>nA</a:t>
            </a:r>
            <a:r>
              <a:rPr lang="en-US" sz="900" baseline="0" dirty="0" smtClean="0"/>
              <a:t>, </a:t>
            </a:r>
            <a:r>
              <a:rPr lang="en-US" sz="900" baseline="0" dirty="0" err="1" smtClean="0"/>
              <a:t>polarizzazione</a:t>
            </a:r>
            <a:r>
              <a:rPr lang="en-US" sz="900" baseline="0" dirty="0" smtClean="0"/>
              <a:t> </a:t>
            </a:r>
            <a:r>
              <a:rPr lang="en-US" sz="900" baseline="0" dirty="0" err="1" smtClean="0"/>
              <a:t>fascio</a:t>
            </a:r>
            <a:r>
              <a:rPr lang="en-US" sz="900" baseline="0" dirty="0" smtClean="0"/>
              <a:t> 85 %</a:t>
            </a:r>
            <a:endParaRPr lang="en-US" sz="900" dirty="0" smtClean="0"/>
          </a:p>
          <a:p>
            <a:pPr marL="215900" indent="-215900" eaLnBrk="1" hangingPunct="1">
              <a:spcBef>
                <a:spcPct val="0"/>
              </a:spcBef>
            </a:pPr>
            <a:endParaRPr lang="en-US" sz="900" dirty="0" smtClean="0"/>
          </a:p>
          <a:p>
            <a:pPr marL="215900" indent="-215900" eaLnBrk="1" hangingPunct="1">
              <a:spcBef>
                <a:spcPct val="0"/>
              </a:spcBef>
            </a:pPr>
            <a:r>
              <a:rPr lang="en-US" sz="900" dirty="0" err="1" smtClean="0"/>
              <a:t>L’andamento</a:t>
            </a:r>
            <a:r>
              <a:rPr lang="en-US" sz="900" dirty="0" smtClean="0"/>
              <a:t> con 1/Pt </a:t>
            </a:r>
            <a:r>
              <a:rPr lang="en-US" sz="900" dirty="0" err="1" smtClean="0"/>
              <a:t>descritto</a:t>
            </a:r>
            <a:r>
              <a:rPr lang="en-US" sz="900" dirty="0" smtClean="0"/>
              <a:t> </a:t>
            </a:r>
            <a:r>
              <a:rPr lang="en-US" sz="900" dirty="0" err="1" smtClean="0"/>
              <a:t>da</a:t>
            </a:r>
            <a:r>
              <a:rPr lang="en-US" sz="900" dirty="0" smtClean="0"/>
              <a:t> </a:t>
            </a:r>
            <a:r>
              <a:rPr lang="en-US" sz="900" dirty="0" err="1" smtClean="0"/>
              <a:t>Bacchetta</a:t>
            </a:r>
            <a:r>
              <a:rPr lang="en-US" sz="900" dirty="0" smtClean="0"/>
              <a:t> in PT matches</a:t>
            </a:r>
            <a:endParaRPr lang="en-US" sz="900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27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Ma che fa SOLID with 3He ? Non fa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isoscalar</a:t>
            </a:r>
            <a:r>
              <a:rPr lang="it-IT" baseline="0" dirty="0" smtClean="0"/>
              <a:t> ma ci </a:t>
            </a:r>
            <a:r>
              <a:rPr lang="it-IT" baseline="0" dirty="0" err="1" smtClean="0"/>
              <a:t>s</a:t>
            </a:r>
            <a:r>
              <a:rPr lang="it-IT" baseline="0" dirty="0" smtClean="0"/>
              <a:t> avvicina</a:t>
            </a:r>
            <a:r>
              <a:rPr lang="en-US" baseline="0" dirty="0" smtClean="0"/>
              <a:t>…</a:t>
            </a:r>
          </a:p>
          <a:p>
            <a:r>
              <a:rPr lang="en-US" baseline="0" dirty="0" err="1" smtClean="0"/>
              <a:t>Che</a:t>
            </a:r>
            <a:r>
              <a:rPr lang="en-US" baseline="0" dirty="0" smtClean="0"/>
              <a:t> target </a:t>
            </a:r>
            <a:r>
              <a:rPr lang="en-US" baseline="0" dirty="0" err="1" smtClean="0"/>
              <a:t>usa</a:t>
            </a:r>
            <a:r>
              <a:rPr lang="en-US" baseline="0" dirty="0" smtClean="0"/>
              <a:t> qua ?  NH3 e ND3…. </a:t>
            </a:r>
            <a:r>
              <a:rPr lang="en-US" baseline="0" dirty="0" err="1" smtClean="0"/>
              <a:t>Isoscalar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funziona</a:t>
            </a:r>
            <a:r>
              <a:rPr lang="en-US" baseline="0" dirty="0" smtClean="0"/>
              <a:t> ?</a:t>
            </a:r>
          </a:p>
          <a:p>
            <a:r>
              <a:rPr lang="en-US" baseline="0" dirty="0" err="1" smtClean="0"/>
              <a:t>Passare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ai</a:t>
            </a:r>
            <a:r>
              <a:rPr lang="en-US" baseline="0" dirty="0" smtClean="0"/>
              <a:t> plot Keppel, </a:t>
            </a:r>
            <a:r>
              <a:rPr lang="en-US" baseline="0" dirty="0" err="1" smtClean="0"/>
              <a:t>che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questi</a:t>
            </a:r>
            <a:r>
              <a:rPr lang="en-US" baseline="0" dirty="0" smtClean="0"/>
              <a:t> son </a:t>
            </a:r>
            <a:r>
              <a:rPr lang="en-US" baseline="0" dirty="0" err="1" smtClean="0"/>
              <a:t>brutti</a:t>
            </a:r>
            <a:endParaRPr lang="it-IT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28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Ma che fa SOLID with 3He ? Non fa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isoscalar</a:t>
            </a:r>
            <a:r>
              <a:rPr lang="it-IT" baseline="0" dirty="0" smtClean="0"/>
              <a:t> ma ci </a:t>
            </a:r>
            <a:r>
              <a:rPr lang="it-IT" baseline="0" dirty="0" err="1" smtClean="0"/>
              <a:t>s</a:t>
            </a:r>
            <a:r>
              <a:rPr lang="it-IT" baseline="0" dirty="0" smtClean="0"/>
              <a:t> avvicina</a:t>
            </a:r>
            <a:r>
              <a:rPr lang="en-US" baseline="0" dirty="0" smtClean="0"/>
              <a:t>…</a:t>
            </a:r>
          </a:p>
          <a:p>
            <a:r>
              <a:rPr lang="en-US" baseline="0" dirty="0" err="1" smtClean="0"/>
              <a:t>Che</a:t>
            </a:r>
            <a:r>
              <a:rPr lang="en-US" baseline="0" dirty="0" smtClean="0"/>
              <a:t> target </a:t>
            </a:r>
            <a:r>
              <a:rPr lang="en-US" baseline="0" dirty="0" err="1" smtClean="0"/>
              <a:t>usa</a:t>
            </a:r>
            <a:r>
              <a:rPr lang="en-US" baseline="0" dirty="0" smtClean="0"/>
              <a:t> qua ?  NH3 e ND3…. </a:t>
            </a:r>
            <a:r>
              <a:rPr lang="en-US" baseline="0" dirty="0" err="1" smtClean="0"/>
              <a:t>Isoscalar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funziona</a:t>
            </a:r>
            <a:r>
              <a:rPr lang="en-US" baseline="0" dirty="0" smtClean="0"/>
              <a:t> ?</a:t>
            </a:r>
          </a:p>
          <a:p>
            <a:r>
              <a:rPr lang="en-US" baseline="0" dirty="0" err="1" smtClean="0"/>
              <a:t>Cambiar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puntatore</a:t>
            </a:r>
            <a:r>
              <a:rPr lang="en-US" baseline="0" dirty="0" smtClean="0"/>
              <a:t> verso I due </a:t>
            </a:r>
            <a:r>
              <a:rPr lang="en-US" baseline="0" dirty="0" err="1" smtClean="0"/>
              <a:t>punti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senza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errore</a:t>
            </a:r>
            <a:endParaRPr lang="en-US" baseline="0" dirty="0" smtClean="0"/>
          </a:p>
          <a:p>
            <a:r>
              <a:rPr lang="en-US" baseline="0" dirty="0" smtClean="0"/>
              <a:t>Ma </a:t>
            </a:r>
            <a:r>
              <a:rPr lang="en-US" baseline="0" dirty="0" err="1" smtClean="0"/>
              <a:t>che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assunzinoe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hanno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fatto</a:t>
            </a:r>
            <a:r>
              <a:rPr lang="en-US" baseline="0" dirty="0" smtClean="0"/>
              <a:t> per Delta </a:t>
            </a:r>
            <a:r>
              <a:rPr lang="en-US" baseline="0" dirty="0" err="1" smtClean="0"/>
              <a:t>sbar</a:t>
            </a:r>
            <a:r>
              <a:rPr lang="en-US" baseline="0" dirty="0" smtClean="0"/>
              <a:t> ?</a:t>
            </a:r>
          </a:p>
          <a:p>
            <a:r>
              <a:rPr lang="en-US" baseline="0" dirty="0" err="1" smtClean="0"/>
              <a:t>Vedere</a:t>
            </a:r>
            <a:r>
              <a:rPr lang="en-US" baseline="0" dirty="0" smtClean="0"/>
              <a:t> proposal </a:t>
            </a:r>
            <a:r>
              <a:rPr lang="en-US" baseline="0" dirty="0" err="1" smtClean="0"/>
              <a:t>iniziale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perche</a:t>
            </a:r>
            <a:r>
              <a:rPr lang="en-US" baseline="0" dirty="0" smtClean="0"/>
              <a:t>’ ha </a:t>
            </a:r>
            <a:r>
              <a:rPr lang="en-US" baseline="0" dirty="0" err="1" smtClean="0"/>
              <a:t>errori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cosi</a:t>
            </a:r>
            <a:r>
              <a:rPr lang="en-US" baseline="0" dirty="0" smtClean="0"/>
              <a:t>’ </a:t>
            </a:r>
            <a:r>
              <a:rPr lang="en-US" baseline="0" dirty="0" err="1" smtClean="0"/>
              <a:t>piccoli</a:t>
            </a:r>
            <a:endParaRPr lang="it-IT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29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30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31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err="1" smtClean="0"/>
              <a:t>Bacup</a:t>
            </a:r>
            <a:r>
              <a:rPr lang="it-IT" baseline="0" dirty="0" smtClean="0"/>
              <a:t> quelle per </a:t>
            </a:r>
            <a:r>
              <a:rPr lang="it-IT" baseline="0" dirty="0" err="1" smtClean="0"/>
              <a:t>pretzelosity</a:t>
            </a:r>
            <a:r>
              <a:rPr lang="it-IT" baseline="0" dirty="0" smtClean="0"/>
              <a:t> e </a:t>
            </a:r>
            <a:r>
              <a:rPr lang="it-IT" baseline="0" dirty="0" err="1" smtClean="0"/>
              <a:t>wrom</a:t>
            </a:r>
            <a:r>
              <a:rPr lang="it-IT" baseline="0" dirty="0" smtClean="0"/>
              <a:t> </a:t>
            </a:r>
            <a:r>
              <a:rPr lang="it-IT" baseline="0" dirty="0" err="1" smtClean="0"/>
              <a:t>gear</a:t>
            </a:r>
            <a:endParaRPr lang="it-IT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32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33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6841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34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Mettere il plot che fa vedere SBS ha Q2 maggiore e ce ne </a:t>
            </a:r>
            <a:r>
              <a:rPr lang="it-IT" dirty="0" err="1" smtClean="0"/>
              <a:t>e’</a:t>
            </a:r>
            <a:r>
              <a:rPr lang="it-IT" dirty="0" smtClean="0"/>
              <a:t> uno di CLAS che fa vedere una</a:t>
            </a:r>
            <a:r>
              <a:rPr lang="it-IT" baseline="0" dirty="0" smtClean="0"/>
              <a:t> accettanza</a:t>
            </a:r>
            <a:r>
              <a:rPr lang="it-IT" dirty="0" smtClean="0"/>
              <a:t> </a:t>
            </a:r>
            <a:r>
              <a:rPr lang="it-IT" dirty="0" err="1" smtClean="0"/>
              <a:t>piu’</a:t>
            </a:r>
            <a:r>
              <a:rPr lang="it-IT" dirty="0" smtClean="0"/>
              <a:t> grande ?</a:t>
            </a:r>
          </a:p>
          <a:p>
            <a:endParaRPr lang="it-IT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35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36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err="1" smtClean="0"/>
              <a:t>Qusto</a:t>
            </a:r>
            <a:r>
              <a:rPr lang="it-IT" baseline="0" dirty="0" smtClean="0"/>
              <a:t> di nuovo che </a:t>
            </a:r>
            <a:r>
              <a:rPr lang="it-IT" baseline="0" dirty="0" err="1" smtClean="0"/>
              <a:t>e’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proton</a:t>
            </a:r>
            <a:r>
              <a:rPr lang="it-IT" baseline="0" dirty="0" smtClean="0"/>
              <a:t> o </a:t>
            </a:r>
            <a:r>
              <a:rPr lang="it-IT" baseline="0" dirty="0" err="1" smtClean="0"/>
              <a:t>neutron</a:t>
            </a:r>
            <a:r>
              <a:rPr lang="it-IT" baseline="0" dirty="0" smtClean="0"/>
              <a:t> ?</a:t>
            </a:r>
            <a:endParaRPr lang="it-IT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38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err="1" smtClean="0"/>
              <a:t>Encompass</a:t>
            </a:r>
            <a:r>
              <a:rPr lang="it-IT" dirty="0" smtClean="0"/>
              <a:t> ?</a:t>
            </a:r>
            <a:endParaRPr lang="it-IT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39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Sachs GE e GM danno </a:t>
            </a:r>
            <a:r>
              <a:rPr lang="it-IT" dirty="0" err="1" smtClean="0"/>
              <a:t>scattering</a:t>
            </a:r>
            <a:r>
              <a:rPr lang="it-IT" dirty="0" smtClean="0"/>
              <a:t> elettrico e magnetico, son questi che a Q2=0 danno carica e momento magnetico anomalo</a:t>
            </a:r>
          </a:p>
          <a:p>
            <a:r>
              <a:rPr lang="it-IT" dirty="0" err="1" smtClean="0"/>
              <a:t>Dirac</a:t>
            </a:r>
            <a:r>
              <a:rPr lang="it-IT" dirty="0" smtClean="0"/>
              <a:t> F1 e Pauli F2 danno </a:t>
            </a:r>
            <a:r>
              <a:rPr lang="it-IT" dirty="0" err="1" smtClean="0"/>
              <a:t>scattering</a:t>
            </a:r>
            <a:r>
              <a:rPr lang="it-IT" dirty="0" smtClean="0"/>
              <a:t> che preserva o</a:t>
            </a:r>
            <a:r>
              <a:rPr lang="it-IT" baseline="0" dirty="0" smtClean="0"/>
              <a:t> flippa </a:t>
            </a:r>
            <a:r>
              <a:rPr lang="it-IT" baseline="0" dirty="0" err="1" smtClean="0"/>
              <a:t>l’elicita’</a:t>
            </a:r>
            <a:r>
              <a:rPr lang="it-IT" baseline="0" dirty="0" smtClean="0"/>
              <a:t> </a:t>
            </a:r>
            <a:endParaRPr lang="it-IT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40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Vedere quali punti sono stati soppressi dal PAC, ha approvato fino a 12 GeV</a:t>
            </a:r>
            <a:endParaRPr lang="it-IT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41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A sinistra LH2 target, a</a:t>
            </a:r>
            <a:r>
              <a:rPr lang="it-IT" baseline="0" dirty="0" smtClean="0"/>
              <a:t> destra 3He e 2H (deuterio)</a:t>
            </a:r>
            <a:endParaRPr lang="it-IT" dirty="0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42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Vedere quali punti sono stati soppressi dal PAC, ha approvato fino a 12 GeV</a:t>
            </a:r>
            <a:endParaRPr lang="it-IT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43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Devo aggiungere quello di Hall-A !!!!</a:t>
            </a:r>
          </a:p>
          <a:p>
            <a:r>
              <a:rPr lang="it-IT" dirty="0" smtClean="0"/>
              <a:t>Ma che target usa</a:t>
            </a:r>
            <a:r>
              <a:rPr lang="it-IT" baseline="0" dirty="0" smtClean="0"/>
              <a:t> Hall-B ?</a:t>
            </a:r>
          </a:p>
          <a:p>
            <a:r>
              <a:rPr lang="it-IT" baseline="0" dirty="0" smtClean="0"/>
              <a:t>Ma chi misura le </a:t>
            </a:r>
            <a:r>
              <a:rPr lang="it-IT" baseline="0" dirty="0" err="1" smtClean="0"/>
              <a:t>xsec</a:t>
            </a:r>
            <a:r>
              <a:rPr lang="it-IT" baseline="0" dirty="0" smtClean="0"/>
              <a:t> ??</a:t>
            </a:r>
            <a:endParaRPr lang="it-IT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44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878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45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Fare plot </a:t>
            </a:r>
            <a:r>
              <a:rPr lang="it-IT" dirty="0" err="1" smtClean="0"/>
              <a:t>bigger</a:t>
            </a:r>
            <a:r>
              <a:rPr lang="it-IT" dirty="0" smtClean="0"/>
              <a:t> o </a:t>
            </a:r>
            <a:r>
              <a:rPr lang="it-IT" dirty="0" err="1" smtClean="0"/>
              <a:t>blow</a:t>
            </a:r>
            <a:r>
              <a:rPr lang="it-IT" dirty="0" smtClean="0"/>
              <a:t> up </a:t>
            </a:r>
            <a:r>
              <a:rPr lang="it-IT" dirty="0" err="1" smtClean="0"/>
              <a:t>qhile</a:t>
            </a:r>
            <a:r>
              <a:rPr lang="it-IT" dirty="0" smtClean="0"/>
              <a:t> </a:t>
            </a:r>
            <a:r>
              <a:rPr lang="it-IT" dirty="0" err="1" smtClean="0"/>
              <a:t>discussing</a:t>
            </a:r>
            <a:endParaRPr lang="it-IT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46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err="1" smtClean="0"/>
              <a:t>C’e’</a:t>
            </a:r>
            <a:r>
              <a:rPr lang="it-IT" dirty="0" smtClean="0"/>
              <a:t> un </a:t>
            </a:r>
            <a:r>
              <a:rPr lang="it-IT" dirty="0" err="1" smtClean="0"/>
              <a:t>proposal</a:t>
            </a:r>
            <a:r>
              <a:rPr lang="it-IT" dirty="0" smtClean="0"/>
              <a:t> con la rho AUT? </a:t>
            </a:r>
          </a:p>
          <a:p>
            <a:r>
              <a:rPr lang="it-IT" dirty="0" smtClean="0"/>
              <a:t>Vedere </a:t>
            </a:r>
            <a:r>
              <a:rPr lang="it-IT" dirty="0" err="1" smtClean="0"/>
              <a:t>phis</a:t>
            </a:r>
            <a:r>
              <a:rPr lang="it-IT" dirty="0" smtClean="0"/>
              <a:t> </a:t>
            </a:r>
            <a:r>
              <a:rPr lang="it-IT" dirty="0" err="1" smtClean="0"/>
              <a:t>contribution</a:t>
            </a:r>
            <a:r>
              <a:rPr lang="it-IT" dirty="0" smtClean="0"/>
              <a:t> </a:t>
            </a:r>
            <a:endParaRPr lang="it-IT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47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48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Chi </a:t>
            </a:r>
            <a:r>
              <a:rPr lang="it-IT" dirty="0" err="1" smtClean="0"/>
              <a:t>e’</a:t>
            </a:r>
            <a:r>
              <a:rPr lang="it-IT" dirty="0" smtClean="0"/>
              <a:t> questo e </a:t>
            </a:r>
            <a:r>
              <a:rPr lang="it-IT" dirty="0" err="1" smtClean="0"/>
              <a:t>perche</a:t>
            </a:r>
            <a:r>
              <a:rPr lang="it-IT" dirty="0" smtClean="0"/>
              <a:t>’ non </a:t>
            </a:r>
            <a:r>
              <a:rPr lang="it-IT" dirty="0" err="1" smtClean="0"/>
              <a:t>c’e’</a:t>
            </a:r>
            <a:r>
              <a:rPr lang="it-IT" dirty="0" smtClean="0"/>
              <a:t> CLAS ?</a:t>
            </a:r>
            <a:endParaRPr lang="it-IT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49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99ED9953-EEA0-3840-B9DC-A211588AC486}" type="slidenum">
              <a:rPr lang="en-US">
                <a:solidFill>
                  <a:srgbClr val="000000"/>
                </a:solidFill>
              </a:rPr>
              <a:pPr/>
              <a:t>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9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10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11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12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/>
              <a:t>PAX Polarized Antiproton Experiments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7F8002C5-0EFB-8844-B890-D8670C0AE744}" type="slidenum">
              <a:rPr lang="it-IT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image" Target="../media/image26.pn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jpeg"/><Relationship Id="rId5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image" Target="../media/image33.jpg"/><Relationship Id="rId4" Type="http://schemas.openxmlformats.org/officeDocument/2006/relationships/image" Target="../media/image31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0.jpg"/><Relationship Id="rId5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4.jpeg"/><Relationship Id="rId5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image" Target="../media/image26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7.png"/><Relationship Id="rId5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wm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image" Target="../media/image49.png"/><Relationship Id="rId1" Type="http://schemas.openxmlformats.org/officeDocument/2006/relationships/vmlDrawing" Target="../drawings/vmlDrawing4.vml"/><Relationship Id="rId24" Type="http://schemas.openxmlformats.org/officeDocument/2006/relationships/image" Target="../media/image46.wmf"/><Relationship Id="rId25" Type="http://schemas.openxmlformats.org/officeDocument/2006/relationships/image" Target="../media/image55.png"/><Relationship Id="rId8" Type="http://schemas.openxmlformats.org/officeDocument/2006/relationships/oleObject" Target="../embeddings/oleObject5.bin"/><Relationship Id="rId13" Type="http://schemas.openxmlformats.org/officeDocument/2006/relationships/image" Target="../media/image51.png"/><Relationship Id="rId10" Type="http://schemas.openxmlformats.org/officeDocument/2006/relationships/image" Target="../media/image50.png"/><Relationship Id="rId12" Type="http://schemas.openxmlformats.org/officeDocument/2006/relationships/image" Target="../media/image42.emf"/><Relationship Id="rId17" Type="http://schemas.openxmlformats.org/officeDocument/2006/relationships/oleObject" Target="../embeddings/oleObject8.bin"/><Relationship Id="rId9" Type="http://schemas.openxmlformats.org/officeDocument/2006/relationships/image" Target="../media/image41.wmf"/><Relationship Id="rId18" Type="http://schemas.openxmlformats.org/officeDocument/2006/relationships/image" Target="../media/image44.wmf"/><Relationship Id="rId3" Type="http://schemas.openxmlformats.org/officeDocument/2006/relationships/notesSlide" Target="../notesSlides/notesSlide16.xml"/><Relationship Id="rId27" Type="http://schemas.openxmlformats.org/officeDocument/2006/relationships/image" Target="../media/image47.wmf"/><Relationship Id="rId14" Type="http://schemas.openxmlformats.org/officeDocument/2006/relationships/oleObject" Target="../embeddings/oleObject7.bin"/><Relationship Id="rId23" Type="http://schemas.openxmlformats.org/officeDocument/2006/relationships/oleObject" Target="../embeddings/oleObject10.bin"/><Relationship Id="rId4" Type="http://schemas.openxmlformats.org/officeDocument/2006/relationships/image" Target="../media/image48.png"/><Relationship Id="rId26" Type="http://schemas.openxmlformats.org/officeDocument/2006/relationships/oleObject" Target="../embeddings/oleObject11.bin"/><Relationship Id="rId11" Type="http://schemas.openxmlformats.org/officeDocument/2006/relationships/oleObject" Target="../embeddings/oleObject6.bin"/><Relationship Id="rId6" Type="http://schemas.openxmlformats.org/officeDocument/2006/relationships/image" Target="../media/image40.wmf"/><Relationship Id="rId16" Type="http://schemas.openxmlformats.org/officeDocument/2006/relationships/image" Target="../media/image52.png"/><Relationship Id="rId5" Type="http://schemas.openxmlformats.org/officeDocument/2006/relationships/oleObject" Target="../embeddings/oleObject4.bin"/><Relationship Id="rId15" Type="http://schemas.openxmlformats.org/officeDocument/2006/relationships/image" Target="../media/image43.wmf"/><Relationship Id="rId19" Type="http://schemas.openxmlformats.org/officeDocument/2006/relationships/image" Target="../media/image53.png"/><Relationship Id="rId20" Type="http://schemas.openxmlformats.org/officeDocument/2006/relationships/oleObject" Target="../embeddings/oleObject9.bin"/><Relationship Id="rId22" Type="http://schemas.openxmlformats.org/officeDocument/2006/relationships/image" Target="../media/image54.png"/><Relationship Id="rId21" Type="http://schemas.openxmlformats.org/officeDocument/2006/relationships/image" Target="../media/image45.wmf"/><Relationship Id="rId2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9" Type="http://schemas.openxmlformats.org/officeDocument/2006/relationships/image" Target="../media/image64.emf"/><Relationship Id="rId7" Type="http://schemas.openxmlformats.org/officeDocument/2006/relationships/image" Target="../media/image52.png"/><Relationship Id="rId43" Type="http://schemas.openxmlformats.org/officeDocument/2006/relationships/image" Target="../media/image66.emf"/><Relationship Id="rId25" Type="http://schemas.openxmlformats.org/officeDocument/2006/relationships/image" Target="../media/image70.png"/><Relationship Id="rId10" Type="http://schemas.openxmlformats.org/officeDocument/2006/relationships/image" Target="../media/image53.png"/><Relationship Id="rId50" Type="http://schemas.openxmlformats.org/officeDocument/2006/relationships/image" Target="../media/image46.wmf"/><Relationship Id="rId17" Type="http://schemas.openxmlformats.org/officeDocument/2006/relationships/oleObject" Target="../embeddings/oleObject16.bin"/><Relationship Id="rId9" Type="http://schemas.openxmlformats.org/officeDocument/2006/relationships/image" Target="../media/image44.wmf"/><Relationship Id="rId18" Type="http://schemas.openxmlformats.org/officeDocument/2006/relationships/image" Target="../media/image47.wmf"/><Relationship Id="rId27" Type="http://schemas.openxmlformats.org/officeDocument/2006/relationships/image" Target="../media/image58.wmf"/><Relationship Id="rId14" Type="http://schemas.openxmlformats.org/officeDocument/2006/relationships/oleObject" Target="../embeddings/oleObject15.bin"/><Relationship Id="rId4" Type="http://schemas.openxmlformats.org/officeDocument/2006/relationships/image" Target="../media/image69.png"/><Relationship Id="rId28" Type="http://schemas.openxmlformats.org/officeDocument/2006/relationships/oleObject" Target="../embeddings/oleObject20.bin"/><Relationship Id="rId45" Type="http://schemas.openxmlformats.org/officeDocument/2006/relationships/image" Target="../media/image67.emf"/><Relationship Id="rId42" Type="http://schemas.openxmlformats.org/officeDocument/2006/relationships/oleObject" Target="../embeddings/oleObject27.bin"/><Relationship Id="rId6" Type="http://schemas.openxmlformats.org/officeDocument/2006/relationships/image" Target="../media/image56.emf"/><Relationship Id="rId49" Type="http://schemas.openxmlformats.org/officeDocument/2006/relationships/oleObject" Target="../embeddings/oleObject30.bin"/><Relationship Id="rId44" Type="http://schemas.openxmlformats.org/officeDocument/2006/relationships/oleObject" Target="../embeddings/oleObject28.bin"/><Relationship Id="rId19" Type="http://schemas.openxmlformats.org/officeDocument/2006/relationships/image" Target="../media/image50.png"/><Relationship Id="rId38" Type="http://schemas.openxmlformats.org/officeDocument/2006/relationships/oleObject" Target="../embeddings/oleObject25.bin"/><Relationship Id="rId20" Type="http://schemas.openxmlformats.org/officeDocument/2006/relationships/oleObject" Target="../embeddings/oleObject17.bin"/><Relationship Id="rId2" Type="http://schemas.openxmlformats.org/officeDocument/2006/relationships/slideLayout" Target="../slideLayouts/slideLayout12.xml"/><Relationship Id="rId46" Type="http://schemas.openxmlformats.org/officeDocument/2006/relationships/image" Target="../media/image48.png"/><Relationship Id="rId35" Type="http://schemas.openxmlformats.org/officeDocument/2006/relationships/image" Target="../media/image62.emf"/><Relationship Id="rId51" Type="http://schemas.openxmlformats.org/officeDocument/2006/relationships/image" Target="../media/image54.png"/><Relationship Id="rId31" Type="http://schemas.openxmlformats.org/officeDocument/2006/relationships/image" Target="../media/image60.wmf"/><Relationship Id="rId34" Type="http://schemas.openxmlformats.org/officeDocument/2006/relationships/oleObject" Target="../embeddings/oleObject23.bin"/><Relationship Id="rId40" Type="http://schemas.openxmlformats.org/officeDocument/2006/relationships/oleObject" Target="../embeddings/oleObject26.bin"/><Relationship Id="rId36" Type="http://schemas.openxmlformats.org/officeDocument/2006/relationships/oleObject" Target="../embeddings/oleObject24.bin"/><Relationship Id="rId1" Type="http://schemas.openxmlformats.org/officeDocument/2006/relationships/vmlDrawing" Target="../drawings/vmlDrawing5.vml"/><Relationship Id="rId24" Type="http://schemas.openxmlformats.org/officeDocument/2006/relationships/image" Target="../media/image43.wmf"/><Relationship Id="rId47" Type="http://schemas.openxmlformats.org/officeDocument/2006/relationships/oleObject" Target="../embeddings/oleObject29.bin"/><Relationship Id="rId48" Type="http://schemas.openxmlformats.org/officeDocument/2006/relationships/image" Target="../media/image40.wmf"/><Relationship Id="rId8" Type="http://schemas.openxmlformats.org/officeDocument/2006/relationships/oleObject" Target="../embeddings/oleObject13.bin"/><Relationship Id="rId13" Type="http://schemas.openxmlformats.org/officeDocument/2006/relationships/image" Target="../media/image49.png"/><Relationship Id="rId32" Type="http://schemas.openxmlformats.org/officeDocument/2006/relationships/oleObject" Target="../embeddings/oleObject22.bin"/><Relationship Id="rId37" Type="http://schemas.openxmlformats.org/officeDocument/2006/relationships/image" Target="../media/image63.emf"/><Relationship Id="rId52" Type="http://schemas.openxmlformats.org/officeDocument/2006/relationships/oleObject" Target="../embeddings/oleObject31.bin"/><Relationship Id="rId12" Type="http://schemas.openxmlformats.org/officeDocument/2006/relationships/image" Target="../media/image45.wmf"/><Relationship Id="rId3" Type="http://schemas.openxmlformats.org/officeDocument/2006/relationships/notesSlide" Target="../notesSlides/notesSlide17.xml"/><Relationship Id="rId23" Type="http://schemas.openxmlformats.org/officeDocument/2006/relationships/oleObject" Target="../embeddings/oleObject18.bin"/><Relationship Id="rId53" Type="http://schemas.openxmlformats.org/officeDocument/2006/relationships/image" Target="../media/image68.emf"/><Relationship Id="rId26" Type="http://schemas.openxmlformats.org/officeDocument/2006/relationships/oleObject" Target="../embeddings/oleObject19.bin"/><Relationship Id="rId30" Type="http://schemas.openxmlformats.org/officeDocument/2006/relationships/oleObject" Target="../embeddings/oleObject21.bin"/><Relationship Id="rId11" Type="http://schemas.openxmlformats.org/officeDocument/2006/relationships/oleObject" Target="../embeddings/oleObject14.bin"/><Relationship Id="rId29" Type="http://schemas.openxmlformats.org/officeDocument/2006/relationships/image" Target="../media/image59.wmf"/><Relationship Id="rId16" Type="http://schemas.openxmlformats.org/officeDocument/2006/relationships/image" Target="../media/image55.png"/><Relationship Id="rId33" Type="http://schemas.openxmlformats.org/officeDocument/2006/relationships/image" Target="../media/image61.emf"/><Relationship Id="rId41" Type="http://schemas.openxmlformats.org/officeDocument/2006/relationships/image" Target="../media/image65.emf"/><Relationship Id="rId5" Type="http://schemas.openxmlformats.org/officeDocument/2006/relationships/oleObject" Target="../embeddings/oleObject12.bin"/><Relationship Id="rId15" Type="http://schemas.openxmlformats.org/officeDocument/2006/relationships/image" Target="../media/image41.wmf"/><Relationship Id="rId22" Type="http://schemas.openxmlformats.org/officeDocument/2006/relationships/image" Target="../media/image51.png"/><Relationship Id="rId21" Type="http://schemas.openxmlformats.org/officeDocument/2006/relationships/image" Target="../media/image57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emf"/><Relationship Id="rId4" Type="http://schemas.openxmlformats.org/officeDocument/2006/relationships/image" Target="../media/image73.png"/><Relationship Id="rId10" Type="http://schemas.openxmlformats.org/officeDocument/2006/relationships/image" Target="../media/image72.emf"/><Relationship Id="rId5" Type="http://schemas.openxmlformats.org/officeDocument/2006/relationships/image" Target="../media/image74.png"/><Relationship Id="rId7" Type="http://schemas.openxmlformats.org/officeDocument/2006/relationships/oleObject" Target="../embeddings/oleObject32.bin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2.xml"/><Relationship Id="rId9" Type="http://schemas.openxmlformats.org/officeDocument/2006/relationships/oleObject" Target="../embeddings/oleObject33.bin"/><Relationship Id="rId3" Type="http://schemas.openxmlformats.org/officeDocument/2006/relationships/notesSlide" Target="../notesSlides/notesSlide18.xml"/><Relationship Id="rId6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7" Type="http://schemas.openxmlformats.org/officeDocument/2006/relationships/image" Target="../media/image7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9" Type="http://schemas.openxmlformats.org/officeDocument/2006/relationships/image" Target="../media/image81.png"/><Relationship Id="rId3" Type="http://schemas.openxmlformats.org/officeDocument/2006/relationships/image" Target="../media/image23.jpeg"/><Relationship Id="rId6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4" Type="http://schemas.openxmlformats.org/officeDocument/2006/relationships/image" Target="../media/image83.jpeg"/><Relationship Id="rId10" Type="http://schemas.openxmlformats.org/officeDocument/2006/relationships/image" Target="../media/image71.emf"/><Relationship Id="rId5" Type="http://schemas.openxmlformats.org/officeDocument/2006/relationships/image" Target="../media/image84.png"/><Relationship Id="rId7" Type="http://schemas.openxmlformats.org/officeDocument/2006/relationships/image" Target="../media/image82.emf"/><Relationship Id="rId11" Type="http://schemas.openxmlformats.org/officeDocument/2006/relationships/oleObject" Target="../embeddings/oleObject36.bin"/><Relationship Id="rId12" Type="http://schemas.openxmlformats.org/officeDocument/2006/relationships/image" Target="../media/image72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Relationship Id="rId9" Type="http://schemas.openxmlformats.org/officeDocument/2006/relationships/oleObject" Target="../embeddings/oleObject35.bin"/><Relationship Id="rId3" Type="http://schemas.openxmlformats.org/officeDocument/2006/relationships/notesSlide" Target="../notesSlides/notesSlide20.xml"/><Relationship Id="rId6" Type="http://schemas.openxmlformats.org/officeDocument/2006/relationships/oleObject" Target="../embeddings/oleObject34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7.bin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7" Type="http://schemas.openxmlformats.org/officeDocument/2006/relationships/image" Target="../media/image90.w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Relationship Id="rId9" Type="http://schemas.openxmlformats.org/officeDocument/2006/relationships/image" Target="../media/image86.emf"/><Relationship Id="rId3" Type="http://schemas.openxmlformats.org/officeDocument/2006/relationships/notesSlide" Target="../notesSlides/notesSlide21.xml"/><Relationship Id="rId6" Type="http://schemas.openxmlformats.org/officeDocument/2006/relationships/image" Target="../media/image8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emf"/><Relationship Id="rId4" Type="http://schemas.openxmlformats.org/officeDocument/2006/relationships/image" Target="../media/image87.png"/><Relationship Id="rId5" Type="http://schemas.openxmlformats.org/officeDocument/2006/relationships/image" Target="../media/image89.jpeg"/><Relationship Id="rId7" Type="http://schemas.openxmlformats.org/officeDocument/2006/relationships/oleObject" Target="../embeddings/oleObject38.bin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Relationship Id="rId9" Type="http://schemas.openxmlformats.org/officeDocument/2006/relationships/image" Target="../media/image91.emf"/><Relationship Id="rId3" Type="http://schemas.openxmlformats.org/officeDocument/2006/relationships/notesSlide" Target="../notesSlides/notesSlide22.xml"/><Relationship Id="rId6" Type="http://schemas.openxmlformats.org/officeDocument/2006/relationships/image" Target="../media/image90.wmf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image" Target="../media/image9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92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image" Target="../media/image9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94.png"/></Relationships>
</file>

<file path=ppt/slides/_rels/slide29.xml.rels><?xml version="1.0" encoding="UTF-8" standalone="yes"?>
<Relationships xmlns="http://schemas.openxmlformats.org/package/2006/relationships"><Relationship Id="rId14" Type="http://schemas.openxmlformats.org/officeDocument/2006/relationships/image" Target="../media/image98.emf"/><Relationship Id="rId20" Type="http://schemas.openxmlformats.org/officeDocument/2006/relationships/image" Target="../media/image101.emf"/><Relationship Id="rId4" Type="http://schemas.openxmlformats.org/officeDocument/2006/relationships/oleObject" Target="../embeddings/oleObject39.bin"/><Relationship Id="rId21" Type="http://schemas.openxmlformats.org/officeDocument/2006/relationships/image" Target="../media/image108.jpeg"/><Relationship Id="rId22" Type="http://schemas.openxmlformats.org/officeDocument/2006/relationships/image" Target="../media/image109.png"/><Relationship Id="rId23" Type="http://schemas.openxmlformats.org/officeDocument/2006/relationships/oleObject" Target="../embeddings/oleObject45.bin"/><Relationship Id="rId7" Type="http://schemas.openxmlformats.org/officeDocument/2006/relationships/image" Target="../media/image104.png"/><Relationship Id="rId11" Type="http://schemas.openxmlformats.org/officeDocument/2006/relationships/image" Target="../media/image106.gif"/><Relationship Id="rId1" Type="http://schemas.openxmlformats.org/officeDocument/2006/relationships/vmlDrawing" Target="../drawings/vmlDrawing10.vml"/><Relationship Id="rId24" Type="http://schemas.openxmlformats.org/officeDocument/2006/relationships/image" Target="../media/image102.emf"/><Relationship Id="rId6" Type="http://schemas.openxmlformats.org/officeDocument/2006/relationships/image" Target="../media/image103.jpeg"/><Relationship Id="rId16" Type="http://schemas.openxmlformats.org/officeDocument/2006/relationships/image" Target="../media/image99.wmf"/><Relationship Id="rId8" Type="http://schemas.openxmlformats.org/officeDocument/2006/relationships/image" Target="../media/image105.png"/><Relationship Id="rId13" Type="http://schemas.openxmlformats.org/officeDocument/2006/relationships/oleObject" Target="../embeddings/oleObject41.bin"/><Relationship Id="rId10" Type="http://schemas.openxmlformats.org/officeDocument/2006/relationships/image" Target="../media/image97.emf"/><Relationship Id="rId5" Type="http://schemas.openxmlformats.org/officeDocument/2006/relationships/image" Target="../media/image96.emf"/><Relationship Id="rId15" Type="http://schemas.openxmlformats.org/officeDocument/2006/relationships/oleObject" Target="../embeddings/oleObject42.bin"/><Relationship Id="rId12" Type="http://schemas.openxmlformats.org/officeDocument/2006/relationships/image" Target="../media/image107.wmf"/><Relationship Id="rId17" Type="http://schemas.openxmlformats.org/officeDocument/2006/relationships/oleObject" Target="../embeddings/oleObject43.bin"/><Relationship Id="rId19" Type="http://schemas.openxmlformats.org/officeDocument/2006/relationships/oleObject" Target="../embeddings/oleObject44.bin"/><Relationship Id="rId2" Type="http://schemas.openxmlformats.org/officeDocument/2006/relationships/slideLayout" Target="../slideLayouts/slideLayout12.xml"/><Relationship Id="rId9" Type="http://schemas.openxmlformats.org/officeDocument/2006/relationships/oleObject" Target="../embeddings/oleObject40.bin"/><Relationship Id="rId3" Type="http://schemas.openxmlformats.org/officeDocument/2006/relationships/notesSlide" Target="../notesSlides/notesSlide25.xml"/><Relationship Id="rId18" Type="http://schemas.openxmlformats.org/officeDocument/2006/relationships/image" Target="../media/image100.wmf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oleObject1.bin"/><Relationship Id="rId5" Type="http://schemas.openxmlformats.org/officeDocument/2006/relationships/image" Target="../media/image2.wmf"/><Relationship Id="rId7" Type="http://schemas.openxmlformats.org/officeDocument/2006/relationships/image" Target="../media/image4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2.xml"/><Relationship Id="rId6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4" Type="http://schemas.openxmlformats.org/officeDocument/2006/relationships/oleObject" Target="../embeddings/oleObject46.bin"/><Relationship Id="rId10" Type="http://schemas.openxmlformats.org/officeDocument/2006/relationships/image" Target="../media/image115.jpg"/><Relationship Id="rId5" Type="http://schemas.openxmlformats.org/officeDocument/2006/relationships/image" Target="../media/image110.emf"/><Relationship Id="rId7" Type="http://schemas.openxmlformats.org/officeDocument/2006/relationships/image" Target="../media/image112.png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12.xml"/><Relationship Id="rId9" Type="http://schemas.openxmlformats.org/officeDocument/2006/relationships/image" Target="../media/image114.emf"/><Relationship Id="rId3" Type="http://schemas.openxmlformats.org/officeDocument/2006/relationships/notesSlide" Target="../notesSlides/notesSlide26.xml"/><Relationship Id="rId6" Type="http://schemas.openxmlformats.org/officeDocument/2006/relationships/image" Target="../media/image111.jp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7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16.emf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18.jp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20.png"/><Relationship Id="rId5" Type="http://schemas.openxmlformats.org/officeDocument/2006/relationships/image" Target="../media/image12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4" Type="http://schemas.openxmlformats.org/officeDocument/2006/relationships/image" Target="../media/image124.png"/><Relationship Id="rId10" Type="http://schemas.openxmlformats.org/officeDocument/2006/relationships/image" Target="../media/image24.jpeg"/><Relationship Id="rId5" Type="http://schemas.openxmlformats.org/officeDocument/2006/relationships/image" Target="../media/image125.png"/><Relationship Id="rId7" Type="http://schemas.openxmlformats.org/officeDocument/2006/relationships/image" Target="../media/image12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Relationship Id="rId9" Type="http://schemas.openxmlformats.org/officeDocument/2006/relationships/image" Target="../media/image129.png"/><Relationship Id="rId3" Type="http://schemas.openxmlformats.org/officeDocument/2006/relationships/image" Target="../media/image123.png"/><Relationship Id="rId6" Type="http://schemas.openxmlformats.org/officeDocument/2006/relationships/image" Target="../media/image126.png"/></Relationships>
</file>

<file path=ppt/slides/_rels/slide35.xml.rels><?xml version="1.0" encoding="UTF-8" standalone="yes"?>
<Relationships xmlns="http://schemas.openxmlformats.org/package/2006/relationships"><Relationship Id="rId6" Type="http://schemas.openxmlformats.org/officeDocument/2006/relationships/image" Target="../media/image26.png"/><Relationship Id="rId4" Type="http://schemas.openxmlformats.org/officeDocument/2006/relationships/image" Target="../media/image13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30.png"/><Relationship Id="rId5" Type="http://schemas.openxmlformats.org/officeDocument/2006/relationships/image" Target="../media/image13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33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6" Type="http://schemas.openxmlformats.org/officeDocument/2006/relationships/image" Target="../media/image137.png"/><Relationship Id="rId4" Type="http://schemas.openxmlformats.org/officeDocument/2006/relationships/image" Target="../media/image13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34.png"/><Relationship Id="rId5" Type="http://schemas.openxmlformats.org/officeDocument/2006/relationships/image" Target="../media/image136.png"/></Relationships>
</file>

<file path=ppt/slides/_rels/slide39.xml.rels><?xml version="1.0" encoding="UTF-8" standalone="yes"?>
<Relationships xmlns="http://schemas.openxmlformats.org/package/2006/relationships"><Relationship Id="rId14" Type="http://schemas.openxmlformats.org/officeDocument/2006/relationships/image" Target="../media/image146.png"/><Relationship Id="rId4" Type="http://schemas.openxmlformats.org/officeDocument/2006/relationships/image" Target="../media/image140.png"/><Relationship Id="rId7" Type="http://schemas.openxmlformats.org/officeDocument/2006/relationships/image" Target="../media/image143.png"/><Relationship Id="rId11" Type="http://schemas.openxmlformats.org/officeDocument/2006/relationships/image" Target="../media/image138.emf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42.png"/><Relationship Id="rId8" Type="http://schemas.openxmlformats.org/officeDocument/2006/relationships/image" Target="../media/image144.png"/><Relationship Id="rId13" Type="http://schemas.openxmlformats.org/officeDocument/2006/relationships/image" Target="../media/image139.emf"/><Relationship Id="rId10" Type="http://schemas.openxmlformats.org/officeDocument/2006/relationships/oleObject" Target="../embeddings/oleObject47.bin"/><Relationship Id="rId5" Type="http://schemas.openxmlformats.org/officeDocument/2006/relationships/image" Target="../media/image141.png"/><Relationship Id="rId12" Type="http://schemas.openxmlformats.org/officeDocument/2006/relationships/oleObject" Target="../embeddings/oleObject48.bin"/><Relationship Id="rId2" Type="http://schemas.openxmlformats.org/officeDocument/2006/relationships/slideLayout" Target="../slideLayouts/slideLayout12.xml"/><Relationship Id="rId9" Type="http://schemas.openxmlformats.org/officeDocument/2006/relationships/image" Target="../media/image145.png"/><Relationship Id="rId3" Type="http://schemas.openxmlformats.org/officeDocument/2006/relationships/notesSlide" Target="../notesSlides/notesSlide3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4" Type="http://schemas.openxmlformats.org/officeDocument/2006/relationships/image" Target="../media/image6.png"/><Relationship Id="rId5" Type="http://schemas.openxmlformats.org/officeDocument/2006/relationships/image" Target="../media/image4.jpeg"/><Relationship Id="rId7" Type="http://schemas.openxmlformats.org/officeDocument/2006/relationships/oleObject" Target="../embeddings/oleObject2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.xml"/><Relationship Id="rId6" Type="http://schemas.openxmlformats.org/officeDocument/2006/relationships/image" Target="../media/image7.tiff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image" Target="../media/image14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47.png"/><Relationship Id="rId5" Type="http://schemas.openxmlformats.org/officeDocument/2006/relationships/image" Target="../media/image149.png"/></Relationships>
</file>

<file path=ppt/slides/_rels/slide41.xml.rels><?xml version="1.0" encoding="UTF-8" standalone="yes"?>
<Relationships xmlns="http://schemas.openxmlformats.org/package/2006/relationships"><Relationship Id="rId6" Type="http://schemas.openxmlformats.org/officeDocument/2006/relationships/image" Target="../media/image153.png"/><Relationship Id="rId4" Type="http://schemas.openxmlformats.org/officeDocument/2006/relationships/image" Target="../media/image15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50.png"/><Relationship Id="rId5" Type="http://schemas.openxmlformats.org/officeDocument/2006/relationships/image" Target="../media/image152.png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55.png"/><Relationship Id="rId7" Type="http://schemas.openxmlformats.org/officeDocument/2006/relationships/oleObject" Target="../embeddings/oleObject49.bin"/><Relationship Id="rId11" Type="http://schemas.openxmlformats.org/officeDocument/2006/relationships/image" Target="../media/image160.png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57.png"/><Relationship Id="rId8" Type="http://schemas.openxmlformats.org/officeDocument/2006/relationships/image" Target="../media/image154.emf"/><Relationship Id="rId13" Type="http://schemas.openxmlformats.org/officeDocument/2006/relationships/image" Target="../media/image162.png"/><Relationship Id="rId10" Type="http://schemas.openxmlformats.org/officeDocument/2006/relationships/image" Target="../media/image159.png"/><Relationship Id="rId5" Type="http://schemas.openxmlformats.org/officeDocument/2006/relationships/image" Target="../media/image156.png"/><Relationship Id="rId12" Type="http://schemas.openxmlformats.org/officeDocument/2006/relationships/image" Target="../media/image161.png"/><Relationship Id="rId2" Type="http://schemas.openxmlformats.org/officeDocument/2006/relationships/slideLayout" Target="../slideLayouts/slideLayout12.xml"/><Relationship Id="rId9" Type="http://schemas.openxmlformats.org/officeDocument/2006/relationships/image" Target="../media/image158.png"/><Relationship Id="rId3" Type="http://schemas.openxmlformats.org/officeDocument/2006/relationships/notesSlide" Target="../notesSlides/notesSlide3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4" Type="http://schemas.openxmlformats.org/officeDocument/2006/relationships/image" Target="../media/image164.png"/><Relationship Id="rId5" Type="http://schemas.openxmlformats.org/officeDocument/2006/relationships/image" Target="../media/image165.png"/><Relationship Id="rId7" Type="http://schemas.openxmlformats.org/officeDocument/2006/relationships/image" Target="../media/image16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8.xml"/><Relationship Id="rId9" Type="http://schemas.openxmlformats.org/officeDocument/2006/relationships/image" Target="../media/image169.png"/><Relationship Id="rId3" Type="http://schemas.openxmlformats.org/officeDocument/2006/relationships/image" Target="../media/image163.png"/><Relationship Id="rId6" Type="http://schemas.openxmlformats.org/officeDocument/2006/relationships/image" Target="../media/image166.png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image" Target="../media/image17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7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4" Type="http://schemas.openxmlformats.org/officeDocument/2006/relationships/image" Target="../media/image173.png"/><Relationship Id="rId5" Type="http://schemas.openxmlformats.org/officeDocument/2006/relationships/image" Target="../media/image174.png"/><Relationship Id="rId7" Type="http://schemas.openxmlformats.org/officeDocument/2006/relationships/image" Target="../media/image17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72.png"/><Relationship Id="rId6" Type="http://schemas.openxmlformats.org/officeDocument/2006/relationships/image" Target="../media/image17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78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8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79.png"/><Relationship Id="rId5" Type="http://schemas.openxmlformats.org/officeDocument/2006/relationships/image" Target="../media/image181.png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83.png"/><Relationship Id="rId5" Type="http://schemas.openxmlformats.org/officeDocument/2006/relationships/image" Target="../media/image184.png"/><Relationship Id="rId7" Type="http://schemas.openxmlformats.org/officeDocument/2006/relationships/image" Target="../media/image18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82.png"/><Relationship Id="rId6" Type="http://schemas.openxmlformats.org/officeDocument/2006/relationships/image" Target="../media/image185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87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image" Target="../media/image10.emf"/><Relationship Id="rId4" Type="http://schemas.openxmlformats.org/officeDocument/2006/relationships/image" Target="../media/image12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1.png"/><Relationship Id="rId5" Type="http://schemas.openxmlformats.org/officeDocument/2006/relationships/oleObject" Target="../embeddings/oleObject3.bin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4" Type="http://schemas.openxmlformats.org/officeDocument/2006/relationships/image" Target="../media/image14.png"/><Relationship Id="rId10" Type="http://schemas.openxmlformats.org/officeDocument/2006/relationships/image" Target="../media/image20.png"/><Relationship Id="rId5" Type="http://schemas.openxmlformats.org/officeDocument/2006/relationships/image" Target="../media/image15.png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9" Type="http://schemas.openxmlformats.org/officeDocument/2006/relationships/image" Target="../media/image19.png"/><Relationship Id="rId3" Type="http://schemas.openxmlformats.org/officeDocument/2006/relationships/image" Target="../media/image13.png"/><Relationship Id="rId6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41509" y="3293459"/>
            <a:ext cx="22802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Contalbrigo</a:t>
            </a:r>
            <a:r>
              <a:rPr lang="en-US" sz="2000" dirty="0" smtClean="0"/>
              <a:t> Marco</a:t>
            </a:r>
          </a:p>
          <a:p>
            <a:r>
              <a:rPr lang="en-US" sz="2000" dirty="0" smtClean="0"/>
              <a:t>    INFN Ferrara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258090" y="5529924"/>
            <a:ext cx="3969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QCD Evolution 13</a:t>
            </a:r>
          </a:p>
          <a:p>
            <a:pPr algn="ctr"/>
            <a:r>
              <a:rPr lang="en-US" dirty="0" smtClean="0"/>
              <a:t>7</a:t>
            </a:r>
            <a:r>
              <a:rPr lang="en-US" baseline="30000" dirty="0" smtClean="0"/>
              <a:t>th</a:t>
            </a:r>
            <a:r>
              <a:rPr lang="en-US" dirty="0" smtClean="0"/>
              <a:t> May 2013,  JLab – Newport News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82640" y="5452136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82640" y="6291924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390021" y="1191293"/>
            <a:ext cx="6384505" cy="175432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JLAB12 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and the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S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tructure of 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H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adrons</a:t>
            </a: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000"/>
            <a:ext cx="9144000" cy="65984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84200" y="1993900"/>
            <a:ext cx="8115300" cy="20701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893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9144000" cy="66285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10" name="Group 18"/>
          <p:cNvGrpSpPr>
            <a:grpSpLocks/>
          </p:cNvGrpSpPr>
          <p:nvPr/>
        </p:nvGrpSpPr>
        <p:grpSpPr bwMode="auto">
          <a:xfrm>
            <a:off x="80877" y="708528"/>
            <a:ext cx="4699001" cy="2792756"/>
            <a:chOff x="2802" y="504"/>
            <a:chExt cx="2960" cy="1747"/>
          </a:xfrm>
        </p:grpSpPr>
        <p:sp>
          <p:nvSpPr>
            <p:cNvPr id="11" name="Rectangle 7"/>
            <p:cNvSpPr>
              <a:spLocks noChangeArrowheads="1"/>
            </p:cNvSpPr>
            <p:nvPr/>
          </p:nvSpPr>
          <p:spPr bwMode="auto">
            <a:xfrm>
              <a:off x="2844" y="1856"/>
              <a:ext cx="2918" cy="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20000"/>
                </a:spcBef>
                <a:buFont typeface="Times" charset="0"/>
                <a:buNone/>
              </a:pPr>
              <a:r>
                <a:rPr lang="en-US" sz="1600" dirty="0">
                  <a:solidFill>
                    <a:srgbClr val="FFFF00"/>
                  </a:solidFill>
                  <a:latin typeface="Arial" charset="0"/>
                </a:rPr>
                <a:t>Super High Momentum Spectrometer (SHMS</a:t>
              </a:r>
              <a:r>
                <a:rPr lang="en-US" sz="1600" dirty="0" smtClean="0">
                  <a:solidFill>
                    <a:srgbClr val="FFFF00"/>
                  </a:solidFill>
                  <a:latin typeface="Arial" charset="0"/>
                </a:rPr>
                <a:t>)</a:t>
              </a:r>
            </a:p>
            <a:p>
              <a:pPr>
                <a:spcBef>
                  <a:spcPct val="20000"/>
                </a:spcBef>
                <a:buFont typeface="Times" charset="0"/>
                <a:buNone/>
              </a:pPr>
              <a:r>
                <a:rPr lang="en-US" sz="1600" dirty="0" err="1">
                  <a:solidFill>
                    <a:srgbClr val="FFFF00"/>
                  </a:solidFill>
                </a:rPr>
                <a:t>u</a:t>
              </a:r>
              <a:r>
                <a:rPr lang="en-US" sz="1600" dirty="0" err="1" smtClean="0">
                  <a:solidFill>
                    <a:srgbClr val="FFFF00"/>
                  </a:solidFill>
                </a:rPr>
                <a:t>npolarized</a:t>
              </a:r>
              <a:r>
                <a:rPr lang="en-US" sz="1600" dirty="0" smtClean="0">
                  <a:solidFill>
                    <a:srgbClr val="FFFF00"/>
                  </a:solidFill>
                </a:rPr>
                <a:t> SIDIS, hadron ID</a:t>
              </a:r>
              <a:endParaRPr lang="en-US" sz="1600" dirty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2802" y="525"/>
              <a:ext cx="675" cy="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20000"/>
                </a:spcBef>
                <a:buSzPct val="150000"/>
              </a:pPr>
              <a:r>
                <a:rPr lang="en-US" b="1" dirty="0" smtClean="0">
                  <a:solidFill>
                    <a:srgbClr val="FFFF00"/>
                  </a:solidFill>
                  <a:latin typeface="Arial" charset="0"/>
                </a:rPr>
                <a:t>Hall-C</a:t>
              </a:r>
              <a:endParaRPr lang="en-US" b="1" dirty="0">
                <a:solidFill>
                  <a:srgbClr val="FFFF00"/>
                </a:solidFill>
                <a:latin typeface="Arial" charset="0"/>
              </a:endParaRPr>
            </a:p>
          </p:txBody>
        </p:sp>
        <p:pic>
          <p:nvPicPr>
            <p:cNvPr id="13" name="Picture 9" descr="HallCnew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6" y="504"/>
              <a:ext cx="1776" cy="1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16"/>
          <p:cNvGrpSpPr>
            <a:grpSpLocks/>
          </p:cNvGrpSpPr>
          <p:nvPr/>
        </p:nvGrpSpPr>
        <p:grpSpPr bwMode="auto">
          <a:xfrm>
            <a:off x="4189413" y="629365"/>
            <a:ext cx="4954588" cy="2797296"/>
            <a:chOff x="2639" y="2300"/>
            <a:chExt cx="3121" cy="1909"/>
          </a:xfrm>
        </p:grpSpPr>
        <p:pic>
          <p:nvPicPr>
            <p:cNvPr id="15" name="Picture 12" descr="hallacomb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1" y="2300"/>
              <a:ext cx="1999" cy="1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13"/>
            <p:cNvSpPr>
              <a:spLocks noChangeArrowheads="1"/>
            </p:cNvSpPr>
            <p:nvPr/>
          </p:nvSpPr>
          <p:spPr bwMode="auto">
            <a:xfrm>
              <a:off x="3221" y="3778"/>
              <a:ext cx="2539" cy="4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90487" tIns="44450" rIns="90487" bIns="44450">
              <a:spAutoFit/>
            </a:bodyPr>
            <a:lstStyle/>
            <a:p>
              <a:pPr>
                <a:spcBef>
                  <a:spcPct val="20000"/>
                </a:spcBef>
                <a:buFont typeface="Times" charset="0"/>
                <a:buNone/>
              </a:pPr>
              <a:r>
                <a:rPr lang="en-US" sz="1600" dirty="0" smtClean="0">
                  <a:solidFill>
                    <a:srgbClr val="FFFF00"/>
                  </a:solidFill>
                  <a:latin typeface="Arial" charset="0"/>
                </a:rPr>
                <a:t>Spectrometer </a:t>
              </a:r>
              <a:r>
                <a:rPr lang="en-US" sz="1600" dirty="0">
                  <a:solidFill>
                    <a:srgbClr val="FFFF00"/>
                  </a:solidFill>
                  <a:latin typeface="Arial" charset="0"/>
                </a:rPr>
                <a:t>Pair, </a:t>
              </a:r>
              <a:r>
                <a:rPr lang="en-US" sz="1600" dirty="0" smtClean="0">
                  <a:solidFill>
                    <a:srgbClr val="FFFF00"/>
                  </a:solidFill>
                  <a:latin typeface="Arial" charset="0"/>
                </a:rPr>
                <a:t>polarized </a:t>
              </a:r>
              <a:r>
                <a:rPr lang="en-US" sz="1600" baseline="30000" dirty="0" smtClean="0">
                  <a:solidFill>
                    <a:srgbClr val="FFFF00"/>
                  </a:solidFill>
                  <a:latin typeface="Arial" charset="0"/>
                </a:rPr>
                <a:t>3</a:t>
              </a:r>
              <a:r>
                <a:rPr lang="en-US" sz="1600" dirty="0" smtClean="0">
                  <a:solidFill>
                    <a:srgbClr val="FFFF00"/>
                  </a:solidFill>
                  <a:latin typeface="Arial" charset="0"/>
                </a:rPr>
                <a:t>He target </a:t>
              </a:r>
            </a:p>
            <a:p>
              <a:pPr>
                <a:spcBef>
                  <a:spcPct val="20000"/>
                </a:spcBef>
                <a:buFont typeface="Times" charset="0"/>
                <a:buNone/>
              </a:pPr>
              <a:r>
                <a:rPr lang="en-US" sz="1600" dirty="0" smtClean="0">
                  <a:solidFill>
                    <a:srgbClr val="FFFF00"/>
                  </a:solidFill>
                  <a:latin typeface="Arial" charset="0"/>
                </a:rPr>
                <a:t>up to </a:t>
              </a:r>
              <a:r>
                <a:rPr lang="en-US" sz="1600" dirty="0">
                  <a:solidFill>
                    <a:srgbClr val="FFFF00"/>
                  </a:solidFill>
                </a:rPr>
                <a:t>to </a:t>
              </a:r>
              <a:r>
                <a:rPr lang="en-US" sz="1600" dirty="0" smtClean="0">
                  <a:solidFill>
                    <a:srgbClr val="FFFF00"/>
                  </a:solidFill>
                </a:rPr>
                <a:t>10</a:t>
              </a:r>
              <a:r>
                <a:rPr lang="en-US" sz="1600" baseline="30000" dirty="0" smtClean="0">
                  <a:solidFill>
                    <a:srgbClr val="FFFF00"/>
                  </a:solidFill>
                </a:rPr>
                <a:t>38 </a:t>
              </a:r>
              <a:r>
                <a:rPr lang="en-US" sz="1600" dirty="0">
                  <a:solidFill>
                    <a:srgbClr val="FFFF00"/>
                  </a:solidFill>
                </a:rPr>
                <a:t>cm</a:t>
              </a:r>
              <a:r>
                <a:rPr lang="en-US" sz="1600" baseline="30000" dirty="0">
                  <a:solidFill>
                    <a:srgbClr val="FFFF00"/>
                  </a:solidFill>
                </a:rPr>
                <a:t>-2 </a:t>
              </a:r>
              <a:r>
                <a:rPr lang="en-US" sz="1600" dirty="0">
                  <a:solidFill>
                    <a:srgbClr val="FFFF00"/>
                  </a:solidFill>
                </a:rPr>
                <a:t>s</a:t>
              </a:r>
              <a:r>
                <a:rPr lang="en-US" sz="1600" baseline="30000" dirty="0">
                  <a:solidFill>
                    <a:srgbClr val="FFFF00"/>
                  </a:solidFill>
                </a:rPr>
                <a:t>-1</a:t>
              </a:r>
              <a:r>
                <a:rPr lang="en-US" sz="1600" dirty="0">
                  <a:solidFill>
                    <a:srgbClr val="FFFF00"/>
                  </a:solidFill>
                </a:rPr>
                <a:t> </a:t>
              </a:r>
              <a:r>
                <a:rPr lang="en-US" sz="1600" dirty="0" smtClean="0">
                  <a:solidFill>
                    <a:srgbClr val="FFFF00"/>
                  </a:solidFill>
                </a:rPr>
                <a:t> </a:t>
              </a:r>
              <a:r>
                <a:rPr lang="en-US" sz="1600" dirty="0" smtClean="0">
                  <a:solidFill>
                    <a:srgbClr val="FFFF00"/>
                  </a:solidFill>
                  <a:latin typeface="Arial" charset="0"/>
                </a:rPr>
                <a:t>hadron ID</a:t>
              </a:r>
              <a:endParaRPr lang="en-US" sz="1600" dirty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8" name="Text Box 14"/>
            <p:cNvSpPr txBox="1">
              <a:spLocks noChangeArrowheads="1"/>
            </p:cNvSpPr>
            <p:nvPr/>
          </p:nvSpPr>
          <p:spPr bwMode="auto">
            <a:xfrm>
              <a:off x="2639" y="2412"/>
              <a:ext cx="673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20000"/>
                </a:spcBef>
                <a:buSzPct val="150000"/>
              </a:pPr>
              <a:r>
                <a:rPr lang="en-US" b="1" dirty="0" smtClean="0">
                  <a:solidFill>
                    <a:srgbClr val="FFFF00"/>
                  </a:solidFill>
                  <a:latin typeface="Arial" charset="0"/>
                </a:rPr>
                <a:t>Hall-A</a:t>
              </a:r>
              <a:endParaRPr lang="en-US" b="1" dirty="0">
                <a:solidFill>
                  <a:srgbClr val="FFFF00"/>
                </a:solidFill>
                <a:latin typeface="Arial" charset="0"/>
              </a:endParaRPr>
            </a:p>
          </p:txBody>
        </p:sp>
      </p:grpSp>
      <p:grpSp>
        <p:nvGrpSpPr>
          <p:cNvPr id="20" name="Group 18"/>
          <p:cNvGrpSpPr>
            <a:grpSpLocks/>
          </p:cNvGrpSpPr>
          <p:nvPr/>
        </p:nvGrpSpPr>
        <p:grpSpPr bwMode="auto">
          <a:xfrm>
            <a:off x="72277" y="3534545"/>
            <a:ext cx="4803354" cy="3039216"/>
            <a:chOff x="5018" y="3581400"/>
            <a:chExt cx="5021691" cy="3348967"/>
          </a:xfrm>
        </p:grpSpPr>
        <p:sp>
          <p:nvSpPr>
            <p:cNvPr id="21" name="Rectangle 21"/>
            <p:cNvSpPr>
              <a:spLocks noChangeArrowheads="1"/>
            </p:cNvSpPr>
            <p:nvPr/>
          </p:nvSpPr>
          <p:spPr bwMode="auto">
            <a:xfrm>
              <a:off x="44064" y="3646689"/>
              <a:ext cx="1122695" cy="508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rgbClr val="FFFF00"/>
                  </a:solidFill>
                  <a:latin typeface="Arial" charset="0"/>
                </a:rPr>
                <a:t>Hall-B</a:t>
              </a:r>
              <a:endParaRPr lang="en-US" sz="2400" b="1" dirty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22" name="Rectangle 10"/>
            <p:cNvSpPr>
              <a:spLocks noChangeArrowheads="1"/>
            </p:cNvSpPr>
            <p:nvPr/>
          </p:nvSpPr>
          <p:spPr bwMode="auto">
            <a:xfrm>
              <a:off x="5018" y="6234555"/>
              <a:ext cx="5021691" cy="695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487" tIns="44450" rIns="90487" bIns="44450">
              <a:spAutoFit/>
            </a:bodyPr>
            <a:lstStyle/>
            <a:p>
              <a:pPr>
                <a:spcBef>
                  <a:spcPct val="20000"/>
                </a:spcBef>
                <a:buFont typeface="Times" charset="0"/>
                <a:buNone/>
              </a:pPr>
              <a:r>
                <a:rPr lang="en-US" sz="1600" dirty="0">
                  <a:solidFill>
                    <a:srgbClr val="FFFF00"/>
                  </a:solidFill>
                  <a:latin typeface="Arial" charset="0"/>
                </a:rPr>
                <a:t>CLAS12  </a:t>
              </a:r>
              <a:r>
                <a:rPr lang="en-US" sz="1600" dirty="0" smtClean="0">
                  <a:solidFill>
                    <a:srgbClr val="FFFF00"/>
                  </a:solidFill>
                  <a:latin typeface="Arial" charset="0"/>
                </a:rPr>
                <a:t>H,D polarized targets up to </a:t>
              </a:r>
              <a:r>
                <a:rPr lang="en-US" sz="1600" dirty="0" smtClean="0">
                  <a:solidFill>
                    <a:srgbClr val="FFFF00"/>
                  </a:solidFill>
                </a:rPr>
                <a:t>10</a:t>
              </a:r>
              <a:r>
                <a:rPr lang="en-US" sz="1600" baseline="30000" dirty="0" smtClean="0">
                  <a:solidFill>
                    <a:srgbClr val="FFFF00"/>
                  </a:solidFill>
                </a:rPr>
                <a:t>35 </a:t>
              </a:r>
              <a:r>
                <a:rPr lang="en-US" sz="1600" dirty="0" smtClean="0">
                  <a:solidFill>
                    <a:srgbClr val="FFFF00"/>
                  </a:solidFill>
                </a:rPr>
                <a:t>cm</a:t>
              </a:r>
              <a:r>
                <a:rPr lang="en-US" sz="1600" baseline="30000" dirty="0" smtClean="0">
                  <a:solidFill>
                    <a:srgbClr val="FFFF00"/>
                  </a:solidFill>
                </a:rPr>
                <a:t>-2 </a:t>
              </a:r>
              <a:r>
                <a:rPr lang="en-US" sz="1600" dirty="0" smtClean="0">
                  <a:solidFill>
                    <a:srgbClr val="FFFF00"/>
                  </a:solidFill>
                </a:rPr>
                <a:t>s</a:t>
              </a:r>
              <a:r>
                <a:rPr lang="en-US" sz="1600" baseline="30000" dirty="0" smtClean="0">
                  <a:solidFill>
                    <a:srgbClr val="FFFF00"/>
                  </a:solidFill>
                </a:rPr>
                <a:t>-1</a:t>
              </a:r>
              <a:r>
                <a:rPr lang="en-US" sz="1600" dirty="0">
                  <a:solidFill>
                    <a:srgbClr val="FFFF00"/>
                  </a:solidFill>
                </a:rPr>
                <a:t> </a:t>
              </a:r>
              <a:endParaRPr lang="en-US" sz="1600" dirty="0" smtClean="0">
                <a:solidFill>
                  <a:srgbClr val="FFFF00"/>
                </a:solidFill>
              </a:endParaRPr>
            </a:p>
            <a:p>
              <a:pPr>
                <a:spcBef>
                  <a:spcPct val="20000"/>
                </a:spcBef>
                <a:buFont typeface="Times" charset="0"/>
                <a:buNone/>
              </a:pPr>
              <a:r>
                <a:rPr lang="en-US" sz="1600" dirty="0" smtClean="0">
                  <a:solidFill>
                    <a:srgbClr val="FFFF00"/>
                  </a:solidFill>
                </a:rPr>
                <a:t>“complete” </a:t>
              </a:r>
              <a:r>
                <a:rPr lang="en-US" sz="1600" dirty="0" smtClean="0">
                  <a:solidFill>
                    <a:srgbClr val="FFFF00"/>
                  </a:solidFill>
                  <a:latin typeface="Arial" charset="0"/>
                </a:rPr>
                <a:t>acceptance</a:t>
              </a:r>
              <a:r>
                <a:rPr lang="en-US" sz="1600" dirty="0" smtClean="0">
                  <a:solidFill>
                    <a:srgbClr val="FFFF00"/>
                  </a:solidFill>
                </a:rPr>
                <a:t>, hadron ID</a:t>
              </a:r>
              <a:endParaRPr lang="en-US" sz="1600" dirty="0">
                <a:solidFill>
                  <a:srgbClr val="FFFF00"/>
                </a:solidFill>
                <a:latin typeface="Arial" charset="0"/>
              </a:endParaRPr>
            </a:p>
          </p:txBody>
        </p:sp>
        <p:pic>
          <p:nvPicPr>
            <p:cNvPr id="23" name="Picture 24"/>
            <p:cNvPicPr>
              <a:picLocks noChangeAspect="1"/>
            </p:cNvPicPr>
            <p:nvPr/>
          </p:nvPicPr>
          <p:blipFill>
            <a:blip r:embed="rId5">
              <a:lum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8279" y="3581400"/>
              <a:ext cx="2695575" cy="266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4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658" y="3469516"/>
            <a:ext cx="3613030" cy="2434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4993278" y="5926838"/>
            <a:ext cx="4150722" cy="631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/>
          <a:p>
            <a:pPr>
              <a:spcBef>
                <a:spcPct val="20000"/>
              </a:spcBef>
              <a:buFont typeface="Times" charset="0"/>
              <a:buNone/>
            </a:pPr>
            <a:r>
              <a:rPr lang="en-US" sz="1600" dirty="0" smtClean="0">
                <a:solidFill>
                  <a:srgbClr val="FFFF00"/>
                </a:solidFill>
              </a:rPr>
              <a:t>SOLID</a:t>
            </a:r>
            <a:r>
              <a:rPr lang="en-US" sz="1600" dirty="0" smtClean="0">
                <a:solidFill>
                  <a:srgbClr val="FFFF00"/>
                </a:solidFill>
                <a:latin typeface="Arial" charset="0"/>
              </a:rPr>
              <a:t>  </a:t>
            </a:r>
            <a:r>
              <a:rPr lang="en-US" sz="1600" baseline="30000" dirty="0" smtClean="0">
                <a:solidFill>
                  <a:srgbClr val="FFFF00"/>
                </a:solidFill>
                <a:latin typeface="Arial" charset="0"/>
              </a:rPr>
              <a:t>3</a:t>
            </a:r>
            <a:r>
              <a:rPr lang="en-US" sz="1600" dirty="0" smtClean="0">
                <a:solidFill>
                  <a:srgbClr val="FFFF00"/>
                </a:solidFill>
                <a:latin typeface="Arial" charset="0"/>
              </a:rPr>
              <a:t>He, NH</a:t>
            </a:r>
            <a:r>
              <a:rPr lang="en-US" sz="1600" baseline="-25000" dirty="0" smtClean="0">
                <a:solidFill>
                  <a:srgbClr val="FFFF00"/>
                </a:solidFill>
                <a:latin typeface="Arial" charset="0"/>
              </a:rPr>
              <a:t>3</a:t>
            </a:r>
            <a:r>
              <a:rPr lang="en-US" sz="1600" dirty="0" smtClean="0">
                <a:solidFill>
                  <a:srgbClr val="FFFF00"/>
                </a:solidFill>
                <a:latin typeface="Arial" charset="0"/>
              </a:rPr>
              <a:t> polarized targets </a:t>
            </a:r>
          </a:p>
          <a:p>
            <a:pPr>
              <a:spcBef>
                <a:spcPct val="20000"/>
              </a:spcBef>
              <a:buFont typeface="Times" charset="0"/>
              <a:buNone/>
            </a:pPr>
            <a:r>
              <a:rPr lang="en-US" sz="1600" dirty="0" smtClean="0">
                <a:solidFill>
                  <a:srgbClr val="FFFF00"/>
                </a:solidFill>
                <a:latin typeface="Arial" charset="0"/>
              </a:rPr>
              <a:t>up to </a:t>
            </a:r>
            <a:r>
              <a:rPr lang="en-US" sz="1600" dirty="0" smtClean="0">
                <a:solidFill>
                  <a:srgbClr val="FFFF00"/>
                </a:solidFill>
              </a:rPr>
              <a:t>10</a:t>
            </a:r>
            <a:r>
              <a:rPr lang="en-US" sz="1600" baseline="30000" dirty="0" smtClean="0">
                <a:solidFill>
                  <a:srgbClr val="FFFF00"/>
                </a:solidFill>
              </a:rPr>
              <a:t>36 </a:t>
            </a:r>
            <a:r>
              <a:rPr lang="en-US" sz="1600" dirty="0" smtClean="0">
                <a:solidFill>
                  <a:srgbClr val="FFFF00"/>
                </a:solidFill>
              </a:rPr>
              <a:t>cm</a:t>
            </a:r>
            <a:r>
              <a:rPr lang="en-US" sz="1600" baseline="30000" dirty="0" smtClean="0">
                <a:solidFill>
                  <a:srgbClr val="FFFF00"/>
                </a:solidFill>
              </a:rPr>
              <a:t>-2 </a:t>
            </a:r>
            <a:r>
              <a:rPr lang="en-US" sz="1600" dirty="0" smtClean="0">
                <a:solidFill>
                  <a:srgbClr val="FFFF00"/>
                </a:solidFill>
              </a:rPr>
              <a:t>s</a:t>
            </a:r>
            <a:r>
              <a:rPr lang="en-US" sz="1600" baseline="30000" dirty="0" smtClean="0">
                <a:solidFill>
                  <a:srgbClr val="FFFF00"/>
                </a:solidFill>
              </a:rPr>
              <a:t>-1</a:t>
            </a:r>
            <a:r>
              <a:rPr lang="en-US" sz="1600" dirty="0">
                <a:solidFill>
                  <a:srgbClr val="FFFF00"/>
                </a:solidFill>
              </a:rPr>
              <a:t> </a:t>
            </a:r>
            <a:r>
              <a:rPr lang="en-US" sz="1600" dirty="0" smtClean="0">
                <a:solidFill>
                  <a:srgbClr val="FFFF00"/>
                </a:solidFill>
              </a:rPr>
              <a:t>large</a:t>
            </a:r>
            <a:r>
              <a:rPr lang="en-US" sz="1600" dirty="0" smtClean="0">
                <a:solidFill>
                  <a:srgbClr val="FFFF00"/>
                </a:solidFill>
                <a:latin typeface="Arial" charset="0"/>
              </a:rPr>
              <a:t> acceptance</a:t>
            </a:r>
            <a:r>
              <a:rPr lang="en-US" sz="1600" dirty="0" smtClean="0">
                <a:solidFill>
                  <a:srgbClr val="FFFF00"/>
                </a:solidFill>
              </a:rPr>
              <a:t>, pion ID</a:t>
            </a:r>
            <a:endParaRPr lang="en-US" sz="16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6" name="Text Box 14"/>
          <p:cNvSpPr txBox="1">
            <a:spLocks noChangeArrowheads="1"/>
          </p:cNvSpPr>
          <p:nvPr/>
        </p:nvSpPr>
        <p:spPr bwMode="auto">
          <a:xfrm>
            <a:off x="4125694" y="3534544"/>
            <a:ext cx="1068388" cy="397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  <a:buSzPct val="150000"/>
            </a:pPr>
            <a:r>
              <a:rPr lang="en-US" b="1" dirty="0" smtClean="0">
                <a:solidFill>
                  <a:srgbClr val="FFFF00"/>
                </a:solidFill>
                <a:latin typeface="Arial" charset="0"/>
              </a:rPr>
              <a:t>Hall-A</a:t>
            </a:r>
            <a:endParaRPr lang="en-US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863191" y="-76200"/>
            <a:ext cx="527154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JLab12 Experimental Halls</a:t>
            </a:r>
          </a:p>
        </p:txBody>
      </p:sp>
      <p:sp>
        <p:nvSpPr>
          <p:cNvPr id="32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QCD Evolution Workshop, 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May 2013, JLab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799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"/>
            <a:ext cx="9144000" cy="654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810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343" y="907581"/>
            <a:ext cx="7570225" cy="5703282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03685" y="-76200"/>
            <a:ext cx="842610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Hall-C High-momentum Spectrometers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" name="Oval Callout 2"/>
          <p:cNvSpPr/>
          <p:nvPr/>
        </p:nvSpPr>
        <p:spPr>
          <a:xfrm>
            <a:off x="6045195" y="919451"/>
            <a:ext cx="3072506" cy="1620550"/>
          </a:xfrm>
          <a:prstGeom prst="wedgeEllipseCallout">
            <a:avLst>
              <a:gd name="adj1" fmla="val -48289"/>
              <a:gd name="adj2" fmla="val 55075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Callout 10"/>
          <p:cNvSpPr/>
          <p:nvPr/>
        </p:nvSpPr>
        <p:spPr>
          <a:xfrm>
            <a:off x="173788" y="4678946"/>
            <a:ext cx="3160477" cy="1547318"/>
          </a:xfrm>
          <a:prstGeom prst="wedgeEllipseCallout">
            <a:avLst>
              <a:gd name="adj1" fmla="val 46198"/>
              <a:gd name="adj2" fmla="val -15019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02690" y="4785558"/>
            <a:ext cx="27751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Super-HMS</a:t>
            </a:r>
          </a:p>
          <a:p>
            <a:pPr algn="ctr"/>
            <a:r>
              <a:rPr lang="en-US" dirty="0" smtClean="0"/>
              <a:t>11 </a:t>
            </a:r>
            <a:r>
              <a:rPr lang="en-US" dirty="0" err="1" smtClean="0"/>
              <a:t>GeV</a:t>
            </a:r>
            <a:r>
              <a:rPr lang="en-US" dirty="0" smtClean="0"/>
              <a:t>/c spectrometer</a:t>
            </a:r>
          </a:p>
          <a:p>
            <a:pPr algn="ctr"/>
            <a:r>
              <a:rPr lang="en-US" dirty="0" smtClean="0"/>
              <a:t>5</a:t>
            </a:r>
            <a:r>
              <a:rPr lang="en-US" baseline="30000" dirty="0" smtClean="0"/>
              <a:t>o</a:t>
            </a:r>
            <a:r>
              <a:rPr lang="en-US" dirty="0" smtClean="0"/>
              <a:t>-25</a:t>
            </a:r>
            <a:r>
              <a:rPr lang="en-US" baseline="30000" dirty="0" smtClean="0"/>
              <a:t>o</a:t>
            </a:r>
            <a:r>
              <a:rPr lang="en-US" dirty="0" smtClean="0"/>
              <a:t> angular range</a:t>
            </a:r>
          </a:p>
          <a:p>
            <a:pPr algn="ctr"/>
            <a:r>
              <a:rPr lang="en-US" dirty="0" smtClean="0"/>
              <a:t>e/h, </a:t>
            </a:r>
            <a:r>
              <a:rPr lang="en-US" dirty="0" smtClean="0">
                <a:latin typeface="Symbol"/>
              </a:rPr>
              <a:t>p</a:t>
            </a:r>
            <a:r>
              <a:rPr lang="en-US" dirty="0" smtClean="0"/>
              <a:t>/K ID by Cherenkov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208366" y="1046723"/>
            <a:ext cx="27751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HMS</a:t>
            </a:r>
          </a:p>
          <a:p>
            <a:pPr algn="ctr"/>
            <a:r>
              <a:rPr lang="en-US" dirty="0" smtClean="0"/>
              <a:t>7 </a:t>
            </a:r>
            <a:r>
              <a:rPr lang="en-US" dirty="0" err="1" smtClean="0"/>
              <a:t>GeV</a:t>
            </a:r>
            <a:r>
              <a:rPr lang="en-US" dirty="0" smtClean="0"/>
              <a:t>/c spectrometer</a:t>
            </a:r>
          </a:p>
          <a:p>
            <a:pPr algn="ctr"/>
            <a:r>
              <a:rPr lang="en-US" dirty="0" smtClean="0"/>
              <a:t>10</a:t>
            </a:r>
            <a:r>
              <a:rPr lang="en-US" baseline="30000" dirty="0" smtClean="0"/>
              <a:t>o</a:t>
            </a:r>
            <a:r>
              <a:rPr lang="en-US" dirty="0" smtClean="0"/>
              <a:t>-90</a:t>
            </a:r>
            <a:r>
              <a:rPr lang="en-US" baseline="30000" dirty="0" smtClean="0"/>
              <a:t>o</a:t>
            </a:r>
            <a:r>
              <a:rPr lang="en-US" dirty="0" smtClean="0"/>
              <a:t> angular range</a:t>
            </a:r>
          </a:p>
          <a:p>
            <a:pPr algn="ctr"/>
            <a:r>
              <a:rPr lang="en-US" dirty="0" smtClean="0"/>
              <a:t>e/h, </a:t>
            </a:r>
            <a:r>
              <a:rPr lang="en-US" dirty="0" smtClean="0">
                <a:latin typeface="Symbol"/>
              </a:rPr>
              <a:t>p</a:t>
            </a:r>
            <a:r>
              <a:rPr lang="en-US" dirty="0" smtClean="0"/>
              <a:t>/K ID by Cherenkov </a:t>
            </a:r>
            <a:endParaRPr lang="en-US" dirty="0"/>
          </a:p>
        </p:txBody>
      </p:sp>
      <p:sp>
        <p:nvSpPr>
          <p:cNvPr id="14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QCD Evolution Workshop, 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May 2013, JLab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21091" y="763826"/>
            <a:ext cx="3947709" cy="36554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79120" y="790814"/>
            <a:ext cx="3708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SIDIS cross-section factorization tests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4397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02648" y="643696"/>
            <a:ext cx="5866190" cy="5191611"/>
            <a:chOff x="3289905" y="940039"/>
            <a:chExt cx="5866190" cy="5191611"/>
          </a:xfrm>
        </p:grpSpPr>
        <p:pic>
          <p:nvPicPr>
            <p:cNvPr id="5" name="Picture 4" descr="clas1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9905" y="940039"/>
              <a:ext cx="5866190" cy="519161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698936" y="1457958"/>
              <a:ext cx="518065" cy="1200329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/>
                <a:t>DC </a:t>
              </a:r>
            </a:p>
            <a:p>
              <a:r>
                <a:rPr lang="en-US" dirty="0" smtClean="0"/>
                <a:t>R3</a:t>
              </a:r>
            </a:p>
            <a:p>
              <a:r>
                <a:rPr lang="en-US" dirty="0" smtClean="0"/>
                <a:t>R2</a:t>
              </a:r>
            </a:p>
            <a:p>
              <a:r>
                <a:rPr lang="en-US" dirty="0" smtClean="0"/>
                <a:t>R1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884098" y="2417236"/>
              <a:ext cx="428322" cy="36933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/>
                <a:t>E</a:t>
              </a:r>
              <a:r>
                <a:rPr lang="en-US" dirty="0" smtClean="0"/>
                <a:t>C 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039871" y="5506629"/>
              <a:ext cx="710914" cy="369332"/>
            </a:xfrm>
            <a:prstGeom prst="rect">
              <a:avLst/>
            </a:prstGeom>
            <a:gradFill>
              <a:gsLst>
                <a:gs pos="0">
                  <a:srgbClr val="E4C535"/>
                </a:gs>
                <a:gs pos="100000">
                  <a:schemeClr val="accent3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Torus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779698" y="1324913"/>
              <a:ext cx="653144" cy="369332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 smtClean="0"/>
                <a:t>FTOF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798568" y="5006058"/>
              <a:ext cx="658992" cy="36933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 smtClean="0"/>
                <a:t>PCAL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965033" y="3465770"/>
              <a:ext cx="680704" cy="369332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 smtClean="0"/>
                <a:t>HTCC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037603" y="5146436"/>
              <a:ext cx="997539" cy="369332"/>
            </a:xfrm>
            <a:prstGeom prst="rect">
              <a:avLst/>
            </a:prstGeom>
            <a:gradFill>
              <a:gsLst>
                <a:gs pos="0">
                  <a:srgbClr val="0000FF"/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/>
                <a:t>Solenoid</a:t>
              </a:r>
              <a:endParaRPr lang="en-US" dirty="0"/>
            </a:p>
          </p:txBody>
        </p:sp>
      </p:grpSp>
      <p:sp>
        <p:nvSpPr>
          <p:cNvPr id="37" name="Rounded Rectangle 36"/>
          <p:cNvSpPr/>
          <p:nvPr/>
        </p:nvSpPr>
        <p:spPr>
          <a:xfrm>
            <a:off x="145572" y="1296219"/>
            <a:ext cx="3410428" cy="333785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85034" y="-76200"/>
            <a:ext cx="862785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CLAS12 Large-Acceptance Spectrometer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4417" y="1462532"/>
            <a:ext cx="28115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Luminosity up to 10</a:t>
            </a:r>
            <a:r>
              <a:rPr lang="en-US" sz="1600" baseline="30000" dirty="0" smtClean="0"/>
              <a:t>35 </a:t>
            </a:r>
            <a:r>
              <a:rPr lang="en-US" sz="1600" dirty="0" smtClean="0"/>
              <a:t>cm</a:t>
            </a:r>
            <a:r>
              <a:rPr lang="en-US" sz="1600" baseline="30000" dirty="0" smtClean="0"/>
              <a:t>-2 </a:t>
            </a:r>
            <a:r>
              <a:rPr lang="en-US" sz="1600" dirty="0" smtClean="0"/>
              <a:t>s</a:t>
            </a:r>
            <a:r>
              <a:rPr lang="en-US" sz="1600" baseline="30000" dirty="0" smtClean="0"/>
              <a:t>-1</a:t>
            </a:r>
            <a:endParaRPr lang="en-US" sz="1600" baseline="30000" dirty="0"/>
          </a:p>
        </p:txBody>
      </p:sp>
      <p:sp>
        <p:nvSpPr>
          <p:cNvPr id="33" name="TextBox 32"/>
          <p:cNvSpPr txBox="1"/>
          <p:nvPr/>
        </p:nvSpPr>
        <p:spPr>
          <a:xfrm>
            <a:off x="121382" y="3037707"/>
            <a:ext cx="3138700" cy="12105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Broad kinematic range coverage </a:t>
            </a:r>
          </a:p>
          <a:p>
            <a:r>
              <a:rPr lang="en-US" sz="1600" dirty="0" smtClean="0"/>
              <a:t>(current to target fragmentation)</a:t>
            </a:r>
          </a:p>
          <a:p>
            <a:endParaRPr lang="en-US" sz="1600" baseline="30000" dirty="0" smtClean="0"/>
          </a:p>
          <a:p>
            <a:endParaRPr lang="en-US" baseline="30000" dirty="0"/>
          </a:p>
          <a:p>
            <a:r>
              <a:rPr lang="en-US" dirty="0" smtClean="0"/>
              <a:t> </a:t>
            </a:r>
            <a:r>
              <a:rPr lang="en-US" sz="1600" dirty="0" smtClean="0"/>
              <a:t>TOF + RICH for hadron ID</a:t>
            </a:r>
            <a:endParaRPr lang="en-US" sz="1600" dirty="0"/>
          </a:p>
        </p:txBody>
      </p:sp>
      <p:sp>
        <p:nvSpPr>
          <p:cNvPr id="34" name="TextBox 33"/>
          <p:cNvSpPr txBox="1"/>
          <p:nvPr/>
        </p:nvSpPr>
        <p:spPr>
          <a:xfrm>
            <a:off x="176249" y="2517625"/>
            <a:ext cx="25113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 and D polarized targets</a:t>
            </a:r>
            <a:endParaRPr lang="en-US" sz="1600" baseline="30000" dirty="0"/>
          </a:p>
        </p:txBody>
      </p:sp>
      <p:sp>
        <p:nvSpPr>
          <p:cNvPr id="38" name="TextBox 37"/>
          <p:cNvSpPr txBox="1"/>
          <p:nvPr/>
        </p:nvSpPr>
        <p:spPr>
          <a:xfrm>
            <a:off x="170204" y="1966343"/>
            <a:ext cx="3001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Highly polarized electron beam</a:t>
            </a:r>
            <a:endParaRPr lang="en-US" sz="1600" baseline="30000" dirty="0"/>
          </a:p>
        </p:txBody>
      </p:sp>
      <p:sp>
        <p:nvSpPr>
          <p:cNvPr id="40" name="TextBox 39"/>
          <p:cNvSpPr txBox="1"/>
          <p:nvPr/>
        </p:nvSpPr>
        <p:spPr>
          <a:xfrm>
            <a:off x="5389310" y="2498633"/>
            <a:ext cx="653144" cy="369332"/>
          </a:xfrm>
          <a:prstGeom prst="rect">
            <a:avLst/>
          </a:prstGeom>
          <a:gradFill>
            <a:gsLst>
              <a:gs pos="0">
                <a:srgbClr val="008000"/>
              </a:gs>
              <a:gs pos="100000">
                <a:schemeClr val="accent3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RICH</a:t>
            </a:r>
            <a:endParaRPr lang="en-US" dirty="0"/>
          </a:p>
        </p:txBody>
      </p:sp>
      <p:sp>
        <p:nvSpPr>
          <p:cNvPr id="27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QCD Evolution Workshop, 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May 2013, JLab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1306699" y="5919806"/>
            <a:ext cx="7056669" cy="36554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1464728" y="5946794"/>
            <a:ext cx="67495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TMDs and GPDs </a:t>
            </a:r>
            <a:r>
              <a:rPr lang="en-US" sz="1600" dirty="0"/>
              <a:t>c</a:t>
            </a:r>
            <a:r>
              <a:rPr lang="en-US" sz="1600" dirty="0" smtClean="0"/>
              <a:t>omprehensive study, with special care on applicability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45505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hpt_pip_las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126" y="2473182"/>
            <a:ext cx="3347824" cy="3347824"/>
          </a:xfrm>
          <a:prstGeom prst="rect">
            <a:avLst/>
          </a:prstGeom>
        </p:spPr>
      </p:pic>
      <p:pic>
        <p:nvPicPr>
          <p:cNvPr id="42" name="Picture 41" descr="ele_th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61" y="690485"/>
            <a:ext cx="3751615" cy="1198433"/>
          </a:xfrm>
          <a:prstGeom prst="rect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1015181" y="5889846"/>
            <a:ext cx="7153459" cy="56832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thq2_las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41" y="2439576"/>
            <a:ext cx="3361414" cy="3361414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5340447" y="1920767"/>
            <a:ext cx="3426561" cy="55138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517242" y="1919340"/>
            <a:ext cx="3426561" cy="55138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017173" y="-76200"/>
            <a:ext cx="544737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CLAS12 Kinematic </a:t>
            </a:r>
            <a:r>
              <a:rPr lang="en-US" sz="36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overage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326225" y="2906919"/>
            <a:ext cx="1264044" cy="1248456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2421467" y="2545644"/>
            <a:ext cx="408820" cy="36127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475239" y="1925203"/>
            <a:ext cx="30357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Intermediate </a:t>
            </a:r>
            <a:r>
              <a:rPr lang="en-US" sz="1400" dirty="0" err="1" smtClean="0"/>
              <a:t>anguar</a:t>
            </a:r>
            <a:r>
              <a:rPr lang="en-US" sz="1400" dirty="0" smtClean="0"/>
              <a:t> range (15-25</a:t>
            </a:r>
            <a:r>
              <a:rPr lang="en-US" sz="1400" baseline="30000" dirty="0" smtClean="0"/>
              <a:t>o</a:t>
            </a:r>
            <a:r>
              <a:rPr lang="en-US" sz="1400" dirty="0" smtClean="0"/>
              <a:t>) </a:t>
            </a:r>
          </a:p>
          <a:p>
            <a:r>
              <a:rPr lang="en-US" sz="1400" dirty="0"/>
              <a:t>m</a:t>
            </a:r>
            <a:r>
              <a:rPr lang="en-US" sz="1400" dirty="0" smtClean="0"/>
              <a:t>andatory to reach high P</a:t>
            </a:r>
            <a:r>
              <a:rPr lang="en-US" sz="1400" baseline="-25000" dirty="0" smtClean="0"/>
              <a:t>T</a:t>
            </a:r>
            <a:r>
              <a:rPr lang="en-US" sz="1400" dirty="0" smtClean="0"/>
              <a:t> values</a:t>
            </a:r>
            <a:endParaRPr lang="en-US" sz="1400" dirty="0"/>
          </a:p>
        </p:txBody>
      </p:sp>
      <p:sp>
        <p:nvSpPr>
          <p:cNvPr id="20" name="Oval 19"/>
          <p:cNvSpPr/>
          <p:nvPr/>
        </p:nvSpPr>
        <p:spPr>
          <a:xfrm>
            <a:off x="7236011" y="3647349"/>
            <a:ext cx="990024" cy="1091775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/>
          <p:cNvCxnSpPr>
            <a:stCxn id="20" idx="0"/>
          </p:cNvCxnSpPr>
          <p:nvPr/>
        </p:nvCxnSpPr>
        <p:spPr>
          <a:xfrm flipH="1" flipV="1">
            <a:off x="7124095" y="2545644"/>
            <a:ext cx="606928" cy="110170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00348" y="1920767"/>
            <a:ext cx="33300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Large electron scattering angles (&gt; 20</a:t>
            </a:r>
            <a:r>
              <a:rPr lang="en-US" sz="1400" baseline="30000" dirty="0" smtClean="0"/>
              <a:t>o</a:t>
            </a:r>
            <a:r>
              <a:rPr lang="en-US" sz="1400" dirty="0" smtClean="0"/>
              <a:t>) </a:t>
            </a:r>
          </a:p>
          <a:p>
            <a:r>
              <a:rPr lang="en-US" sz="1400" dirty="0"/>
              <a:t>m</a:t>
            </a:r>
            <a:r>
              <a:rPr lang="en-US" sz="1400" dirty="0" smtClean="0"/>
              <a:t>andatory to reach high Q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 values</a:t>
            </a:r>
            <a:endParaRPr lang="en-US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2482047" y="4591448"/>
            <a:ext cx="110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Electron</a:t>
            </a:r>
            <a:endParaRPr lang="en-US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1181378" y="5861950"/>
            <a:ext cx="685659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The CLAS12 forward </a:t>
            </a:r>
            <a:r>
              <a:rPr lang="en-US" sz="1600" dirty="0" smtClean="0"/>
              <a:t>detector is </a:t>
            </a:r>
            <a:r>
              <a:rPr lang="en-US" sz="1600" dirty="0"/>
              <a:t>perfectly suitable for </a:t>
            </a:r>
            <a:r>
              <a:rPr lang="en-US" sz="1600" dirty="0" smtClean="0"/>
              <a:t>high-Q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and high-</a:t>
            </a:r>
            <a:r>
              <a:rPr lang="en-US" sz="1600" dirty="0" err="1" smtClean="0"/>
              <a:t>p</a:t>
            </a:r>
            <a:r>
              <a:rPr lang="en-US" sz="1600" baseline="-25000" dirty="0" err="1" smtClean="0"/>
              <a:t>T</a:t>
            </a:r>
            <a:r>
              <a:rPr lang="en-US" sz="1600" dirty="0" smtClean="0"/>
              <a:t> </a:t>
            </a:r>
          </a:p>
          <a:p>
            <a:r>
              <a:rPr lang="en-US" sz="1600" dirty="0"/>
              <a:t>m</a:t>
            </a:r>
            <a:r>
              <a:rPr lang="en-US" sz="1600" dirty="0" smtClean="0"/>
              <a:t>easurements since </a:t>
            </a:r>
            <a:r>
              <a:rPr lang="en-US" sz="1600" dirty="0"/>
              <a:t>designed to cover up to 40 </a:t>
            </a:r>
            <a:r>
              <a:rPr lang="en-US" sz="1600" dirty="0" smtClean="0"/>
              <a:t>degrees angles</a:t>
            </a:r>
            <a:endParaRPr lang="en-US" sz="1600" dirty="0"/>
          </a:p>
        </p:txBody>
      </p:sp>
      <p:sp>
        <p:nvSpPr>
          <p:cNvPr id="39" name="Parallelogram 38"/>
          <p:cNvSpPr/>
          <p:nvPr/>
        </p:nvSpPr>
        <p:spPr>
          <a:xfrm rot="1444774">
            <a:off x="1351601" y="2843643"/>
            <a:ext cx="246542" cy="1380610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2634447" y="837086"/>
            <a:ext cx="10056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Electron</a:t>
            </a:r>
            <a:endParaRPr lang="en-US" sz="1600" b="1" dirty="0"/>
          </a:p>
        </p:txBody>
      </p:sp>
      <p:sp>
        <p:nvSpPr>
          <p:cNvPr id="52" name="TextBox 51"/>
          <p:cNvSpPr txBox="1"/>
          <p:nvPr/>
        </p:nvSpPr>
        <p:spPr>
          <a:xfrm>
            <a:off x="7720497" y="740081"/>
            <a:ext cx="5042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Symbol"/>
              </a:rPr>
              <a:t>p</a:t>
            </a:r>
            <a:r>
              <a:rPr lang="en-US" sz="2200" dirty="0" smtClean="0"/>
              <a:t>+</a:t>
            </a:r>
            <a:endParaRPr lang="en-US" sz="2200" dirty="0"/>
          </a:p>
        </p:txBody>
      </p:sp>
      <p:pic>
        <p:nvPicPr>
          <p:cNvPr id="3" name="Picture 2" descr="pip_pt_acc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815" y="630010"/>
            <a:ext cx="2935045" cy="12703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47622" y="794214"/>
            <a:ext cx="1365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acceptance</a:t>
            </a:r>
            <a:endParaRPr lang="en-US" dirty="0"/>
          </a:p>
        </p:txBody>
      </p:sp>
      <p:sp>
        <p:nvSpPr>
          <p:cNvPr id="30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QCD Evolution Workshop, 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May 2013, JLab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816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" descr="100_20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2" r="5852" b="-816"/>
          <a:stretch>
            <a:fillRect/>
          </a:stretch>
        </p:blipFill>
        <p:spPr bwMode="auto">
          <a:xfrm>
            <a:off x="275585" y="4139474"/>
            <a:ext cx="3586313" cy="2690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Rectangle 45"/>
          <p:cNvSpPr/>
          <p:nvPr/>
        </p:nvSpPr>
        <p:spPr>
          <a:xfrm>
            <a:off x="0" y="6464165"/>
            <a:ext cx="3916947" cy="3811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60416" y="3392849"/>
            <a:ext cx="3916947" cy="5917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136590" y="666075"/>
            <a:ext cx="8893461" cy="28663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Box 2"/>
          <p:cNvSpPr txBox="1">
            <a:spLocks noChangeArrowheads="1"/>
          </p:cNvSpPr>
          <p:nvPr/>
        </p:nvSpPr>
        <p:spPr bwMode="auto">
          <a:xfrm>
            <a:off x="246189" y="1026018"/>
            <a:ext cx="8651173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r>
              <a:rPr lang="en-US" sz="1800" b="1" dirty="0" smtClean="0">
                <a:solidFill>
                  <a:srgbClr val="FF0000"/>
                </a:solidFill>
                <a:latin typeface="Times" pitchFamily="18" charset="0"/>
              </a:rPr>
              <a:t>Advantages:</a:t>
            </a:r>
          </a:p>
          <a:p>
            <a:pPr eaLnBrk="0" hangingPunct="0"/>
            <a:endParaRPr lang="en-US" sz="600" b="1" dirty="0">
              <a:solidFill>
                <a:srgbClr val="FF0000"/>
              </a:solidFill>
              <a:latin typeface="Times" pitchFamily="18" charset="0"/>
            </a:endParaRPr>
          </a:p>
          <a:p>
            <a:pPr lvl="1" eaLnBrk="0" hangingPunct="0">
              <a:buFont typeface="Wingdings" charset="2"/>
              <a:buChar char="Ø"/>
            </a:pPr>
            <a:r>
              <a:rPr lang="en-US" sz="1600" b="1" dirty="0" smtClean="0">
                <a:solidFill>
                  <a:srgbClr val="0000FF"/>
                </a:solidFill>
                <a:latin typeface="Times" pitchFamily="18" charset="0"/>
              </a:rPr>
              <a:t>Minimize nuclear background </a:t>
            </a:r>
          </a:p>
          <a:p>
            <a:pPr marL="457200" lvl="1" indent="0" eaLnBrk="0" hangingPunct="0"/>
            <a:r>
              <a:rPr lang="en-US" sz="1600" b="1" dirty="0">
                <a:solidFill>
                  <a:srgbClr val="0000FF"/>
                </a:solidFill>
                <a:latin typeface="Times" pitchFamily="18" charset="0"/>
              </a:rPr>
              <a:t> </a:t>
            </a:r>
            <a:r>
              <a:rPr lang="en-US" sz="1600" b="1" dirty="0" smtClean="0">
                <a:solidFill>
                  <a:srgbClr val="0000FF"/>
                </a:solidFill>
                <a:latin typeface="Times" pitchFamily="18" charset="0"/>
              </a:rPr>
              <a:t>                smaller dilution, no attenuation at large </a:t>
            </a:r>
            <a:r>
              <a:rPr lang="en-US" sz="1600" b="1" dirty="0" err="1" smtClean="0">
                <a:solidFill>
                  <a:srgbClr val="0000FF"/>
                </a:solidFill>
                <a:latin typeface="Times" pitchFamily="18" charset="0"/>
              </a:rPr>
              <a:t>p</a:t>
            </a:r>
            <a:r>
              <a:rPr lang="en-US" sz="1600" b="1" baseline="-25000" dirty="0" err="1" smtClean="0">
                <a:solidFill>
                  <a:srgbClr val="0000FF"/>
                </a:solidFill>
                <a:latin typeface="Times" pitchFamily="18" charset="0"/>
              </a:rPr>
              <a:t>T</a:t>
            </a:r>
            <a:endParaRPr lang="en-US" sz="1600" b="1" dirty="0" smtClean="0">
              <a:solidFill>
                <a:srgbClr val="0000FF"/>
              </a:solidFill>
              <a:latin typeface="Times" pitchFamily="18" charset="0"/>
            </a:endParaRPr>
          </a:p>
          <a:p>
            <a:pPr lvl="1">
              <a:buFont typeface="Wingdings" charset="2"/>
              <a:buChar char="Ø"/>
            </a:pPr>
            <a:r>
              <a:rPr lang="en-US" sz="1600" b="1" dirty="0" smtClean="0">
                <a:solidFill>
                  <a:srgbClr val="0000FF"/>
                </a:solidFill>
                <a:latin typeface="Times" pitchFamily="18" charset="0"/>
              </a:rPr>
              <a:t>Weak holding </a:t>
            </a:r>
            <a:r>
              <a:rPr lang="en-US" sz="1600" b="1" dirty="0">
                <a:solidFill>
                  <a:srgbClr val="0000FF"/>
                </a:solidFill>
                <a:latin typeface="Times" pitchFamily="18" charset="0"/>
              </a:rPr>
              <a:t>field </a:t>
            </a:r>
            <a:r>
              <a:rPr lang="en-US" sz="1600" b="1" dirty="0" smtClean="0">
                <a:solidFill>
                  <a:srgbClr val="0000FF"/>
                </a:solidFill>
                <a:latin typeface="Times" pitchFamily="18" charset="0"/>
              </a:rPr>
              <a:t>(</a:t>
            </a:r>
            <a:r>
              <a:rPr lang="en-US" sz="1600" b="1" dirty="0" err="1" smtClean="0">
                <a:solidFill>
                  <a:srgbClr val="0000FF"/>
                </a:solidFill>
                <a:latin typeface="Times" pitchFamily="18" charset="0"/>
              </a:rPr>
              <a:t>BdL</a:t>
            </a:r>
            <a:r>
              <a:rPr lang="en-US" sz="1600" b="1" dirty="0" smtClean="0">
                <a:solidFill>
                  <a:srgbClr val="0000FF"/>
                </a:solidFill>
                <a:latin typeface="Times" pitchFamily="18" charset="0"/>
              </a:rPr>
              <a:t> </a:t>
            </a:r>
            <a:r>
              <a:rPr lang="en-US" sz="1600" b="1" dirty="0">
                <a:solidFill>
                  <a:srgbClr val="0000FF"/>
                </a:solidFill>
                <a:latin typeface="Times" pitchFamily="18" charset="0"/>
              </a:rPr>
              <a:t>~ 0.1 </a:t>
            </a:r>
            <a:r>
              <a:rPr lang="en-US" sz="1600" b="1" dirty="0" smtClean="0">
                <a:solidFill>
                  <a:srgbClr val="0000FF"/>
                </a:solidFill>
                <a:latin typeface="Times" pitchFamily="18" charset="0"/>
              </a:rPr>
              <a:t>Tm)</a:t>
            </a:r>
          </a:p>
          <a:p>
            <a:pPr marL="457200" lvl="1" indent="0"/>
            <a:r>
              <a:rPr lang="en-US" sz="1600" b="1" dirty="0" smtClean="0">
                <a:solidFill>
                  <a:srgbClr val="0000FF"/>
                </a:solidFill>
                <a:latin typeface="Times" pitchFamily="18" charset="0"/>
              </a:rPr>
              <a:t>                wide acceptance, negligible beam deflection</a:t>
            </a:r>
          </a:p>
          <a:p>
            <a:pPr marL="457200" lvl="1" indent="0"/>
            <a:r>
              <a:rPr lang="en-US" sz="400" b="1" dirty="0">
                <a:solidFill>
                  <a:srgbClr val="0000FF"/>
                </a:solidFill>
                <a:latin typeface="Times" pitchFamily="18" charset="0"/>
              </a:rPr>
              <a:t> </a:t>
            </a:r>
            <a:r>
              <a:rPr lang="en-US" sz="400" b="1" dirty="0" smtClean="0">
                <a:solidFill>
                  <a:srgbClr val="0000FF"/>
                </a:solidFill>
                <a:latin typeface="Times" pitchFamily="18" charset="0"/>
              </a:rPr>
              <a:t>          </a:t>
            </a:r>
          </a:p>
          <a:p>
            <a:pPr eaLnBrk="0" hangingPunct="0"/>
            <a:endParaRPr lang="en-US" sz="400" b="1" dirty="0" smtClean="0">
              <a:solidFill>
                <a:srgbClr val="FF0000"/>
              </a:solidFill>
              <a:latin typeface="Times" pitchFamily="18" charset="0"/>
            </a:endParaRPr>
          </a:p>
          <a:p>
            <a:pPr eaLnBrk="0" hangingPunct="0"/>
            <a:r>
              <a:rPr lang="en-US" sz="1800" b="1" dirty="0" smtClean="0">
                <a:solidFill>
                  <a:srgbClr val="FF0000"/>
                </a:solidFill>
                <a:latin typeface="Times" pitchFamily="18" charset="0"/>
              </a:rPr>
              <a:t>Disadvantages:</a:t>
            </a:r>
          </a:p>
          <a:p>
            <a:pPr eaLnBrk="0" hangingPunct="0"/>
            <a:endParaRPr lang="en-US" sz="400" b="1" dirty="0">
              <a:solidFill>
                <a:srgbClr val="FF0000"/>
              </a:solidFill>
              <a:latin typeface="Times" pitchFamily="18" charset="0"/>
            </a:endParaRPr>
          </a:p>
          <a:p>
            <a:pPr lvl="1" eaLnBrk="0" hangingPunct="0">
              <a:buFont typeface="Wingdings" charset="2"/>
              <a:buChar char="Ø"/>
            </a:pPr>
            <a:r>
              <a:rPr lang="en-US" sz="1600" b="1" dirty="0" smtClean="0">
                <a:latin typeface="Times" pitchFamily="18" charset="0"/>
              </a:rPr>
              <a:t>Very long </a:t>
            </a:r>
            <a:r>
              <a:rPr lang="en-US" sz="1600" b="1" dirty="0">
                <a:latin typeface="Times" pitchFamily="18" charset="0"/>
              </a:rPr>
              <a:t>polarizing times (months</a:t>
            </a:r>
            <a:r>
              <a:rPr lang="en-US" sz="1600" b="1" dirty="0" smtClean="0">
                <a:latin typeface="Times" pitchFamily="18" charset="0"/>
              </a:rPr>
              <a:t>)</a:t>
            </a:r>
            <a:endParaRPr lang="en-US" sz="1600" b="1" dirty="0">
              <a:latin typeface="Times" pitchFamily="18" charset="0"/>
            </a:endParaRPr>
          </a:p>
          <a:p>
            <a:pPr lvl="1" eaLnBrk="0" hangingPunct="0">
              <a:buFont typeface="Wingdings" charset="2"/>
              <a:buChar char="Ø"/>
            </a:pPr>
            <a:r>
              <a:rPr lang="en-US" sz="1600" b="1" dirty="0" smtClean="0">
                <a:latin typeface="Times" pitchFamily="18" charset="0"/>
              </a:rPr>
              <a:t>Sensitivity to local heating by charged beams</a:t>
            </a:r>
          </a:p>
        </p:txBody>
      </p:sp>
      <p:sp>
        <p:nvSpPr>
          <p:cNvPr id="28" name="Rectangle 8"/>
          <p:cNvSpPr>
            <a:spLocks noChangeArrowheads="1"/>
          </p:cNvSpPr>
          <p:nvPr/>
        </p:nvSpPr>
        <p:spPr bwMode="auto">
          <a:xfrm>
            <a:off x="492107" y="738239"/>
            <a:ext cx="762016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sz="1600" b="1" dirty="0"/>
              <a:t>HD-Ice target </a:t>
            </a:r>
            <a:r>
              <a:rPr lang="en-US" sz="1600" b="1" dirty="0" err="1"/>
              <a:t>vs</a:t>
            </a:r>
            <a:r>
              <a:rPr lang="en-US" sz="1600" b="1" dirty="0"/>
              <a:t> </a:t>
            </a:r>
            <a:r>
              <a:rPr lang="en-US" sz="1600" b="1" dirty="0" smtClean="0"/>
              <a:t>standard </a:t>
            </a:r>
            <a:r>
              <a:rPr lang="en-US" sz="1600" b="1" dirty="0"/>
              <a:t>nuclear </a:t>
            </a:r>
            <a:r>
              <a:rPr lang="en-US" sz="1600" b="1" dirty="0" smtClean="0"/>
              <a:t>targets (less luminosity for higher purity)</a:t>
            </a:r>
            <a:endParaRPr lang="en-US" sz="1600" b="1" dirty="0"/>
          </a:p>
        </p:txBody>
      </p:sp>
      <p:sp>
        <p:nvSpPr>
          <p:cNvPr id="30" name="Rectangle 29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" name="Picture 1" descr="NH3_dilution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956" y="1136781"/>
            <a:ext cx="3099883" cy="197916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934990" y="-76200"/>
            <a:ext cx="712789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Transversely Polarized HD-Ice Target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3" name="Plus 2"/>
          <p:cNvSpPr/>
          <p:nvPr/>
        </p:nvSpPr>
        <p:spPr>
          <a:xfrm>
            <a:off x="745176" y="1419057"/>
            <a:ext cx="240146" cy="254000"/>
          </a:xfrm>
          <a:prstGeom prst="mathPlus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lus 18"/>
          <p:cNvSpPr/>
          <p:nvPr/>
        </p:nvSpPr>
        <p:spPr>
          <a:xfrm>
            <a:off x="745176" y="1913483"/>
            <a:ext cx="240146" cy="254000"/>
          </a:xfrm>
          <a:prstGeom prst="mathPlus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inus 3"/>
          <p:cNvSpPr/>
          <p:nvPr/>
        </p:nvSpPr>
        <p:spPr>
          <a:xfrm>
            <a:off x="729248" y="2865691"/>
            <a:ext cx="265007" cy="249995"/>
          </a:xfrm>
          <a:prstGeom prst="mathMinu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inus 20"/>
          <p:cNvSpPr/>
          <p:nvPr/>
        </p:nvSpPr>
        <p:spPr>
          <a:xfrm>
            <a:off x="719108" y="3097368"/>
            <a:ext cx="265007" cy="249995"/>
          </a:xfrm>
          <a:prstGeom prst="mathMinu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4" descr="H pol during g1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3" b="9161"/>
          <a:stretch>
            <a:fillRect/>
          </a:stretch>
        </p:blipFill>
        <p:spPr bwMode="auto">
          <a:xfrm>
            <a:off x="4438585" y="3574148"/>
            <a:ext cx="4223296" cy="3029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7866586" y="5376880"/>
            <a:ext cx="1163466" cy="74723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173384" y="3769809"/>
            <a:ext cx="3916947" cy="5917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6"/>
          <p:cNvSpPr>
            <a:spLocks noChangeArrowheads="1"/>
          </p:cNvSpPr>
          <p:nvPr/>
        </p:nvSpPr>
        <p:spPr bwMode="auto">
          <a:xfrm>
            <a:off x="195377" y="3699341"/>
            <a:ext cx="4243208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600" b="1" i="1" dirty="0" smtClean="0">
                <a:latin typeface="Times New Roman" charset="0"/>
                <a:cs typeface="Times New Roman" charset="0"/>
              </a:rPr>
              <a:t>HD-ice </a:t>
            </a:r>
            <a:r>
              <a:rPr lang="en-US" sz="1600" b="1" i="1" dirty="0">
                <a:latin typeface="Times New Roman" charset="0"/>
                <a:cs typeface="Times New Roman" charset="0"/>
              </a:rPr>
              <a:t>ran from Nov/11 to May/</a:t>
            </a:r>
            <a:r>
              <a:rPr lang="en-US" sz="1600" b="1" i="1" dirty="0" smtClean="0">
                <a:latin typeface="Times New Roman" charset="0"/>
                <a:cs typeface="Times New Roman" charset="0"/>
              </a:rPr>
              <a:t>12 at </a:t>
            </a:r>
            <a:r>
              <a:rPr lang="en-US" sz="1600" b="1" i="1" dirty="0" err="1" smtClean="0">
                <a:latin typeface="Times New Roman" charset="0"/>
                <a:cs typeface="Times New Roman" charset="0"/>
              </a:rPr>
              <a:t>Jlab</a:t>
            </a:r>
            <a:r>
              <a:rPr lang="en-US" sz="1600" b="1" i="1" dirty="0" smtClean="0">
                <a:latin typeface="Times New Roman" charset="0"/>
                <a:cs typeface="Times New Roman" charset="0"/>
              </a:rPr>
              <a:t> </a:t>
            </a:r>
          </a:p>
          <a:p>
            <a:r>
              <a:rPr lang="en-US" sz="1600" b="1" i="1" dirty="0" smtClean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R&amp;D work required to run with electron beams</a:t>
            </a:r>
            <a:endParaRPr lang="en-US" sz="1600" b="1" i="1" dirty="0">
              <a:solidFill>
                <a:srgbClr val="FF00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891986" y="5385452"/>
            <a:ext cx="117629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E06-101</a:t>
            </a:r>
          </a:p>
          <a:p>
            <a:r>
              <a:rPr lang="en-US" sz="1400" dirty="0"/>
              <a:t>u</a:t>
            </a:r>
            <a:r>
              <a:rPr lang="en-US" sz="1400" dirty="0" smtClean="0"/>
              <a:t>p to 10</a:t>
            </a:r>
            <a:r>
              <a:rPr lang="en-US" sz="1400" baseline="30000" dirty="0" smtClean="0"/>
              <a:t>8</a:t>
            </a:r>
            <a:r>
              <a:rPr lang="en-US" sz="1400" dirty="0" smtClean="0"/>
              <a:t> </a:t>
            </a:r>
            <a:r>
              <a:rPr lang="en-US" sz="1400" dirty="0" smtClean="0">
                <a:latin typeface="Symbol"/>
              </a:rPr>
              <a:t>g</a:t>
            </a:r>
            <a:r>
              <a:rPr lang="en-US" sz="1400" dirty="0" smtClean="0"/>
              <a:t>/s</a:t>
            </a:r>
          </a:p>
          <a:p>
            <a:r>
              <a:rPr lang="en-US" sz="1400" dirty="0" smtClean="0"/>
              <a:t>T1 ~ years </a:t>
            </a:r>
            <a:endParaRPr lang="en-US" sz="1400" dirty="0"/>
          </a:p>
        </p:txBody>
      </p:sp>
      <p:sp>
        <p:nvSpPr>
          <p:cNvPr id="43" name="Oval 42"/>
          <p:cNvSpPr/>
          <p:nvPr/>
        </p:nvSpPr>
        <p:spPr>
          <a:xfrm>
            <a:off x="4811565" y="4025174"/>
            <a:ext cx="270934" cy="183953"/>
          </a:xfrm>
          <a:prstGeom prst="ellipse">
            <a:avLst/>
          </a:prstGeom>
          <a:solidFill>
            <a:srgbClr val="FFFF00">
              <a:alpha val="32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6339572" y="3993621"/>
            <a:ext cx="270934" cy="183953"/>
          </a:xfrm>
          <a:prstGeom prst="ellipse">
            <a:avLst/>
          </a:prstGeom>
          <a:solidFill>
            <a:srgbClr val="FFFF00">
              <a:alpha val="32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Callout 25"/>
          <p:cNvSpPr/>
          <p:nvPr/>
        </p:nvSpPr>
        <p:spPr>
          <a:xfrm>
            <a:off x="4112904" y="1136781"/>
            <a:ext cx="1590842" cy="583688"/>
          </a:xfrm>
          <a:prstGeom prst="wedgeEllipseCallout">
            <a:avLst>
              <a:gd name="adj1" fmla="val -85088"/>
              <a:gd name="adj2" fmla="val 52251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4240768" y="1176947"/>
            <a:ext cx="14249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Deuterium dilution</a:t>
            </a:r>
          </a:p>
          <a:p>
            <a:r>
              <a:rPr lang="en-US" sz="1200" dirty="0" smtClean="0"/>
              <a:t> is under control </a:t>
            </a:r>
          </a:p>
        </p:txBody>
      </p:sp>
      <p:sp>
        <p:nvSpPr>
          <p:cNvPr id="36" name="Oval Callout 35"/>
          <p:cNvSpPr/>
          <p:nvPr/>
        </p:nvSpPr>
        <p:spPr>
          <a:xfrm>
            <a:off x="4016144" y="2422756"/>
            <a:ext cx="1747236" cy="532279"/>
          </a:xfrm>
          <a:prstGeom prst="wedgeEllipseCallout">
            <a:avLst>
              <a:gd name="adj1" fmla="val -109418"/>
              <a:gd name="adj2" fmla="val -42868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4095628" y="2451037"/>
            <a:ext cx="1656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Suitable for di-hadron </a:t>
            </a:r>
          </a:p>
          <a:p>
            <a:r>
              <a:rPr lang="en-US" sz="1200" dirty="0" smtClean="0"/>
              <a:t>    and recoil proton</a:t>
            </a:r>
            <a:endParaRPr lang="en-US" sz="1200" dirty="0"/>
          </a:p>
        </p:txBody>
      </p:sp>
      <p:grpSp>
        <p:nvGrpSpPr>
          <p:cNvPr id="7" name="Group 6"/>
          <p:cNvGrpSpPr/>
          <p:nvPr/>
        </p:nvGrpSpPr>
        <p:grpSpPr>
          <a:xfrm>
            <a:off x="8306063" y="3074742"/>
            <a:ext cx="572368" cy="449085"/>
            <a:chOff x="8252591" y="3048006"/>
            <a:chExt cx="572368" cy="449085"/>
          </a:xfrm>
        </p:grpSpPr>
        <p:sp>
          <p:nvSpPr>
            <p:cNvPr id="5" name="TextBox 4"/>
            <p:cNvSpPr txBox="1"/>
            <p:nvPr/>
          </p:nvSpPr>
          <p:spPr>
            <a:xfrm>
              <a:off x="8288423" y="3048006"/>
              <a:ext cx="5098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</a:t>
              </a:r>
              <a:r>
                <a:rPr lang="en-US" baseline="-25000" dirty="0" smtClean="0"/>
                <a:t>h</a:t>
              </a:r>
              <a:r>
                <a:rPr lang="en-US" baseline="30000" dirty="0" smtClean="0"/>
                <a:t>2</a:t>
              </a:r>
              <a:endParaRPr lang="en-US" baseline="30000" dirty="0"/>
            </a:p>
          </p:txBody>
        </p:sp>
        <p:sp>
          <p:nvSpPr>
            <p:cNvPr id="6" name="TextBox 5"/>
            <p:cNvSpPr txBox="1"/>
            <p:nvPr/>
          </p:nvSpPr>
          <p:spPr>
            <a:xfrm rot="10800000">
              <a:off x="8252591" y="3220092"/>
              <a:ext cx="5723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T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5714224" y="137561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endParaRPr lang="en-US" baseline="-25000" dirty="0"/>
          </a:p>
        </p:txBody>
      </p:sp>
      <p:sp>
        <p:nvSpPr>
          <p:cNvPr id="44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QCD Evolution Workshop, 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May 2013, JLab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14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775087" y="992367"/>
            <a:ext cx="1442209" cy="140539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739" y="3164847"/>
            <a:ext cx="4207421" cy="309819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7564" y="-76200"/>
            <a:ext cx="830279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Hall-A High-Luminosity Spectrometers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2031" y="3265068"/>
            <a:ext cx="4166737" cy="2836511"/>
          </a:xfrm>
          <a:prstGeom prst="rect">
            <a:avLst/>
          </a:prstGeom>
        </p:spPr>
      </p:pic>
      <p:grpSp>
        <p:nvGrpSpPr>
          <p:cNvPr id="10" name="Group 16"/>
          <p:cNvGrpSpPr>
            <a:grpSpLocks/>
          </p:cNvGrpSpPr>
          <p:nvPr/>
        </p:nvGrpSpPr>
        <p:grpSpPr bwMode="auto">
          <a:xfrm>
            <a:off x="253377" y="703350"/>
            <a:ext cx="3708400" cy="2548193"/>
            <a:chOff x="3333" y="2335"/>
            <a:chExt cx="2336" cy="1739"/>
          </a:xfrm>
        </p:grpSpPr>
        <p:pic>
          <p:nvPicPr>
            <p:cNvPr id="11" name="Picture 12" descr="hallacomb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5" y="2335"/>
              <a:ext cx="1999" cy="1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3"/>
            <p:cNvSpPr>
              <a:spLocks noChangeArrowheads="1"/>
            </p:cNvSpPr>
            <p:nvPr/>
          </p:nvSpPr>
          <p:spPr bwMode="auto">
            <a:xfrm>
              <a:off x="3333" y="3845"/>
              <a:ext cx="2336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90487" tIns="44450" rIns="90487" bIns="44450">
              <a:spAutoFit/>
            </a:bodyPr>
            <a:lstStyle/>
            <a:p>
              <a:pPr>
                <a:spcBef>
                  <a:spcPct val="20000"/>
                </a:spcBef>
                <a:buFont typeface="Times" charset="0"/>
                <a:buNone/>
              </a:pPr>
              <a:r>
                <a:rPr lang="en-US" sz="1600" dirty="0" smtClean="0"/>
                <a:t>Present: spectrometer pair</a:t>
              </a:r>
              <a:endParaRPr lang="en-US" sz="1600" dirty="0"/>
            </a:p>
          </p:txBody>
        </p:sp>
      </p:grpSp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038" y="600612"/>
            <a:ext cx="3375449" cy="2274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5245935" y="2951487"/>
            <a:ext cx="3379905" cy="335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87" tIns="44450" rIns="90487" bIns="44450">
            <a:spAutoFit/>
          </a:bodyPr>
          <a:lstStyle/>
          <a:p>
            <a:pPr>
              <a:spcBef>
                <a:spcPct val="20000"/>
              </a:spcBef>
              <a:buFont typeface="Times" charset="0"/>
              <a:buNone/>
            </a:pPr>
            <a:r>
              <a:rPr lang="en-US" sz="1600" dirty="0" smtClean="0"/>
              <a:t>Future: large acceptance detector</a:t>
            </a:r>
            <a:endParaRPr lang="en-US" sz="1600" dirty="0"/>
          </a:p>
        </p:txBody>
      </p:sp>
      <p:sp>
        <p:nvSpPr>
          <p:cNvPr id="16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QCD Evolution Workshop, 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May 2013, JLab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75087" y="986115"/>
            <a:ext cx="1442209" cy="13131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00" baseline="30000" dirty="0"/>
          </a:p>
          <a:p>
            <a:r>
              <a:rPr lang="en-US" sz="1400" dirty="0" smtClean="0"/>
              <a:t>High-luminosity</a:t>
            </a:r>
          </a:p>
          <a:p>
            <a:r>
              <a:rPr lang="en-US" sz="1400" baseline="30000" dirty="0" smtClean="0"/>
              <a:t>3</a:t>
            </a:r>
            <a:r>
              <a:rPr lang="en-US" sz="1400" dirty="0" smtClean="0"/>
              <a:t>He target</a:t>
            </a:r>
          </a:p>
          <a:p>
            <a:endParaRPr lang="en-US" sz="1400" dirty="0"/>
          </a:p>
          <a:p>
            <a:r>
              <a:rPr lang="en-US" sz="1400" dirty="0" smtClean="0"/>
              <a:t>GEM trackers</a:t>
            </a:r>
          </a:p>
          <a:p>
            <a:r>
              <a:rPr lang="en-US" sz="1400" dirty="0" smtClean="0"/>
              <a:t>PID challenging</a:t>
            </a:r>
            <a:endParaRPr lang="en-US" sz="1400" dirty="0"/>
          </a:p>
        </p:txBody>
      </p:sp>
      <p:sp>
        <p:nvSpPr>
          <p:cNvPr id="18" name="Rounded Rectangle 17"/>
          <p:cNvSpPr/>
          <p:nvPr/>
        </p:nvSpPr>
        <p:spPr>
          <a:xfrm>
            <a:off x="1386291" y="6185256"/>
            <a:ext cx="7056669" cy="33855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14880" y="6197351"/>
            <a:ext cx="46666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Ultimate statistical precision in the valence region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78884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760960" y="-76200"/>
            <a:ext cx="391157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Polarize </a:t>
            </a:r>
            <a:r>
              <a:rPr lang="en-US" sz="3600" b="1" baseline="3000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3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He Target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QCD Evolution Workshop, 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May 2013, JLab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17030"/>
            <a:ext cx="9144000" cy="554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81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56044" y="2044005"/>
            <a:ext cx="457906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PDF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s and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 TMD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s</a:t>
            </a: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540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1017027" y="815002"/>
            <a:ext cx="6874995" cy="646331"/>
          </a:xfrm>
          <a:prstGeom prst="rect">
            <a:avLst/>
          </a:prstGeom>
          <a:solidFill>
            <a:schemeClr val="bg1">
              <a:alpha val="59000"/>
            </a:schemeClr>
          </a:solidFill>
          <a:ln w="31750">
            <a:noFill/>
            <a:miter lim="800000"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Arial" pitchFamily="-108" charset="0"/>
              </a:rPr>
              <a:t>Spin degrees of freedom can </a:t>
            </a:r>
            <a:r>
              <a:rPr lang="en-US" dirty="0" smtClean="0">
                <a:latin typeface="Arial" pitchFamily="-108" charset="0"/>
              </a:rPr>
              <a:t>explain otherwise surprising phenomena </a:t>
            </a:r>
            <a:r>
              <a:rPr lang="en-US" dirty="0">
                <a:latin typeface="Arial" pitchFamily="-108" charset="0"/>
              </a:rPr>
              <a:t>and bring</a:t>
            </a:r>
            <a:r>
              <a:rPr lang="en-US" dirty="0" smtClean="0">
                <a:latin typeface="Arial" pitchFamily="-108" charset="0"/>
              </a:rPr>
              <a:t> new </a:t>
            </a:r>
            <a:r>
              <a:rPr lang="en-US" dirty="0">
                <a:latin typeface="Arial" pitchFamily="-108" charset="0"/>
              </a:rPr>
              <a:t>insights into </a:t>
            </a:r>
            <a:r>
              <a:rPr lang="en-US" dirty="0" smtClean="0">
                <a:latin typeface="Arial" pitchFamily="-108" charset="0"/>
              </a:rPr>
              <a:t>nuclear </a:t>
            </a:r>
            <a:r>
              <a:rPr lang="en-US" dirty="0">
                <a:latin typeface="Arial" pitchFamily="-108" charset="0"/>
              </a:rPr>
              <a:t>matter structure </a:t>
            </a:r>
            <a:endParaRPr lang="it-IT" dirty="0">
              <a:latin typeface="Arial" pitchFamily="-108" charset="0"/>
            </a:endParaRPr>
          </a:p>
        </p:txBody>
      </p:sp>
      <p:sp>
        <p:nvSpPr>
          <p:cNvPr id="1515524" name="Line 4"/>
          <p:cNvSpPr>
            <a:spLocks noChangeShapeType="1"/>
          </p:cNvSpPr>
          <p:nvPr/>
        </p:nvSpPr>
        <p:spPr bwMode="auto">
          <a:xfrm>
            <a:off x="827088" y="5949950"/>
            <a:ext cx="72390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1786353" y="2045293"/>
            <a:ext cx="5109542" cy="4246562"/>
            <a:chOff x="1786353" y="2045293"/>
            <a:chExt cx="5109542" cy="4246562"/>
          </a:xfrm>
        </p:grpSpPr>
        <p:grpSp>
          <p:nvGrpSpPr>
            <p:cNvPr id="29" name="Group 28"/>
            <p:cNvGrpSpPr/>
            <p:nvPr/>
          </p:nvGrpSpPr>
          <p:grpSpPr>
            <a:xfrm>
              <a:off x="1786353" y="2045293"/>
              <a:ext cx="4734546" cy="4246562"/>
              <a:chOff x="1786353" y="2045293"/>
              <a:chExt cx="4734546" cy="4246562"/>
            </a:xfrm>
          </p:grpSpPr>
          <p:pic>
            <p:nvPicPr>
              <p:cNvPr id="1515559" name="Picture 39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786353" y="2045293"/>
                <a:ext cx="4705350" cy="42465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grpSp>
            <p:nvGrpSpPr>
              <p:cNvPr id="2" name="Group 57"/>
              <p:cNvGrpSpPr>
                <a:grpSpLocks/>
              </p:cNvGrpSpPr>
              <p:nvPr/>
            </p:nvGrpSpPr>
            <p:grpSpPr bwMode="auto">
              <a:xfrm>
                <a:off x="3096662" y="4333665"/>
                <a:ext cx="1912937" cy="336550"/>
                <a:chOff x="2037" y="2560"/>
                <a:chExt cx="1205" cy="212"/>
              </a:xfrm>
            </p:grpSpPr>
            <p:sp>
              <p:nvSpPr>
                <p:cNvPr id="1515560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2037" y="2560"/>
                  <a:ext cx="1205" cy="212"/>
                </a:xfrm>
                <a:prstGeom prst="rect">
                  <a:avLst/>
                </a:prstGeom>
                <a:noFill/>
                <a:ln w="19050">
                  <a:noFill/>
                  <a:miter lim="800000"/>
                  <a:headEnd/>
                  <a:tailEnd/>
                </a:ln>
                <a:effectLst/>
              </p:spPr>
              <p:txBody>
                <a:bodyPr lIns="91431" tIns="45715" rIns="91431" bIns="45715">
                  <a:prstTxWarp prst="textNoShape">
                    <a:avLst/>
                  </a:prstTxWarp>
                  <a:spAutoFit/>
                </a:bodyPr>
                <a:lstStyle/>
                <a:p>
                  <a:pPr algn="ctr">
                    <a:lnSpc>
                      <a:spcPct val="80000"/>
                    </a:lnSpc>
                    <a:spcBef>
                      <a:spcPct val="50000"/>
                    </a:spcBef>
                  </a:pPr>
                  <a:r>
                    <a:rPr lang="it-IT" sz="1600" b="0">
                      <a:solidFill>
                        <a:srgbClr val="008000"/>
                      </a:solidFill>
                      <a:latin typeface="Arial" pitchFamily="-108" charset="0"/>
                    </a:rPr>
                    <a:t> </a:t>
                  </a:r>
                  <a:r>
                    <a:rPr lang="it-IT" sz="2000">
                      <a:solidFill>
                        <a:srgbClr val="CC0000"/>
                      </a:solidFill>
                    </a:rPr>
                    <a:t>e p → e p</a:t>
                  </a:r>
                  <a:endParaRPr lang="it-IT">
                    <a:solidFill>
                      <a:srgbClr val="CC0000"/>
                    </a:solidFill>
                    <a:sym typeface="Symbol" pitchFamily="-108" charset="2"/>
                  </a:endParaRPr>
                </a:p>
              </p:txBody>
            </p:sp>
            <p:sp>
              <p:nvSpPr>
                <p:cNvPr id="1515565" name="Line 45"/>
                <p:cNvSpPr>
                  <a:spLocks noChangeShapeType="1"/>
                </p:cNvSpPr>
                <p:nvPr/>
              </p:nvSpPr>
              <p:spPr bwMode="auto">
                <a:xfrm flipV="1">
                  <a:off x="2272" y="2576"/>
                  <a:ext cx="144" cy="0"/>
                </a:xfrm>
                <a:prstGeom prst="line">
                  <a:avLst/>
                </a:prstGeom>
                <a:noFill/>
                <a:ln w="31750">
                  <a:solidFill>
                    <a:srgbClr val="CC33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515566" name="Line 46"/>
                <p:cNvSpPr>
                  <a:spLocks noChangeShapeType="1"/>
                </p:cNvSpPr>
                <p:nvPr/>
              </p:nvSpPr>
              <p:spPr bwMode="auto">
                <a:xfrm flipV="1">
                  <a:off x="2872" y="2584"/>
                  <a:ext cx="144" cy="0"/>
                </a:xfrm>
                <a:prstGeom prst="line">
                  <a:avLst/>
                </a:prstGeom>
                <a:noFill/>
                <a:ln w="31750">
                  <a:solidFill>
                    <a:srgbClr val="CC33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515567" name="Text Box 47"/>
              <p:cNvSpPr txBox="1">
                <a:spLocks noChangeArrowheads="1"/>
              </p:cNvSpPr>
              <p:nvPr/>
            </p:nvSpPr>
            <p:spPr bwMode="auto">
              <a:xfrm>
                <a:off x="4607962" y="3292265"/>
                <a:ext cx="1912937" cy="336550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ffectLst/>
            </p:spPr>
            <p:txBody>
              <a:bodyPr lIns="91431" tIns="45715" rIns="91431" bIns="45715">
                <a:prstTxWarp prst="textNoShape">
                  <a:avLst/>
                </a:prstTxWarp>
                <a:spAutoFit/>
              </a:bodyPr>
              <a:lstStyle/>
              <a:p>
                <a:pPr algn="ctr">
                  <a:lnSpc>
                    <a:spcPct val="80000"/>
                  </a:lnSpc>
                  <a:spcBef>
                    <a:spcPct val="50000"/>
                  </a:spcBef>
                </a:pPr>
                <a:r>
                  <a:rPr lang="it-IT" sz="1600" b="0" dirty="0">
                    <a:solidFill>
                      <a:srgbClr val="008000"/>
                    </a:solidFill>
                    <a:latin typeface="Arial" pitchFamily="-108" charset="0"/>
                  </a:rPr>
                  <a:t> </a:t>
                </a:r>
                <a:r>
                  <a:rPr lang="it-IT" sz="2000" dirty="0">
                    <a:solidFill>
                      <a:srgbClr val="3333FF"/>
                    </a:solidFill>
                  </a:rPr>
                  <a:t>e p → e p</a:t>
                </a:r>
                <a:endParaRPr lang="it-IT" dirty="0">
                  <a:solidFill>
                    <a:srgbClr val="3333FF"/>
                  </a:solidFill>
                  <a:sym typeface="Symbol" pitchFamily="-108" charset="2"/>
                </a:endParaRPr>
              </a:p>
            </p:txBody>
          </p:sp>
          <p:sp>
            <p:nvSpPr>
              <p:cNvPr id="1515576" name="Text Box 56"/>
              <p:cNvSpPr txBox="1">
                <a:spLocks noChangeArrowheads="1"/>
              </p:cNvSpPr>
              <p:nvPr/>
            </p:nvSpPr>
            <p:spPr bwMode="auto">
              <a:xfrm>
                <a:off x="2887803" y="5019930"/>
                <a:ext cx="1366838" cy="406400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lIns="91412" tIns="45705" rIns="91412" bIns="45705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b="0" dirty="0">
                    <a:solidFill>
                      <a:schemeClr val="tx1"/>
                    </a:solidFill>
                  </a:rPr>
                  <a:t>PRC 68, 034325 (2003)</a:t>
                </a:r>
              </a:p>
            </p:txBody>
          </p:sp>
        </p:grpSp>
        <p:sp>
          <p:nvSpPr>
            <p:cNvPr id="1515540" name="Text Box 20"/>
            <p:cNvSpPr txBox="1">
              <a:spLocks noChangeArrowheads="1"/>
            </p:cNvSpPr>
            <p:nvPr/>
          </p:nvSpPr>
          <p:spPr bwMode="auto">
            <a:xfrm>
              <a:off x="6462507" y="5553075"/>
              <a:ext cx="433388" cy="396875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 err="1">
                  <a:solidFill>
                    <a:schemeClr val="tx1"/>
                  </a:solidFill>
                </a:rPr>
                <a:t>x</a:t>
              </a:r>
              <a:r>
                <a:rPr lang="en-US" sz="2000" baseline="-25000" dirty="0" err="1">
                  <a:solidFill>
                    <a:schemeClr val="tx1"/>
                  </a:solidFill>
                </a:rPr>
                <a:t>F</a:t>
              </a:r>
              <a:endParaRPr lang="it-IT" sz="2000" baseline="-25000" dirty="0">
                <a:solidFill>
                  <a:schemeClr val="tx1"/>
                </a:solidFill>
              </a:endParaRPr>
            </a:p>
          </p:txBody>
        </p:sp>
      </p:grpSp>
      <p:sp>
        <p:nvSpPr>
          <p:cNvPr id="1515561" name="Rectangle 41"/>
          <p:cNvSpPr>
            <a:spLocks noChangeArrowheads="1"/>
          </p:cNvSpPr>
          <p:nvPr/>
        </p:nvSpPr>
        <p:spPr bwMode="auto">
          <a:xfrm>
            <a:off x="3568700" y="2616200"/>
            <a:ext cx="914400" cy="9144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15562" name="Text Box 42"/>
          <p:cNvSpPr txBox="1">
            <a:spLocks noChangeArrowheads="1"/>
          </p:cNvSpPr>
          <p:nvPr/>
        </p:nvSpPr>
        <p:spPr bwMode="auto">
          <a:xfrm>
            <a:off x="4137025" y="1263650"/>
            <a:ext cx="184150" cy="4429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515564" name="Line 44"/>
          <p:cNvSpPr>
            <a:spLocks noChangeShapeType="1"/>
          </p:cNvSpPr>
          <p:nvPr/>
        </p:nvSpPr>
        <p:spPr bwMode="auto">
          <a:xfrm>
            <a:off x="5080000" y="1943100"/>
            <a:ext cx="165100" cy="0"/>
          </a:xfrm>
          <a:prstGeom prst="line">
            <a:avLst/>
          </a:prstGeom>
          <a:noFill/>
          <a:ln w="31750">
            <a:noFill/>
            <a:round/>
            <a:headEnd/>
            <a:tailEnd type="triangle" w="med" len="med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15578" name="Text Box 58"/>
          <p:cNvSpPr txBox="1">
            <a:spLocks noChangeArrowheads="1"/>
          </p:cNvSpPr>
          <p:nvPr/>
        </p:nvSpPr>
        <p:spPr bwMode="auto">
          <a:xfrm>
            <a:off x="2081444" y="1677365"/>
            <a:ext cx="4930314" cy="46166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itchFamily="-108" charset="0"/>
              </a:rPr>
              <a:t>Fundamental: do not neglect it !!</a:t>
            </a:r>
            <a:endParaRPr lang="it-IT" sz="2400" dirty="0">
              <a:solidFill>
                <a:srgbClr val="FF0000"/>
              </a:solidFill>
              <a:latin typeface="Arial" pitchFamily="-10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3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691073" y="-76200"/>
            <a:ext cx="561576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Spin </a:t>
            </a:r>
            <a:r>
              <a:rPr lang="en-US" sz="36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D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egree of Freedom</a:t>
            </a:r>
          </a:p>
        </p:txBody>
      </p:sp>
      <p:sp>
        <p:nvSpPr>
          <p:cNvPr id="24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QCD Evolution Workshop, 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May 2013, JLab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258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0441804"/>
              </p:ext>
            </p:extLst>
          </p:nvPr>
        </p:nvGraphicFramePr>
        <p:xfrm>
          <a:off x="728579" y="1170597"/>
          <a:ext cx="5459413" cy="4323342"/>
        </p:xfrm>
        <a:graphic>
          <a:graphicData uri="http://schemas.openxmlformats.org/drawingml/2006/table">
            <a:tbl>
              <a:tblPr/>
              <a:tblGrid>
                <a:gridCol w="496888"/>
                <a:gridCol w="1654175"/>
                <a:gridCol w="1655762"/>
                <a:gridCol w="1652588"/>
              </a:tblGrid>
              <a:tr h="466683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83942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141707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631010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1230890" y="3870667"/>
            <a:ext cx="4959414" cy="160990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Box 39"/>
          <p:cNvSpPr txBox="1">
            <a:spLocks noChangeArrowheads="1"/>
          </p:cNvSpPr>
          <p:nvPr/>
        </p:nvSpPr>
        <p:spPr bwMode="auto">
          <a:xfrm>
            <a:off x="2565190" y="740369"/>
            <a:ext cx="2265023" cy="409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Quark </a:t>
            </a:r>
            <a:r>
              <a:rPr lang="en-US" sz="1500" b="1" dirty="0" err="1" smtClean="0">
                <a:solidFill>
                  <a:srgbClr val="FF0000"/>
                </a:solidFill>
              </a:rPr>
              <a:t>polarisation</a:t>
            </a:r>
            <a:endParaRPr lang="en-US" sz="1500" b="1" dirty="0">
              <a:solidFill>
                <a:srgbClr val="FF0000"/>
              </a:solidFill>
            </a:endParaRPr>
          </a:p>
        </p:txBody>
      </p:sp>
      <p:sp>
        <p:nvSpPr>
          <p:cNvPr id="22" name="Text Box 40"/>
          <p:cNvSpPr txBox="1">
            <a:spLocks noChangeArrowheads="1"/>
          </p:cNvSpPr>
          <p:nvPr/>
        </p:nvSpPr>
        <p:spPr bwMode="auto">
          <a:xfrm rot="16200000">
            <a:off x="-965755" y="2999081"/>
            <a:ext cx="2645856" cy="409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Nucleon </a:t>
            </a:r>
            <a:r>
              <a:rPr lang="en-US" sz="1500" b="1" dirty="0" err="1" smtClean="0">
                <a:solidFill>
                  <a:srgbClr val="FF0000"/>
                </a:solidFill>
              </a:rPr>
              <a:t>polarisation</a:t>
            </a:r>
            <a:endParaRPr lang="en-US" sz="1500" b="1" dirty="0">
              <a:solidFill>
                <a:srgbClr val="FF0000"/>
              </a:solidFill>
            </a:endParaRPr>
          </a:p>
        </p:txBody>
      </p:sp>
      <p:pic>
        <p:nvPicPr>
          <p:cNvPr id="67" name="Picture 52" descr="spinsb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596" y="4675875"/>
            <a:ext cx="946673" cy="432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8" name="Objec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6067796"/>
              </p:ext>
            </p:extLst>
          </p:nvPr>
        </p:nvGraphicFramePr>
        <p:xfrm>
          <a:off x="4593388" y="4539381"/>
          <a:ext cx="491710" cy="57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8316" name="Equation" r:id="rId5" imgW="228600" imgH="266400" progId="Equation.3">
                  <p:embed/>
                </p:oleObj>
              </mc:Choice>
              <mc:Fallback>
                <p:oleObj name="Equation" r:id="rId5" imgW="2286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93388" y="4539381"/>
                        <a:ext cx="491710" cy="577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1288715" y="4186795"/>
            <a:ext cx="1524126" cy="896938"/>
            <a:chOff x="5565207" y="1842665"/>
            <a:chExt cx="1524126" cy="896938"/>
          </a:xfrm>
        </p:grpSpPr>
        <p:pic>
          <p:nvPicPr>
            <p:cNvPr id="74" name="Picture 49" descr="spinsb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9160" y="1891663"/>
              <a:ext cx="950173" cy="558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75" name="Object 5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71964609"/>
                </p:ext>
              </p:extLst>
            </p:nvPr>
          </p:nvGraphicFramePr>
          <p:xfrm>
            <a:off x="5565207" y="1842665"/>
            <a:ext cx="524957" cy="5809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28317" name="Equation" r:id="rId8" imgW="241200" imgH="266400" progId="Equation.3">
                    <p:embed/>
                  </p:oleObj>
                </mc:Choice>
                <mc:Fallback>
                  <p:oleObj name="Equation" r:id="rId8" imgW="241200" imgH="266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65207" y="1842665"/>
                          <a:ext cx="524957" cy="58097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5" name="Rectangle 71"/>
            <p:cNvSpPr>
              <a:spLocks noChangeArrowheads="1"/>
            </p:cNvSpPr>
            <p:nvPr/>
          </p:nvSpPr>
          <p:spPr bwMode="auto">
            <a:xfrm>
              <a:off x="5849496" y="2460203"/>
              <a:ext cx="928687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83" tIns="50392" rIns="100783" bIns="50392"/>
            <a:lstStyle/>
            <a:p>
              <a:pPr marL="258763" indent="-258763" algn="l" defTabSz="1008063"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r>
                <a:rPr lang="en-US" sz="1500" b="1" i="1" dirty="0" err="1">
                  <a:solidFill>
                    <a:srgbClr val="0000FF"/>
                  </a:solidFill>
                </a:rPr>
                <a:t>Sivers</a:t>
              </a:r>
              <a:endParaRPr lang="en-US" sz="1500" b="1" i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45" name="Text Box 69"/>
          <p:cNvSpPr txBox="1">
            <a:spLocks noChangeArrowheads="1"/>
          </p:cNvSpPr>
          <p:nvPr/>
        </p:nvSpPr>
        <p:spPr bwMode="auto">
          <a:xfrm>
            <a:off x="4684249" y="5130224"/>
            <a:ext cx="1332271" cy="332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500" b="1" i="1" dirty="0" err="1" smtClean="0">
                <a:solidFill>
                  <a:srgbClr val="0000FF"/>
                </a:solidFill>
              </a:rPr>
              <a:t>Pretzelosity</a:t>
            </a:r>
            <a:endParaRPr lang="en-US" sz="1500" b="1" i="1" dirty="0">
              <a:solidFill>
                <a:srgbClr val="0000FF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984500" y="4167188"/>
            <a:ext cx="1451303" cy="916545"/>
            <a:chOff x="5576785" y="2969298"/>
            <a:chExt cx="1451303" cy="916545"/>
          </a:xfrm>
        </p:grpSpPr>
        <p:pic>
          <p:nvPicPr>
            <p:cNvPr id="76" name="Picture 55" descr="spinsc8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1415" y="3053612"/>
              <a:ext cx="946673" cy="432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77" name="Object 5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17508374"/>
                </p:ext>
              </p:extLst>
            </p:nvPr>
          </p:nvGraphicFramePr>
          <p:xfrm>
            <a:off x="5576785" y="2969298"/>
            <a:ext cx="498475" cy="498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28318" name="Equation" r:id="rId11" imgW="228600" imgH="228600" progId="Equation.3">
                    <p:embed/>
                  </p:oleObj>
                </mc:Choice>
                <mc:Fallback>
                  <p:oleObj name="Equation" r:id="rId11" imgW="2286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76785" y="2969298"/>
                          <a:ext cx="498475" cy="4984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6" name="Text Box 69"/>
            <p:cNvSpPr txBox="1">
              <a:spLocks noChangeArrowheads="1"/>
            </p:cNvSpPr>
            <p:nvPr/>
          </p:nvSpPr>
          <p:spPr bwMode="auto">
            <a:xfrm>
              <a:off x="5703982" y="3553242"/>
              <a:ext cx="1264363" cy="332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783" tIns="50392" rIns="100783" bIns="50392">
              <a:spAutoFit/>
            </a:bodyPr>
            <a:lstStyle>
              <a:lvl1pPr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 marL="819150" indent="-3159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 marL="1260475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 marL="1763713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 marL="2268538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7257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31829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6401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40973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r>
                <a:rPr lang="en-US" sz="1500" b="1" i="1" dirty="0" smtClean="0">
                  <a:solidFill>
                    <a:srgbClr val="0000FF"/>
                  </a:solidFill>
                </a:rPr>
                <a:t>Worm-gear</a:t>
              </a:r>
              <a:endParaRPr lang="en-US" sz="1500" b="1" i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51" name="Oval Callout 50"/>
          <p:cNvSpPr/>
          <p:nvPr/>
        </p:nvSpPr>
        <p:spPr>
          <a:xfrm>
            <a:off x="6700356" y="4623169"/>
            <a:ext cx="2215044" cy="647012"/>
          </a:xfrm>
          <a:prstGeom prst="wedgeEllipseCallout">
            <a:avLst>
              <a:gd name="adj1" fmla="val -78340"/>
              <a:gd name="adj2" fmla="val -110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952930" y="4677758"/>
            <a:ext cx="17148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rgbClr val="0000FF"/>
                </a:solidFill>
              </a:rPr>
              <a:t>Collinear physics</a:t>
            </a:r>
          </a:p>
          <a:p>
            <a:pPr algn="ctr"/>
            <a:r>
              <a:rPr lang="en-US" sz="1400" b="1" i="1" dirty="0">
                <a:solidFill>
                  <a:srgbClr val="0000FF"/>
                </a:solidFill>
              </a:rPr>
              <a:t>t</a:t>
            </a:r>
            <a:r>
              <a:rPr lang="en-US" sz="1400" b="1" i="1" dirty="0" smtClean="0">
                <a:solidFill>
                  <a:srgbClr val="0000FF"/>
                </a:solidFill>
              </a:rPr>
              <a:t>ensor charge</a:t>
            </a:r>
            <a:endParaRPr lang="en-US" sz="1400" b="1" i="1" dirty="0">
              <a:solidFill>
                <a:srgbClr val="0000FF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2491864" y="-76200"/>
            <a:ext cx="401414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Leading Twist TMDs</a:t>
            </a:r>
          </a:p>
        </p:txBody>
      </p:sp>
      <p:sp>
        <p:nvSpPr>
          <p:cNvPr id="58" name="Rectangle 57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9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3" name="Oval Callout 62"/>
          <p:cNvSpPr/>
          <p:nvPr/>
        </p:nvSpPr>
        <p:spPr>
          <a:xfrm>
            <a:off x="6080459" y="5650041"/>
            <a:ext cx="2215044" cy="859222"/>
          </a:xfrm>
          <a:prstGeom prst="wedgeEllipseCallout">
            <a:avLst>
              <a:gd name="adj1" fmla="val -55953"/>
              <a:gd name="adj2" fmla="val -100326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extBox 79"/>
          <p:cNvSpPr txBox="1"/>
          <p:nvPr/>
        </p:nvSpPr>
        <p:spPr>
          <a:xfrm>
            <a:off x="6240777" y="5704899"/>
            <a:ext cx="194421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rgbClr val="0000FF"/>
                </a:solidFill>
              </a:rPr>
              <a:t>D-wave component</a:t>
            </a:r>
          </a:p>
          <a:p>
            <a:pPr algn="ctr"/>
            <a:r>
              <a:rPr lang="en-US" sz="1400" b="1" i="1" dirty="0">
                <a:solidFill>
                  <a:srgbClr val="0000FF"/>
                </a:solidFill>
              </a:rPr>
              <a:t>n</a:t>
            </a:r>
            <a:r>
              <a:rPr lang="en-US" sz="1400" b="1" i="1" dirty="0" smtClean="0">
                <a:solidFill>
                  <a:srgbClr val="0000FF"/>
                </a:solidFill>
              </a:rPr>
              <a:t>ot-spherical shape</a:t>
            </a:r>
          </a:p>
          <a:p>
            <a:pPr algn="ctr"/>
            <a:r>
              <a:rPr lang="en-US" sz="1400" b="1" i="1" dirty="0">
                <a:solidFill>
                  <a:srgbClr val="0000FF"/>
                </a:solidFill>
              </a:rPr>
              <a:t>o</a:t>
            </a:r>
            <a:r>
              <a:rPr lang="en-US" sz="1400" b="1" i="1" dirty="0" smtClean="0">
                <a:solidFill>
                  <a:srgbClr val="0000FF"/>
                </a:solidFill>
              </a:rPr>
              <a:t>f the nucleon</a:t>
            </a:r>
            <a:endParaRPr lang="en-US" sz="1400" b="1" i="1" dirty="0">
              <a:solidFill>
                <a:srgbClr val="0000FF"/>
              </a:solidFill>
            </a:endParaRPr>
          </a:p>
        </p:txBody>
      </p:sp>
      <p:sp>
        <p:nvSpPr>
          <p:cNvPr id="81" name="Oval Callout 80"/>
          <p:cNvSpPr/>
          <p:nvPr/>
        </p:nvSpPr>
        <p:spPr>
          <a:xfrm>
            <a:off x="123368" y="5625160"/>
            <a:ext cx="2215044" cy="896760"/>
          </a:xfrm>
          <a:prstGeom prst="wedgeEllipseCallout">
            <a:avLst>
              <a:gd name="adj1" fmla="val 33600"/>
              <a:gd name="adj2" fmla="val -104375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216676" y="5706032"/>
            <a:ext cx="205370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1400" b="1" i="1" dirty="0" smtClean="0">
                <a:solidFill>
                  <a:srgbClr val="0000FF"/>
                </a:solidFill>
              </a:rPr>
              <a:t>Orbital </a:t>
            </a:r>
            <a:r>
              <a:rPr lang="nb-NO" sz="1400" b="1" i="1" dirty="0" err="1" smtClean="0">
                <a:solidFill>
                  <a:srgbClr val="0000FF"/>
                </a:solidFill>
              </a:rPr>
              <a:t>quark</a:t>
            </a:r>
            <a:r>
              <a:rPr lang="nb-NO" sz="1400" b="1" i="1" dirty="0" smtClean="0">
                <a:solidFill>
                  <a:srgbClr val="0000FF"/>
                </a:solidFill>
              </a:rPr>
              <a:t> motion</a:t>
            </a:r>
            <a:endParaRPr lang="nb-NO" sz="1400" i="1" dirty="0" smtClean="0">
              <a:solidFill>
                <a:srgbClr val="0000FF"/>
              </a:solidFill>
            </a:endParaRPr>
          </a:p>
          <a:p>
            <a:pPr algn="ctr"/>
            <a:r>
              <a:rPr lang="en-US" sz="1400" b="1" i="1" dirty="0">
                <a:solidFill>
                  <a:srgbClr val="0000FF"/>
                </a:solidFill>
              </a:rPr>
              <a:t>n</a:t>
            </a:r>
            <a:r>
              <a:rPr lang="en-US" sz="1400" b="1" i="1" dirty="0" smtClean="0">
                <a:solidFill>
                  <a:srgbClr val="0000FF"/>
                </a:solidFill>
              </a:rPr>
              <a:t>on-trivial gauge link</a:t>
            </a:r>
          </a:p>
          <a:p>
            <a:pPr algn="ctr"/>
            <a:r>
              <a:rPr lang="en-US" sz="1400" b="1" i="1" dirty="0">
                <a:solidFill>
                  <a:srgbClr val="0000FF"/>
                </a:solidFill>
              </a:rPr>
              <a:t>p</a:t>
            </a:r>
            <a:r>
              <a:rPr lang="en-US" sz="1400" b="1" i="1" dirty="0" smtClean="0">
                <a:solidFill>
                  <a:srgbClr val="0000FF"/>
                </a:solidFill>
              </a:rPr>
              <a:t>rocess dependence</a:t>
            </a:r>
            <a:endParaRPr lang="en-US" sz="1400" b="1" i="1" dirty="0">
              <a:solidFill>
                <a:srgbClr val="0000FF"/>
              </a:solidFill>
            </a:endParaRPr>
          </a:p>
        </p:txBody>
      </p:sp>
      <p:sp>
        <p:nvSpPr>
          <p:cNvPr id="92" name="Oval Callout 91"/>
          <p:cNvSpPr/>
          <p:nvPr/>
        </p:nvSpPr>
        <p:spPr>
          <a:xfrm>
            <a:off x="2747017" y="5625160"/>
            <a:ext cx="2215044" cy="896760"/>
          </a:xfrm>
          <a:prstGeom prst="wedgeEllipseCallout">
            <a:avLst>
              <a:gd name="adj1" fmla="val -5716"/>
              <a:gd name="adj2" fmla="val -117863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/>
          <p:cNvSpPr txBox="1"/>
          <p:nvPr/>
        </p:nvSpPr>
        <p:spPr>
          <a:xfrm>
            <a:off x="2987519" y="5706032"/>
            <a:ext cx="17043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rgbClr val="0000FF"/>
                </a:solidFill>
              </a:rPr>
              <a:t>Proton wave </a:t>
            </a:r>
          </a:p>
          <a:p>
            <a:pPr algn="ctr"/>
            <a:r>
              <a:rPr lang="en-US" sz="1400" b="1" i="1" dirty="0" smtClean="0">
                <a:solidFill>
                  <a:srgbClr val="0000FF"/>
                </a:solidFill>
              </a:rPr>
              <a:t>components with </a:t>
            </a:r>
          </a:p>
          <a:p>
            <a:pPr algn="ctr"/>
            <a:r>
              <a:rPr lang="en-US" sz="1400" b="1" i="1" dirty="0" smtClean="0">
                <a:solidFill>
                  <a:srgbClr val="0000FF"/>
                </a:solidFill>
              </a:rPr>
              <a:t>different OAM</a:t>
            </a:r>
            <a:endParaRPr lang="en-US" sz="1400" b="1" i="1" dirty="0">
              <a:solidFill>
                <a:srgbClr val="0000FF"/>
              </a:solidFill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1224334" y="2710319"/>
            <a:ext cx="4949546" cy="115298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4566652" y="2811620"/>
            <a:ext cx="1595871" cy="938472"/>
            <a:chOff x="3897592" y="4189312"/>
            <a:chExt cx="1595871" cy="938472"/>
          </a:xfrm>
        </p:grpSpPr>
        <p:pic>
          <p:nvPicPr>
            <p:cNvPr id="72" name="Picture 46" descr="spinsa3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9549" y="4397553"/>
              <a:ext cx="1063914" cy="320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73" name="Object 4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98936402"/>
                </p:ext>
              </p:extLst>
            </p:nvPr>
          </p:nvGraphicFramePr>
          <p:xfrm>
            <a:off x="3897592" y="4189312"/>
            <a:ext cx="502209" cy="5862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28319" name="Equation" r:id="rId14" imgW="228600" imgH="266400" progId="Equation.3">
                    <p:embed/>
                  </p:oleObj>
                </mc:Choice>
                <mc:Fallback>
                  <p:oleObj name="Equation" r:id="rId14" imgW="228600" imgH="266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97592" y="4189312"/>
                          <a:ext cx="502209" cy="58622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7" name="Text Box 69"/>
            <p:cNvSpPr txBox="1">
              <a:spLocks noChangeArrowheads="1"/>
            </p:cNvSpPr>
            <p:nvPr/>
          </p:nvSpPr>
          <p:spPr bwMode="auto">
            <a:xfrm>
              <a:off x="4029625" y="4795183"/>
              <a:ext cx="1264363" cy="332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783" tIns="50392" rIns="100783" bIns="50392">
              <a:spAutoFit/>
            </a:bodyPr>
            <a:lstStyle>
              <a:lvl1pPr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 marL="819150" indent="-3159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 marL="1260475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 marL="1763713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 marL="2268538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7257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31829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6401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40973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r>
                <a:rPr lang="en-US" sz="1500" b="1" i="1" dirty="0" smtClean="0">
                  <a:solidFill>
                    <a:srgbClr val="0000FF"/>
                  </a:solidFill>
                </a:rPr>
                <a:t>Worm-gear</a:t>
              </a:r>
              <a:endParaRPr lang="en-US" sz="1500" b="1" i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86" name="Oval Callout 85"/>
          <p:cNvSpPr/>
          <p:nvPr/>
        </p:nvSpPr>
        <p:spPr>
          <a:xfrm>
            <a:off x="6705600" y="2386122"/>
            <a:ext cx="2209800" cy="900930"/>
          </a:xfrm>
          <a:prstGeom prst="wedgeEllipseCallout">
            <a:avLst>
              <a:gd name="adj1" fmla="val -82002"/>
              <a:gd name="adj2" fmla="val 73675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/>
          <p:cNvSpPr txBox="1"/>
          <p:nvPr/>
        </p:nvSpPr>
        <p:spPr>
          <a:xfrm>
            <a:off x="6963450" y="2457115"/>
            <a:ext cx="17043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rgbClr val="0000FF"/>
                </a:solidFill>
              </a:rPr>
              <a:t>Proton wave </a:t>
            </a:r>
          </a:p>
          <a:p>
            <a:pPr algn="ctr"/>
            <a:r>
              <a:rPr lang="en-US" sz="1400" b="1" i="1" dirty="0" smtClean="0">
                <a:solidFill>
                  <a:srgbClr val="0000FF"/>
                </a:solidFill>
              </a:rPr>
              <a:t>components with </a:t>
            </a:r>
          </a:p>
          <a:p>
            <a:pPr algn="ctr"/>
            <a:r>
              <a:rPr lang="en-US" sz="1400" b="1" i="1" dirty="0" smtClean="0">
                <a:solidFill>
                  <a:srgbClr val="0000FF"/>
                </a:solidFill>
              </a:rPr>
              <a:t>different OAM</a:t>
            </a:r>
            <a:endParaRPr lang="en-US" sz="1400" b="1" i="1" dirty="0">
              <a:solidFill>
                <a:srgbClr val="0000FF"/>
              </a:solidFill>
            </a:endParaRPr>
          </a:p>
        </p:txBody>
      </p:sp>
      <p:sp>
        <p:nvSpPr>
          <p:cNvPr id="55" name="Oval Callout 54"/>
          <p:cNvSpPr/>
          <p:nvPr/>
        </p:nvSpPr>
        <p:spPr>
          <a:xfrm>
            <a:off x="6436625" y="1201332"/>
            <a:ext cx="2362200" cy="755357"/>
          </a:xfrm>
          <a:prstGeom prst="wedgeEllipseCallout">
            <a:avLst>
              <a:gd name="adj1" fmla="val -72439"/>
              <a:gd name="adj2" fmla="val 105075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TextBox 94"/>
          <p:cNvSpPr txBox="1"/>
          <p:nvPr/>
        </p:nvSpPr>
        <p:spPr>
          <a:xfrm>
            <a:off x="6602523" y="1321913"/>
            <a:ext cx="20837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rgbClr val="0000FF"/>
                </a:solidFill>
              </a:rPr>
              <a:t>Spin effects in </a:t>
            </a:r>
          </a:p>
          <a:p>
            <a:pPr algn="ctr"/>
            <a:r>
              <a:rPr lang="en-US" sz="1400" b="1" i="1" dirty="0" err="1">
                <a:solidFill>
                  <a:srgbClr val="0000FF"/>
                </a:solidFill>
              </a:rPr>
              <a:t>u</a:t>
            </a:r>
            <a:r>
              <a:rPr lang="en-US" sz="1400" b="1" i="1" dirty="0" err="1" smtClean="0">
                <a:solidFill>
                  <a:srgbClr val="0000FF"/>
                </a:solidFill>
              </a:rPr>
              <a:t>npolarized</a:t>
            </a:r>
            <a:r>
              <a:rPr lang="en-US" sz="1400" b="1" i="1" dirty="0" smtClean="0">
                <a:solidFill>
                  <a:srgbClr val="0000FF"/>
                </a:solidFill>
              </a:rPr>
              <a:t> reactions</a:t>
            </a:r>
            <a:endParaRPr lang="en-US" sz="1400" b="1" i="1" dirty="0">
              <a:solidFill>
                <a:srgbClr val="0000FF"/>
              </a:solidFill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1230890" y="1640254"/>
            <a:ext cx="4931633" cy="105066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75"/>
          <p:cNvGrpSpPr>
            <a:grpSpLocks/>
          </p:cNvGrpSpPr>
          <p:nvPr/>
        </p:nvGrpSpPr>
        <p:grpSpPr bwMode="auto">
          <a:xfrm>
            <a:off x="1261979" y="1667901"/>
            <a:ext cx="4788754" cy="2967363"/>
            <a:chOff x="1708" y="1615"/>
            <a:chExt cx="2736" cy="1695"/>
          </a:xfrm>
        </p:grpSpPr>
        <p:grpSp>
          <p:nvGrpSpPr>
            <p:cNvPr id="28" name="Group 72"/>
            <p:cNvGrpSpPr>
              <a:grpSpLocks/>
            </p:cNvGrpSpPr>
            <p:nvPr/>
          </p:nvGrpSpPr>
          <p:grpSpPr bwMode="auto">
            <a:xfrm>
              <a:off x="1708" y="1615"/>
              <a:ext cx="987" cy="509"/>
              <a:chOff x="1708" y="1615"/>
              <a:chExt cx="987" cy="509"/>
            </a:xfrm>
          </p:grpSpPr>
          <p:pic>
            <p:nvPicPr>
              <p:cNvPr id="42" name="Picture 59" descr="spinsa1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8" y="1728"/>
                <a:ext cx="181" cy="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aphicFrame>
            <p:nvGraphicFramePr>
              <p:cNvPr id="43" name="Object 60"/>
              <p:cNvGraphicFramePr>
                <a:graphicFrameLocks noChangeAspect="1"/>
              </p:cNvGraphicFramePr>
              <p:nvPr/>
            </p:nvGraphicFramePr>
            <p:xfrm>
              <a:off x="1817" y="1615"/>
              <a:ext cx="269" cy="33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828320" name="Equation" r:id="rId17" imgW="215640" imgH="266400" progId="Equation.3">
                      <p:embed/>
                    </p:oleObj>
                  </mc:Choice>
                  <mc:Fallback>
                    <p:oleObj name="Equation" r:id="rId17" imgW="215640" imgH="2664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817" y="1615"/>
                            <a:ext cx="269" cy="334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4" name="Text Box 61"/>
              <p:cNvSpPr txBox="1">
                <a:spLocks noChangeArrowheads="1"/>
              </p:cNvSpPr>
              <p:nvPr/>
            </p:nvSpPr>
            <p:spPr bwMode="auto">
              <a:xfrm>
                <a:off x="1708" y="1934"/>
                <a:ext cx="987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00783" tIns="50392" rIns="100783" bIns="50392">
                <a:spAutoFit/>
              </a:bodyPr>
              <a:lstStyle>
                <a:lvl1pPr algn="l" defTabSz="1008063"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1pPr>
                <a:lvl2pPr marL="819150" indent="-315913" algn="l" defTabSz="1008063"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2pPr>
                <a:lvl3pPr marL="1260475" indent="-252413" algn="l" defTabSz="1008063"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3pPr>
                <a:lvl4pPr marL="1763713" indent="-252413" algn="l" defTabSz="1008063"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4pPr>
                <a:lvl5pPr marL="2268538" indent="-252413" algn="l" defTabSz="1008063"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5pPr>
                <a:lvl6pPr marL="2725738" indent="-252413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6pPr>
                <a:lvl7pPr marL="3182938" indent="-252413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7pPr>
                <a:lvl8pPr marL="3640138" indent="-252413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8pPr>
                <a:lvl9pPr marL="4097338" indent="-252413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spcBef>
                    <a:spcPct val="20000"/>
                  </a:spcBef>
                  <a:buClrTx/>
                  <a:buSzTx/>
                  <a:buFontTx/>
                  <a:buNone/>
                </a:pPr>
                <a:r>
                  <a:rPr lang="en-US" sz="1500" b="1" i="1" dirty="0">
                    <a:solidFill>
                      <a:srgbClr val="0000FF"/>
                    </a:solidFill>
                  </a:rPr>
                  <a:t>N</a:t>
                </a:r>
                <a:r>
                  <a:rPr lang="en-US" sz="1500" b="1" i="1" dirty="0" smtClean="0">
                    <a:solidFill>
                      <a:srgbClr val="0000FF"/>
                    </a:solidFill>
                  </a:rPr>
                  <a:t>umber </a:t>
                </a:r>
                <a:r>
                  <a:rPr lang="en-US" sz="1500" b="1" i="1" dirty="0">
                    <a:solidFill>
                      <a:srgbClr val="0000FF"/>
                    </a:solidFill>
                  </a:rPr>
                  <a:t>D</a:t>
                </a:r>
                <a:r>
                  <a:rPr lang="en-US" sz="1500" b="1" i="1" dirty="0" smtClean="0">
                    <a:solidFill>
                      <a:srgbClr val="0000FF"/>
                    </a:solidFill>
                  </a:rPr>
                  <a:t>ensity</a:t>
                </a:r>
                <a:endParaRPr lang="en-US" sz="1500" b="1" i="1" dirty="0">
                  <a:solidFill>
                    <a:srgbClr val="0000FF"/>
                  </a:solidFill>
                </a:endParaRPr>
              </a:p>
            </p:txBody>
          </p:sp>
        </p:grpSp>
        <p:grpSp>
          <p:nvGrpSpPr>
            <p:cNvPr id="29" name="Group 73"/>
            <p:cNvGrpSpPr>
              <a:grpSpLocks/>
            </p:cNvGrpSpPr>
            <p:nvPr/>
          </p:nvGrpSpPr>
          <p:grpSpPr bwMode="auto">
            <a:xfrm>
              <a:off x="2689" y="2280"/>
              <a:ext cx="816" cy="502"/>
              <a:chOff x="2689" y="2280"/>
              <a:chExt cx="816" cy="502"/>
            </a:xfrm>
          </p:grpSpPr>
          <p:pic>
            <p:nvPicPr>
              <p:cNvPr id="39" name="Picture 63" descr="spinsc7"/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8" y="2400"/>
                <a:ext cx="577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aphicFrame>
            <p:nvGraphicFramePr>
              <p:cNvPr id="40" name="Object 6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58203973"/>
                  </p:ext>
                </p:extLst>
              </p:nvPr>
            </p:nvGraphicFramePr>
            <p:xfrm>
              <a:off x="2689" y="2280"/>
              <a:ext cx="236" cy="33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828321" name="Equation" r:id="rId20" imgW="190440" imgH="266400" progId="Equation.3">
                      <p:embed/>
                    </p:oleObj>
                  </mc:Choice>
                  <mc:Fallback>
                    <p:oleObj name="Equation" r:id="rId20" imgW="190440" imgH="2664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89" y="2280"/>
                            <a:ext cx="236" cy="333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1" name="Text Box 65"/>
              <p:cNvSpPr txBox="1">
                <a:spLocks noChangeArrowheads="1"/>
              </p:cNvSpPr>
              <p:nvPr/>
            </p:nvSpPr>
            <p:spPr bwMode="auto">
              <a:xfrm>
                <a:off x="2822" y="2592"/>
                <a:ext cx="535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00783" tIns="50392" rIns="100783" bIns="50392">
                <a:spAutoFit/>
              </a:bodyPr>
              <a:lstStyle>
                <a:lvl1pPr algn="l" defTabSz="1008063"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1pPr>
                <a:lvl2pPr marL="819150" indent="-315913" algn="l" defTabSz="1008063"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2pPr>
                <a:lvl3pPr marL="1260475" indent="-252413" algn="l" defTabSz="1008063"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3pPr>
                <a:lvl4pPr marL="1763713" indent="-252413" algn="l" defTabSz="1008063"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4pPr>
                <a:lvl5pPr marL="2268538" indent="-252413" algn="l" defTabSz="1008063"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5pPr>
                <a:lvl6pPr marL="2725738" indent="-252413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6pPr>
                <a:lvl7pPr marL="3182938" indent="-252413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7pPr>
                <a:lvl8pPr marL="3640138" indent="-252413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8pPr>
                <a:lvl9pPr marL="4097338" indent="-252413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spcBef>
                    <a:spcPct val="20000"/>
                  </a:spcBef>
                  <a:buClrTx/>
                  <a:buSzTx/>
                  <a:buFontTx/>
                  <a:buNone/>
                </a:pPr>
                <a:r>
                  <a:rPr lang="en-US" sz="1500" b="1" i="1" dirty="0" err="1">
                    <a:solidFill>
                      <a:srgbClr val="0000FF"/>
                    </a:solidFill>
                  </a:rPr>
                  <a:t>H</a:t>
                </a:r>
                <a:r>
                  <a:rPr lang="en-US" sz="1500" b="1" i="1" dirty="0" err="1" smtClean="0">
                    <a:solidFill>
                      <a:srgbClr val="0000FF"/>
                    </a:solidFill>
                  </a:rPr>
                  <a:t>elicity</a:t>
                </a:r>
                <a:endParaRPr lang="en-US" sz="1500" b="1" i="1" dirty="0">
                  <a:solidFill>
                    <a:srgbClr val="0000FF"/>
                  </a:solidFill>
                </a:endParaRPr>
              </a:p>
            </p:txBody>
          </p:sp>
        </p:grpSp>
        <p:grpSp>
          <p:nvGrpSpPr>
            <p:cNvPr id="30" name="Group 74"/>
            <p:cNvGrpSpPr>
              <a:grpSpLocks/>
            </p:cNvGrpSpPr>
            <p:nvPr/>
          </p:nvGrpSpPr>
          <p:grpSpPr bwMode="auto">
            <a:xfrm>
              <a:off x="3600" y="2808"/>
              <a:ext cx="844" cy="502"/>
              <a:chOff x="3600" y="2808"/>
              <a:chExt cx="844" cy="502"/>
            </a:xfrm>
          </p:grpSpPr>
          <p:pic>
            <p:nvPicPr>
              <p:cNvPr id="31" name="Picture 67" descr="spinsa4"/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88" y="2880"/>
                <a:ext cx="541" cy="2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aphicFrame>
            <p:nvGraphicFramePr>
              <p:cNvPr id="37" name="Object 68"/>
              <p:cNvGraphicFramePr>
                <a:graphicFrameLocks noChangeAspect="1"/>
              </p:cNvGraphicFramePr>
              <p:nvPr/>
            </p:nvGraphicFramePr>
            <p:xfrm>
              <a:off x="3600" y="2808"/>
              <a:ext cx="222" cy="33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828322" name="Equation" r:id="rId23" imgW="177480" imgH="266400" progId="Equation.3">
                      <p:embed/>
                    </p:oleObj>
                  </mc:Choice>
                  <mc:Fallback>
                    <p:oleObj name="Equation" r:id="rId23" imgW="177480" imgH="2664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600" y="2808"/>
                            <a:ext cx="222" cy="333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8" name="Text Box 69"/>
              <p:cNvSpPr txBox="1">
                <a:spLocks noChangeArrowheads="1"/>
              </p:cNvSpPr>
              <p:nvPr/>
            </p:nvSpPr>
            <p:spPr bwMode="auto">
              <a:xfrm>
                <a:off x="3648" y="3120"/>
                <a:ext cx="796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00783" tIns="50392" rIns="100783" bIns="50392">
                <a:spAutoFit/>
              </a:bodyPr>
              <a:lstStyle>
                <a:lvl1pPr algn="l" defTabSz="1008063"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1pPr>
                <a:lvl2pPr marL="819150" indent="-315913" algn="l" defTabSz="1008063"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2pPr>
                <a:lvl3pPr marL="1260475" indent="-252413" algn="l" defTabSz="1008063"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3pPr>
                <a:lvl4pPr marL="1763713" indent="-252413" algn="l" defTabSz="1008063"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4pPr>
                <a:lvl5pPr marL="2268538" indent="-252413" algn="l" defTabSz="1008063"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5pPr>
                <a:lvl6pPr marL="2725738" indent="-252413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6pPr>
                <a:lvl7pPr marL="3182938" indent="-252413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7pPr>
                <a:lvl8pPr marL="3640138" indent="-252413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8pPr>
                <a:lvl9pPr marL="4097338" indent="-252413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spcBef>
                    <a:spcPct val="20000"/>
                  </a:spcBef>
                  <a:buClrTx/>
                  <a:buSzTx/>
                  <a:buFontTx/>
                  <a:buNone/>
                </a:pPr>
                <a:r>
                  <a:rPr lang="en-US" sz="1500" b="1" i="1" dirty="0" err="1">
                    <a:solidFill>
                      <a:srgbClr val="0000FF"/>
                    </a:solidFill>
                  </a:rPr>
                  <a:t>T</a:t>
                </a:r>
                <a:r>
                  <a:rPr lang="en-US" sz="1500" b="1" i="1" dirty="0" err="1" smtClean="0">
                    <a:solidFill>
                      <a:srgbClr val="0000FF"/>
                    </a:solidFill>
                  </a:rPr>
                  <a:t>ransversity</a:t>
                </a:r>
                <a:endParaRPr lang="en-US" sz="1500" b="1" i="1" dirty="0">
                  <a:solidFill>
                    <a:srgbClr val="0000FF"/>
                  </a:solidFill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4603216" y="1684769"/>
            <a:ext cx="1413304" cy="1006153"/>
            <a:chOff x="2311541" y="4189312"/>
            <a:chExt cx="1413304" cy="1006153"/>
          </a:xfrm>
        </p:grpSpPr>
        <p:pic>
          <p:nvPicPr>
            <p:cNvPr id="70" name="Picture 43" descr="spinsb2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9686" y="4401052"/>
              <a:ext cx="948423" cy="320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71" name="Object 4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54065063"/>
                </p:ext>
              </p:extLst>
            </p:nvPr>
          </p:nvGraphicFramePr>
          <p:xfrm>
            <a:off x="2315721" y="4189312"/>
            <a:ext cx="446214" cy="5862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28323" name="Equation" r:id="rId26" imgW="203040" imgH="266400" progId="Equation.3">
                    <p:embed/>
                  </p:oleObj>
                </mc:Choice>
                <mc:Fallback>
                  <p:oleObj name="Equation" r:id="rId26" imgW="203040" imgH="266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15721" y="4189312"/>
                          <a:ext cx="446214" cy="58622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6" name="Rectangle 71"/>
            <p:cNvSpPr>
              <a:spLocks noChangeArrowheads="1"/>
            </p:cNvSpPr>
            <p:nvPr/>
          </p:nvSpPr>
          <p:spPr bwMode="auto">
            <a:xfrm>
              <a:off x="2311541" y="4890665"/>
              <a:ext cx="1413304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83" tIns="50392" rIns="100783" bIns="50392"/>
            <a:lstStyle/>
            <a:p>
              <a:pPr marL="258763" indent="-258763" algn="l" defTabSz="1008063"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r>
                <a:rPr lang="en-US" sz="1500" b="1" i="1" dirty="0">
                  <a:solidFill>
                    <a:srgbClr val="3366FF"/>
                  </a:solidFill>
                </a:rPr>
                <a:t>Boer Mulders</a:t>
              </a:r>
            </a:p>
          </p:txBody>
        </p:sp>
      </p:grpSp>
      <p:cxnSp>
        <p:nvCxnSpPr>
          <p:cNvPr id="89" name="Straight Connector 88"/>
          <p:cNvCxnSpPr/>
          <p:nvPr/>
        </p:nvCxnSpPr>
        <p:spPr>
          <a:xfrm>
            <a:off x="4536376" y="1201332"/>
            <a:ext cx="0" cy="4279239"/>
          </a:xfrm>
          <a:prstGeom prst="line">
            <a:avLst/>
          </a:prstGeom>
          <a:ln w="254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880731" y="1215443"/>
            <a:ext cx="0" cy="4261493"/>
          </a:xfrm>
          <a:prstGeom prst="line">
            <a:avLst/>
          </a:prstGeom>
          <a:ln w="127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Oval Callout 82"/>
          <p:cNvSpPr/>
          <p:nvPr/>
        </p:nvSpPr>
        <p:spPr>
          <a:xfrm>
            <a:off x="1238446" y="2961502"/>
            <a:ext cx="1641304" cy="729276"/>
          </a:xfrm>
          <a:prstGeom prst="wedgeEllipseCallout">
            <a:avLst>
              <a:gd name="adj1" fmla="val 69726"/>
              <a:gd name="adj2" fmla="val 18902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1196112" y="3082891"/>
            <a:ext cx="16756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1400" b="1" dirty="0" err="1" smtClean="0">
                <a:solidFill>
                  <a:srgbClr val="0000FF"/>
                </a:solidFill>
              </a:rPr>
              <a:t>p</a:t>
            </a:r>
            <a:r>
              <a:rPr lang="nb-NO" sz="1400" b="1" baseline="-25000" dirty="0" err="1" smtClean="0">
                <a:solidFill>
                  <a:srgbClr val="0000FF"/>
                </a:solidFill>
              </a:rPr>
              <a:t>T</a:t>
            </a:r>
            <a:r>
              <a:rPr lang="nb-NO" sz="1400" b="1" dirty="0" smtClean="0">
                <a:solidFill>
                  <a:srgbClr val="0000FF"/>
                </a:solidFill>
              </a:rPr>
              <a:t> </a:t>
            </a:r>
            <a:r>
              <a:rPr lang="nb-NO" sz="1400" b="1" dirty="0" err="1" smtClean="0">
                <a:solidFill>
                  <a:srgbClr val="0000FF"/>
                </a:solidFill>
              </a:rPr>
              <a:t>dependence</a:t>
            </a:r>
            <a:r>
              <a:rPr lang="nb-NO" sz="1400" b="1" dirty="0" smtClean="0">
                <a:solidFill>
                  <a:srgbClr val="0000FF"/>
                </a:solidFill>
              </a:rPr>
              <a:t> </a:t>
            </a:r>
            <a:r>
              <a:rPr lang="nb-NO" sz="1400" b="1" dirty="0" err="1" smtClean="0">
                <a:solidFill>
                  <a:srgbClr val="0000FF"/>
                </a:solidFill>
              </a:rPr>
              <a:t>of</a:t>
            </a:r>
            <a:r>
              <a:rPr lang="nb-NO" sz="1400" b="1" dirty="0" smtClean="0">
                <a:solidFill>
                  <a:srgbClr val="0000FF"/>
                </a:solidFill>
              </a:rPr>
              <a:t> </a:t>
            </a:r>
          </a:p>
          <a:p>
            <a:pPr algn="ctr"/>
            <a:r>
              <a:rPr lang="nb-NO" sz="1400" b="1" dirty="0" err="1">
                <a:solidFill>
                  <a:srgbClr val="0000FF"/>
                </a:solidFill>
              </a:rPr>
              <a:t>q</a:t>
            </a:r>
            <a:r>
              <a:rPr lang="nb-NO" sz="1400" b="1" dirty="0" err="1" smtClean="0">
                <a:solidFill>
                  <a:srgbClr val="0000FF"/>
                </a:solidFill>
              </a:rPr>
              <a:t>uark</a:t>
            </a:r>
            <a:r>
              <a:rPr lang="nb-NO" sz="1400" b="1" dirty="0" smtClean="0">
                <a:solidFill>
                  <a:srgbClr val="0000FF"/>
                </a:solidFill>
              </a:rPr>
              <a:t> </a:t>
            </a:r>
            <a:r>
              <a:rPr lang="nb-NO" sz="1400" b="1" dirty="0" err="1" smtClean="0">
                <a:solidFill>
                  <a:srgbClr val="0000FF"/>
                </a:solidFill>
              </a:rPr>
              <a:t>helicity</a:t>
            </a:r>
            <a:r>
              <a:rPr lang="nb-NO" sz="1400" b="1" dirty="0" smtClean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59" name="Oval Callout 58"/>
          <p:cNvSpPr/>
          <p:nvPr/>
        </p:nvSpPr>
        <p:spPr>
          <a:xfrm>
            <a:off x="2987519" y="1766852"/>
            <a:ext cx="1575437" cy="792134"/>
          </a:xfrm>
          <a:prstGeom prst="wedgeEllipseCallout">
            <a:avLst>
              <a:gd name="adj1" fmla="val -75801"/>
              <a:gd name="adj2" fmla="val -22018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Box 89"/>
          <p:cNvSpPr txBox="1"/>
          <p:nvPr/>
        </p:nvSpPr>
        <p:spPr>
          <a:xfrm>
            <a:off x="2909333" y="1906250"/>
            <a:ext cx="16756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1400" b="1" dirty="0" err="1" smtClean="0">
                <a:solidFill>
                  <a:srgbClr val="0000FF"/>
                </a:solidFill>
              </a:rPr>
              <a:t>p</a:t>
            </a:r>
            <a:r>
              <a:rPr lang="nb-NO" sz="1400" b="1" baseline="-25000" dirty="0" err="1" smtClean="0">
                <a:solidFill>
                  <a:srgbClr val="0000FF"/>
                </a:solidFill>
              </a:rPr>
              <a:t>T</a:t>
            </a:r>
            <a:r>
              <a:rPr lang="nb-NO" sz="1400" b="1" dirty="0" smtClean="0">
                <a:solidFill>
                  <a:srgbClr val="0000FF"/>
                </a:solidFill>
              </a:rPr>
              <a:t> </a:t>
            </a:r>
            <a:r>
              <a:rPr lang="nb-NO" sz="1400" b="1" dirty="0" err="1" smtClean="0">
                <a:solidFill>
                  <a:srgbClr val="0000FF"/>
                </a:solidFill>
              </a:rPr>
              <a:t>dependence</a:t>
            </a:r>
            <a:r>
              <a:rPr lang="nb-NO" sz="1400" b="1" dirty="0" smtClean="0">
                <a:solidFill>
                  <a:srgbClr val="0000FF"/>
                </a:solidFill>
              </a:rPr>
              <a:t> </a:t>
            </a:r>
            <a:r>
              <a:rPr lang="nb-NO" sz="1400" b="1" dirty="0" err="1" smtClean="0">
                <a:solidFill>
                  <a:srgbClr val="0000FF"/>
                </a:solidFill>
              </a:rPr>
              <a:t>of</a:t>
            </a:r>
            <a:r>
              <a:rPr lang="nb-NO" sz="1400" b="1" dirty="0" smtClean="0">
                <a:solidFill>
                  <a:srgbClr val="0000FF"/>
                </a:solidFill>
              </a:rPr>
              <a:t> </a:t>
            </a:r>
          </a:p>
          <a:p>
            <a:pPr algn="ctr"/>
            <a:r>
              <a:rPr lang="en-US" sz="1400" b="1" dirty="0">
                <a:solidFill>
                  <a:srgbClr val="0000FF"/>
                </a:solidFill>
              </a:rPr>
              <a:t>n</a:t>
            </a:r>
            <a:r>
              <a:rPr lang="nb-NO" sz="1400" b="1" dirty="0" err="1" smtClean="0">
                <a:solidFill>
                  <a:srgbClr val="0000FF"/>
                </a:solidFill>
              </a:rPr>
              <a:t>umber</a:t>
            </a:r>
            <a:r>
              <a:rPr lang="nb-NO" sz="1400" b="1" dirty="0" smtClean="0">
                <a:solidFill>
                  <a:srgbClr val="0000FF"/>
                </a:solidFill>
              </a:rPr>
              <a:t> </a:t>
            </a:r>
            <a:r>
              <a:rPr lang="nb-NO" sz="1400" b="1" dirty="0" err="1">
                <a:solidFill>
                  <a:srgbClr val="0000FF"/>
                </a:solidFill>
              </a:rPr>
              <a:t>d</a:t>
            </a:r>
            <a:r>
              <a:rPr lang="nb-NO" sz="1400" b="1" dirty="0" err="1" smtClean="0">
                <a:solidFill>
                  <a:srgbClr val="0000FF"/>
                </a:solidFill>
              </a:rPr>
              <a:t>ensity</a:t>
            </a:r>
            <a:endParaRPr lang="nb-NO" sz="1400" b="1" dirty="0" smtClean="0">
              <a:solidFill>
                <a:srgbClr val="0000FF"/>
              </a:solidFill>
            </a:endParaRPr>
          </a:p>
        </p:txBody>
      </p:sp>
      <p:sp>
        <p:nvSpPr>
          <p:cNvPr id="82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QCD Evolution Workshop, 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May 2013, JLab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905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icture 3" descr="azimuthal_angles_ul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113" y="716208"/>
            <a:ext cx="2615887" cy="1676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0021905"/>
              </p:ext>
            </p:extLst>
          </p:nvPr>
        </p:nvGraphicFramePr>
        <p:xfrm>
          <a:off x="34793" y="5941770"/>
          <a:ext cx="3062287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9400" name="Equation" r:id="rId5" imgW="1701800" imgH="393700" progId="Equation.3">
                  <p:embed/>
                </p:oleObj>
              </mc:Choice>
              <mc:Fallback>
                <p:oleObj name="Equation" r:id="rId5" imgW="17018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93" y="5941770"/>
                        <a:ext cx="3062287" cy="7112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9" name="Rectangle 10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0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9696068"/>
              </p:ext>
            </p:extLst>
          </p:nvPr>
        </p:nvGraphicFramePr>
        <p:xfrm>
          <a:off x="412619" y="1041186"/>
          <a:ext cx="3597944" cy="2607627"/>
        </p:xfrm>
        <a:graphic>
          <a:graphicData uri="http://schemas.openxmlformats.org/drawingml/2006/table">
            <a:tbl>
              <a:tblPr firstRow="1" bandRow="1"/>
              <a:tblGrid>
                <a:gridCol w="730551"/>
                <a:gridCol w="919238"/>
                <a:gridCol w="919239"/>
                <a:gridCol w="1028916"/>
              </a:tblGrid>
              <a:tr h="422481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/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q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5036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79989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800121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2" name="Rectangle 31"/>
          <p:cNvSpPr/>
          <p:nvPr/>
        </p:nvSpPr>
        <p:spPr>
          <a:xfrm>
            <a:off x="3016650" y="-76200"/>
            <a:ext cx="296457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SIDIS Case</a:t>
            </a:r>
          </a:p>
        </p:txBody>
      </p:sp>
      <p:sp>
        <p:nvSpPr>
          <p:cNvPr id="21" name="Text Box 39"/>
          <p:cNvSpPr txBox="1">
            <a:spLocks noChangeArrowheads="1"/>
          </p:cNvSpPr>
          <p:nvPr/>
        </p:nvSpPr>
        <p:spPr bwMode="auto">
          <a:xfrm>
            <a:off x="1584467" y="680444"/>
            <a:ext cx="2236272" cy="332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400" b="1" dirty="0">
                <a:solidFill>
                  <a:srgbClr val="FF0000"/>
                </a:solidFill>
              </a:rPr>
              <a:t>q</a:t>
            </a:r>
            <a:r>
              <a:rPr lang="en-US" sz="1400" b="1" dirty="0" smtClean="0">
                <a:solidFill>
                  <a:srgbClr val="FF0000"/>
                </a:solidFill>
              </a:rPr>
              <a:t>uark </a:t>
            </a:r>
            <a:r>
              <a:rPr lang="en-US" sz="1400" b="1" dirty="0" err="1" smtClean="0">
                <a:solidFill>
                  <a:srgbClr val="FF0000"/>
                </a:solidFill>
              </a:rPr>
              <a:t>polarisatio</a:t>
            </a:r>
            <a:r>
              <a:rPr lang="en-US" sz="1500" b="1" dirty="0" err="1" smtClean="0">
                <a:solidFill>
                  <a:srgbClr val="FF0000"/>
                </a:solidFill>
              </a:rPr>
              <a:t>n</a:t>
            </a:r>
            <a:endParaRPr lang="en-US" sz="1500" b="1" dirty="0">
              <a:solidFill>
                <a:srgbClr val="FF0000"/>
              </a:solidFill>
            </a:endParaRPr>
          </a:p>
        </p:txBody>
      </p:sp>
      <p:sp>
        <p:nvSpPr>
          <p:cNvPr id="22" name="Text Box 40"/>
          <p:cNvSpPr txBox="1">
            <a:spLocks noChangeArrowheads="1"/>
          </p:cNvSpPr>
          <p:nvPr/>
        </p:nvSpPr>
        <p:spPr bwMode="auto">
          <a:xfrm rot="16200000">
            <a:off x="-809099" y="2351574"/>
            <a:ext cx="1937691" cy="31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400" b="1" dirty="0">
                <a:solidFill>
                  <a:srgbClr val="FF0000"/>
                </a:solidFill>
              </a:rPr>
              <a:t>nucleon </a:t>
            </a:r>
            <a:r>
              <a:rPr lang="en-US" sz="1400" b="1" dirty="0" err="1">
                <a:solidFill>
                  <a:srgbClr val="FF0000"/>
                </a:solidFill>
              </a:rPr>
              <a:t>polarisation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1154219" y="2852526"/>
            <a:ext cx="900419" cy="789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2065679" y="2846388"/>
            <a:ext cx="915553" cy="79535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72"/>
          <p:cNvGrpSpPr>
            <a:grpSpLocks/>
          </p:cNvGrpSpPr>
          <p:nvPr/>
        </p:nvGrpSpPr>
        <p:grpSpPr bwMode="auto">
          <a:xfrm>
            <a:off x="1106279" y="1418444"/>
            <a:ext cx="718137" cy="558305"/>
            <a:chOff x="1632" y="1615"/>
            <a:chExt cx="841" cy="516"/>
          </a:xfrm>
        </p:grpSpPr>
        <p:pic>
          <p:nvPicPr>
            <p:cNvPr id="42" name="Picture 59" descr="spinsa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2" y="1734"/>
              <a:ext cx="242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43" name="Object 6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4414462"/>
                </p:ext>
              </p:extLst>
            </p:nvPr>
          </p:nvGraphicFramePr>
          <p:xfrm>
            <a:off x="1857" y="1615"/>
            <a:ext cx="269" cy="3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89401" name="Equation" r:id="rId8" imgW="215640" imgH="266400" progId="Equation.3">
                    <p:embed/>
                  </p:oleObj>
                </mc:Choice>
                <mc:Fallback>
                  <p:oleObj name="Equation" r:id="rId8" imgW="215640" imgH="266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57" y="1615"/>
                          <a:ext cx="269" cy="33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4" name="Text Box 61"/>
            <p:cNvSpPr txBox="1">
              <a:spLocks noChangeArrowheads="1"/>
            </p:cNvSpPr>
            <p:nvPr/>
          </p:nvSpPr>
          <p:spPr bwMode="auto">
            <a:xfrm>
              <a:off x="1632" y="1895"/>
              <a:ext cx="841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783" tIns="50392" rIns="100783" bIns="50392">
              <a:spAutoFit/>
            </a:bodyPr>
            <a:lstStyle>
              <a:lvl1pPr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 marL="819150" indent="-3159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 marL="1260475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 marL="1763713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 marL="2268538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7257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31829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6401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40973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r>
                <a:rPr lang="en-US" sz="1000" b="1" i="1" dirty="0">
                  <a:solidFill>
                    <a:srgbClr val="0000FF"/>
                  </a:solidFill>
                </a:rPr>
                <a:t>N</a:t>
              </a:r>
              <a:r>
                <a:rPr lang="en-US" sz="1000" b="1" i="1" dirty="0" smtClean="0">
                  <a:solidFill>
                    <a:srgbClr val="0000FF"/>
                  </a:solidFill>
                </a:rPr>
                <a:t>umber </a:t>
              </a:r>
            </a:p>
          </p:txBody>
        </p:sp>
      </p:grpSp>
      <p:grpSp>
        <p:nvGrpSpPr>
          <p:cNvPr id="29" name="Group 73"/>
          <p:cNvGrpSpPr>
            <a:grpSpLocks/>
          </p:cNvGrpSpPr>
          <p:nvPr/>
        </p:nvGrpSpPr>
        <p:grpSpPr bwMode="auto">
          <a:xfrm>
            <a:off x="2105352" y="2110915"/>
            <a:ext cx="840246" cy="619978"/>
            <a:chOff x="2802" y="2255"/>
            <a:chExt cx="984" cy="573"/>
          </a:xfrm>
        </p:grpSpPr>
        <p:pic>
          <p:nvPicPr>
            <p:cNvPr id="39" name="Picture 63" descr="spinsc7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0" y="2381"/>
              <a:ext cx="706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40" name="Object 6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82022815"/>
                </p:ext>
              </p:extLst>
            </p:nvPr>
          </p:nvGraphicFramePr>
          <p:xfrm>
            <a:off x="2802" y="2255"/>
            <a:ext cx="236" cy="3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89402" name="Equation" r:id="rId11" imgW="190440" imgH="266400" progId="Equation.3">
                    <p:embed/>
                  </p:oleObj>
                </mc:Choice>
                <mc:Fallback>
                  <p:oleObj name="Equation" r:id="rId11" imgW="190440" imgH="266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02" y="2255"/>
                          <a:ext cx="236" cy="33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" name="Text Box 65"/>
            <p:cNvSpPr txBox="1">
              <a:spLocks noChangeArrowheads="1"/>
            </p:cNvSpPr>
            <p:nvPr/>
          </p:nvSpPr>
          <p:spPr bwMode="auto">
            <a:xfrm>
              <a:off x="2822" y="2592"/>
              <a:ext cx="808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783" tIns="50392" rIns="100783" bIns="50392">
              <a:spAutoFit/>
            </a:bodyPr>
            <a:lstStyle>
              <a:lvl1pPr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 marL="819150" indent="-3159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 marL="1260475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 marL="1763713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 marL="2268538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7257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31829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6401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40973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r>
                <a:rPr lang="en-US" sz="1000" b="1" i="1" dirty="0" err="1">
                  <a:solidFill>
                    <a:srgbClr val="0000FF"/>
                  </a:solidFill>
                </a:rPr>
                <a:t>H</a:t>
              </a:r>
              <a:r>
                <a:rPr lang="en-US" sz="1000" b="1" i="1" dirty="0" err="1" smtClean="0">
                  <a:solidFill>
                    <a:srgbClr val="0000FF"/>
                  </a:solidFill>
                </a:rPr>
                <a:t>elicity</a:t>
              </a:r>
              <a:endParaRPr lang="en-US" sz="1000" b="1" i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79" name="Picture 49" descr="spinsb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826" y="2935076"/>
            <a:ext cx="575294" cy="339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0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3802880"/>
              </p:ext>
            </p:extLst>
          </p:nvPr>
        </p:nvGraphicFramePr>
        <p:xfrm>
          <a:off x="1140851" y="2945509"/>
          <a:ext cx="268975" cy="3218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9403" name="Equation" r:id="rId14" imgW="241200" imgH="266400" progId="Equation.3">
                  <p:embed/>
                </p:oleObj>
              </mc:Choice>
              <mc:Fallback>
                <p:oleObj name="Equation" r:id="rId14" imgW="2412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0851" y="2945509"/>
                        <a:ext cx="268975" cy="32187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" name="Text Box 65"/>
          <p:cNvSpPr txBox="1">
            <a:spLocks noChangeArrowheads="1"/>
          </p:cNvSpPr>
          <p:nvPr/>
        </p:nvSpPr>
        <p:spPr bwMode="auto">
          <a:xfrm>
            <a:off x="1272079" y="3274141"/>
            <a:ext cx="618491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err="1" smtClean="0">
                <a:solidFill>
                  <a:srgbClr val="0000FF"/>
                </a:solidFill>
              </a:rPr>
              <a:t>Sivers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pic>
        <p:nvPicPr>
          <p:cNvPr id="83" name="Picture 43" descr="spinsb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261" y="1547200"/>
            <a:ext cx="602859" cy="192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4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8093990"/>
              </p:ext>
            </p:extLst>
          </p:nvPr>
        </p:nvGraphicFramePr>
        <p:xfrm>
          <a:off x="3049909" y="1498401"/>
          <a:ext cx="224663" cy="295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9404" name="Equation" r:id="rId17" imgW="203040" imgH="266400" progId="Equation.3">
                  <p:embed/>
                </p:oleObj>
              </mc:Choice>
              <mc:Fallback>
                <p:oleObj name="Equation" r:id="rId17" imgW="20304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9909" y="1498401"/>
                        <a:ext cx="224663" cy="29515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5" name="Rectangle 71"/>
          <p:cNvSpPr>
            <a:spLocks noChangeArrowheads="1"/>
          </p:cNvSpPr>
          <p:nvPr/>
        </p:nvSpPr>
        <p:spPr bwMode="auto">
          <a:xfrm>
            <a:off x="2981232" y="1800166"/>
            <a:ext cx="1029323" cy="238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83" tIns="50392" rIns="100783" bIns="50392"/>
          <a:lstStyle/>
          <a:p>
            <a:pPr marL="258763" indent="-258763" algn="l" defTabSz="1008063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Boer-Mulders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pic>
        <p:nvPicPr>
          <p:cNvPr id="86" name="Picture 55" descr="spinsc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374" y="2973006"/>
            <a:ext cx="575294" cy="245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7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2914663"/>
              </p:ext>
            </p:extLst>
          </p:nvPr>
        </p:nvGraphicFramePr>
        <p:xfrm>
          <a:off x="2078908" y="2928938"/>
          <a:ext cx="277812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9405" name="Equation" r:id="rId20" imgW="228600" imgH="228600" progId="Equation.3">
                  <p:embed/>
                </p:oleObj>
              </mc:Choice>
              <mc:Fallback>
                <p:oleObj name="Equation" r:id="rId20" imgW="228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8908" y="2928938"/>
                        <a:ext cx="277812" cy="2794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0" name="Picture 46" descr="spinsa3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083" y="2247245"/>
            <a:ext cx="598552" cy="18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1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1664491"/>
              </p:ext>
            </p:extLst>
          </p:nvPr>
        </p:nvGraphicFramePr>
        <p:xfrm>
          <a:off x="3048861" y="2190631"/>
          <a:ext cx="235738" cy="27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9406" name="Equation" r:id="rId23" imgW="228600" imgH="266400" progId="Equation.3">
                  <p:embed/>
                </p:oleObj>
              </mc:Choice>
              <mc:Fallback>
                <p:oleObj name="Equation" r:id="rId23" imgW="2286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861" y="2190631"/>
                        <a:ext cx="235738" cy="2751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" name="Text Box 61"/>
          <p:cNvSpPr txBox="1">
            <a:spLocks noChangeArrowheads="1"/>
          </p:cNvSpPr>
          <p:nvPr/>
        </p:nvSpPr>
        <p:spPr bwMode="auto">
          <a:xfrm>
            <a:off x="1409199" y="1864734"/>
            <a:ext cx="696700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Density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sp>
        <p:nvSpPr>
          <p:cNvPr id="58" name="Text Box 65"/>
          <p:cNvSpPr txBox="1">
            <a:spLocks noChangeArrowheads="1"/>
          </p:cNvSpPr>
          <p:nvPr/>
        </p:nvSpPr>
        <p:spPr bwMode="auto">
          <a:xfrm>
            <a:off x="3089964" y="2485327"/>
            <a:ext cx="908033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Worm-gear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sp>
        <p:nvSpPr>
          <p:cNvPr id="59" name="Text Box 65"/>
          <p:cNvSpPr txBox="1">
            <a:spLocks noChangeArrowheads="1"/>
          </p:cNvSpPr>
          <p:nvPr/>
        </p:nvSpPr>
        <p:spPr bwMode="auto">
          <a:xfrm>
            <a:off x="2078908" y="3281625"/>
            <a:ext cx="908033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Worm-gear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grpSp>
        <p:nvGrpSpPr>
          <p:cNvPr id="60" name="Group 59"/>
          <p:cNvGrpSpPr/>
          <p:nvPr/>
        </p:nvGrpSpPr>
        <p:grpSpPr>
          <a:xfrm>
            <a:off x="947880" y="3866432"/>
            <a:ext cx="2282290" cy="1956512"/>
            <a:chOff x="3024788" y="1047749"/>
            <a:chExt cx="2951163" cy="2665413"/>
          </a:xfrm>
        </p:grpSpPr>
        <p:grpSp>
          <p:nvGrpSpPr>
            <p:cNvPr id="61" name="Group 8"/>
            <p:cNvGrpSpPr>
              <a:grpSpLocks/>
            </p:cNvGrpSpPr>
            <p:nvPr/>
          </p:nvGrpSpPr>
          <p:grpSpPr bwMode="auto">
            <a:xfrm>
              <a:off x="3239101" y="1049337"/>
              <a:ext cx="2665413" cy="2663825"/>
              <a:chOff x="2085" y="2435"/>
              <a:chExt cx="1679" cy="1678"/>
            </a:xfrm>
          </p:grpSpPr>
          <p:pic>
            <p:nvPicPr>
              <p:cNvPr id="64" name="Picture 9" descr="sidis"/>
              <p:cNvPicPr>
                <a:picLocks noChangeAspect="1" noChangeArrowheads="1"/>
              </p:cNvPicPr>
              <p:nvPr/>
            </p:nvPicPr>
            <p:blipFill>
              <a:blip r:embed="rId25"/>
              <a:srcRect/>
              <a:stretch>
                <a:fillRect/>
              </a:stretch>
            </p:blipFill>
            <p:spPr bwMode="auto">
              <a:xfrm>
                <a:off x="2085" y="2435"/>
                <a:ext cx="1679" cy="1678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</p:pic>
          <p:sp>
            <p:nvSpPr>
              <p:cNvPr id="65" name="Oval 10"/>
              <p:cNvSpPr>
                <a:spLocks noChangeArrowheads="1"/>
              </p:cNvSpPr>
              <p:nvPr/>
            </p:nvSpPr>
            <p:spPr bwMode="auto">
              <a:xfrm>
                <a:off x="2272" y="3630"/>
                <a:ext cx="272" cy="385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19050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aphicFrame>
            <p:nvGraphicFramePr>
              <p:cNvPr id="66" name="Object 11"/>
              <p:cNvGraphicFramePr>
                <a:graphicFrameLocks noChangeAspect="1"/>
              </p:cNvGraphicFramePr>
              <p:nvPr/>
            </p:nvGraphicFramePr>
            <p:xfrm>
              <a:off x="2273" y="3741"/>
              <a:ext cx="264" cy="17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889407" name="Equation" r:id="rId26" imgW="266400" imgH="164880" progId="Equation.3">
                      <p:embed/>
                    </p:oleObj>
                  </mc:Choice>
                  <mc:Fallback>
                    <p:oleObj name="Equation" r:id="rId26" imgW="266400" imgH="16488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273" y="3741"/>
                            <a:ext cx="264" cy="17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905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7" name="AutoShape 12"/>
              <p:cNvSpPr>
                <a:spLocks noChangeArrowheads="1"/>
              </p:cNvSpPr>
              <p:nvPr/>
            </p:nvSpPr>
            <p:spPr bwMode="auto">
              <a:xfrm>
                <a:off x="2674" y="3297"/>
                <a:ext cx="296" cy="22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chemeClr val="bg1"/>
                  </a:gs>
                  <a:gs pos="100000">
                    <a:srgbClr val="B2B2B2"/>
                  </a:gs>
                </a:gsLst>
                <a:path path="shape">
                  <a:fillToRect l="50000" t="50000" r="50000" b="50000"/>
                </a:path>
              </a:gradFill>
              <a:ln w="19050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aphicFrame>
            <p:nvGraphicFramePr>
              <p:cNvPr id="68" name="Object 13"/>
              <p:cNvGraphicFramePr>
                <a:graphicFrameLocks noChangeAspect="1"/>
              </p:cNvGraphicFramePr>
              <p:nvPr/>
            </p:nvGraphicFramePr>
            <p:xfrm>
              <a:off x="2759" y="3348"/>
              <a:ext cx="139" cy="12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889408" name="Equation" r:id="rId28" imgW="152280" imgH="139680" progId="Equation.3">
                      <p:embed/>
                    </p:oleObj>
                  </mc:Choice>
                  <mc:Fallback>
                    <p:oleObj name="Equation" r:id="rId28" imgW="152280" imgH="13968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759" y="3348"/>
                            <a:ext cx="139" cy="12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905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72" name="Oval 14"/>
              <p:cNvSpPr>
                <a:spLocks noChangeArrowheads="1"/>
              </p:cNvSpPr>
              <p:nvPr/>
            </p:nvSpPr>
            <p:spPr bwMode="auto">
              <a:xfrm>
                <a:off x="3162" y="3034"/>
                <a:ext cx="272" cy="385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3366FF"/>
                  </a:gs>
                </a:gsLst>
                <a:path path="shape">
                  <a:fillToRect l="50000" t="50000" r="50000" b="50000"/>
                </a:path>
              </a:gradFill>
              <a:ln w="19050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aphicFrame>
            <p:nvGraphicFramePr>
              <p:cNvPr id="73" name="Object 15"/>
              <p:cNvGraphicFramePr>
                <a:graphicFrameLocks noChangeAspect="1"/>
              </p:cNvGraphicFramePr>
              <p:nvPr/>
            </p:nvGraphicFramePr>
            <p:xfrm>
              <a:off x="3160" y="3132"/>
              <a:ext cx="304" cy="19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889409" name="Equation" r:id="rId30" imgW="253800" imgH="164880" progId="Equation.3">
                      <p:embed/>
                    </p:oleObj>
                  </mc:Choice>
                  <mc:Fallback>
                    <p:oleObj name="Equation" r:id="rId30" imgW="253800" imgH="16488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160" y="3132"/>
                            <a:ext cx="304" cy="19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905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62" name="Rectangle 16"/>
            <p:cNvSpPr>
              <a:spLocks noChangeArrowheads="1"/>
            </p:cNvSpPr>
            <p:nvPr/>
          </p:nvSpPr>
          <p:spPr bwMode="auto">
            <a:xfrm>
              <a:off x="3024788" y="1047749"/>
              <a:ext cx="2951163" cy="2665413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1" name="Rectangle 7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703052" y="3371342"/>
            <a:ext cx="5370252" cy="3167385"/>
            <a:chOff x="3703052" y="3224294"/>
            <a:chExt cx="5370252" cy="3167385"/>
          </a:xfrm>
        </p:grpSpPr>
        <p:sp>
          <p:nvSpPr>
            <p:cNvPr id="100" name="Rounded Rectangle 99"/>
            <p:cNvSpPr/>
            <p:nvPr/>
          </p:nvSpPr>
          <p:spPr>
            <a:xfrm>
              <a:off x="3703052" y="3648813"/>
              <a:ext cx="5370251" cy="2742866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92" name="Object 9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75269336"/>
                </p:ext>
              </p:extLst>
            </p:nvPr>
          </p:nvGraphicFramePr>
          <p:xfrm>
            <a:off x="3770313" y="3756615"/>
            <a:ext cx="5168900" cy="733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89410" name="Equation" r:id="rId32" imgW="3136900" imgH="444500" progId="Equation.3">
                    <p:embed/>
                  </p:oleObj>
                </mc:Choice>
                <mc:Fallback>
                  <p:oleObj name="Equation" r:id="rId32" imgW="3136900" imgH="4445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3"/>
                        <a:stretch>
                          <a:fillRect/>
                        </a:stretch>
                      </p:blipFill>
                      <p:spPr>
                        <a:xfrm>
                          <a:off x="3770313" y="3756615"/>
                          <a:ext cx="5168900" cy="7334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6" name="Object 5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45477687"/>
                </p:ext>
              </p:extLst>
            </p:nvPr>
          </p:nvGraphicFramePr>
          <p:xfrm>
            <a:off x="3851587" y="4921712"/>
            <a:ext cx="5035733" cy="4828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89411" name="Equation" r:id="rId34" imgW="3048000" imgH="292100" progId="Equation.3">
                    <p:embed/>
                  </p:oleObj>
                </mc:Choice>
                <mc:Fallback>
                  <p:oleObj name="Equation" r:id="rId34" imgW="3048000" imgH="2921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5"/>
                        <a:stretch>
                          <a:fillRect/>
                        </a:stretch>
                      </p:blipFill>
                      <p:spPr>
                        <a:xfrm>
                          <a:off x="3851587" y="4921712"/>
                          <a:ext cx="5035733" cy="4828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9" name="Object 9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50163141"/>
                </p:ext>
              </p:extLst>
            </p:nvPr>
          </p:nvGraphicFramePr>
          <p:xfrm>
            <a:off x="3950364" y="5709444"/>
            <a:ext cx="3985010" cy="5726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89412" name="Equation" r:id="rId36" imgW="2476500" imgH="355600" progId="Equation.3">
                    <p:embed/>
                  </p:oleObj>
                </mc:Choice>
                <mc:Fallback>
                  <p:oleObj name="Equation" r:id="rId36" imgW="2476500" imgH="3556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7"/>
                        <a:stretch>
                          <a:fillRect/>
                        </a:stretch>
                      </p:blipFill>
                      <p:spPr>
                        <a:xfrm>
                          <a:off x="3950364" y="5709444"/>
                          <a:ext cx="3985010" cy="57266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Oval Callout 12"/>
            <p:cNvSpPr/>
            <p:nvPr/>
          </p:nvSpPr>
          <p:spPr>
            <a:xfrm>
              <a:off x="7285783" y="4393180"/>
              <a:ext cx="1399247" cy="411404"/>
            </a:xfrm>
            <a:prstGeom prst="wedgeEllipseCallout">
              <a:avLst>
                <a:gd name="adj1" fmla="val 25886"/>
                <a:gd name="adj2" fmla="val 90857"/>
              </a:avLst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Callout 106"/>
            <p:cNvSpPr/>
            <p:nvPr/>
          </p:nvSpPr>
          <p:spPr>
            <a:xfrm>
              <a:off x="7758137" y="3224294"/>
              <a:ext cx="1315167" cy="440217"/>
            </a:xfrm>
            <a:prstGeom prst="wedgeEllipseCallout">
              <a:avLst>
                <a:gd name="adj1" fmla="val -21895"/>
                <a:gd name="adj2" fmla="val 107061"/>
              </a:avLst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Callout 107"/>
            <p:cNvSpPr/>
            <p:nvPr/>
          </p:nvSpPr>
          <p:spPr>
            <a:xfrm rot="10800000">
              <a:off x="5735207" y="5323904"/>
              <a:ext cx="1411589" cy="412750"/>
            </a:xfrm>
            <a:prstGeom prst="wedgeEllipseCallout">
              <a:avLst>
                <a:gd name="adj1" fmla="val -29274"/>
                <a:gd name="adj2" fmla="val -77067"/>
              </a:avLst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0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8836271"/>
                </p:ext>
              </p:extLst>
            </p:nvPr>
          </p:nvGraphicFramePr>
          <p:xfrm>
            <a:off x="7987212" y="3240482"/>
            <a:ext cx="890588" cy="412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89413" name="Equation" r:id="rId38" imgW="495300" imgH="228600" progId="Equation.3">
                    <p:embed/>
                  </p:oleObj>
                </mc:Choice>
                <mc:Fallback>
                  <p:oleObj name="Equation" r:id="rId38" imgW="4953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87212" y="3240482"/>
                          <a:ext cx="890588" cy="412750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70816559"/>
                </p:ext>
              </p:extLst>
            </p:nvPr>
          </p:nvGraphicFramePr>
          <p:xfrm>
            <a:off x="5982385" y="5310536"/>
            <a:ext cx="960438" cy="412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89414" name="Equation" r:id="rId40" imgW="533400" imgH="228600" progId="Equation.3">
                    <p:embed/>
                  </p:oleObj>
                </mc:Choice>
                <mc:Fallback>
                  <p:oleObj name="Equation" r:id="rId40" imgW="5334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982385" y="5310536"/>
                          <a:ext cx="960438" cy="412750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1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46442621"/>
                </p:ext>
              </p:extLst>
            </p:nvPr>
          </p:nvGraphicFramePr>
          <p:xfrm>
            <a:off x="7487083" y="4380868"/>
            <a:ext cx="1006475" cy="412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89415" name="Equation" r:id="rId42" imgW="558800" imgH="228600" progId="Equation.3">
                    <p:embed/>
                  </p:oleObj>
                </mc:Choice>
                <mc:Fallback>
                  <p:oleObj name="Equation" r:id="rId42" imgW="5588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87083" y="4380868"/>
                          <a:ext cx="1006475" cy="412750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7" name="Oval Callout 76"/>
            <p:cNvSpPr/>
            <p:nvPr/>
          </p:nvSpPr>
          <p:spPr>
            <a:xfrm>
              <a:off x="4597275" y="4433284"/>
              <a:ext cx="1354430" cy="411404"/>
            </a:xfrm>
            <a:prstGeom prst="wedgeEllipseCallout">
              <a:avLst>
                <a:gd name="adj1" fmla="val 33022"/>
                <a:gd name="adj2" fmla="val 86806"/>
              </a:avLst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81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15028458"/>
                </p:ext>
              </p:extLst>
            </p:nvPr>
          </p:nvGraphicFramePr>
          <p:xfrm>
            <a:off x="4764374" y="4393180"/>
            <a:ext cx="982662" cy="412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89416" name="Equation" r:id="rId44" imgW="546100" imgH="228600" progId="Equation.3">
                    <p:embed/>
                  </p:oleObj>
                </mc:Choice>
                <mc:Fallback>
                  <p:oleObj name="Equation" r:id="rId44" imgW="5461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64374" y="4393180"/>
                          <a:ext cx="982662" cy="412750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4" name="Rectangle 93"/>
          <p:cNvSpPr/>
          <p:nvPr/>
        </p:nvSpPr>
        <p:spPr>
          <a:xfrm>
            <a:off x="2986942" y="2846388"/>
            <a:ext cx="1023622" cy="79535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8" name="Picture 52" descr="spinsb6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586" y="3256044"/>
            <a:ext cx="575294" cy="262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9" name="Objec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5161457"/>
              </p:ext>
            </p:extLst>
          </p:nvPr>
        </p:nvGraphicFramePr>
        <p:xfrm>
          <a:off x="3043762" y="3238296"/>
          <a:ext cx="230810" cy="2710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9417" name="Equation" r:id="rId47" imgW="228600" imgH="266400" progId="Equation.3">
                  <p:embed/>
                </p:oleObj>
              </mc:Choice>
              <mc:Fallback>
                <p:oleObj name="Equation" r:id="rId47" imgW="2286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3762" y="3238296"/>
                        <a:ext cx="230810" cy="27106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 Box 69"/>
          <p:cNvSpPr txBox="1">
            <a:spLocks noChangeArrowheads="1"/>
          </p:cNvSpPr>
          <p:nvPr/>
        </p:nvSpPr>
        <p:spPr bwMode="auto">
          <a:xfrm>
            <a:off x="3022450" y="3041795"/>
            <a:ext cx="993949" cy="25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err="1">
                <a:solidFill>
                  <a:srgbClr val="0000FF"/>
                </a:solidFill>
              </a:rPr>
              <a:t>T</a:t>
            </a:r>
            <a:r>
              <a:rPr lang="en-US" sz="1000" b="1" i="1" dirty="0" err="1" smtClean="0">
                <a:solidFill>
                  <a:srgbClr val="0000FF"/>
                </a:solidFill>
              </a:rPr>
              <a:t>ransversity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graphicFrame>
        <p:nvGraphicFramePr>
          <p:cNvPr id="37" name="Object 6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5509030"/>
              </p:ext>
            </p:extLst>
          </p:nvPr>
        </p:nvGraphicFramePr>
        <p:xfrm>
          <a:off x="3095032" y="2773463"/>
          <a:ext cx="189568" cy="3603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9418" name="Equation" r:id="rId49" imgW="177480" imgH="266400" progId="Equation.3">
                  <p:embed/>
                </p:oleObj>
              </mc:Choice>
              <mc:Fallback>
                <p:oleObj name="Equation" r:id="rId49" imgW="17748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5032" y="2773463"/>
                        <a:ext cx="189568" cy="36030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" name="Picture 67" descr="spinsa4"/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587" y="2855694"/>
            <a:ext cx="575534" cy="249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" name="Text Box 85"/>
          <p:cNvSpPr txBox="1">
            <a:spLocks noChangeArrowheads="1"/>
          </p:cNvSpPr>
          <p:nvPr/>
        </p:nvSpPr>
        <p:spPr bwMode="auto">
          <a:xfrm>
            <a:off x="1285410" y="6008521"/>
            <a:ext cx="450115" cy="33856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i="1" dirty="0">
                <a:solidFill>
                  <a:srgbClr val="FF0000"/>
                </a:solidFill>
                <a:latin typeface="Arial" charset="0"/>
              </a:rPr>
              <a:t>DF</a:t>
            </a:r>
            <a:endParaRPr lang="it-IT" sz="1600" i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23" name="Rectangle 89"/>
          <p:cNvSpPr>
            <a:spLocks noChangeArrowheads="1"/>
          </p:cNvSpPr>
          <p:nvPr/>
        </p:nvSpPr>
        <p:spPr bwMode="auto">
          <a:xfrm>
            <a:off x="1416806" y="5117724"/>
            <a:ext cx="227575" cy="7819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grpSp>
        <p:nvGrpSpPr>
          <p:cNvPr id="104" name="Group 141"/>
          <p:cNvGrpSpPr>
            <a:grpSpLocks/>
          </p:cNvGrpSpPr>
          <p:nvPr/>
        </p:nvGrpSpPr>
        <p:grpSpPr bwMode="auto">
          <a:xfrm>
            <a:off x="1325864" y="5708648"/>
            <a:ext cx="396746" cy="635026"/>
            <a:chOff x="3598" y="2298"/>
            <a:chExt cx="394" cy="739"/>
          </a:xfrm>
        </p:grpSpPr>
        <p:sp>
          <p:nvSpPr>
            <p:cNvPr id="118" name="Line 55"/>
            <p:cNvSpPr>
              <a:spLocks noChangeShapeType="1"/>
            </p:cNvSpPr>
            <p:nvPr/>
          </p:nvSpPr>
          <p:spPr bwMode="auto">
            <a:xfrm flipV="1">
              <a:off x="3812" y="2298"/>
              <a:ext cx="47" cy="373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9" name="Oval 69"/>
            <p:cNvSpPr>
              <a:spLocks noChangeArrowheads="1"/>
            </p:cNvSpPr>
            <p:nvPr/>
          </p:nvSpPr>
          <p:spPr bwMode="auto">
            <a:xfrm>
              <a:off x="3598" y="2671"/>
              <a:ext cx="394" cy="366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105" name="Group 142"/>
          <p:cNvGrpSpPr>
            <a:grpSpLocks/>
          </p:cNvGrpSpPr>
          <p:nvPr/>
        </p:nvGrpSpPr>
        <p:grpSpPr bwMode="auto">
          <a:xfrm>
            <a:off x="1972337" y="5189588"/>
            <a:ext cx="768318" cy="1155761"/>
            <a:chOff x="4240" y="1714"/>
            <a:chExt cx="763" cy="1345"/>
          </a:xfrm>
        </p:grpSpPr>
        <p:grpSp>
          <p:nvGrpSpPr>
            <p:cNvPr id="114" name="Group 56"/>
            <p:cNvGrpSpPr>
              <a:grpSpLocks/>
            </p:cNvGrpSpPr>
            <p:nvPr/>
          </p:nvGrpSpPr>
          <p:grpSpPr bwMode="auto">
            <a:xfrm>
              <a:off x="4369" y="1714"/>
              <a:ext cx="123" cy="918"/>
              <a:chOff x="4278" y="2032"/>
              <a:chExt cx="123" cy="918"/>
            </a:xfrm>
          </p:grpSpPr>
          <p:sp>
            <p:nvSpPr>
              <p:cNvPr id="116" name="Freeform 57"/>
              <p:cNvSpPr>
                <a:spLocks/>
              </p:cNvSpPr>
              <p:nvPr/>
            </p:nvSpPr>
            <p:spPr bwMode="auto">
              <a:xfrm flipH="1">
                <a:off x="4286" y="2160"/>
                <a:ext cx="115" cy="790"/>
              </a:xfrm>
              <a:custGeom>
                <a:avLst/>
                <a:gdLst>
                  <a:gd name="T0" fmla="*/ 0 w 136"/>
                  <a:gd name="T1" fmla="*/ 165 h 997"/>
                  <a:gd name="T2" fmla="*/ 45 w 136"/>
                  <a:gd name="T3" fmla="*/ 135 h 997"/>
                  <a:gd name="T4" fmla="*/ 91 w 136"/>
                  <a:gd name="T5" fmla="*/ 60 h 997"/>
                  <a:gd name="T6" fmla="*/ 136 w 136"/>
                  <a:gd name="T7" fmla="*/ 0 h 99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6"/>
                  <a:gd name="T13" fmla="*/ 0 h 997"/>
                  <a:gd name="T14" fmla="*/ 136 w 136"/>
                  <a:gd name="T15" fmla="*/ 997 h 99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6" h="997">
                    <a:moveTo>
                      <a:pt x="0" y="997"/>
                    </a:moveTo>
                    <a:cubicBezTo>
                      <a:pt x="15" y="959"/>
                      <a:pt x="30" y="922"/>
                      <a:pt x="45" y="816"/>
                    </a:cubicBezTo>
                    <a:cubicBezTo>
                      <a:pt x="60" y="710"/>
                      <a:pt x="76" y="498"/>
                      <a:pt x="91" y="362"/>
                    </a:cubicBezTo>
                    <a:cubicBezTo>
                      <a:pt x="106" y="226"/>
                      <a:pt x="121" y="113"/>
                      <a:pt x="136" y="0"/>
                    </a:cubicBezTo>
                  </a:path>
                </a:pathLst>
              </a:custGeom>
              <a:noFill/>
              <a:ln w="31750">
                <a:solidFill>
                  <a:srgbClr val="96969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7" name="Line 58"/>
              <p:cNvSpPr>
                <a:spLocks noChangeShapeType="1"/>
              </p:cNvSpPr>
              <p:nvPr/>
            </p:nvSpPr>
            <p:spPr bwMode="auto">
              <a:xfrm rot="21000000" flipV="1">
                <a:off x="4278" y="2032"/>
                <a:ext cx="0" cy="136"/>
              </a:xfrm>
              <a:prstGeom prst="line">
                <a:avLst/>
              </a:prstGeom>
              <a:noFill/>
              <a:ln w="31750">
                <a:solidFill>
                  <a:srgbClr val="808080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115" name="Oval 70"/>
            <p:cNvSpPr>
              <a:spLocks noChangeArrowheads="1"/>
            </p:cNvSpPr>
            <p:nvPr/>
          </p:nvSpPr>
          <p:spPr bwMode="auto">
            <a:xfrm>
              <a:off x="4240" y="2632"/>
              <a:ext cx="763" cy="427"/>
            </a:xfrm>
            <a:prstGeom prst="ellipse">
              <a:avLst/>
            </a:prstGeom>
            <a:noFill/>
            <a:ln w="3175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26" name="Text Box 85"/>
          <p:cNvSpPr txBox="1">
            <a:spLocks noChangeArrowheads="1"/>
          </p:cNvSpPr>
          <p:nvPr/>
        </p:nvSpPr>
        <p:spPr bwMode="auto">
          <a:xfrm>
            <a:off x="2896423" y="5998539"/>
            <a:ext cx="450115" cy="33856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i="1" dirty="0" smtClean="0">
                <a:solidFill>
                  <a:srgbClr val="0000FF"/>
                </a:solidFill>
                <a:latin typeface="Arial" charset="0"/>
              </a:rPr>
              <a:t>FF</a:t>
            </a:r>
            <a:endParaRPr lang="it-IT" sz="1600" i="1" dirty="0">
              <a:solidFill>
                <a:srgbClr val="0000FF"/>
              </a:solidFill>
              <a:latin typeface="Arial" charset="0"/>
            </a:endParaRPr>
          </a:p>
        </p:txBody>
      </p:sp>
      <p:grpSp>
        <p:nvGrpSpPr>
          <p:cNvPr id="106" name="Group 143"/>
          <p:cNvGrpSpPr>
            <a:grpSpLocks/>
          </p:cNvGrpSpPr>
          <p:nvPr/>
        </p:nvGrpSpPr>
        <p:grpSpPr bwMode="auto">
          <a:xfrm>
            <a:off x="2769783" y="4898138"/>
            <a:ext cx="578825" cy="1447449"/>
            <a:chOff x="4975" y="1433"/>
            <a:chExt cx="556" cy="1588"/>
          </a:xfrm>
        </p:grpSpPr>
        <p:sp>
          <p:nvSpPr>
            <p:cNvPr id="110" name="Oval 71"/>
            <p:cNvSpPr>
              <a:spLocks noChangeArrowheads="1"/>
            </p:cNvSpPr>
            <p:nvPr/>
          </p:nvSpPr>
          <p:spPr bwMode="auto">
            <a:xfrm>
              <a:off x="5123" y="2658"/>
              <a:ext cx="408" cy="363"/>
            </a:xfrm>
            <a:prstGeom prst="ellipse">
              <a:avLst/>
            </a:prstGeom>
            <a:noFill/>
            <a:ln w="31750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grpSp>
          <p:nvGrpSpPr>
            <p:cNvPr id="111" name="Group 80"/>
            <p:cNvGrpSpPr>
              <a:grpSpLocks/>
            </p:cNvGrpSpPr>
            <p:nvPr/>
          </p:nvGrpSpPr>
          <p:grpSpPr bwMode="auto">
            <a:xfrm>
              <a:off x="4975" y="1433"/>
              <a:ext cx="493" cy="1225"/>
              <a:chOff x="4884" y="1751"/>
              <a:chExt cx="493" cy="1225"/>
            </a:xfrm>
          </p:grpSpPr>
          <p:sp>
            <p:nvSpPr>
              <p:cNvPr id="112" name="Line 81"/>
              <p:cNvSpPr>
                <a:spLocks noChangeShapeType="1"/>
              </p:cNvSpPr>
              <p:nvPr/>
            </p:nvSpPr>
            <p:spPr bwMode="auto">
              <a:xfrm rot="-720000" flipH="1" flipV="1">
                <a:off x="4884" y="1751"/>
                <a:ext cx="91" cy="91"/>
              </a:xfrm>
              <a:prstGeom prst="line">
                <a:avLst/>
              </a:prstGeom>
              <a:noFill/>
              <a:ln w="31750">
                <a:solidFill>
                  <a:srgbClr val="3366FF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3" name="Freeform 82"/>
              <p:cNvSpPr>
                <a:spLocks/>
              </p:cNvSpPr>
              <p:nvPr/>
            </p:nvSpPr>
            <p:spPr bwMode="auto">
              <a:xfrm>
                <a:off x="4924" y="1797"/>
                <a:ext cx="453" cy="1179"/>
              </a:xfrm>
              <a:custGeom>
                <a:avLst/>
                <a:gdLst>
                  <a:gd name="T0" fmla="*/ 317 w 453"/>
                  <a:gd name="T1" fmla="*/ 1179 h 1179"/>
                  <a:gd name="T2" fmla="*/ 363 w 453"/>
                  <a:gd name="T3" fmla="*/ 953 h 1179"/>
                  <a:gd name="T4" fmla="*/ 453 w 453"/>
                  <a:gd name="T5" fmla="*/ 499 h 1179"/>
                  <a:gd name="T6" fmla="*/ 363 w 453"/>
                  <a:gd name="T7" fmla="*/ 227 h 1179"/>
                  <a:gd name="T8" fmla="*/ 0 w 453"/>
                  <a:gd name="T9" fmla="*/ 0 h 11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3"/>
                  <a:gd name="T16" fmla="*/ 0 h 1179"/>
                  <a:gd name="T17" fmla="*/ 453 w 453"/>
                  <a:gd name="T18" fmla="*/ 1179 h 117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3" h="1179">
                    <a:moveTo>
                      <a:pt x="317" y="1179"/>
                    </a:moveTo>
                    <a:cubicBezTo>
                      <a:pt x="328" y="1122"/>
                      <a:pt x="340" y="1066"/>
                      <a:pt x="363" y="953"/>
                    </a:cubicBezTo>
                    <a:cubicBezTo>
                      <a:pt x="386" y="840"/>
                      <a:pt x="453" y="620"/>
                      <a:pt x="453" y="499"/>
                    </a:cubicBezTo>
                    <a:cubicBezTo>
                      <a:pt x="453" y="378"/>
                      <a:pt x="438" y="310"/>
                      <a:pt x="363" y="227"/>
                    </a:cubicBezTo>
                    <a:cubicBezTo>
                      <a:pt x="288" y="144"/>
                      <a:pt x="144" y="72"/>
                      <a:pt x="0" y="0"/>
                    </a:cubicBezTo>
                  </a:path>
                </a:pathLst>
              </a:custGeom>
              <a:noFill/>
              <a:ln w="31750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97" name="Text Box 69"/>
          <p:cNvSpPr txBox="1">
            <a:spLocks noChangeArrowheads="1"/>
          </p:cNvSpPr>
          <p:nvPr/>
        </p:nvSpPr>
        <p:spPr bwMode="auto">
          <a:xfrm>
            <a:off x="3023173" y="3436391"/>
            <a:ext cx="953306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err="1" smtClean="0">
                <a:solidFill>
                  <a:srgbClr val="0000FF"/>
                </a:solidFill>
              </a:rPr>
              <a:t>Pretzelosity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81617" y="1216895"/>
            <a:ext cx="2339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SIDIS cross section</a:t>
            </a:r>
          </a:p>
          <a:p>
            <a:r>
              <a:rPr lang="en-US" sz="1400" b="1" dirty="0" smtClean="0">
                <a:solidFill>
                  <a:srgbClr val="0000FF"/>
                </a:solidFill>
              </a:rPr>
              <a:t>(transversely pol. target):</a:t>
            </a:r>
            <a:endParaRPr lang="en-US" sz="1400" b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15396" y="3055783"/>
            <a:ext cx="33279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Involved phenomenology due to the</a:t>
            </a:r>
          </a:p>
          <a:p>
            <a:r>
              <a:rPr lang="en-US" sz="1400" dirty="0" smtClean="0"/>
              <a:t>convolution over transverse momentum</a:t>
            </a:r>
          </a:p>
        </p:txBody>
      </p:sp>
      <p:sp>
        <p:nvSpPr>
          <p:cNvPr id="5" name="Oval 4"/>
          <p:cNvSpPr/>
          <p:nvPr/>
        </p:nvSpPr>
        <p:spPr>
          <a:xfrm>
            <a:off x="4139298" y="2030132"/>
            <a:ext cx="2861190" cy="44108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205880" y="2081392"/>
            <a:ext cx="28605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TMD factorization for P</a:t>
            </a:r>
            <a:r>
              <a:rPr lang="en-US" sz="1600" baseline="-25000" dirty="0" smtClean="0"/>
              <a:t>T</a:t>
            </a:r>
            <a:r>
              <a:rPr lang="en-US" sz="1600" dirty="0" smtClean="0"/>
              <a:t>&lt;&lt;Q</a:t>
            </a:r>
            <a:endParaRPr lang="en-US" sz="1600" dirty="0"/>
          </a:p>
        </p:txBody>
      </p:sp>
      <p:graphicFrame>
        <p:nvGraphicFramePr>
          <p:cNvPr id="9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8761683"/>
              </p:ext>
            </p:extLst>
          </p:nvPr>
        </p:nvGraphicFramePr>
        <p:xfrm>
          <a:off x="4360863" y="2627313"/>
          <a:ext cx="4691062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9419" name="Equation" r:id="rId52" imgW="3187700" imgH="304800" progId="Equation.3">
                  <p:embed/>
                </p:oleObj>
              </mc:Choice>
              <mc:Fallback>
                <p:oleObj name="Equation" r:id="rId52" imgW="3187700" imgH="304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60863" y="2627313"/>
                        <a:ext cx="4691062" cy="4508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8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QCD Evolution Workshop, 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May 2013, JLab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497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7194" y="1916406"/>
            <a:ext cx="5130712" cy="4712173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98776" y="4106333"/>
            <a:ext cx="3563333" cy="213077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110381" y="-76200"/>
            <a:ext cx="521271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Longitudinal Cross-section</a:t>
            </a:r>
            <a:endParaRPr lang="en-US" sz="3600" b="1" baseline="-25000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3078" y="4134555"/>
            <a:ext cx="352903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r>
              <a:rPr lang="en-US" baseline="-25000" dirty="0" smtClean="0"/>
              <a:t>DIS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0  at Q</a:t>
            </a:r>
            <a:r>
              <a:rPr lang="en-US" baseline="30000" dirty="0" smtClean="0"/>
              <a:t>2</a:t>
            </a:r>
            <a:r>
              <a:rPr lang="en-US" dirty="0" smtClean="0">
                <a:sym typeface="Wingdings"/>
              </a:rPr>
              <a:t>∞</a:t>
            </a:r>
            <a:r>
              <a:rPr lang="en-US" dirty="0" smtClean="0"/>
              <a:t> due to </a:t>
            </a:r>
          </a:p>
          <a:p>
            <a:r>
              <a:rPr lang="en-US" dirty="0" smtClean="0"/>
              <a:t>  </a:t>
            </a:r>
            <a:r>
              <a:rPr lang="en-US" dirty="0"/>
              <a:t> </a:t>
            </a:r>
            <a:r>
              <a:rPr lang="en-US" dirty="0" smtClean="0"/>
              <a:t>     scattering off spin-½ quarks</a:t>
            </a:r>
          </a:p>
          <a:p>
            <a:endParaRPr lang="en-US" dirty="0"/>
          </a:p>
          <a:p>
            <a:r>
              <a:rPr lang="en-US" dirty="0" smtClean="0"/>
              <a:t>R</a:t>
            </a:r>
            <a:r>
              <a:rPr lang="en-US" baseline="-25000" dirty="0" smtClean="0"/>
              <a:t>DIS</a:t>
            </a:r>
            <a:r>
              <a:rPr lang="en-US" dirty="0" smtClean="0"/>
              <a:t> sensitive to gluon and </a:t>
            </a:r>
          </a:p>
          <a:p>
            <a:r>
              <a:rPr lang="en-US" dirty="0"/>
              <a:t> </a:t>
            </a:r>
            <a:r>
              <a:rPr lang="en-US" dirty="0" smtClean="0"/>
              <a:t>       higher-twist effects</a:t>
            </a:r>
          </a:p>
          <a:p>
            <a:endParaRPr lang="en-US" dirty="0"/>
          </a:p>
          <a:p>
            <a:r>
              <a:rPr lang="en-US" dirty="0" smtClean="0"/>
              <a:t>R</a:t>
            </a:r>
            <a:r>
              <a:rPr lang="en-US" baseline="-25000" dirty="0" smtClean="0"/>
              <a:t>SIDIS</a:t>
            </a:r>
            <a:r>
              <a:rPr lang="en-US" dirty="0" smtClean="0"/>
              <a:t>(</a:t>
            </a:r>
            <a:r>
              <a:rPr lang="en-US" dirty="0" err="1" smtClean="0"/>
              <a:t>z,pT</a:t>
            </a:r>
            <a:r>
              <a:rPr lang="en-US" dirty="0"/>
              <a:t>)</a:t>
            </a:r>
            <a:r>
              <a:rPr lang="en-US" dirty="0" smtClean="0"/>
              <a:t> = un-integrated R</a:t>
            </a:r>
            <a:r>
              <a:rPr lang="en-US" baseline="-25000" dirty="0" smtClean="0"/>
              <a:t>DIS</a:t>
            </a:r>
            <a:endParaRPr lang="en-US" baseline="-25000" dirty="0"/>
          </a:p>
        </p:txBody>
      </p:sp>
      <p:sp>
        <p:nvSpPr>
          <p:cNvPr id="6" name="TextBox 5"/>
          <p:cNvSpPr txBox="1"/>
          <p:nvPr/>
        </p:nvSpPr>
        <p:spPr>
          <a:xfrm>
            <a:off x="192415" y="3083776"/>
            <a:ext cx="31187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 be accounted in any TMD</a:t>
            </a:r>
          </a:p>
          <a:p>
            <a:r>
              <a:rPr lang="en-US" dirty="0"/>
              <a:t>a</a:t>
            </a:r>
            <a:r>
              <a:rPr lang="en-US" dirty="0" smtClean="0"/>
              <a:t>symmetry interpretation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415" y="2059917"/>
            <a:ext cx="3500967" cy="4736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415" y="2505301"/>
            <a:ext cx="3554778" cy="44434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92948" y="802415"/>
            <a:ext cx="6895062" cy="802403"/>
            <a:chOff x="1064663" y="802415"/>
            <a:chExt cx="6895062" cy="802403"/>
          </a:xfrm>
        </p:grpSpPr>
        <p:sp>
          <p:nvSpPr>
            <p:cNvPr id="19" name="Rounded Rectangle 18"/>
            <p:cNvSpPr/>
            <p:nvPr/>
          </p:nvSpPr>
          <p:spPr>
            <a:xfrm>
              <a:off x="1064663" y="802415"/>
              <a:ext cx="6895062" cy="802403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21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40758256"/>
                </p:ext>
              </p:extLst>
            </p:nvPr>
          </p:nvGraphicFramePr>
          <p:xfrm>
            <a:off x="1291988" y="922476"/>
            <a:ext cx="2970196" cy="6198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72486" name="Equation" r:id="rId7" imgW="2133600" imgH="444500" progId="Equation.3">
                    <p:embed/>
                  </p:oleObj>
                </mc:Choice>
                <mc:Fallback>
                  <p:oleObj name="Equation" r:id="rId7" imgW="2133600" imgH="4445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291988" y="922476"/>
                          <a:ext cx="2970196" cy="61985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Object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58326002"/>
                </p:ext>
              </p:extLst>
            </p:nvPr>
          </p:nvGraphicFramePr>
          <p:xfrm>
            <a:off x="4226040" y="1046947"/>
            <a:ext cx="3579812" cy="333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72487" name="Equation" r:id="rId9" imgW="2730500" imgH="254000" progId="Equation.3">
                    <p:embed/>
                  </p:oleObj>
                </mc:Choice>
                <mc:Fallback>
                  <p:oleObj name="Equation" r:id="rId9" imgW="2730500" imgH="2540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4226040" y="1046947"/>
                          <a:ext cx="3579812" cy="3333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Oval 13"/>
            <p:cNvSpPr/>
            <p:nvPr/>
          </p:nvSpPr>
          <p:spPr>
            <a:xfrm>
              <a:off x="3048000" y="922476"/>
              <a:ext cx="1242406" cy="619852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QCD Evolution Workshop, 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May 2013, JLab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36381" y="1674506"/>
            <a:ext cx="19488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Cornell data of 70’s</a:t>
            </a:r>
            <a:endParaRPr lang="en-US" sz="1600" dirty="0"/>
          </a:p>
        </p:txBody>
      </p:sp>
      <p:sp>
        <p:nvSpPr>
          <p:cNvPr id="29" name="Oval Callout 28"/>
          <p:cNvSpPr/>
          <p:nvPr/>
        </p:nvSpPr>
        <p:spPr>
          <a:xfrm>
            <a:off x="6992743" y="3276153"/>
            <a:ext cx="2175447" cy="429764"/>
          </a:xfrm>
          <a:prstGeom prst="wedgeEllipseCallout">
            <a:avLst>
              <a:gd name="adj1" fmla="val -42872"/>
              <a:gd name="adj2" fmla="val -139204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7178080" y="3313581"/>
            <a:ext cx="19409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E12-06-104  Hall-C</a:t>
            </a:r>
            <a:endParaRPr lang="en-US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545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9" descr="HallCnew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77" y="1340452"/>
            <a:ext cx="2819401" cy="2135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3609792" y="4161945"/>
            <a:ext cx="5452216" cy="2625402"/>
            <a:chOff x="-41550" y="4165491"/>
            <a:chExt cx="5452216" cy="262540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1550" y="4165492"/>
              <a:ext cx="3287665" cy="2625401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-32802" y="4165491"/>
              <a:ext cx="1945270" cy="1820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Callout 10"/>
            <p:cNvSpPr/>
            <p:nvPr/>
          </p:nvSpPr>
          <p:spPr>
            <a:xfrm>
              <a:off x="2651953" y="5545666"/>
              <a:ext cx="2729750" cy="987779"/>
            </a:xfrm>
            <a:prstGeom prst="wedgeEllipseCallout">
              <a:avLst>
                <a:gd name="adj1" fmla="val -87932"/>
                <a:gd name="adj2" fmla="val -18928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875992" y="5663949"/>
              <a:ext cx="2534674" cy="78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 smtClean="0"/>
                <a:t>At </a:t>
              </a:r>
              <a:r>
                <a:rPr lang="en-US" sz="1500" dirty="0" err="1" smtClean="0"/>
                <a:t>p</a:t>
              </a:r>
              <a:r>
                <a:rPr lang="en-US" sz="1500" baseline="-25000" dirty="0" err="1" smtClean="0"/>
                <a:t>T</a:t>
              </a:r>
              <a:r>
                <a:rPr lang="en-US" sz="1500" baseline="-25000" dirty="0" smtClean="0"/>
                <a:t> </a:t>
              </a:r>
              <a:r>
                <a:rPr lang="en-US" sz="1500" dirty="0" smtClean="0"/>
                <a:t>&gt; 0.2 </a:t>
              </a:r>
              <a:r>
                <a:rPr lang="en-US" sz="1500" dirty="0" err="1" smtClean="0"/>
                <a:t>GeV</a:t>
              </a:r>
              <a:r>
                <a:rPr lang="en-US" sz="1500" dirty="0" smtClean="0"/>
                <a:t>/c use </a:t>
              </a:r>
            </a:p>
            <a:p>
              <a:r>
                <a:rPr lang="en-US" sz="1500" dirty="0"/>
                <a:t>d</a:t>
              </a:r>
              <a:r>
                <a:rPr lang="en-US" sz="1500" dirty="0" smtClean="0"/>
                <a:t>ependencies measured </a:t>
              </a:r>
            </a:p>
            <a:p>
              <a:r>
                <a:rPr lang="en-US" sz="1500" dirty="0" smtClean="0"/>
                <a:t>in CLAS12 experiment</a:t>
              </a:r>
              <a:endParaRPr lang="en-US" sz="1500" dirty="0"/>
            </a:p>
          </p:txBody>
        </p:sp>
      </p:grpSp>
      <p:sp>
        <p:nvSpPr>
          <p:cNvPr id="16" name="Rectangle 15"/>
          <p:cNvSpPr/>
          <p:nvPr/>
        </p:nvSpPr>
        <p:spPr>
          <a:xfrm rot="16200000">
            <a:off x="-385517" y="6049466"/>
            <a:ext cx="1036324" cy="2652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2464234" y="-77788"/>
            <a:ext cx="450323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Small-</a:t>
            </a: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P</a:t>
            </a:r>
            <a:r>
              <a:rPr lang="en-US" sz="3600" b="1" baseline="-25000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h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  Dependence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78673" y="711766"/>
            <a:ext cx="306729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Map </a:t>
            </a:r>
            <a:r>
              <a:rPr lang="en-US" sz="1600" dirty="0" err="1" smtClean="0"/>
              <a:t>pf</a:t>
            </a:r>
            <a:r>
              <a:rPr lang="en-US" sz="1600" dirty="0" smtClean="0"/>
              <a:t> </a:t>
            </a:r>
            <a:r>
              <a:rPr lang="en-US" sz="1600" dirty="0" err="1" smtClean="0"/>
              <a:t>p</a:t>
            </a:r>
            <a:r>
              <a:rPr lang="en-US" sz="1600" baseline="-25000" dirty="0" err="1" smtClean="0"/>
              <a:t>T</a:t>
            </a:r>
            <a:r>
              <a:rPr lang="en-US" sz="1600" dirty="0" smtClean="0"/>
              <a:t> dependence for pion </a:t>
            </a:r>
            <a:endParaRPr lang="en-US" sz="1600" dirty="0"/>
          </a:p>
          <a:p>
            <a:r>
              <a:rPr lang="en-US" sz="1600" dirty="0" smtClean="0"/>
              <a:t>off proton and deuteron targets</a:t>
            </a:r>
            <a:endParaRPr lang="en-US" sz="1600" dirty="0"/>
          </a:p>
        </p:txBody>
      </p:sp>
      <p:sp>
        <p:nvSpPr>
          <p:cNvPr id="31" name="Rectangle 30"/>
          <p:cNvSpPr/>
          <p:nvPr/>
        </p:nvSpPr>
        <p:spPr>
          <a:xfrm rot="10800000">
            <a:off x="3437769" y="229591"/>
            <a:ext cx="343401" cy="4770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5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</a:t>
            </a:r>
            <a:endParaRPr lang="en-US" sz="25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30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QCD Evolution Workshop, 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May 2013, JLab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6928" y="656323"/>
            <a:ext cx="3528529" cy="356253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5200" y="3628745"/>
            <a:ext cx="2654300" cy="259917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545970" y="5867400"/>
            <a:ext cx="289430" cy="7280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Callout 33"/>
          <p:cNvSpPr/>
          <p:nvPr/>
        </p:nvSpPr>
        <p:spPr>
          <a:xfrm>
            <a:off x="6800078" y="3200767"/>
            <a:ext cx="2175447" cy="429764"/>
          </a:xfrm>
          <a:prstGeom prst="wedgeEllipseCallout">
            <a:avLst>
              <a:gd name="adj1" fmla="val -31196"/>
              <a:gd name="adj2" fmla="val -254594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6934529" y="3219091"/>
            <a:ext cx="19409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E12-09-017  Hall-C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5290" y="3072190"/>
            <a:ext cx="3410486" cy="164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634" y="3169524"/>
            <a:ext cx="1759961" cy="34357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8500" y="3170711"/>
            <a:ext cx="1577332" cy="35366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711" y="3725646"/>
            <a:ext cx="3742459" cy="2869794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672759" y="5866449"/>
            <a:ext cx="12223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Hall C - </a:t>
            </a:r>
            <a:r>
              <a:rPr lang="en-US" sz="1400" dirty="0" err="1" smtClean="0">
                <a:solidFill>
                  <a:srgbClr val="0000FF"/>
                </a:solidFill>
              </a:rPr>
              <a:t>JLab</a:t>
            </a:r>
            <a:endParaRPr lang="en-US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848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20736" y="1224888"/>
            <a:ext cx="7946697" cy="3013098"/>
            <a:chOff x="-256979" y="3283258"/>
            <a:chExt cx="8410379" cy="3210624"/>
          </a:xfrm>
        </p:grpSpPr>
        <p:pic>
          <p:nvPicPr>
            <p:cNvPr id="90" name="Picture 89" descr="plot12gevauuxpt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256979" y="3283258"/>
              <a:ext cx="5806127" cy="3210624"/>
            </a:xfrm>
            <a:prstGeom prst="rect">
              <a:avLst/>
            </a:prstGeom>
          </p:spPr>
        </p:pic>
        <p:sp>
          <p:nvSpPr>
            <p:cNvPr id="91" name="Rectangle 90"/>
            <p:cNvSpPr/>
            <p:nvPr/>
          </p:nvSpPr>
          <p:spPr>
            <a:xfrm>
              <a:off x="5916924" y="4029450"/>
              <a:ext cx="2236476" cy="5847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  <a:effectLst>
              <a:glow rad="101600">
                <a:schemeClr val="accent6">
                  <a:lumMod val="60000"/>
                  <a:lumOff val="40000"/>
                  <a:alpha val="75000"/>
                </a:schemeClr>
              </a:glow>
            </a:effectLst>
          </p:spPr>
          <p:txBody>
            <a:bodyPr wrap="square">
              <a:spAutoFit/>
            </a:bodyPr>
            <a:lstStyle/>
            <a:p>
              <a:r>
                <a:rPr lang="en-US" sz="1600" dirty="0" err="1" smtClean="0"/>
                <a:t>Perturbative</a:t>
              </a:r>
              <a:r>
                <a:rPr lang="en-US" sz="1600" dirty="0" smtClean="0"/>
                <a:t> region</a:t>
              </a:r>
            </a:p>
            <a:p>
              <a:r>
                <a:rPr lang="en-US" sz="1600" dirty="0" smtClean="0"/>
                <a:t>Collinear factorization</a:t>
              </a:r>
              <a:endParaRPr lang="en-US" sz="1600" dirty="0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5654991" y="4974119"/>
              <a:ext cx="1792378" cy="5847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  <a:effectLst>
              <a:glow rad="101600">
                <a:schemeClr val="accent5">
                  <a:lumMod val="60000"/>
                  <a:lumOff val="40000"/>
                  <a:alpha val="75000"/>
                </a:schemeClr>
              </a:glow>
            </a:effectLst>
          </p:spPr>
          <p:txBody>
            <a:bodyPr wrap="none">
              <a:spAutoFit/>
            </a:bodyPr>
            <a:lstStyle/>
            <a:p>
              <a:r>
                <a:rPr lang="en-US" sz="1600" dirty="0" smtClean="0"/>
                <a:t>Non-</a:t>
              </a:r>
              <a:r>
                <a:rPr lang="en-US" sz="1600" dirty="0" err="1" smtClean="0"/>
                <a:t>perturbative</a:t>
              </a:r>
              <a:r>
                <a:rPr lang="en-US" sz="1600" dirty="0" smtClean="0"/>
                <a:t> </a:t>
              </a:r>
            </a:p>
            <a:p>
              <a:r>
                <a:rPr lang="en-US" sz="1600" dirty="0" smtClean="0"/>
                <a:t>TMD factorization</a:t>
              </a:r>
              <a:endParaRPr lang="en-US" sz="1600" dirty="0"/>
            </a:p>
          </p:txBody>
        </p:sp>
        <p:sp>
          <p:nvSpPr>
            <p:cNvPr id="93" name="Bent Arrow 92"/>
            <p:cNvSpPr/>
            <p:nvPr/>
          </p:nvSpPr>
          <p:spPr>
            <a:xfrm rot="16200000">
              <a:off x="4496044" y="4124032"/>
              <a:ext cx="611447" cy="1706447"/>
            </a:xfrm>
            <a:prstGeom prst="ben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4" name="Bent Arrow 93"/>
            <p:cNvSpPr/>
            <p:nvPr/>
          </p:nvSpPr>
          <p:spPr>
            <a:xfrm rot="16200000">
              <a:off x="5158859" y="3935924"/>
              <a:ext cx="411784" cy="998948"/>
            </a:xfrm>
            <a:prstGeom prst="bentArrow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</a:gradFill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42996" y="5656940"/>
              <a:ext cx="1524000" cy="394138"/>
            </a:xfrm>
            <a:prstGeom prst="rect">
              <a:avLst/>
            </a:prstGeom>
          </p:spPr>
        </p:pic>
      </p:grpSp>
      <p:sp>
        <p:nvSpPr>
          <p:cNvPr id="67" name="Rectangle 66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2363694" y="-76200"/>
            <a:ext cx="384845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Unpolarized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Target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0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QCD Evolution Workshop, 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May 2013, JLab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2" name="Text Box 8"/>
          <p:cNvSpPr txBox="1">
            <a:spLocks noChangeArrowheads="1"/>
          </p:cNvSpPr>
          <p:nvPr/>
        </p:nvSpPr>
        <p:spPr bwMode="auto">
          <a:xfrm>
            <a:off x="221782" y="5042220"/>
            <a:ext cx="314326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 smtClean="0">
                <a:latin typeface="Tahoma" pitchFamily="-65" charset="0"/>
              </a:rPr>
              <a:t>Boer-</a:t>
            </a:r>
            <a:r>
              <a:rPr lang="en-US" sz="1400" dirty="0" err="1" smtClean="0">
                <a:latin typeface="Tahoma" pitchFamily="-65" charset="0"/>
              </a:rPr>
              <a:t>Mulders</a:t>
            </a:r>
            <a:r>
              <a:rPr lang="en-US" sz="1400" dirty="0" smtClean="0">
                <a:latin typeface="Tahoma" pitchFamily="-65" charset="0"/>
              </a:rPr>
              <a:t> spin-orbit effect</a:t>
            </a:r>
            <a:endParaRPr lang="en-US" sz="1400" dirty="0">
              <a:latin typeface="Calibri" pitchFamily="-65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576948" y="4400594"/>
            <a:ext cx="3523755" cy="54713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8978566"/>
              </p:ext>
            </p:extLst>
          </p:nvPr>
        </p:nvGraphicFramePr>
        <p:xfrm>
          <a:off x="576948" y="4436879"/>
          <a:ext cx="3506561" cy="4491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9112" name="Equation" r:id="rId6" imgW="1879600" imgH="241300" progId="Equation.3">
                  <p:embed/>
                </p:oleObj>
              </mc:Choice>
              <mc:Fallback>
                <p:oleObj name="Equation" r:id="rId6" imgW="18796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948" y="4436879"/>
                        <a:ext cx="3506561" cy="44911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5" name="Picture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4049" y="3919185"/>
            <a:ext cx="3911930" cy="2657085"/>
          </a:xfrm>
          <a:prstGeom prst="rect">
            <a:avLst/>
          </a:prstGeom>
        </p:spPr>
      </p:pic>
      <p:sp>
        <p:nvSpPr>
          <p:cNvPr id="36" name="Oval 35"/>
          <p:cNvSpPr/>
          <p:nvPr/>
        </p:nvSpPr>
        <p:spPr>
          <a:xfrm>
            <a:off x="2712135" y="5499153"/>
            <a:ext cx="1929635" cy="43500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2712136" y="5530578"/>
            <a:ext cx="1914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E12-06-112  Hall-B</a:t>
            </a:r>
            <a:endParaRPr lang="en-US" sz="1600" dirty="0">
              <a:solidFill>
                <a:srgbClr val="0000FF"/>
              </a:solidFill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939326" y="688614"/>
            <a:ext cx="6895062" cy="802403"/>
            <a:chOff x="1064663" y="802415"/>
            <a:chExt cx="6895062" cy="802403"/>
          </a:xfrm>
        </p:grpSpPr>
        <p:sp>
          <p:nvSpPr>
            <p:cNvPr id="45" name="Rounded Rectangle 44"/>
            <p:cNvSpPr/>
            <p:nvPr/>
          </p:nvSpPr>
          <p:spPr>
            <a:xfrm>
              <a:off x="1064663" y="802415"/>
              <a:ext cx="6895062" cy="802403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46" name="Object 4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98910174"/>
                </p:ext>
              </p:extLst>
            </p:nvPr>
          </p:nvGraphicFramePr>
          <p:xfrm>
            <a:off x="1291988" y="922476"/>
            <a:ext cx="2970196" cy="6198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79113" name="Equation" r:id="rId9" imgW="2133600" imgH="444500" progId="Equation.3">
                    <p:embed/>
                  </p:oleObj>
                </mc:Choice>
                <mc:Fallback>
                  <p:oleObj name="Equation" r:id="rId9" imgW="2133600" imgH="4445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1291988" y="922476"/>
                          <a:ext cx="2970196" cy="61985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7" name="Object 4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87471696"/>
                </p:ext>
              </p:extLst>
            </p:nvPr>
          </p:nvGraphicFramePr>
          <p:xfrm>
            <a:off x="4226040" y="1046947"/>
            <a:ext cx="3579812" cy="333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79114" name="Equation" r:id="rId11" imgW="2730500" imgH="254000" progId="Equation.3">
                    <p:embed/>
                  </p:oleObj>
                </mc:Choice>
                <mc:Fallback>
                  <p:oleObj name="Equation" r:id="rId11" imgW="2730500" imgH="2540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4226040" y="1046947"/>
                          <a:ext cx="3579812" cy="3333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8" name="Oval 47"/>
            <p:cNvSpPr/>
            <p:nvPr/>
          </p:nvSpPr>
          <p:spPr>
            <a:xfrm>
              <a:off x="6339032" y="920770"/>
              <a:ext cx="1529578" cy="619852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092627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07913" y="843782"/>
            <a:ext cx="3405188" cy="2490787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</p:pic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6532163" y="2182044"/>
            <a:ext cx="2562225" cy="655638"/>
          </a:xfrm>
          <a:prstGeom prst="rect">
            <a:avLst/>
          </a:prstGeom>
          <a:noFill/>
          <a:ln w="15875">
            <a:solidFill>
              <a:srgbClr val="0000FF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>
                <a:latin typeface="Calibri" pitchFamily="-65" charset="0"/>
              </a:rPr>
              <a:t>Band:      Phys Rev D78 034035</a:t>
            </a:r>
          </a:p>
          <a:p>
            <a:pPr algn="ctr"/>
            <a:r>
              <a:rPr lang="en-US" sz="1200" b="1" i="1">
                <a:latin typeface="Calibri" pitchFamily="-65" charset="0"/>
              </a:rPr>
              <a:t>Boer-Mulders from DY data</a:t>
            </a:r>
          </a:p>
          <a:p>
            <a:pPr algn="ctr"/>
            <a:r>
              <a:rPr lang="en-US" sz="1200" b="1" i="1">
                <a:latin typeface="Calibri" pitchFamily="-65" charset="0"/>
              </a:rPr>
              <a:t>Collins from chiral limit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6519463" y="1383531"/>
            <a:ext cx="2562225" cy="655638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>
                <a:latin typeface="Calibri" pitchFamily="-65" charset="0"/>
              </a:rPr>
              <a:t>Line:      Phys Rev D78 045022</a:t>
            </a:r>
          </a:p>
          <a:p>
            <a:pPr algn="ctr"/>
            <a:r>
              <a:rPr lang="en-US" sz="1200" b="1" i="1">
                <a:latin typeface="Calibri" pitchFamily="-65" charset="0"/>
              </a:rPr>
              <a:t>Boer-Mulders from Sivers</a:t>
            </a:r>
          </a:p>
          <a:p>
            <a:pPr algn="ctr"/>
            <a:r>
              <a:rPr lang="en-US" sz="1200" b="1" i="1">
                <a:latin typeface="Calibri" pitchFamily="-65" charset="0"/>
              </a:rPr>
              <a:t>Collins from e+e- data</a:t>
            </a:r>
          </a:p>
        </p:txBody>
      </p:sp>
      <p:sp>
        <p:nvSpPr>
          <p:cNvPr id="17" name="Line 11"/>
          <p:cNvSpPr>
            <a:spLocks noChangeShapeType="1"/>
          </p:cNvSpPr>
          <p:nvPr/>
        </p:nvSpPr>
        <p:spPr bwMode="auto">
          <a:xfrm flipH="1" flipV="1">
            <a:off x="5865413" y="2258244"/>
            <a:ext cx="657225" cy="228600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Line 12"/>
          <p:cNvSpPr>
            <a:spLocks noChangeShapeType="1"/>
          </p:cNvSpPr>
          <p:nvPr/>
        </p:nvSpPr>
        <p:spPr bwMode="auto">
          <a:xfrm flipH="1" flipV="1">
            <a:off x="5846363" y="1407344"/>
            <a:ext cx="673100" cy="238125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1" name="Picture 1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88" y="731674"/>
            <a:ext cx="3367088" cy="257175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</p:pic>
      <p:sp>
        <p:nvSpPr>
          <p:cNvPr id="41" name="Rectangle 40"/>
          <p:cNvSpPr/>
          <p:nvPr/>
        </p:nvSpPr>
        <p:spPr>
          <a:xfrm>
            <a:off x="992372" y="1124769"/>
            <a:ext cx="6852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D60202"/>
                </a:solidFill>
              </a:rPr>
              <a:t>kaon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662798" y="679664"/>
            <a:ext cx="990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3613714" y="659116"/>
            <a:ext cx="990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2464234" y="-77788"/>
            <a:ext cx="384845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Unpolarized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Target 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1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8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QCD Evolution Workshop, 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May 2013, JLab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6837373" y="731883"/>
            <a:ext cx="1929635" cy="43500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6837374" y="763308"/>
            <a:ext cx="19296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E12-09-008  Hall-B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341825" y="4026798"/>
            <a:ext cx="990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56" name="Group 55"/>
          <p:cNvGrpSpPr/>
          <p:nvPr/>
        </p:nvGrpSpPr>
        <p:grpSpPr>
          <a:xfrm>
            <a:off x="91925" y="3627536"/>
            <a:ext cx="9059983" cy="2888187"/>
            <a:chOff x="91925" y="3627536"/>
            <a:chExt cx="9059983" cy="2888187"/>
          </a:xfrm>
        </p:grpSpPr>
        <p:grpSp>
          <p:nvGrpSpPr>
            <p:cNvPr id="57" name="Group 56"/>
            <p:cNvGrpSpPr/>
            <p:nvPr/>
          </p:nvGrpSpPr>
          <p:grpSpPr>
            <a:xfrm>
              <a:off x="2707584" y="3673954"/>
              <a:ext cx="6444324" cy="2841769"/>
              <a:chOff x="2690046" y="760834"/>
              <a:chExt cx="6444324" cy="2841769"/>
            </a:xfrm>
          </p:grpSpPr>
          <p:pic>
            <p:nvPicPr>
              <p:cNvPr id="60" name="Picture 2" descr="aul4vs12gev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2690046" y="1035131"/>
                <a:ext cx="2952731" cy="25659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" name="Picture 14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5642517" y="938492"/>
                <a:ext cx="3491853" cy="26641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2" name="Text Box 17"/>
              <p:cNvSpPr txBox="1">
                <a:spLocks noChangeArrowheads="1"/>
              </p:cNvSpPr>
              <p:nvPr/>
            </p:nvSpPr>
            <p:spPr bwMode="auto">
              <a:xfrm>
                <a:off x="4444606" y="2720244"/>
                <a:ext cx="1535195" cy="40011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dirty="0"/>
                  <a:t>In the </a:t>
                </a:r>
                <a:r>
                  <a:rPr lang="en-US" sz="1000" dirty="0" err="1"/>
                  <a:t>perturbative</a:t>
                </a:r>
                <a:r>
                  <a:rPr lang="en-US" sz="1000" dirty="0"/>
                  <a:t> limit </a:t>
                </a:r>
                <a:r>
                  <a:rPr lang="en-US" sz="1000" dirty="0" smtClean="0"/>
                  <a:t> </a:t>
                </a:r>
              </a:p>
              <a:p>
                <a:r>
                  <a:rPr lang="en-US" sz="1000" dirty="0" smtClean="0"/>
                  <a:t>1</a:t>
                </a:r>
                <a:r>
                  <a:rPr lang="en-US" sz="1000" dirty="0"/>
                  <a:t>/P</a:t>
                </a:r>
                <a:r>
                  <a:rPr lang="en-US" sz="1000" baseline="-25000" dirty="0"/>
                  <a:t>T</a:t>
                </a:r>
                <a:r>
                  <a:rPr lang="en-US" sz="1000" baseline="-25000" dirty="0" smtClean="0"/>
                  <a:t>  </a:t>
                </a:r>
                <a:r>
                  <a:rPr lang="en-US" sz="1000" dirty="0" smtClean="0"/>
                  <a:t>behavior </a:t>
                </a:r>
                <a:r>
                  <a:rPr lang="en-US" sz="1000" dirty="0"/>
                  <a:t>expected</a:t>
                </a:r>
              </a:p>
            </p:txBody>
          </p:sp>
          <p:sp>
            <p:nvSpPr>
              <p:cNvPr id="63" name="Text Box 3"/>
              <p:cNvSpPr txBox="1">
                <a:spLocks noChangeArrowheads="1"/>
              </p:cNvSpPr>
              <p:nvPr/>
            </p:nvSpPr>
            <p:spPr bwMode="auto">
              <a:xfrm>
                <a:off x="6467370" y="2721328"/>
                <a:ext cx="1981200" cy="33855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/>
                  <a:t>A</a:t>
                </a:r>
                <a:r>
                  <a:rPr lang="en-US" sz="1600" baseline="-25000"/>
                  <a:t>LU</a:t>
                </a:r>
                <a:r>
                  <a:rPr lang="en-US" sz="1600"/>
                  <a:t>~ 1/Q (Twist-3)</a:t>
                </a:r>
              </a:p>
            </p:txBody>
          </p:sp>
          <p:sp>
            <p:nvSpPr>
              <p:cNvPr id="64" name="Text Box 6"/>
              <p:cNvSpPr txBox="1">
                <a:spLocks noChangeArrowheads="1"/>
              </p:cNvSpPr>
              <p:nvPr/>
            </p:nvSpPr>
            <p:spPr bwMode="auto">
              <a:xfrm>
                <a:off x="3049471" y="760834"/>
                <a:ext cx="6073224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 dirty="0"/>
                  <a:t>Measurements of kinematic (x,Q</a:t>
                </a:r>
                <a:r>
                  <a:rPr lang="en-US" sz="1400" baseline="30000" dirty="0"/>
                  <a:t>2</a:t>
                </a:r>
                <a:r>
                  <a:rPr lang="en-US" sz="1400" dirty="0"/>
                  <a:t>,z,P</a:t>
                </a:r>
                <a:r>
                  <a:rPr lang="en-US" sz="1400" baseline="-25000" dirty="0"/>
                  <a:t>T</a:t>
                </a:r>
                <a:r>
                  <a:rPr lang="en-US" sz="1400" dirty="0" smtClean="0"/>
                  <a:t>) will probe </a:t>
                </a:r>
                <a:r>
                  <a:rPr lang="en-US" sz="1400" dirty="0"/>
                  <a:t>HT distribution functions</a:t>
                </a:r>
              </a:p>
            </p:txBody>
          </p:sp>
        </p:grpSp>
        <p:sp>
          <p:nvSpPr>
            <p:cNvPr id="58" name="Rounded Rectangle 57"/>
            <p:cNvSpPr/>
            <p:nvPr/>
          </p:nvSpPr>
          <p:spPr>
            <a:xfrm>
              <a:off x="91925" y="3653644"/>
              <a:ext cx="2937772" cy="472421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59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66127430"/>
                </p:ext>
              </p:extLst>
            </p:nvPr>
          </p:nvGraphicFramePr>
          <p:xfrm>
            <a:off x="197130" y="3627536"/>
            <a:ext cx="2643499" cy="5416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81111" name="Equation" r:id="rId8" imgW="1358900" imgH="279400" progId="Equation.3">
                    <p:embed/>
                  </p:oleObj>
                </mc:Choice>
                <mc:Fallback>
                  <p:oleObj name="Equation" r:id="rId8" imgW="1358900" imgH="279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7130" y="3627536"/>
                          <a:ext cx="2643499" cy="54164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5" name="Oval 64"/>
          <p:cNvSpPr/>
          <p:nvPr/>
        </p:nvSpPr>
        <p:spPr>
          <a:xfrm>
            <a:off x="330634" y="4385426"/>
            <a:ext cx="1929635" cy="43500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330635" y="4416851"/>
            <a:ext cx="1914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E12-06-112  Hall-B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62798" y="707496"/>
            <a:ext cx="10824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e</a:t>
            </a:r>
            <a:r>
              <a:rPr lang="en-US" sz="1400" dirty="0" err="1" smtClean="0"/>
              <a:t>p</a:t>
            </a:r>
            <a:r>
              <a:rPr lang="en-US" sz="1400" dirty="0" smtClean="0"/>
              <a:t> </a:t>
            </a:r>
            <a:r>
              <a:rPr lang="en-US" sz="1400" dirty="0" smtClean="0">
                <a:sym typeface="Wingdings"/>
              </a:rPr>
              <a:t> e’ KX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541465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800" y="880067"/>
            <a:ext cx="3405188" cy="2490787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</p:pic>
      <p:sp>
        <p:nvSpPr>
          <p:cNvPr id="41" name="Rectangle 40"/>
          <p:cNvSpPr/>
          <p:nvPr/>
        </p:nvSpPr>
        <p:spPr>
          <a:xfrm>
            <a:off x="859327" y="1124769"/>
            <a:ext cx="6852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D60202"/>
                </a:solidFill>
              </a:rPr>
              <a:t>kaon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662798" y="679664"/>
            <a:ext cx="990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3613714" y="659116"/>
            <a:ext cx="990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2464234" y="-77788"/>
            <a:ext cx="384845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Unpolarized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Target 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1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8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QCD Evolution Workshop, 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May 2013, JLab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2840629" y="684697"/>
            <a:ext cx="1929635" cy="43500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2840630" y="716122"/>
            <a:ext cx="19296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E12-09-008  Hall-B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341825" y="4026798"/>
            <a:ext cx="990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56" name="Group 55"/>
          <p:cNvGrpSpPr/>
          <p:nvPr/>
        </p:nvGrpSpPr>
        <p:grpSpPr>
          <a:xfrm>
            <a:off x="91925" y="3627536"/>
            <a:ext cx="9059983" cy="2888187"/>
            <a:chOff x="91925" y="3627536"/>
            <a:chExt cx="9059983" cy="2888187"/>
          </a:xfrm>
        </p:grpSpPr>
        <p:grpSp>
          <p:nvGrpSpPr>
            <p:cNvPr id="57" name="Group 56"/>
            <p:cNvGrpSpPr/>
            <p:nvPr/>
          </p:nvGrpSpPr>
          <p:grpSpPr>
            <a:xfrm>
              <a:off x="2707584" y="3673954"/>
              <a:ext cx="6444324" cy="2841769"/>
              <a:chOff x="2690046" y="760834"/>
              <a:chExt cx="6444324" cy="2841769"/>
            </a:xfrm>
          </p:grpSpPr>
          <p:pic>
            <p:nvPicPr>
              <p:cNvPr id="60" name="Picture 2" descr="aul4vs12gev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2690046" y="1035131"/>
                <a:ext cx="2952731" cy="25659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" name="Picture 14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5642517" y="938492"/>
                <a:ext cx="3491853" cy="26641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2" name="Text Box 17"/>
              <p:cNvSpPr txBox="1">
                <a:spLocks noChangeArrowheads="1"/>
              </p:cNvSpPr>
              <p:nvPr/>
            </p:nvSpPr>
            <p:spPr bwMode="auto">
              <a:xfrm>
                <a:off x="4444606" y="2720244"/>
                <a:ext cx="1535195" cy="40011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dirty="0"/>
                  <a:t>In the </a:t>
                </a:r>
                <a:r>
                  <a:rPr lang="en-US" sz="1000" dirty="0" err="1"/>
                  <a:t>perturbative</a:t>
                </a:r>
                <a:r>
                  <a:rPr lang="en-US" sz="1000" dirty="0"/>
                  <a:t> limit </a:t>
                </a:r>
                <a:r>
                  <a:rPr lang="en-US" sz="1000" dirty="0" smtClean="0"/>
                  <a:t> </a:t>
                </a:r>
              </a:p>
              <a:p>
                <a:r>
                  <a:rPr lang="en-US" sz="1000" dirty="0" smtClean="0"/>
                  <a:t>1</a:t>
                </a:r>
                <a:r>
                  <a:rPr lang="en-US" sz="1000" dirty="0"/>
                  <a:t>/P</a:t>
                </a:r>
                <a:r>
                  <a:rPr lang="en-US" sz="1000" baseline="-25000" dirty="0"/>
                  <a:t>T</a:t>
                </a:r>
                <a:r>
                  <a:rPr lang="en-US" sz="1000" baseline="-25000" dirty="0" smtClean="0"/>
                  <a:t>  </a:t>
                </a:r>
                <a:r>
                  <a:rPr lang="en-US" sz="1000" dirty="0" smtClean="0"/>
                  <a:t>behavior </a:t>
                </a:r>
                <a:r>
                  <a:rPr lang="en-US" sz="1000" dirty="0"/>
                  <a:t>expected</a:t>
                </a:r>
              </a:p>
            </p:txBody>
          </p:sp>
          <p:sp>
            <p:nvSpPr>
              <p:cNvPr id="63" name="Text Box 3"/>
              <p:cNvSpPr txBox="1">
                <a:spLocks noChangeArrowheads="1"/>
              </p:cNvSpPr>
              <p:nvPr/>
            </p:nvSpPr>
            <p:spPr bwMode="auto">
              <a:xfrm>
                <a:off x="6467370" y="2721328"/>
                <a:ext cx="1981200" cy="33855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/>
                  <a:t>A</a:t>
                </a:r>
                <a:r>
                  <a:rPr lang="en-US" sz="1600" baseline="-25000"/>
                  <a:t>LU</a:t>
                </a:r>
                <a:r>
                  <a:rPr lang="en-US" sz="1600"/>
                  <a:t>~ 1/Q (Twist-3)</a:t>
                </a:r>
              </a:p>
            </p:txBody>
          </p:sp>
          <p:sp>
            <p:nvSpPr>
              <p:cNvPr id="64" name="Text Box 6"/>
              <p:cNvSpPr txBox="1">
                <a:spLocks noChangeArrowheads="1"/>
              </p:cNvSpPr>
              <p:nvPr/>
            </p:nvSpPr>
            <p:spPr bwMode="auto">
              <a:xfrm>
                <a:off x="3049471" y="760834"/>
                <a:ext cx="6073224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 dirty="0"/>
                  <a:t>Measurements of kinematic (x,Q</a:t>
                </a:r>
                <a:r>
                  <a:rPr lang="en-US" sz="1400" baseline="30000" dirty="0"/>
                  <a:t>2</a:t>
                </a:r>
                <a:r>
                  <a:rPr lang="en-US" sz="1400" dirty="0"/>
                  <a:t>,z,P</a:t>
                </a:r>
                <a:r>
                  <a:rPr lang="en-US" sz="1400" baseline="-25000" dirty="0"/>
                  <a:t>T</a:t>
                </a:r>
                <a:r>
                  <a:rPr lang="en-US" sz="1400" dirty="0" smtClean="0"/>
                  <a:t>) will probe </a:t>
                </a:r>
                <a:r>
                  <a:rPr lang="en-US" sz="1400" dirty="0"/>
                  <a:t>HT distribution functions</a:t>
                </a:r>
              </a:p>
            </p:txBody>
          </p:sp>
        </p:grpSp>
        <p:sp>
          <p:nvSpPr>
            <p:cNvPr id="58" name="Rounded Rectangle 57"/>
            <p:cNvSpPr/>
            <p:nvPr/>
          </p:nvSpPr>
          <p:spPr>
            <a:xfrm>
              <a:off x="91925" y="3653644"/>
              <a:ext cx="2937772" cy="472421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59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15781902"/>
                </p:ext>
              </p:extLst>
            </p:nvPr>
          </p:nvGraphicFramePr>
          <p:xfrm>
            <a:off x="197130" y="3627536"/>
            <a:ext cx="2643499" cy="5416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99521" name="Equation" r:id="rId7" imgW="1358900" imgH="279400" progId="Equation.3">
                    <p:embed/>
                  </p:oleObj>
                </mc:Choice>
                <mc:Fallback>
                  <p:oleObj name="Equation" r:id="rId7" imgW="1358900" imgH="279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7130" y="3627536"/>
                          <a:ext cx="2643499" cy="54164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5" name="Oval 64"/>
          <p:cNvSpPr/>
          <p:nvPr/>
        </p:nvSpPr>
        <p:spPr>
          <a:xfrm>
            <a:off x="330634" y="4385426"/>
            <a:ext cx="1929635" cy="43500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330635" y="4416851"/>
            <a:ext cx="1914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E12-06-112  Hall-B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9753" y="707496"/>
            <a:ext cx="10824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e</a:t>
            </a:r>
            <a:r>
              <a:rPr lang="en-US" sz="1400" dirty="0" err="1" smtClean="0"/>
              <a:t>p</a:t>
            </a:r>
            <a:r>
              <a:rPr lang="en-US" sz="1400" dirty="0" smtClean="0"/>
              <a:t> </a:t>
            </a:r>
            <a:r>
              <a:rPr lang="en-US" sz="1400" dirty="0" smtClean="0">
                <a:sym typeface="Wingdings"/>
              </a:rPr>
              <a:t> e’ KX</a:t>
            </a:r>
            <a:endParaRPr lang="en-US" sz="1400" dirty="0"/>
          </a:p>
        </p:txBody>
      </p:sp>
      <p:pic>
        <p:nvPicPr>
          <p:cNvPr id="32" name="Picture 31" descr="H_had-pion-kaon-_cos2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825" y="1295861"/>
            <a:ext cx="5729380" cy="186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4436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265065" y="-76200"/>
            <a:ext cx="290335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Quark </a:t>
            </a: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Helicity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QCD Evolution Workshop, 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May 2013, JLab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43100" y="6388100"/>
            <a:ext cx="1321965" cy="1904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9856" y="1907488"/>
            <a:ext cx="3683000" cy="46644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84" y="2359731"/>
            <a:ext cx="4779923" cy="3949760"/>
          </a:xfrm>
          <a:prstGeom prst="rect">
            <a:avLst/>
          </a:prstGeom>
        </p:spPr>
      </p:pic>
      <p:sp>
        <p:nvSpPr>
          <p:cNvPr id="12" name="Oval Callout 11"/>
          <p:cNvSpPr/>
          <p:nvPr/>
        </p:nvSpPr>
        <p:spPr>
          <a:xfrm>
            <a:off x="6476272" y="1364870"/>
            <a:ext cx="2175447" cy="429764"/>
          </a:xfrm>
          <a:prstGeom prst="wedgeEllipseCallout">
            <a:avLst>
              <a:gd name="adj1" fmla="val -33421"/>
              <a:gd name="adj2" fmla="val 212595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610723" y="1383194"/>
            <a:ext cx="19296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E12-07-104  Hall-B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14" name="Oval Callout 13"/>
          <p:cNvSpPr/>
          <p:nvPr/>
        </p:nvSpPr>
        <p:spPr>
          <a:xfrm>
            <a:off x="2747142" y="1792668"/>
            <a:ext cx="2175447" cy="429764"/>
          </a:xfrm>
          <a:prstGeom prst="wedgeEllipseCallout">
            <a:avLst>
              <a:gd name="adj1" fmla="val -11662"/>
              <a:gd name="adj2" fmla="val 236773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862272" y="1822929"/>
            <a:ext cx="19296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E12-06-109  Hall-B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06460" y="5141222"/>
            <a:ext cx="508537" cy="7586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463637" y="5406668"/>
            <a:ext cx="992908" cy="3786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Callout 19"/>
          <p:cNvSpPr/>
          <p:nvPr/>
        </p:nvSpPr>
        <p:spPr>
          <a:xfrm>
            <a:off x="3124409" y="5081405"/>
            <a:ext cx="2175447" cy="477226"/>
          </a:xfrm>
          <a:prstGeom prst="wedgeEllipseCallout">
            <a:avLst>
              <a:gd name="adj1" fmla="val -28644"/>
              <a:gd name="adj2" fmla="val -89155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212680" y="5122819"/>
            <a:ext cx="19183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E12-06-122  Hall-A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414052" y="3396677"/>
            <a:ext cx="508537" cy="7586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Callout 15"/>
          <p:cNvSpPr/>
          <p:nvPr/>
        </p:nvSpPr>
        <p:spPr>
          <a:xfrm>
            <a:off x="2995151" y="3677918"/>
            <a:ext cx="2175447" cy="429764"/>
          </a:xfrm>
          <a:prstGeom prst="wedgeEllipseCallout">
            <a:avLst>
              <a:gd name="adj1" fmla="val -6354"/>
              <a:gd name="adj2" fmla="val 9439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106512" y="3696242"/>
            <a:ext cx="19257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E12-06-110  Hall-C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75905" y="713621"/>
            <a:ext cx="30700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Transverse momentum dependence</a:t>
            </a:r>
          </a:p>
          <a:p>
            <a:r>
              <a:rPr lang="en-US" sz="1400" dirty="0"/>
              <a:t>o</a:t>
            </a:r>
            <a:r>
              <a:rPr lang="en-US" sz="1400" dirty="0" smtClean="0"/>
              <a:t>f quark </a:t>
            </a:r>
            <a:r>
              <a:rPr lang="en-US" sz="1400" dirty="0" err="1" smtClean="0"/>
              <a:t>helicity</a:t>
            </a:r>
            <a:r>
              <a:rPr lang="en-US" sz="1400" dirty="0" smtClean="0"/>
              <a:t> </a:t>
            </a:r>
            <a:r>
              <a:rPr lang="en-US" sz="1400" dirty="0" err="1" smtClean="0"/>
              <a:t>vs</a:t>
            </a:r>
            <a:r>
              <a:rPr lang="en-US" sz="1400" dirty="0" smtClean="0"/>
              <a:t> number density</a:t>
            </a:r>
            <a:endParaRPr lang="en-US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408064" y="858082"/>
            <a:ext cx="29885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Quark </a:t>
            </a:r>
            <a:r>
              <a:rPr lang="en-US" sz="1400" dirty="0" err="1" smtClean="0"/>
              <a:t>helicity</a:t>
            </a:r>
            <a:r>
              <a:rPr lang="en-US" sz="1400" dirty="0" smtClean="0"/>
              <a:t> at high-x  is sensitive </a:t>
            </a:r>
          </a:p>
          <a:p>
            <a:r>
              <a:rPr lang="en-US" sz="1400" dirty="0" smtClean="0"/>
              <a:t>to orbital angular momentum.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76824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354561" y="-76200"/>
            <a:ext cx="472437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Quark </a:t>
            </a: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Helicity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at High-x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QCD Evolution Workshop, 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May 2013, JLab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0566" y="595881"/>
            <a:ext cx="6195556" cy="591338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620441" y="6339720"/>
            <a:ext cx="1419368" cy="2076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Callout 20"/>
          <p:cNvSpPr/>
          <p:nvPr/>
        </p:nvSpPr>
        <p:spPr>
          <a:xfrm>
            <a:off x="33358" y="2296213"/>
            <a:ext cx="2175447" cy="429764"/>
          </a:xfrm>
          <a:prstGeom prst="wedgeEllipseCallout">
            <a:avLst>
              <a:gd name="adj1" fmla="val 128929"/>
              <a:gd name="adj2" fmla="val 170379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67809" y="2314537"/>
            <a:ext cx="19296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E12-07-104  Hall-B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833105" y="3267364"/>
            <a:ext cx="272360" cy="1731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833105" y="2310616"/>
            <a:ext cx="263123" cy="1731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237242" y="4463144"/>
            <a:ext cx="3324151" cy="19714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1" y="4659194"/>
            <a:ext cx="3392108" cy="185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3052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Rettangolo arrotondato 32"/>
          <p:cNvSpPr/>
          <p:nvPr/>
        </p:nvSpPr>
        <p:spPr bwMode="auto">
          <a:xfrm>
            <a:off x="4050376" y="3057968"/>
            <a:ext cx="5093624" cy="3453139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it-IT" dirty="0"/>
          </a:p>
        </p:txBody>
      </p:sp>
      <p:sp>
        <p:nvSpPr>
          <p:cNvPr id="24" name="Oval 36"/>
          <p:cNvSpPr>
            <a:spLocks noChangeArrowheads="1"/>
          </p:cNvSpPr>
          <p:nvPr/>
        </p:nvSpPr>
        <p:spPr bwMode="auto">
          <a:xfrm>
            <a:off x="5155808" y="1524503"/>
            <a:ext cx="925720" cy="523053"/>
          </a:xfrm>
          <a:prstGeom prst="ellipse">
            <a:avLst/>
          </a:prstGeom>
          <a:ln>
            <a:headEnd/>
            <a:tailEnd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it-IT"/>
          </a:p>
        </p:txBody>
      </p:sp>
      <p:graphicFrame>
        <p:nvGraphicFramePr>
          <p:cNvPr id="31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582476"/>
              </p:ext>
            </p:extLst>
          </p:nvPr>
        </p:nvGraphicFramePr>
        <p:xfrm>
          <a:off x="5092335" y="2129573"/>
          <a:ext cx="1044305" cy="2968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1831" name="Equation" r:id="rId4" imgW="889000" imgH="228600" progId="Equation.3">
                  <p:embed/>
                </p:oleObj>
              </mc:Choice>
              <mc:Fallback>
                <p:oleObj name="Equation" r:id="rId4" imgW="8890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2335" y="2129573"/>
                        <a:ext cx="1044305" cy="2968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" name="Picture 33" descr="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9"/>
          <a:stretch>
            <a:fillRect/>
          </a:stretch>
        </p:blipFill>
        <p:spPr bwMode="auto">
          <a:xfrm>
            <a:off x="5041636" y="2436572"/>
            <a:ext cx="500499" cy="478600"/>
          </a:xfrm>
          <a:prstGeom prst="rect">
            <a:avLst/>
          </a:prstGeom>
          <a:solidFill>
            <a:srgbClr val="99CCFF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46"/>
          <p:cNvSpPr>
            <a:spLocks noChangeArrowheads="1"/>
          </p:cNvSpPr>
          <p:nvPr/>
        </p:nvSpPr>
        <p:spPr bwMode="auto">
          <a:xfrm>
            <a:off x="6804618" y="1536048"/>
            <a:ext cx="584842" cy="523053"/>
          </a:xfrm>
          <a:prstGeom prst="ellipse">
            <a:avLst/>
          </a:prstGeom>
          <a:ln>
            <a:headEnd/>
            <a:tailEnd/>
          </a:ln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it-IT"/>
          </a:p>
        </p:txBody>
      </p:sp>
      <p:sp>
        <p:nvSpPr>
          <p:cNvPr id="23" name="Oval 43"/>
          <p:cNvSpPr>
            <a:spLocks noChangeArrowheads="1"/>
          </p:cNvSpPr>
          <p:nvPr/>
        </p:nvSpPr>
        <p:spPr bwMode="auto">
          <a:xfrm>
            <a:off x="7403833" y="1556541"/>
            <a:ext cx="891761" cy="489036"/>
          </a:xfrm>
          <a:prstGeom prst="ellipse">
            <a:avLst/>
          </a:prstGeom>
          <a:ln>
            <a:headEnd/>
            <a:tailEnd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it-IT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520735" y="-76200"/>
            <a:ext cx="395643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Transversity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Signals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3848" y="3580422"/>
            <a:ext cx="3834383" cy="25712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16657" y="3281575"/>
            <a:ext cx="1179376" cy="873357"/>
          </a:xfrm>
          <a:prstGeom prst="rect">
            <a:avLst/>
          </a:prstGeom>
        </p:spPr>
      </p:pic>
      <p:graphicFrame>
        <p:nvGraphicFramePr>
          <p:cNvPr id="20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757527"/>
              </p:ext>
            </p:extLst>
          </p:nvPr>
        </p:nvGraphicFramePr>
        <p:xfrm>
          <a:off x="5218113" y="1581150"/>
          <a:ext cx="2943225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1832" name="Equation" r:id="rId9" imgW="1879600" imgH="254000" progId="Equation.3">
                  <p:embed/>
                </p:oleObj>
              </mc:Choice>
              <mc:Fallback>
                <p:oleObj name="Equation" r:id="rId9" imgW="18796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8113" y="1581150"/>
                        <a:ext cx="2943225" cy="396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" name="Picture 25" descr="B-logo-small.gi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657" y="2509708"/>
            <a:ext cx="470581" cy="42703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6"/>
          <a:stretch>
            <a:fillRect/>
          </a:stretch>
        </p:blipFill>
        <p:spPr bwMode="auto">
          <a:xfrm>
            <a:off x="5573845" y="2464555"/>
            <a:ext cx="543089" cy="450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Line 47"/>
          <p:cNvSpPr>
            <a:spLocks noChangeShapeType="1"/>
          </p:cNvSpPr>
          <p:nvPr/>
        </p:nvSpPr>
        <p:spPr bwMode="auto">
          <a:xfrm rot="1140000">
            <a:off x="6928701" y="2088395"/>
            <a:ext cx="324084" cy="861292"/>
          </a:xfrm>
          <a:prstGeom prst="line">
            <a:avLst/>
          </a:prstGeom>
          <a:noFill/>
          <a:ln w="38100">
            <a:solidFill>
              <a:srgbClr val="660066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" name="TextBox 5"/>
          <p:cNvSpPr txBox="1"/>
          <p:nvPr/>
        </p:nvSpPr>
        <p:spPr>
          <a:xfrm>
            <a:off x="5280221" y="3126595"/>
            <a:ext cx="234054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/>
              <a:t>1</a:t>
            </a:r>
            <a:r>
              <a:rPr lang="en-US" sz="1500" b="1" baseline="30000" dirty="0" smtClean="0"/>
              <a:t>st</a:t>
            </a:r>
            <a:r>
              <a:rPr lang="en-US" sz="1500" b="1" dirty="0" smtClean="0"/>
              <a:t> collinear extraction !</a:t>
            </a:r>
            <a:endParaRPr lang="en-US" sz="1500" b="1" dirty="0"/>
          </a:p>
        </p:txBody>
      </p:sp>
      <p:sp>
        <p:nvSpPr>
          <p:cNvPr id="68" name="Oval 46"/>
          <p:cNvSpPr>
            <a:spLocks noChangeArrowheads="1"/>
          </p:cNvSpPr>
          <p:nvPr/>
        </p:nvSpPr>
        <p:spPr bwMode="auto">
          <a:xfrm>
            <a:off x="1514851" y="1474686"/>
            <a:ext cx="657553" cy="517141"/>
          </a:xfrm>
          <a:prstGeom prst="ellipse">
            <a:avLst/>
          </a:prstGeom>
          <a:ln>
            <a:headEnd/>
            <a:tailEnd/>
          </a:ln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it-IT"/>
          </a:p>
        </p:txBody>
      </p:sp>
      <p:sp>
        <p:nvSpPr>
          <p:cNvPr id="69" name="Oval 43"/>
          <p:cNvSpPr>
            <a:spLocks noChangeArrowheads="1"/>
          </p:cNvSpPr>
          <p:nvPr/>
        </p:nvSpPr>
        <p:spPr bwMode="auto">
          <a:xfrm>
            <a:off x="2363879" y="1502147"/>
            <a:ext cx="858267" cy="516470"/>
          </a:xfrm>
          <a:prstGeom prst="ellipse">
            <a:avLst/>
          </a:prstGeom>
          <a:ln>
            <a:headEnd/>
            <a:tailEnd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it-IT"/>
          </a:p>
        </p:txBody>
      </p:sp>
      <p:sp>
        <p:nvSpPr>
          <p:cNvPr id="70" name="Oval 36"/>
          <p:cNvSpPr>
            <a:spLocks noChangeArrowheads="1"/>
          </p:cNvSpPr>
          <p:nvPr/>
        </p:nvSpPr>
        <p:spPr bwMode="auto">
          <a:xfrm>
            <a:off x="439259" y="1476210"/>
            <a:ext cx="919984" cy="572062"/>
          </a:xfrm>
          <a:prstGeom prst="ellipse">
            <a:avLst/>
          </a:prstGeom>
          <a:ln>
            <a:headEnd/>
            <a:tailEnd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it-IT"/>
          </a:p>
        </p:txBody>
      </p:sp>
      <p:graphicFrame>
        <p:nvGraphicFramePr>
          <p:cNvPr id="71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7990125"/>
              </p:ext>
            </p:extLst>
          </p:nvPr>
        </p:nvGraphicFramePr>
        <p:xfrm>
          <a:off x="452989" y="1516820"/>
          <a:ext cx="2755427" cy="4477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1833" name="Equation" r:id="rId13" imgW="1562100" imgH="254000" progId="Equation.3">
                  <p:embed/>
                </p:oleObj>
              </mc:Choice>
              <mc:Fallback>
                <p:oleObj name="Equation" r:id="rId13" imgW="15621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989" y="1516820"/>
                        <a:ext cx="2755427" cy="4477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3" name="Picture 72" descr="B-logo-small.gi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659" y="2402996"/>
            <a:ext cx="451826" cy="410012"/>
          </a:xfrm>
          <a:prstGeom prst="rect">
            <a:avLst/>
          </a:prstGeom>
        </p:spPr>
      </p:pic>
      <p:graphicFrame>
        <p:nvGraphicFramePr>
          <p:cNvPr id="74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2848159"/>
              </p:ext>
            </p:extLst>
          </p:nvPr>
        </p:nvGraphicFramePr>
        <p:xfrm>
          <a:off x="619327" y="2202406"/>
          <a:ext cx="957931" cy="2520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1834" name="Equazione" r:id="rId15" imgW="672840" imgH="177480" progId="Equation.3">
                  <p:embed/>
                </p:oleObj>
              </mc:Choice>
              <mc:Fallback>
                <p:oleObj name="Equazione" r:id="rId15" imgW="67284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327" y="2202406"/>
                        <a:ext cx="957931" cy="2520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5" name="Picture 3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6"/>
          <a:stretch>
            <a:fillRect/>
          </a:stretch>
        </p:blipFill>
        <p:spPr bwMode="auto">
          <a:xfrm>
            <a:off x="47277" y="2144429"/>
            <a:ext cx="473017" cy="392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6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5687669"/>
              </p:ext>
            </p:extLst>
          </p:nvPr>
        </p:nvGraphicFramePr>
        <p:xfrm>
          <a:off x="681734" y="2584925"/>
          <a:ext cx="895524" cy="2750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1835" name="Equation" r:id="rId17" imgW="660240" imgH="203040" progId="Equation.3">
                  <p:embed/>
                </p:oleObj>
              </mc:Choice>
              <mc:Fallback>
                <p:oleObj name="Equation" r:id="rId17" imgW="66024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1734" y="2584925"/>
                        <a:ext cx="895524" cy="2750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7" name="Picture 33" descr="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9"/>
          <a:stretch>
            <a:fillRect/>
          </a:stretch>
        </p:blipFill>
        <p:spPr bwMode="auto">
          <a:xfrm>
            <a:off x="8985" y="2509708"/>
            <a:ext cx="608626" cy="501421"/>
          </a:xfrm>
          <a:prstGeom prst="rect">
            <a:avLst/>
          </a:prstGeom>
          <a:solidFill>
            <a:srgbClr val="99CCFF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8927572"/>
              </p:ext>
            </p:extLst>
          </p:nvPr>
        </p:nvGraphicFramePr>
        <p:xfrm>
          <a:off x="2290763" y="2055813"/>
          <a:ext cx="987425" cy="26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1836" name="Equation" r:id="rId19" imgW="762000" imgH="203200" progId="Equation.3">
                  <p:embed/>
                </p:oleObj>
              </mc:Choice>
              <mc:Fallback>
                <p:oleObj name="Equation" r:id="rId19" imgW="7620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90763" y="2055813"/>
                        <a:ext cx="987425" cy="263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7" name="Line 47"/>
          <p:cNvSpPr>
            <a:spLocks noChangeShapeType="1"/>
          </p:cNvSpPr>
          <p:nvPr/>
        </p:nvSpPr>
        <p:spPr bwMode="auto">
          <a:xfrm rot="1140000">
            <a:off x="1733416" y="2099942"/>
            <a:ext cx="277982" cy="807317"/>
          </a:xfrm>
          <a:prstGeom prst="line">
            <a:avLst/>
          </a:prstGeom>
          <a:noFill/>
          <a:ln w="38100">
            <a:solidFill>
              <a:srgbClr val="660066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grpSp>
        <p:nvGrpSpPr>
          <p:cNvPr id="118" name="Gruppo 36"/>
          <p:cNvGrpSpPr>
            <a:grpSpLocks/>
          </p:cNvGrpSpPr>
          <p:nvPr/>
        </p:nvGrpSpPr>
        <p:grpSpPr bwMode="auto">
          <a:xfrm>
            <a:off x="206848" y="3010115"/>
            <a:ext cx="3436937" cy="3521075"/>
            <a:chOff x="157661" y="3300245"/>
            <a:chExt cx="3436883" cy="3520966"/>
          </a:xfrm>
        </p:grpSpPr>
        <p:sp>
          <p:nvSpPr>
            <p:cNvPr id="119" name="Rettangolo arrotondato 32"/>
            <p:cNvSpPr/>
            <p:nvPr/>
          </p:nvSpPr>
          <p:spPr>
            <a:xfrm>
              <a:off x="157661" y="3300245"/>
              <a:ext cx="3436883" cy="3520966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it-IT" dirty="0"/>
            </a:p>
          </p:txBody>
        </p:sp>
        <p:pic>
          <p:nvPicPr>
            <p:cNvPr id="120" name="Picture 55" descr="Alexei_Collins_h1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653" y="3710151"/>
              <a:ext cx="3010175" cy="28115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1" name="CasellaDiTesto 31"/>
            <p:cNvSpPr txBox="1">
              <a:spLocks noChangeArrowheads="1"/>
            </p:cNvSpPr>
            <p:nvPr/>
          </p:nvSpPr>
          <p:spPr bwMode="auto">
            <a:xfrm>
              <a:off x="467793" y="3372836"/>
              <a:ext cx="3111451" cy="320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sz="1500" b="1" dirty="0" smtClean="0"/>
                <a:t>1</a:t>
              </a:r>
              <a:r>
                <a:rPr lang="it-IT" sz="1500" b="1" baseline="30000" dirty="0" smtClean="0"/>
                <a:t>st</a:t>
              </a:r>
              <a:r>
                <a:rPr lang="it-IT" sz="1500" b="1" dirty="0" smtClean="0"/>
                <a:t> </a:t>
              </a:r>
              <a:r>
                <a:rPr lang="it-IT" sz="1500" b="1" dirty="0" err="1"/>
                <a:t>extraction</a:t>
              </a:r>
              <a:r>
                <a:rPr lang="it-IT" sz="1500" b="1" dirty="0"/>
                <a:t> of </a:t>
              </a:r>
              <a:r>
                <a:rPr lang="it-IT" sz="1500" b="1" dirty="0" err="1"/>
                <a:t>Transversity</a:t>
              </a:r>
              <a:r>
                <a:rPr lang="it-IT" sz="1500" b="1" dirty="0"/>
                <a:t>!</a:t>
              </a:r>
            </a:p>
          </p:txBody>
        </p:sp>
        <p:sp>
          <p:nvSpPr>
            <p:cNvPr id="122" name="CasellaDiTesto 34"/>
            <p:cNvSpPr txBox="1">
              <a:spLocks noChangeArrowheads="1"/>
            </p:cNvSpPr>
            <p:nvPr/>
          </p:nvSpPr>
          <p:spPr bwMode="auto">
            <a:xfrm>
              <a:off x="441438" y="6495392"/>
              <a:ext cx="306902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sz="1200" dirty="0"/>
                <a:t>Anselmino et al. </a:t>
              </a:r>
              <a:r>
                <a:rPr lang="it-IT" sz="1200" dirty="0" err="1"/>
                <a:t>Phys</a:t>
              </a:r>
              <a:r>
                <a:rPr lang="it-IT" sz="1200" dirty="0"/>
                <a:t>. Rev. D 75 (2007) </a:t>
              </a:r>
            </a:p>
          </p:txBody>
        </p:sp>
      </p:grpSp>
      <p:cxnSp>
        <p:nvCxnSpPr>
          <p:cNvPr id="123" name="Straight Connector 122"/>
          <p:cNvCxnSpPr/>
          <p:nvPr/>
        </p:nvCxnSpPr>
        <p:spPr bwMode="auto">
          <a:xfrm>
            <a:off x="1171220" y="3565548"/>
            <a:ext cx="0" cy="228599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24" name="TextBox 123"/>
          <p:cNvSpPr txBox="1"/>
          <p:nvPr/>
        </p:nvSpPr>
        <p:spPr>
          <a:xfrm>
            <a:off x="1215852" y="3652992"/>
            <a:ext cx="62390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err="1" smtClean="0">
                <a:solidFill>
                  <a:srgbClr val="0000FF"/>
                </a:solidFill>
              </a:rPr>
              <a:t>Soffer</a:t>
            </a:r>
            <a:r>
              <a:rPr lang="en-US" sz="600" dirty="0" smtClean="0">
                <a:solidFill>
                  <a:srgbClr val="0000FF"/>
                </a:solidFill>
              </a:rPr>
              <a:t> bound</a:t>
            </a:r>
            <a:endParaRPr lang="en-US" sz="600" dirty="0">
              <a:solidFill>
                <a:srgbClr val="0000FF"/>
              </a:solidFill>
            </a:endParaRPr>
          </a:p>
        </p:txBody>
      </p:sp>
      <p:sp>
        <p:nvSpPr>
          <p:cNvPr id="125" name="Rectangle 124"/>
          <p:cNvSpPr/>
          <p:nvPr/>
        </p:nvSpPr>
        <p:spPr>
          <a:xfrm>
            <a:off x="425984" y="3745325"/>
            <a:ext cx="221403" cy="1877421"/>
          </a:xfrm>
          <a:prstGeom prst="rect">
            <a:avLst/>
          </a:prstGeom>
          <a:solidFill>
            <a:srgbClr val="DFD2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6" name="Group 125"/>
          <p:cNvGrpSpPr/>
          <p:nvPr/>
        </p:nvGrpSpPr>
        <p:grpSpPr>
          <a:xfrm rot="16200000">
            <a:off x="206848" y="4782054"/>
            <a:ext cx="583688" cy="297011"/>
            <a:chOff x="2624138" y="3458195"/>
            <a:chExt cx="583688" cy="297011"/>
          </a:xfrm>
        </p:grpSpPr>
        <p:sp>
          <p:nvSpPr>
            <p:cNvPr id="127" name="TextBox 126"/>
            <p:cNvSpPr txBox="1"/>
            <p:nvPr/>
          </p:nvSpPr>
          <p:spPr>
            <a:xfrm>
              <a:off x="2624138" y="3478207"/>
              <a:ext cx="5836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xh</a:t>
              </a:r>
              <a:r>
                <a:rPr lang="en-US" sz="1200" baseline="-25000" dirty="0" smtClean="0"/>
                <a:t>1</a:t>
              </a:r>
              <a:r>
                <a:rPr lang="en-US" sz="1200" dirty="0" smtClean="0"/>
                <a:t>(x)</a:t>
              </a:r>
              <a:endParaRPr lang="en-US" sz="1200" dirty="0"/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2783016" y="3458195"/>
              <a:ext cx="24172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d</a:t>
              </a:r>
              <a:endParaRPr lang="en-US" sz="800" dirty="0"/>
            </a:p>
          </p:txBody>
        </p:sp>
      </p:grpSp>
      <p:grpSp>
        <p:nvGrpSpPr>
          <p:cNvPr id="129" name="Group 128"/>
          <p:cNvGrpSpPr/>
          <p:nvPr/>
        </p:nvGrpSpPr>
        <p:grpSpPr>
          <a:xfrm rot="16200000">
            <a:off x="193239" y="3598086"/>
            <a:ext cx="583688" cy="297011"/>
            <a:chOff x="2624138" y="3458195"/>
            <a:chExt cx="583688" cy="297011"/>
          </a:xfrm>
        </p:grpSpPr>
        <p:sp>
          <p:nvSpPr>
            <p:cNvPr id="130" name="TextBox 129"/>
            <p:cNvSpPr txBox="1"/>
            <p:nvPr/>
          </p:nvSpPr>
          <p:spPr>
            <a:xfrm>
              <a:off x="2624138" y="3478207"/>
              <a:ext cx="5836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xh</a:t>
              </a:r>
              <a:r>
                <a:rPr lang="en-US" sz="1200" baseline="-25000" dirty="0" smtClean="0"/>
                <a:t>1</a:t>
              </a:r>
              <a:r>
                <a:rPr lang="en-US" sz="1200" dirty="0" smtClean="0"/>
                <a:t>(x)</a:t>
              </a:r>
              <a:endParaRPr lang="en-US" sz="1200" dirty="0"/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2783016" y="3458195"/>
              <a:ext cx="24172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u</a:t>
              </a:r>
            </a:p>
          </p:txBody>
        </p:sp>
      </p:grpSp>
      <p:sp>
        <p:nvSpPr>
          <p:cNvPr id="132" name="Rectangle 131"/>
          <p:cNvSpPr/>
          <p:nvPr/>
        </p:nvSpPr>
        <p:spPr>
          <a:xfrm>
            <a:off x="1874760" y="5121194"/>
            <a:ext cx="221403" cy="571211"/>
          </a:xfrm>
          <a:prstGeom prst="rect">
            <a:avLst/>
          </a:prstGeom>
          <a:solidFill>
            <a:srgbClr val="DFD2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tangle 132"/>
          <p:cNvSpPr/>
          <p:nvPr/>
        </p:nvSpPr>
        <p:spPr>
          <a:xfrm>
            <a:off x="1877970" y="3544760"/>
            <a:ext cx="248038" cy="1615788"/>
          </a:xfrm>
          <a:prstGeom prst="rect">
            <a:avLst/>
          </a:prstGeom>
          <a:solidFill>
            <a:srgbClr val="DFD2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4" name="Group 133"/>
          <p:cNvGrpSpPr/>
          <p:nvPr/>
        </p:nvGrpSpPr>
        <p:grpSpPr>
          <a:xfrm rot="16200000">
            <a:off x="1589946" y="3714280"/>
            <a:ext cx="831653" cy="337326"/>
            <a:chOff x="2624138" y="3458195"/>
            <a:chExt cx="831653" cy="337326"/>
          </a:xfrm>
        </p:grpSpPr>
        <p:sp>
          <p:nvSpPr>
            <p:cNvPr id="135" name="TextBox 134"/>
            <p:cNvSpPr txBox="1"/>
            <p:nvPr/>
          </p:nvSpPr>
          <p:spPr>
            <a:xfrm>
              <a:off x="2624138" y="3478207"/>
              <a:ext cx="8316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xh</a:t>
              </a:r>
              <a:r>
                <a:rPr lang="en-US" sz="1200" baseline="-25000" dirty="0" smtClean="0"/>
                <a:t>1</a:t>
              </a:r>
              <a:r>
                <a:rPr lang="en-US" sz="1200" dirty="0" smtClean="0"/>
                <a:t>(x, k  )</a:t>
              </a:r>
              <a:endParaRPr lang="en-US" sz="1200" dirty="0"/>
            </a:p>
          </p:txBody>
        </p:sp>
        <p:sp>
          <p:nvSpPr>
            <p:cNvPr id="136" name="TextBox 135"/>
            <p:cNvSpPr txBox="1"/>
            <p:nvPr/>
          </p:nvSpPr>
          <p:spPr>
            <a:xfrm rot="10800000">
              <a:off x="3127720" y="3564689"/>
              <a:ext cx="25308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/>
                <a:t>T </a:t>
              </a:r>
              <a:endParaRPr lang="en-US" sz="900" dirty="0"/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2783016" y="3458195"/>
              <a:ext cx="24172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u</a:t>
              </a:r>
            </a:p>
          </p:txBody>
        </p:sp>
      </p:grpSp>
      <p:grpSp>
        <p:nvGrpSpPr>
          <p:cNvPr id="138" name="Group 137"/>
          <p:cNvGrpSpPr/>
          <p:nvPr/>
        </p:nvGrpSpPr>
        <p:grpSpPr>
          <a:xfrm rot="16200000">
            <a:off x="1587914" y="4848138"/>
            <a:ext cx="831653" cy="337326"/>
            <a:chOff x="2624138" y="3458195"/>
            <a:chExt cx="831653" cy="337326"/>
          </a:xfrm>
        </p:grpSpPr>
        <p:sp>
          <p:nvSpPr>
            <p:cNvPr id="139" name="TextBox 138"/>
            <p:cNvSpPr txBox="1"/>
            <p:nvPr/>
          </p:nvSpPr>
          <p:spPr>
            <a:xfrm>
              <a:off x="2624138" y="3478207"/>
              <a:ext cx="8316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xh</a:t>
              </a:r>
              <a:r>
                <a:rPr lang="en-US" sz="1200" baseline="-25000" dirty="0" smtClean="0"/>
                <a:t>1</a:t>
              </a:r>
              <a:r>
                <a:rPr lang="en-US" sz="1200" dirty="0" smtClean="0"/>
                <a:t>(x, k  )</a:t>
              </a:r>
              <a:endParaRPr lang="en-US" sz="1200" dirty="0"/>
            </a:p>
          </p:txBody>
        </p:sp>
        <p:sp>
          <p:nvSpPr>
            <p:cNvPr id="140" name="TextBox 139"/>
            <p:cNvSpPr txBox="1"/>
            <p:nvPr/>
          </p:nvSpPr>
          <p:spPr>
            <a:xfrm rot="10800000">
              <a:off x="3127720" y="3564689"/>
              <a:ext cx="25308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/>
                <a:t>T </a:t>
              </a:r>
              <a:endParaRPr lang="en-US" sz="900" dirty="0"/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2783016" y="3458195"/>
              <a:ext cx="24172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d</a:t>
              </a:r>
              <a:endParaRPr lang="en-US" sz="800" dirty="0"/>
            </a:p>
          </p:txBody>
        </p:sp>
      </p:grpSp>
      <p:sp>
        <p:nvSpPr>
          <p:cNvPr id="151" name="CasellaDiTesto 34"/>
          <p:cNvSpPr txBox="1">
            <a:spLocks noChangeArrowheads="1"/>
          </p:cNvSpPr>
          <p:nvPr/>
        </p:nvSpPr>
        <p:spPr bwMode="auto">
          <a:xfrm>
            <a:off x="5212050" y="6183808"/>
            <a:ext cx="3069068" cy="277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sz="1200" dirty="0" smtClean="0"/>
              <a:t>Bacchetta </a:t>
            </a:r>
            <a:r>
              <a:rPr lang="it-IT" sz="1200" dirty="0"/>
              <a:t>et </a:t>
            </a:r>
            <a:r>
              <a:rPr lang="it-IT" sz="1200" dirty="0" smtClean="0"/>
              <a:t>al., PRL 107 </a:t>
            </a:r>
            <a:r>
              <a:rPr lang="it-IT" sz="1200" dirty="0"/>
              <a:t>(</a:t>
            </a:r>
            <a:r>
              <a:rPr lang="it-IT" sz="1200" dirty="0" smtClean="0"/>
              <a:t>2011) </a:t>
            </a:r>
            <a:endParaRPr lang="it-IT" sz="1200" dirty="0"/>
          </a:p>
        </p:txBody>
      </p:sp>
      <p:grpSp>
        <p:nvGrpSpPr>
          <p:cNvPr id="64" name="Group 63"/>
          <p:cNvGrpSpPr/>
          <p:nvPr/>
        </p:nvGrpSpPr>
        <p:grpSpPr>
          <a:xfrm>
            <a:off x="1171221" y="4551996"/>
            <a:ext cx="755479" cy="569199"/>
            <a:chOff x="7937280" y="1624568"/>
            <a:chExt cx="1510957" cy="569199"/>
          </a:xfrm>
        </p:grpSpPr>
        <p:sp>
          <p:nvSpPr>
            <p:cNvPr id="65" name="10-Point Star 64"/>
            <p:cNvSpPr/>
            <p:nvPr/>
          </p:nvSpPr>
          <p:spPr>
            <a:xfrm>
              <a:off x="7937280" y="1625006"/>
              <a:ext cx="1510957" cy="568761"/>
            </a:xfrm>
            <a:prstGeom prst="star10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026542" y="1624568"/>
              <a:ext cx="13171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  NO </a:t>
              </a:r>
            </a:p>
            <a:p>
              <a:r>
                <a:rPr lang="en-US" sz="1400" dirty="0" smtClean="0">
                  <a:solidFill>
                    <a:schemeClr val="bg1"/>
                  </a:solidFill>
                </a:rPr>
                <a:t>DATA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2417677" y="4512768"/>
            <a:ext cx="771326" cy="568761"/>
            <a:chOff x="7937280" y="1584902"/>
            <a:chExt cx="1542651" cy="568761"/>
          </a:xfrm>
        </p:grpSpPr>
        <p:sp>
          <p:nvSpPr>
            <p:cNvPr id="80" name="10-Point Star 79"/>
            <p:cNvSpPr/>
            <p:nvPr/>
          </p:nvSpPr>
          <p:spPr>
            <a:xfrm>
              <a:off x="7937280" y="1584902"/>
              <a:ext cx="1510957" cy="568761"/>
            </a:xfrm>
            <a:prstGeom prst="star10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7973070" y="1597832"/>
              <a:ext cx="150686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Gauss </a:t>
              </a:r>
            </a:p>
            <a:p>
              <a:r>
                <a:rPr lang="en-US" sz="1400" dirty="0" err="1" smtClean="0">
                  <a:solidFill>
                    <a:schemeClr val="bg1"/>
                  </a:solidFill>
                </a:rPr>
                <a:t>Ansatz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83" name="Rounded Rectangle 82"/>
          <p:cNvSpPr/>
          <p:nvPr/>
        </p:nvSpPr>
        <p:spPr>
          <a:xfrm>
            <a:off x="2357097" y="666207"/>
            <a:ext cx="4558630" cy="73941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2429778" y="677915"/>
            <a:ext cx="3265128" cy="6668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High</a:t>
            </a:r>
            <a:r>
              <a:rPr lang="en-US" sz="1400" dirty="0"/>
              <a:t>-x and tensor </a:t>
            </a:r>
            <a:r>
              <a:rPr lang="en-US" sz="1400" dirty="0" smtClean="0"/>
              <a:t>charge</a:t>
            </a:r>
          </a:p>
          <a:p>
            <a:r>
              <a:rPr lang="en-US" sz="1400" baseline="30000" dirty="0"/>
              <a:t> </a:t>
            </a:r>
            <a:endParaRPr lang="en-US" sz="2000" baseline="30000" dirty="0"/>
          </a:p>
          <a:p>
            <a:r>
              <a:rPr lang="en-US" sz="1400" dirty="0" smtClean="0"/>
              <a:t>Gaussian </a:t>
            </a:r>
            <a:r>
              <a:rPr lang="en-US" sz="1400" dirty="0" err="1" smtClean="0"/>
              <a:t>ansatz</a:t>
            </a:r>
            <a:r>
              <a:rPr lang="en-US" sz="1400" dirty="0" smtClean="0"/>
              <a:t> &amp; role of Q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 evolution </a:t>
            </a:r>
          </a:p>
        </p:txBody>
      </p:sp>
      <p:grpSp>
        <p:nvGrpSpPr>
          <p:cNvPr id="85" name="Group 84"/>
          <p:cNvGrpSpPr/>
          <p:nvPr/>
        </p:nvGrpSpPr>
        <p:grpSpPr>
          <a:xfrm>
            <a:off x="6316896" y="806222"/>
            <a:ext cx="368724" cy="461665"/>
            <a:chOff x="5105952" y="4753699"/>
            <a:chExt cx="368724" cy="461665"/>
          </a:xfrm>
        </p:grpSpPr>
        <p:sp>
          <p:nvSpPr>
            <p:cNvPr id="86" name="Oval 85"/>
            <p:cNvSpPr/>
            <p:nvPr/>
          </p:nvSpPr>
          <p:spPr>
            <a:xfrm>
              <a:off x="5105952" y="4823359"/>
              <a:ext cx="368724" cy="31710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Text Box 96"/>
            <p:cNvSpPr txBox="1">
              <a:spLocks noChangeArrowheads="1"/>
            </p:cNvSpPr>
            <p:nvPr/>
          </p:nvSpPr>
          <p:spPr bwMode="auto">
            <a:xfrm>
              <a:off x="5139979" y="4753699"/>
              <a:ext cx="2540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 b="1" dirty="0">
                  <a:solidFill>
                    <a:schemeClr val="bg1"/>
                  </a:solidFill>
                  <a:latin typeface="Bernard MT Condensed" pitchFamily="18" charset="0"/>
                  <a:ea typeface="MS Gothic" pitchFamily="49" charset="-128"/>
                </a:rPr>
                <a:t>?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802502" y="2373385"/>
            <a:ext cx="297807" cy="469234"/>
          </a:xfrm>
          <a:prstGeom prst="rect">
            <a:avLst/>
          </a:prstGeom>
        </p:spPr>
      </p:pic>
      <p:graphicFrame>
        <p:nvGraphicFramePr>
          <p:cNvPr id="9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516636"/>
              </p:ext>
            </p:extLst>
          </p:nvPr>
        </p:nvGraphicFramePr>
        <p:xfrm>
          <a:off x="7278688" y="2109788"/>
          <a:ext cx="1482725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1837" name="Equation" r:id="rId23" imgW="1143000" imgH="228600" progId="Equation.3">
                  <p:embed/>
                </p:oleObj>
              </mc:Choice>
              <mc:Fallback>
                <p:oleObj name="Equation" r:id="rId23" imgW="11430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78688" y="2109788"/>
                        <a:ext cx="1482725" cy="29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QCD Evolution Workshop, 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May 2013, JLab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560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921777" y="890001"/>
            <a:ext cx="6874995" cy="369332"/>
          </a:xfrm>
          <a:prstGeom prst="rect">
            <a:avLst/>
          </a:prstGeom>
          <a:solidFill>
            <a:schemeClr val="bg1">
              <a:alpha val="59000"/>
            </a:schemeClr>
          </a:solidFill>
          <a:ln w="31750">
            <a:noFill/>
            <a:miter lim="800000"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>
                <a:latin typeface="Arial" pitchFamily="-108" charset="0"/>
              </a:rPr>
              <a:t>In our exploration of the QCD micro-world</a:t>
            </a:r>
            <a:endParaRPr lang="it-IT" dirty="0">
              <a:latin typeface="Arial" pitchFamily="-108" charset="0"/>
            </a:endParaRPr>
          </a:p>
        </p:txBody>
      </p:sp>
      <p:sp>
        <p:nvSpPr>
          <p:cNvPr id="1515524" name="Line 4"/>
          <p:cNvSpPr>
            <a:spLocks noChangeShapeType="1"/>
          </p:cNvSpPr>
          <p:nvPr/>
        </p:nvSpPr>
        <p:spPr bwMode="auto">
          <a:xfrm>
            <a:off x="827088" y="5949950"/>
            <a:ext cx="72390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5561" name="Rectangle 41"/>
          <p:cNvSpPr>
            <a:spLocks noChangeArrowheads="1"/>
          </p:cNvSpPr>
          <p:nvPr/>
        </p:nvSpPr>
        <p:spPr bwMode="auto">
          <a:xfrm>
            <a:off x="3568700" y="2616200"/>
            <a:ext cx="914400" cy="9144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15562" name="Text Box 42"/>
          <p:cNvSpPr txBox="1">
            <a:spLocks noChangeArrowheads="1"/>
          </p:cNvSpPr>
          <p:nvPr/>
        </p:nvSpPr>
        <p:spPr bwMode="auto">
          <a:xfrm>
            <a:off x="4137025" y="1263650"/>
            <a:ext cx="184150" cy="4429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515564" name="Line 44"/>
          <p:cNvSpPr>
            <a:spLocks noChangeShapeType="1"/>
          </p:cNvSpPr>
          <p:nvPr/>
        </p:nvSpPr>
        <p:spPr bwMode="auto">
          <a:xfrm>
            <a:off x="5080000" y="1943100"/>
            <a:ext cx="165100" cy="0"/>
          </a:xfrm>
          <a:prstGeom prst="line">
            <a:avLst/>
          </a:prstGeom>
          <a:noFill/>
          <a:ln w="31750">
            <a:noFill/>
            <a:round/>
            <a:headEnd/>
            <a:tailEnd type="triangle" w="med" len="med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15578" name="Text Box 58"/>
          <p:cNvSpPr txBox="1">
            <a:spLocks noChangeArrowheads="1"/>
          </p:cNvSpPr>
          <p:nvPr/>
        </p:nvSpPr>
        <p:spPr bwMode="auto">
          <a:xfrm>
            <a:off x="1870403" y="1375740"/>
            <a:ext cx="5225394" cy="46166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itchFamily="-108" charset="0"/>
              </a:rPr>
              <a:t>Fundamental: do not neglect </a:t>
            </a:r>
            <a:r>
              <a:rPr lang="en-US" sz="2400" dirty="0" smtClean="0">
                <a:solidFill>
                  <a:srgbClr val="FF0000"/>
                </a:solidFill>
                <a:latin typeface="Arial" pitchFamily="-108" charset="0"/>
              </a:rPr>
              <a:t>spin </a:t>
            </a:r>
            <a:r>
              <a:rPr lang="en-US" sz="2400" dirty="0">
                <a:solidFill>
                  <a:srgbClr val="FF0000"/>
                </a:solidFill>
                <a:latin typeface="Arial" pitchFamily="-108" charset="0"/>
              </a:rPr>
              <a:t>!!</a:t>
            </a:r>
            <a:endParaRPr lang="it-IT" sz="2400" dirty="0">
              <a:solidFill>
                <a:srgbClr val="FF0000"/>
              </a:solidFill>
              <a:latin typeface="Arial" pitchFamily="-10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3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691073" y="-76200"/>
            <a:ext cx="561576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Spin </a:t>
            </a:r>
            <a:r>
              <a:rPr lang="en-US" sz="36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D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egree of Freedom</a:t>
            </a:r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1558759" y="1974850"/>
            <a:ext cx="5524831" cy="646331"/>
          </a:xfrm>
          <a:prstGeom prst="rect">
            <a:avLst/>
          </a:prstGeom>
          <a:solidFill>
            <a:schemeClr val="bg1">
              <a:alpha val="59000"/>
            </a:schemeClr>
          </a:solidFill>
          <a:ln w="31750">
            <a:noFill/>
            <a:miter lim="800000"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>
                <a:latin typeface="Arial" pitchFamily="-108" charset="0"/>
              </a:rPr>
              <a:t>Two questions in </a:t>
            </a:r>
            <a:r>
              <a:rPr lang="en-US" dirty="0" err="1">
                <a:latin typeface="Arial" pitchFamily="-108" charset="0"/>
              </a:rPr>
              <a:t>H</a:t>
            </a:r>
            <a:r>
              <a:rPr lang="en-US" dirty="0" err="1" smtClean="0">
                <a:latin typeface="Arial" pitchFamily="-108" charset="0"/>
              </a:rPr>
              <a:t>adronic</a:t>
            </a:r>
            <a:r>
              <a:rPr lang="en-US" dirty="0" smtClean="0">
                <a:latin typeface="Arial" pitchFamily="-108" charset="0"/>
              </a:rPr>
              <a:t> Physics </a:t>
            </a:r>
          </a:p>
          <a:p>
            <a:pPr algn="ctr"/>
            <a:r>
              <a:rPr lang="en-US" dirty="0">
                <a:latin typeface="Arial" pitchFamily="-108" charset="0"/>
              </a:rPr>
              <a:t>a</a:t>
            </a:r>
            <a:r>
              <a:rPr lang="en-US" dirty="0" smtClean="0">
                <a:latin typeface="Arial" pitchFamily="-108" charset="0"/>
              </a:rPr>
              <a:t>wait explanation since too long  </a:t>
            </a:r>
            <a:endParaRPr lang="it-IT" dirty="0">
              <a:latin typeface="Arial" pitchFamily="-108" charset="0"/>
            </a:endParaRPr>
          </a:p>
        </p:txBody>
      </p:sp>
      <p:graphicFrame>
        <p:nvGraphicFramePr>
          <p:cNvPr id="2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8054030"/>
              </p:ext>
            </p:extLst>
          </p:nvPr>
        </p:nvGraphicFramePr>
        <p:xfrm>
          <a:off x="330634" y="5523232"/>
          <a:ext cx="3806391" cy="8534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5855" name="Equation" r:id="rId4" imgW="2095200" imgH="469800" progId="Equation.3">
                  <p:embed/>
                </p:oleObj>
              </mc:Choice>
              <mc:Fallback>
                <p:oleObj name="Equation" r:id="rId4" imgW="209520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634" y="5523232"/>
                        <a:ext cx="3806391" cy="85343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Picture 3" descr="delta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88" y="3364232"/>
            <a:ext cx="2500312" cy="215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5" descr="AN_E70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55939" y="3496826"/>
            <a:ext cx="3420791" cy="2837221"/>
          </a:xfrm>
          <a:prstGeom prst="rect">
            <a:avLst/>
          </a:prstGeom>
          <a:noFill/>
        </p:spPr>
      </p:pic>
      <p:sp>
        <p:nvSpPr>
          <p:cNvPr id="40" name="Text Box 6"/>
          <p:cNvSpPr txBox="1">
            <a:spLocks noChangeArrowheads="1"/>
          </p:cNvSpPr>
          <p:nvPr/>
        </p:nvSpPr>
        <p:spPr bwMode="auto">
          <a:xfrm>
            <a:off x="5972282" y="4102652"/>
            <a:ext cx="1616681" cy="415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12" tIns="45705" rIns="91412" bIns="45705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0" dirty="0" err="1">
                <a:solidFill>
                  <a:srgbClr val="0066FF"/>
                </a:solidFill>
              </a:rPr>
              <a:t>p</a:t>
            </a:r>
            <a:r>
              <a:rPr lang="en-US" sz="1200" b="0" baseline="-25000" dirty="0" err="1">
                <a:solidFill>
                  <a:srgbClr val="0066FF"/>
                </a:solidFill>
              </a:rPr>
              <a:t>T</a:t>
            </a:r>
            <a:r>
              <a:rPr lang="en-US" sz="1200" b="0" dirty="0">
                <a:solidFill>
                  <a:srgbClr val="0066FF"/>
                </a:solidFill>
              </a:rPr>
              <a:t>&lt; 2 </a:t>
            </a:r>
            <a:r>
              <a:rPr lang="en-US" sz="1200" b="0" dirty="0" err="1">
                <a:solidFill>
                  <a:srgbClr val="0066FF"/>
                </a:solidFill>
              </a:rPr>
              <a:t>GeV/c</a:t>
            </a:r>
            <a:endParaRPr lang="en-US" sz="1200" b="0" dirty="0">
              <a:solidFill>
                <a:srgbClr val="0066FF"/>
              </a:solidFill>
            </a:endParaRPr>
          </a:p>
        </p:txBody>
      </p:sp>
      <p:sp>
        <p:nvSpPr>
          <p:cNvPr id="41" name="Text Box 7"/>
          <p:cNvSpPr txBox="1">
            <a:spLocks noChangeArrowheads="1"/>
          </p:cNvSpPr>
          <p:nvPr/>
        </p:nvSpPr>
        <p:spPr bwMode="auto">
          <a:xfrm>
            <a:off x="5970924" y="3902893"/>
            <a:ext cx="1588891" cy="36895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 lIns="91431" tIns="45715" rIns="91431" bIns="45715">
            <a:prstTxWarp prst="textNoShape">
              <a:avLst/>
            </a:prstTxWarp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it-IT" sz="1200" b="0" dirty="0">
                <a:solidFill>
                  <a:srgbClr val="008000"/>
                </a:solidFill>
                <a:ea typeface="Arial" pitchFamily="-108" charset="0"/>
                <a:cs typeface="Arial" pitchFamily="-108" charset="0"/>
              </a:rPr>
              <a:t>√s = 20 GeV  </a:t>
            </a:r>
          </a:p>
        </p:txBody>
      </p:sp>
      <p:sp>
        <p:nvSpPr>
          <p:cNvPr id="42" name="Text Box 9"/>
          <p:cNvSpPr txBox="1">
            <a:spLocks noChangeArrowheads="1"/>
          </p:cNvSpPr>
          <p:nvPr/>
        </p:nvSpPr>
        <p:spPr bwMode="auto">
          <a:xfrm>
            <a:off x="8124684" y="6003431"/>
            <a:ext cx="561346" cy="553456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solidFill>
                  <a:schemeClr val="tx1"/>
                </a:solidFill>
              </a:rPr>
              <a:t>x</a:t>
            </a:r>
            <a:r>
              <a:rPr lang="en-US" baseline="-25000" dirty="0" err="1">
                <a:solidFill>
                  <a:schemeClr val="tx1"/>
                </a:solidFill>
              </a:rPr>
              <a:t>F</a:t>
            </a:r>
            <a:endParaRPr lang="it-IT" baseline="-25000" dirty="0">
              <a:solidFill>
                <a:schemeClr val="tx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259436" y="4765677"/>
            <a:ext cx="521375" cy="5412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413375" y="3411857"/>
            <a:ext cx="3272656" cy="3367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 Box 10"/>
          <p:cNvSpPr txBox="1">
            <a:spLocks noChangeArrowheads="1"/>
          </p:cNvSpPr>
          <p:nvPr/>
        </p:nvSpPr>
        <p:spPr bwMode="auto">
          <a:xfrm>
            <a:off x="5612623" y="3380107"/>
            <a:ext cx="653875" cy="507334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A</a:t>
            </a:r>
            <a:r>
              <a:rPr lang="en-US" sz="1600" baseline="-25000" dirty="0">
                <a:solidFill>
                  <a:schemeClr val="tx1"/>
                </a:solidFill>
              </a:rPr>
              <a:t>N</a:t>
            </a:r>
            <a:endParaRPr lang="it-IT" sz="1600" baseline="-25000" dirty="0">
              <a:solidFill>
                <a:schemeClr val="tx1"/>
              </a:solidFill>
            </a:endParaRPr>
          </a:p>
        </p:txBody>
      </p:sp>
      <p:sp>
        <p:nvSpPr>
          <p:cNvPr id="44" name="Text Box 58"/>
          <p:cNvSpPr txBox="1">
            <a:spLocks noChangeArrowheads="1"/>
          </p:cNvSpPr>
          <p:nvPr/>
        </p:nvSpPr>
        <p:spPr bwMode="auto">
          <a:xfrm>
            <a:off x="599498" y="2845765"/>
            <a:ext cx="2873952" cy="46166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" pitchFamily="-108" charset="0"/>
              </a:rPr>
              <a:t>Proton Spin Budget </a:t>
            </a:r>
            <a:endParaRPr lang="it-IT" sz="2400" dirty="0">
              <a:solidFill>
                <a:srgbClr val="FF0000"/>
              </a:solidFill>
              <a:latin typeface="Arial" pitchFamily="-108" charset="0"/>
            </a:endParaRPr>
          </a:p>
        </p:txBody>
      </p:sp>
      <p:sp>
        <p:nvSpPr>
          <p:cNvPr id="45" name="Text Box 58"/>
          <p:cNvSpPr txBox="1">
            <a:spLocks noChangeArrowheads="1"/>
          </p:cNvSpPr>
          <p:nvPr/>
        </p:nvSpPr>
        <p:spPr bwMode="auto">
          <a:xfrm>
            <a:off x="5413374" y="2837799"/>
            <a:ext cx="3730626" cy="46166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" pitchFamily="-108" charset="0"/>
              </a:rPr>
              <a:t>Single Spin Asymmetries</a:t>
            </a:r>
            <a:endParaRPr lang="it-IT" sz="2400" dirty="0">
              <a:solidFill>
                <a:srgbClr val="FF0000"/>
              </a:solidFill>
              <a:latin typeface="Arial" pitchFamily="-10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81033" y="3675734"/>
            <a:ext cx="117840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dirty="0" smtClean="0">
                <a:solidFill>
                  <a:srgbClr val="FF0000"/>
                </a:solidFill>
                <a:latin typeface="Wide Latin"/>
                <a:cs typeface="Wide Latin"/>
              </a:rPr>
              <a:t>?</a:t>
            </a:r>
            <a:endParaRPr lang="en-US" sz="10000" dirty="0">
              <a:solidFill>
                <a:srgbClr val="FF0000"/>
              </a:solidFill>
              <a:latin typeface="Wide Latin"/>
              <a:cs typeface="Wide Latin"/>
            </a:endParaRPr>
          </a:p>
        </p:txBody>
      </p:sp>
      <p:sp>
        <p:nvSpPr>
          <p:cNvPr id="29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QCD Evolution Workshop, 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May 2013, JLab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0329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834853" y="-76200"/>
            <a:ext cx="332818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</a:t>
            </a: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Sivers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effect</a:t>
            </a:r>
            <a:endParaRPr lang="en-US" sz="3600" b="1" baseline="-25000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9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180241" y="3022180"/>
            <a:ext cx="4355435" cy="109133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449268" y="3082715"/>
            <a:ext cx="2787179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Non zero signals for </a:t>
            </a:r>
            <a:r>
              <a:rPr lang="en-US" sz="1400" b="1" dirty="0" smtClean="0">
                <a:latin typeface="Symbol"/>
              </a:rPr>
              <a:t>p</a:t>
            </a:r>
            <a:r>
              <a:rPr lang="en-US" b="1" baseline="30000" dirty="0" smtClean="0"/>
              <a:t>+</a:t>
            </a:r>
            <a:r>
              <a:rPr lang="en-US" sz="1400" b="1" dirty="0" smtClean="0"/>
              <a:t> and K</a:t>
            </a:r>
            <a:r>
              <a:rPr lang="en-US" b="1" baseline="30000" dirty="0" smtClean="0"/>
              <a:t>+</a:t>
            </a:r>
            <a:endParaRPr lang="en-US" sz="800" baseline="30000" dirty="0"/>
          </a:p>
          <a:p>
            <a:endParaRPr lang="en-US" sz="800" dirty="0"/>
          </a:p>
          <a:p>
            <a:r>
              <a:rPr lang="en-US" sz="1400" dirty="0" smtClean="0"/>
              <a:t>Significant  Q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 evolution ?</a:t>
            </a:r>
          </a:p>
          <a:p>
            <a:endParaRPr lang="en-US" sz="800" dirty="0"/>
          </a:p>
          <a:p>
            <a:r>
              <a:rPr lang="en-US" sz="1400" dirty="0" smtClean="0"/>
              <a:t>K</a:t>
            </a:r>
            <a:r>
              <a:rPr lang="en-US" sz="2000" baseline="30000" dirty="0" smtClean="0"/>
              <a:t>+</a:t>
            </a:r>
            <a:r>
              <a:rPr lang="en-US" sz="1400" dirty="0" smtClean="0"/>
              <a:t> signals larger than </a:t>
            </a:r>
            <a:r>
              <a:rPr lang="en-US" sz="1400" dirty="0" smtClean="0">
                <a:latin typeface="Symbol"/>
              </a:rPr>
              <a:t>p</a:t>
            </a:r>
            <a:r>
              <a:rPr lang="en-US" sz="2000" baseline="30000" dirty="0" smtClean="0"/>
              <a:t>+</a:t>
            </a:r>
            <a:endParaRPr lang="en-US" sz="2000" baseline="30000" dirty="0"/>
          </a:p>
        </p:txBody>
      </p:sp>
      <p:sp>
        <p:nvSpPr>
          <p:cNvPr id="50" name="Oval 49"/>
          <p:cNvSpPr/>
          <p:nvPr/>
        </p:nvSpPr>
        <p:spPr>
          <a:xfrm>
            <a:off x="7831131" y="96396"/>
            <a:ext cx="1203603" cy="41442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4986073"/>
              </p:ext>
            </p:extLst>
          </p:nvPr>
        </p:nvGraphicFramePr>
        <p:xfrm>
          <a:off x="7965102" y="56292"/>
          <a:ext cx="982662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2687" name="Equation" r:id="rId4" imgW="546100" imgH="228600" progId="Equation.3">
                  <p:embed/>
                </p:oleObj>
              </mc:Choice>
              <mc:Fallback>
                <p:oleObj name="Equation" r:id="rId4" imgW="5461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65102" y="56292"/>
                        <a:ext cx="982662" cy="4127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2" name="Group 21"/>
          <p:cNvGrpSpPr/>
          <p:nvPr/>
        </p:nvGrpSpPr>
        <p:grpSpPr>
          <a:xfrm>
            <a:off x="3850803" y="3575158"/>
            <a:ext cx="368724" cy="461665"/>
            <a:chOff x="5105952" y="4753699"/>
            <a:chExt cx="368724" cy="461665"/>
          </a:xfrm>
        </p:grpSpPr>
        <p:sp>
          <p:nvSpPr>
            <p:cNvPr id="23" name="Oval 22"/>
            <p:cNvSpPr/>
            <p:nvPr/>
          </p:nvSpPr>
          <p:spPr>
            <a:xfrm>
              <a:off x="5105952" y="4823359"/>
              <a:ext cx="368724" cy="31710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 Box 96"/>
            <p:cNvSpPr txBox="1">
              <a:spLocks noChangeArrowheads="1"/>
            </p:cNvSpPr>
            <p:nvPr/>
          </p:nvSpPr>
          <p:spPr bwMode="auto">
            <a:xfrm>
              <a:off x="5139979" y="4753699"/>
              <a:ext cx="2540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 b="1" dirty="0">
                  <a:solidFill>
                    <a:schemeClr val="bg1"/>
                  </a:solidFill>
                  <a:latin typeface="Bernard MT Condensed" pitchFamily="18" charset="0"/>
                  <a:ea typeface="MS Gothic" pitchFamily="49" charset="-128"/>
                </a:rPr>
                <a:t>?</a:t>
              </a:r>
            </a:p>
          </p:txBody>
        </p:sp>
      </p:grpSp>
      <p:pic>
        <p:nvPicPr>
          <p:cNvPr id="2" name="Picture 1" descr="Sivers_extraction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158" y="1897171"/>
            <a:ext cx="3037578" cy="226052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30" y="742379"/>
            <a:ext cx="2818106" cy="196964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13757" y="791666"/>
            <a:ext cx="2378671" cy="190171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53501" y="4450365"/>
            <a:ext cx="3853134" cy="2138111"/>
            <a:chOff x="253501" y="4490469"/>
            <a:chExt cx="3853134" cy="2138111"/>
          </a:xfrm>
        </p:grpSpPr>
        <p:sp>
          <p:nvSpPr>
            <p:cNvPr id="35" name="Rectangle 34"/>
            <p:cNvSpPr/>
            <p:nvPr/>
          </p:nvSpPr>
          <p:spPr>
            <a:xfrm>
              <a:off x="851864" y="4535322"/>
              <a:ext cx="3210737" cy="1660726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342900" indent="-342900" algn="ctr">
                <a:buFont typeface="+mj-lt"/>
                <a:buAutoNum type="arabicPeriod"/>
              </a:pPr>
              <a:endParaRPr lang="en-US"/>
            </a:p>
          </p:txBody>
        </p:sp>
        <p:pic>
          <p:nvPicPr>
            <p:cNvPr id="28" name="Picture 27" descr="lucianomarkus.sivers-4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501" y="4490469"/>
              <a:ext cx="3853134" cy="2138111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1195235" y="4551740"/>
              <a:ext cx="7450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K</a:t>
              </a:r>
              <a:r>
                <a:rPr lang="en-US" baseline="30000" dirty="0" smtClean="0"/>
                <a:t>+</a:t>
              </a:r>
              <a:r>
                <a:rPr lang="en-US" dirty="0" smtClean="0"/>
                <a:t>-</a:t>
              </a:r>
              <a:r>
                <a:rPr lang="en-US" dirty="0" smtClean="0">
                  <a:latin typeface="Symbol"/>
                </a:rPr>
                <a:t>p</a:t>
              </a:r>
              <a:r>
                <a:rPr lang="en-US" baseline="30000" dirty="0" smtClean="0">
                  <a:latin typeface="Symbol"/>
                </a:rPr>
                <a:t>+</a:t>
              </a:r>
              <a:endParaRPr lang="en-US" baseline="30000" dirty="0">
                <a:latin typeface="Symbol"/>
              </a:endParaRPr>
            </a:p>
          </p:txBody>
        </p:sp>
      </p:grpSp>
      <p:pic>
        <p:nvPicPr>
          <p:cNvPr id="44" name="Picture 43" descr="SiversT3_relation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908" y="5938540"/>
            <a:ext cx="4348277" cy="589154"/>
          </a:xfrm>
          <a:prstGeom prst="rect">
            <a:avLst/>
          </a:prstGeom>
        </p:spPr>
      </p:pic>
      <p:sp>
        <p:nvSpPr>
          <p:cNvPr id="45" name="Rounded Rectangle 44"/>
          <p:cNvSpPr/>
          <p:nvPr/>
        </p:nvSpPr>
        <p:spPr>
          <a:xfrm>
            <a:off x="4535676" y="5367799"/>
            <a:ext cx="1781574" cy="23387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T3 </a:t>
            </a:r>
            <a:r>
              <a:rPr lang="en-US" sz="1400" dirty="0" err="1" smtClean="0"/>
              <a:t>correlator</a:t>
            </a:r>
            <a:r>
              <a:rPr lang="en-US" sz="1400" dirty="0" smtClean="0"/>
              <a:t> from </a:t>
            </a:r>
            <a:r>
              <a:rPr lang="en-US" sz="1400" dirty="0" err="1" smtClean="0"/>
              <a:t>pp</a:t>
            </a:r>
            <a:endParaRPr lang="en-US" sz="1400" dirty="0"/>
          </a:p>
        </p:txBody>
      </p:sp>
      <p:sp>
        <p:nvSpPr>
          <p:cNvPr id="47" name="Rounded Rectangle 46"/>
          <p:cNvSpPr/>
          <p:nvPr/>
        </p:nvSpPr>
        <p:spPr>
          <a:xfrm>
            <a:off x="6999781" y="5366135"/>
            <a:ext cx="2087909" cy="2355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err="1" smtClean="0"/>
              <a:t>Sivers</a:t>
            </a:r>
            <a:r>
              <a:rPr lang="en-US" sz="1400" dirty="0" smtClean="0"/>
              <a:t> moment from SIDIS</a:t>
            </a:r>
            <a:endParaRPr lang="en-US" sz="1400" dirty="0"/>
          </a:p>
        </p:txBody>
      </p:sp>
      <p:cxnSp>
        <p:nvCxnSpPr>
          <p:cNvPr id="52" name="Straight Arrow Connector 51"/>
          <p:cNvCxnSpPr>
            <a:stCxn id="45" idx="2"/>
          </p:cNvCxnSpPr>
          <p:nvPr/>
        </p:nvCxnSpPr>
        <p:spPr>
          <a:xfrm>
            <a:off x="5426463" y="5601675"/>
            <a:ext cx="94695" cy="4542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>
            <a:off x="7965102" y="5615348"/>
            <a:ext cx="215700" cy="44054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Rounded Rectangle 53"/>
          <p:cNvSpPr/>
          <p:nvPr/>
        </p:nvSpPr>
        <p:spPr>
          <a:xfrm>
            <a:off x="5000892" y="742379"/>
            <a:ext cx="4089636" cy="100888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 Box 88"/>
          <p:cNvSpPr txBox="1">
            <a:spLocks noChangeArrowheads="1"/>
          </p:cNvSpPr>
          <p:nvPr/>
        </p:nvSpPr>
        <p:spPr bwMode="auto">
          <a:xfrm>
            <a:off x="5292233" y="1167053"/>
            <a:ext cx="253889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dirty="0" smtClean="0">
                <a:latin typeface="Arial"/>
              </a:rPr>
              <a:t>Sign change is a crucial test of TMDs factorization</a:t>
            </a:r>
            <a:endParaRPr lang="en-US" sz="1400" dirty="0">
              <a:latin typeface="Arial"/>
            </a:endParaRPr>
          </a:p>
        </p:txBody>
      </p:sp>
      <p:sp>
        <p:nvSpPr>
          <p:cNvPr id="56" name="Text Box 88"/>
          <p:cNvSpPr txBox="1">
            <a:spLocks noChangeArrowheads="1"/>
          </p:cNvSpPr>
          <p:nvPr/>
        </p:nvSpPr>
        <p:spPr bwMode="auto">
          <a:xfrm>
            <a:off x="5000891" y="830965"/>
            <a:ext cx="412974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1" dirty="0" smtClean="0">
                <a:latin typeface="Arial"/>
              </a:rPr>
              <a:t>Coverage at large x</a:t>
            </a:r>
            <a:r>
              <a:rPr lang="en-US" sz="1400" b="1" baseline="-25000" dirty="0" smtClean="0">
                <a:latin typeface="Arial"/>
              </a:rPr>
              <a:t> </a:t>
            </a:r>
            <a:r>
              <a:rPr lang="en-US" sz="1400" b="1" dirty="0" smtClean="0">
                <a:latin typeface="Arial"/>
              </a:rPr>
              <a:t>and relation with </a:t>
            </a:r>
            <a:r>
              <a:rPr lang="en-US" sz="1400" b="1" dirty="0" err="1" smtClean="0">
                <a:latin typeface="Arial"/>
              </a:rPr>
              <a:t>Drell</a:t>
            </a:r>
            <a:r>
              <a:rPr lang="en-US" sz="1400" b="1" dirty="0" smtClean="0">
                <a:latin typeface="Arial"/>
              </a:rPr>
              <a:t>-Yan</a:t>
            </a:r>
            <a:endParaRPr lang="en-US" sz="1400" b="1" dirty="0">
              <a:latin typeface="Arial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4818549" y="4201280"/>
            <a:ext cx="4208734" cy="102576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 Box 88"/>
          <p:cNvSpPr txBox="1">
            <a:spLocks noChangeArrowheads="1"/>
          </p:cNvSpPr>
          <p:nvPr/>
        </p:nvSpPr>
        <p:spPr bwMode="auto">
          <a:xfrm>
            <a:off x="4943926" y="4814095"/>
            <a:ext cx="395531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dirty="0" smtClean="0">
                <a:latin typeface="Arial"/>
              </a:rPr>
              <a:t>Sign mismatch between SIDIS and </a:t>
            </a:r>
            <a:r>
              <a:rPr lang="en-US" sz="1400" dirty="0" err="1" smtClean="0">
                <a:latin typeface="Arial"/>
              </a:rPr>
              <a:t>pp</a:t>
            </a:r>
            <a:r>
              <a:rPr lang="en-US" sz="1400" dirty="0" smtClean="0">
                <a:latin typeface="Arial"/>
              </a:rPr>
              <a:t> SSA ?</a:t>
            </a:r>
            <a:endParaRPr lang="en-US" sz="1400" dirty="0">
              <a:latin typeface="Arial"/>
            </a:endParaRPr>
          </a:p>
        </p:txBody>
      </p:sp>
      <p:sp>
        <p:nvSpPr>
          <p:cNvPr id="59" name="Text Box 88"/>
          <p:cNvSpPr txBox="1">
            <a:spLocks noChangeArrowheads="1"/>
          </p:cNvSpPr>
          <p:nvPr/>
        </p:nvSpPr>
        <p:spPr bwMode="auto">
          <a:xfrm>
            <a:off x="5005672" y="4269144"/>
            <a:ext cx="361990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1" dirty="0" smtClean="0">
                <a:latin typeface="Arial"/>
              </a:rPr>
              <a:t>Coverage at large </a:t>
            </a:r>
            <a:r>
              <a:rPr lang="en-US" sz="1400" b="1" dirty="0" err="1" smtClean="0">
                <a:latin typeface="Arial"/>
              </a:rPr>
              <a:t>p</a:t>
            </a:r>
            <a:r>
              <a:rPr lang="en-US" sz="1400" b="1" baseline="-25000" dirty="0" err="1" smtClean="0">
                <a:latin typeface="Arial"/>
              </a:rPr>
              <a:t>T</a:t>
            </a:r>
            <a:r>
              <a:rPr lang="en-US" sz="1400" b="1" baseline="-25000" dirty="0" smtClean="0">
                <a:latin typeface="Arial"/>
              </a:rPr>
              <a:t> </a:t>
            </a:r>
            <a:r>
              <a:rPr lang="en-US" sz="1400" b="1" dirty="0" smtClean="0">
                <a:latin typeface="Arial"/>
              </a:rPr>
              <a:t>and x and relation with twist-3 collinear approach</a:t>
            </a:r>
            <a:endParaRPr lang="en-US" sz="1400" b="1" dirty="0">
              <a:latin typeface="Arial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615342" y="4814095"/>
            <a:ext cx="1042565" cy="303553"/>
            <a:chOff x="3615342" y="4814095"/>
            <a:chExt cx="1042565" cy="303553"/>
          </a:xfrm>
        </p:grpSpPr>
        <p:sp>
          <p:nvSpPr>
            <p:cNvPr id="60" name="Oval 59"/>
            <p:cNvSpPr/>
            <p:nvPr/>
          </p:nvSpPr>
          <p:spPr>
            <a:xfrm>
              <a:off x="3615342" y="4814095"/>
              <a:ext cx="1042565" cy="303553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3641076" y="4816459"/>
              <a:ext cx="9798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HERMES p</a:t>
              </a:r>
              <a:endParaRPr lang="en-US" sz="1200" b="1" dirty="0"/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8517603" y="4318110"/>
            <a:ext cx="368724" cy="461665"/>
            <a:chOff x="5105952" y="4753699"/>
            <a:chExt cx="368724" cy="461665"/>
          </a:xfrm>
        </p:grpSpPr>
        <p:sp>
          <p:nvSpPr>
            <p:cNvPr id="64" name="Oval 63"/>
            <p:cNvSpPr/>
            <p:nvPr/>
          </p:nvSpPr>
          <p:spPr>
            <a:xfrm>
              <a:off x="5105952" y="4823359"/>
              <a:ext cx="368724" cy="31710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 Box 96"/>
            <p:cNvSpPr txBox="1">
              <a:spLocks noChangeArrowheads="1"/>
            </p:cNvSpPr>
            <p:nvPr/>
          </p:nvSpPr>
          <p:spPr bwMode="auto">
            <a:xfrm>
              <a:off x="5139979" y="4753699"/>
              <a:ext cx="2540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 b="1" dirty="0">
                  <a:solidFill>
                    <a:schemeClr val="bg1"/>
                  </a:solidFill>
                  <a:latin typeface="Bernard MT Condensed" pitchFamily="18" charset="0"/>
                  <a:ea typeface="MS Gothic" pitchFamily="49" charset="-128"/>
                </a:rPr>
                <a:t>?</a:t>
              </a: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8398284" y="1202872"/>
            <a:ext cx="368724" cy="461665"/>
            <a:chOff x="5105952" y="4753699"/>
            <a:chExt cx="368724" cy="461665"/>
          </a:xfrm>
        </p:grpSpPr>
        <p:sp>
          <p:nvSpPr>
            <p:cNvPr id="67" name="Oval 66"/>
            <p:cNvSpPr/>
            <p:nvPr/>
          </p:nvSpPr>
          <p:spPr>
            <a:xfrm>
              <a:off x="5105952" y="4823359"/>
              <a:ext cx="368724" cy="31710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 Box 96"/>
            <p:cNvSpPr txBox="1">
              <a:spLocks noChangeArrowheads="1"/>
            </p:cNvSpPr>
            <p:nvPr/>
          </p:nvSpPr>
          <p:spPr bwMode="auto">
            <a:xfrm>
              <a:off x="5139979" y="4753699"/>
              <a:ext cx="2540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 b="1" dirty="0">
                  <a:solidFill>
                    <a:schemeClr val="bg1"/>
                  </a:solidFill>
                  <a:latin typeface="Bernard MT Condensed" pitchFamily="18" charset="0"/>
                  <a:ea typeface="MS Gothic" pitchFamily="49" charset="-128"/>
                </a:rPr>
                <a:t>?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7242680" y="3983789"/>
            <a:ext cx="216899" cy="1739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301789" y="379663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70" name="Oval 69"/>
          <p:cNvSpPr/>
          <p:nvPr/>
        </p:nvSpPr>
        <p:spPr>
          <a:xfrm>
            <a:off x="2765028" y="692465"/>
            <a:ext cx="1333935" cy="276999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16341" y="692465"/>
            <a:ext cx="12826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arXiv:1112.4423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7224801" y="1943856"/>
            <a:ext cx="1333935" cy="299892"/>
            <a:chOff x="7224801" y="1943856"/>
            <a:chExt cx="1333935" cy="299892"/>
          </a:xfrm>
        </p:grpSpPr>
        <p:sp>
          <p:nvSpPr>
            <p:cNvPr id="72" name="Oval 71"/>
            <p:cNvSpPr/>
            <p:nvPr/>
          </p:nvSpPr>
          <p:spPr>
            <a:xfrm>
              <a:off x="7224801" y="1966749"/>
              <a:ext cx="1333935" cy="276999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7234098" y="1943856"/>
              <a:ext cx="129404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/>
                <a:t>arXiv:</a:t>
              </a:r>
              <a:r>
                <a:rPr lang="en-US" sz="1200" dirty="0" smtClean="0"/>
                <a:t>1107.4446</a:t>
              </a:r>
              <a:endParaRPr lang="en-US" sz="1200" dirty="0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196303" y="33135"/>
            <a:ext cx="1698299" cy="688265"/>
            <a:chOff x="196303" y="42207"/>
            <a:chExt cx="1698299" cy="688265"/>
          </a:xfrm>
        </p:grpSpPr>
        <p:sp>
          <p:nvSpPr>
            <p:cNvPr id="69" name="Oval 68"/>
            <p:cNvSpPr/>
            <p:nvPr/>
          </p:nvSpPr>
          <p:spPr>
            <a:xfrm>
              <a:off x="196303" y="42207"/>
              <a:ext cx="1698299" cy="68826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305513" y="75070"/>
              <a:ext cx="147989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/>
                <a:t>  Related to quark </a:t>
              </a:r>
            </a:p>
            <a:p>
              <a:pPr algn="ctr"/>
              <a:r>
                <a:rPr lang="en-US" sz="1200" b="1" dirty="0"/>
                <a:t>o</a:t>
              </a:r>
              <a:r>
                <a:rPr lang="en-US" sz="1200" b="1" dirty="0" smtClean="0"/>
                <a:t>rbital angular</a:t>
              </a:r>
            </a:p>
            <a:p>
              <a:pPr algn="ctr"/>
              <a:r>
                <a:rPr lang="en-US" sz="1200" b="1" dirty="0" smtClean="0"/>
                <a:t>momentum </a:t>
              </a:r>
              <a:endParaRPr lang="en-US" sz="1200" b="1" dirty="0"/>
            </a:p>
          </p:txBody>
        </p:sp>
      </p:grpSp>
      <p:sp>
        <p:nvSpPr>
          <p:cNvPr id="74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QCD Evolution Workshop, 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May 2013, JLab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16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as12proj-sivers-1dim_smooth_hermes_compass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758" y="1231935"/>
            <a:ext cx="5370977" cy="537097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575743" y="-76200"/>
            <a:ext cx="384642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CLAS12 Projections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05477" y="1340684"/>
            <a:ext cx="2070098" cy="36933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Collins asymmetry </a:t>
            </a:r>
            <a:endParaRPr lang="en-US" dirty="0"/>
          </a:p>
        </p:txBody>
      </p:sp>
      <p:grpSp>
        <p:nvGrpSpPr>
          <p:cNvPr id="38" name="Group 37"/>
          <p:cNvGrpSpPr/>
          <p:nvPr/>
        </p:nvGrpSpPr>
        <p:grpSpPr>
          <a:xfrm>
            <a:off x="517242" y="695660"/>
            <a:ext cx="2642859" cy="1951287"/>
            <a:chOff x="517242" y="695660"/>
            <a:chExt cx="2642859" cy="1951287"/>
          </a:xfrm>
        </p:grpSpPr>
        <p:sp>
          <p:nvSpPr>
            <p:cNvPr id="13" name="Rounded Rectangle 12"/>
            <p:cNvSpPr/>
            <p:nvPr/>
          </p:nvSpPr>
          <p:spPr>
            <a:xfrm>
              <a:off x="517242" y="695660"/>
              <a:ext cx="2642859" cy="535609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1123007" y="2312738"/>
              <a:ext cx="828722" cy="334209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V="1">
              <a:off x="1461603" y="1244637"/>
              <a:ext cx="0" cy="106810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600348" y="721417"/>
              <a:ext cx="25597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Large x important to constrain </a:t>
              </a:r>
            </a:p>
            <a:p>
              <a:r>
                <a:rPr lang="en-US" sz="1400" dirty="0"/>
                <a:t>t</a:t>
              </a:r>
              <a:r>
                <a:rPr lang="en-US" sz="1400" dirty="0" smtClean="0"/>
                <a:t>he tensor charge</a:t>
              </a:r>
              <a:endParaRPr lang="en-US" sz="1400" dirty="0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6296576" y="1384462"/>
            <a:ext cx="2018702" cy="36933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/>
              <a:t>Sivers</a:t>
            </a:r>
            <a:r>
              <a:rPr lang="en-US" dirty="0" smtClean="0"/>
              <a:t> asymmetry </a:t>
            </a:r>
            <a:endParaRPr lang="en-US" dirty="0"/>
          </a:p>
        </p:txBody>
      </p:sp>
      <p:sp>
        <p:nvSpPr>
          <p:cNvPr id="27" name="Rounded Rectangle 26"/>
          <p:cNvSpPr/>
          <p:nvPr/>
        </p:nvSpPr>
        <p:spPr>
          <a:xfrm>
            <a:off x="4678947" y="694682"/>
            <a:ext cx="4373771" cy="52562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4678947" y="708049"/>
            <a:ext cx="4465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High resolution and broad range in </a:t>
            </a:r>
            <a:r>
              <a:rPr lang="en-US" sz="1400" dirty="0" err="1" smtClean="0"/>
              <a:t>p</a:t>
            </a:r>
            <a:r>
              <a:rPr lang="en-US" sz="1400" baseline="-25000" dirty="0" err="1" smtClean="0"/>
              <a:t>T</a:t>
            </a:r>
            <a:r>
              <a:rPr lang="en-US" sz="1400" dirty="0"/>
              <a:t> </a:t>
            </a:r>
            <a:r>
              <a:rPr lang="en-US" sz="1400" dirty="0" smtClean="0"/>
              <a:t>to test perturb. non-perturb. transient and for Bessel function analysis </a:t>
            </a:r>
          </a:p>
        </p:txBody>
      </p:sp>
      <p:sp>
        <p:nvSpPr>
          <p:cNvPr id="29" name="Oval 28"/>
          <p:cNvSpPr/>
          <p:nvPr/>
        </p:nvSpPr>
        <p:spPr>
          <a:xfrm>
            <a:off x="7636566" y="2930948"/>
            <a:ext cx="1507434" cy="252716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/>
          <p:cNvCxnSpPr>
            <a:stCxn id="29" idx="7"/>
          </p:cNvCxnSpPr>
          <p:nvPr/>
        </p:nvCxnSpPr>
        <p:spPr>
          <a:xfrm flipH="1" flipV="1">
            <a:off x="8903731" y="1244641"/>
            <a:ext cx="19510" cy="17233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clas12proj-collins_hermes_compass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019" y="1205244"/>
            <a:ext cx="5423336" cy="5423336"/>
          </a:xfrm>
          <a:prstGeom prst="rect">
            <a:avLst/>
          </a:prstGeom>
        </p:spPr>
      </p:pic>
      <p:sp>
        <p:nvSpPr>
          <p:cNvPr id="31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QCD Evolution Workshop, 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May 2013, JLab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4020837" y="1232042"/>
            <a:ext cx="1929635" cy="43500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020838" y="1263467"/>
            <a:ext cx="18952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</a:rPr>
              <a:t>C</a:t>
            </a:r>
            <a:r>
              <a:rPr lang="en-US" sz="1600" dirty="0" smtClean="0">
                <a:solidFill>
                  <a:srgbClr val="0000FF"/>
                </a:solidFill>
              </a:rPr>
              <a:t>12-11-111  Hall-B</a:t>
            </a:r>
            <a:endParaRPr lang="en-US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683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dim-clas12proj-pi+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709" y="695542"/>
            <a:ext cx="5761796" cy="576179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51213" y="2563091"/>
            <a:ext cx="515257" cy="87612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753873" y="-76200"/>
            <a:ext cx="592572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Statistical Precision @ CLAS12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8353" y="4295896"/>
            <a:ext cx="900282" cy="1731311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2516457" y="943116"/>
            <a:ext cx="1783072" cy="62959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2496960" y="974563"/>
            <a:ext cx="187843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Statistical errors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4D analysis on </a:t>
            </a:r>
            <a:r>
              <a:rPr lang="en-US" sz="1600" dirty="0" smtClean="0">
                <a:latin typeface="Symbol"/>
              </a:rPr>
              <a:t>p</a:t>
            </a:r>
            <a:r>
              <a:rPr lang="en-US" sz="1600" dirty="0" smtClean="0"/>
              <a:t>+</a:t>
            </a:r>
          </a:p>
        </p:txBody>
      </p:sp>
      <p:sp>
        <p:nvSpPr>
          <p:cNvPr id="21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QCD Evolution Workshop, 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May 2013, JLab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766470" y="3439213"/>
            <a:ext cx="2332300" cy="125719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8429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2095" y="3756916"/>
            <a:ext cx="4044643" cy="2911768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753873" y="-76200"/>
            <a:ext cx="592572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Statistical Precision @ CLAS12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1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QCD Evolution Workshop, 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May 2013, JLab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0741" y="704330"/>
            <a:ext cx="3152667" cy="285017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106" y="3661391"/>
            <a:ext cx="4237531" cy="2967189"/>
          </a:xfrm>
          <a:prstGeom prst="rect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6854985" y="3172547"/>
            <a:ext cx="2110135" cy="57039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234692" y="2926359"/>
            <a:ext cx="2110135" cy="74446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278665" y="2920060"/>
            <a:ext cx="2057261" cy="73866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/>
              <a:t>Q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 dependence of </a:t>
            </a:r>
          </a:p>
          <a:p>
            <a:r>
              <a:rPr lang="en-US" sz="1400" dirty="0" err="1" smtClean="0"/>
              <a:t>Sivers</a:t>
            </a:r>
            <a:r>
              <a:rPr lang="en-US" sz="1400" dirty="0" smtClean="0"/>
              <a:t> asymmetry </a:t>
            </a:r>
          </a:p>
          <a:p>
            <a:r>
              <a:rPr lang="en-US" sz="1400" dirty="0"/>
              <a:t>T</a:t>
            </a:r>
            <a:r>
              <a:rPr lang="en-US" sz="1400" dirty="0" smtClean="0"/>
              <a:t>est  of TMDs evolution </a:t>
            </a:r>
            <a:endParaRPr lang="en-US" sz="1400" dirty="0"/>
          </a:p>
        </p:txBody>
      </p:sp>
      <p:sp>
        <p:nvSpPr>
          <p:cNvPr id="42" name="TextBox 41"/>
          <p:cNvSpPr txBox="1"/>
          <p:nvPr/>
        </p:nvSpPr>
        <p:spPr>
          <a:xfrm>
            <a:off x="6854985" y="3201829"/>
            <a:ext cx="2160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Di-hadron channel for h</a:t>
            </a:r>
            <a:r>
              <a:rPr lang="en-US" sz="1400" baseline="-25000" dirty="0" smtClean="0"/>
              <a:t>1</a:t>
            </a:r>
          </a:p>
          <a:p>
            <a:r>
              <a:rPr lang="en-US" sz="1400" dirty="0"/>
              <a:t>T</a:t>
            </a:r>
            <a:r>
              <a:rPr lang="en-US" sz="1400" dirty="0" smtClean="0"/>
              <a:t>est  of TMDs extraction</a:t>
            </a:r>
            <a:endParaRPr lang="en-US" sz="1400" dirty="0"/>
          </a:p>
        </p:txBody>
      </p:sp>
      <p:sp>
        <p:nvSpPr>
          <p:cNvPr id="43" name="Oval 42"/>
          <p:cNvSpPr/>
          <p:nvPr/>
        </p:nvSpPr>
        <p:spPr>
          <a:xfrm>
            <a:off x="5716736" y="3978484"/>
            <a:ext cx="3050272" cy="311728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6257850" y="5745051"/>
            <a:ext cx="1929635" cy="43500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6257851" y="5776476"/>
            <a:ext cx="19296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E12-12-109  Hall-B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1055935" y="1062528"/>
            <a:ext cx="2463366" cy="54482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1085217" y="1074623"/>
            <a:ext cx="2409894" cy="52322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Sensitivity to so-far </a:t>
            </a:r>
          </a:p>
          <a:p>
            <a:r>
              <a:rPr lang="en-US" sz="1400" dirty="0" smtClean="0"/>
              <a:t>not-observed distributions</a:t>
            </a:r>
            <a:endParaRPr lang="en-US" sz="1400" dirty="0"/>
          </a:p>
        </p:txBody>
      </p:sp>
      <p:sp>
        <p:nvSpPr>
          <p:cNvPr id="48" name="Oval 47"/>
          <p:cNvSpPr/>
          <p:nvPr/>
        </p:nvSpPr>
        <p:spPr>
          <a:xfrm>
            <a:off x="1307296" y="1855961"/>
            <a:ext cx="1929635" cy="43500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1307297" y="1887386"/>
            <a:ext cx="18952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</a:rPr>
              <a:t>C</a:t>
            </a:r>
            <a:r>
              <a:rPr lang="en-US" sz="1600" dirty="0" smtClean="0">
                <a:solidFill>
                  <a:srgbClr val="0000FF"/>
                </a:solidFill>
              </a:rPr>
              <a:t>12-11-111  Hall-B</a:t>
            </a:r>
            <a:endParaRPr lang="en-US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576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418" y="3999329"/>
            <a:ext cx="3767667" cy="2511778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25274" y="2839590"/>
            <a:ext cx="2459869" cy="95410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0634" y="2839590"/>
            <a:ext cx="221086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Precise 3D measurement</a:t>
            </a:r>
          </a:p>
          <a:p>
            <a:r>
              <a:rPr lang="en-US" sz="1400" dirty="0" smtClean="0"/>
              <a:t>on </a:t>
            </a:r>
            <a:r>
              <a:rPr lang="en-US" sz="1400" baseline="30000" dirty="0" smtClean="0"/>
              <a:t>3</a:t>
            </a:r>
            <a:r>
              <a:rPr lang="en-US" sz="1400" dirty="0" smtClean="0"/>
              <a:t>He with hadron ID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</a:t>
            </a:r>
            <a:r>
              <a:rPr lang="en-US" sz="1400" dirty="0" smtClean="0">
                <a:latin typeface="Zapf Dingbats"/>
                <a:ea typeface="Zapf Dingbats"/>
                <a:cs typeface="Zapf Dingbats"/>
                <a:sym typeface="Zapf Dingbats"/>
              </a:rPr>
              <a:t>✓   </a:t>
            </a:r>
            <a:r>
              <a:rPr lang="en-US" sz="1400" dirty="0" smtClean="0"/>
              <a:t>neutron TMD</a:t>
            </a:r>
          </a:p>
          <a:p>
            <a:r>
              <a:rPr lang="en-US" sz="1400" dirty="0" smtClean="0"/>
              <a:t>      </a:t>
            </a:r>
            <a:r>
              <a:rPr lang="en-US" sz="1400" dirty="0" smtClean="0">
                <a:latin typeface="Zapf Dingbats"/>
                <a:ea typeface="Zapf Dingbats"/>
                <a:cs typeface="Zapf Dingbats"/>
                <a:sym typeface="Zapf Dingbats"/>
              </a:rPr>
              <a:t>✓   </a:t>
            </a:r>
            <a:r>
              <a:rPr lang="en-US" sz="1400" dirty="0" smtClean="0"/>
              <a:t>flavor separation</a:t>
            </a:r>
            <a:endParaRPr lang="en-US" sz="1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7059" y="621312"/>
            <a:ext cx="3703207" cy="276171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7530" y="3389572"/>
            <a:ext cx="4062589" cy="323900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8382" y="4136538"/>
            <a:ext cx="259415" cy="164297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2136" y="3115521"/>
            <a:ext cx="1449577" cy="26643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000237" y="588669"/>
            <a:ext cx="989263" cy="5454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917539" y="875449"/>
            <a:ext cx="7618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/>
              </a:rPr>
              <a:t>)X 40 days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1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57513" y="-76200"/>
            <a:ext cx="528289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baseline="3000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3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He A</a:t>
            </a:r>
            <a:r>
              <a:rPr lang="en-US" sz="3600" b="1" baseline="-2500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UT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with Super-</a:t>
            </a: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BigBite</a:t>
            </a:r>
            <a:endParaRPr lang="en-US" sz="3600" b="1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18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QCD Evolution Workshop, 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May 2013, JLab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7214365" y="2060547"/>
            <a:ext cx="1929635" cy="43500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7214366" y="2091972"/>
            <a:ext cx="19030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E12-11-007  Hall-A</a:t>
            </a:r>
            <a:endParaRPr lang="en-US" sz="1600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4310" y="669692"/>
            <a:ext cx="1422053" cy="13802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35709" y="2013635"/>
            <a:ext cx="1451165" cy="1451165"/>
          </a:xfrm>
          <a:prstGeom prst="rect">
            <a:avLst/>
          </a:prstGeom>
        </p:spPr>
      </p:pic>
      <p:pic>
        <p:nvPicPr>
          <p:cNvPr id="23" name="Picture 12" descr="hallacomb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34" y="875449"/>
            <a:ext cx="2635198" cy="178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317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1048" y="3682272"/>
            <a:ext cx="4517174" cy="2915517"/>
          </a:xfrm>
          <a:prstGeom prst="rect">
            <a:avLst/>
          </a:prstGeom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059" y="495804"/>
            <a:ext cx="3899190" cy="3078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39639" y="-76200"/>
            <a:ext cx="451863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baseline="3000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3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He Target with SOLID</a:t>
            </a:r>
          </a:p>
        </p:txBody>
      </p:sp>
      <p:sp>
        <p:nvSpPr>
          <p:cNvPr id="7" name="Right Triangle 6"/>
          <p:cNvSpPr/>
          <p:nvPr/>
        </p:nvSpPr>
        <p:spPr>
          <a:xfrm>
            <a:off x="4328174" y="6261301"/>
            <a:ext cx="1328365" cy="344552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384394" y="989792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</a:t>
            </a:r>
            <a:r>
              <a:rPr lang="en-US" b="1" baseline="-25000" dirty="0" smtClean="0">
                <a:solidFill>
                  <a:srgbClr val="FF0000"/>
                </a:solidFill>
              </a:rPr>
              <a:t>UT</a:t>
            </a:r>
            <a:endParaRPr lang="en-US" b="1" baseline="-250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32512" y="4555068"/>
            <a:ext cx="553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</a:t>
            </a:r>
            <a:r>
              <a:rPr lang="en-US" b="1" baseline="-25000" dirty="0" smtClean="0">
                <a:solidFill>
                  <a:srgbClr val="FF0000"/>
                </a:solidFill>
              </a:rPr>
              <a:t>UL</a:t>
            </a:r>
            <a:endParaRPr lang="en-US" b="1" baseline="-25000" dirty="0">
              <a:solidFill>
                <a:srgbClr val="FF0000"/>
              </a:solidFill>
            </a:endParaRPr>
          </a:p>
        </p:txBody>
      </p:sp>
      <p:sp>
        <p:nvSpPr>
          <p:cNvPr id="15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QCD Evolution Workshop, 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May 2013, JLab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4411" y="3584547"/>
            <a:ext cx="2730312" cy="2569179"/>
          </a:xfrm>
          <a:prstGeom prst="rect">
            <a:avLst/>
          </a:prstGeom>
        </p:spPr>
      </p:pic>
      <p:pic>
        <p:nvPicPr>
          <p:cNvPr id="18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90" y="1021462"/>
            <a:ext cx="3563498" cy="2401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80549" y="682908"/>
            <a:ext cx="29635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Luminosity:  up to 10</a:t>
            </a:r>
            <a:r>
              <a:rPr lang="en-US" sz="1600" baseline="30000" dirty="0" smtClean="0"/>
              <a:t>36</a:t>
            </a:r>
            <a:r>
              <a:rPr lang="en-US" sz="1600" dirty="0" smtClean="0"/>
              <a:t> cm</a:t>
            </a:r>
            <a:r>
              <a:rPr lang="en-US" sz="1600" baseline="30000" dirty="0" smtClean="0"/>
              <a:t>-2</a:t>
            </a:r>
            <a:r>
              <a:rPr lang="en-US" sz="1600" dirty="0" smtClean="0"/>
              <a:t> s</a:t>
            </a:r>
            <a:r>
              <a:rPr lang="en-US" sz="1600" baseline="30000" dirty="0" smtClean="0"/>
              <a:t>-1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0549" y="5601336"/>
            <a:ext cx="210083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Acceptance:</a:t>
            </a:r>
          </a:p>
          <a:p>
            <a:endParaRPr lang="en-US" sz="800" dirty="0" smtClean="0"/>
          </a:p>
          <a:p>
            <a:r>
              <a:rPr lang="en-US" sz="1400" dirty="0" smtClean="0"/>
              <a:t>Electron   8-26  degrees</a:t>
            </a:r>
          </a:p>
          <a:p>
            <a:r>
              <a:rPr lang="en-US" sz="1400" dirty="0" smtClean="0"/>
              <a:t>Pion         8-16  degrees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2990273" y="5195452"/>
            <a:ext cx="7490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Forward </a:t>
            </a:r>
          </a:p>
          <a:p>
            <a:r>
              <a:rPr lang="en-US" sz="1200" dirty="0" smtClean="0"/>
              <a:t>detector</a:t>
            </a:r>
            <a:endParaRPr lang="en-US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2003655" y="4274129"/>
            <a:ext cx="997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8000"/>
                </a:solidFill>
              </a:rPr>
              <a:t>Large angle </a:t>
            </a:r>
          </a:p>
          <a:p>
            <a:pPr algn="ctr"/>
            <a:r>
              <a:rPr lang="en-US" sz="1200" dirty="0" smtClean="0">
                <a:solidFill>
                  <a:srgbClr val="008000"/>
                </a:solidFill>
              </a:rPr>
              <a:t>detector</a:t>
            </a:r>
            <a:endParaRPr lang="en-US" sz="1200" dirty="0">
              <a:solidFill>
                <a:srgbClr val="0080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5285619" y="590277"/>
            <a:ext cx="1929635" cy="43500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5285620" y="621702"/>
            <a:ext cx="19183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E12-10-006  Hall-A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6633408" y="3584547"/>
            <a:ext cx="1929635" cy="43500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6633409" y="3615972"/>
            <a:ext cx="19030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E12-11-007  Hall-A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5309607" y="1073320"/>
            <a:ext cx="865909" cy="363694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5479857" y="1021462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r>
              <a:rPr lang="en-US" baseline="-25000" dirty="0"/>
              <a:t>U</a:t>
            </a:r>
            <a:r>
              <a:rPr lang="en-US" baseline="-25000" dirty="0" smtClean="0"/>
              <a:t>T</a:t>
            </a:r>
            <a:endParaRPr lang="en-US" baseline="-25000" dirty="0"/>
          </a:p>
        </p:txBody>
      </p:sp>
      <p:sp>
        <p:nvSpPr>
          <p:cNvPr id="31" name="Oval 30"/>
          <p:cNvSpPr/>
          <p:nvPr/>
        </p:nvSpPr>
        <p:spPr>
          <a:xfrm>
            <a:off x="7278766" y="4625786"/>
            <a:ext cx="865909" cy="363694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7449016" y="4573928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r>
              <a:rPr lang="en-US" baseline="-25000" dirty="0" smtClean="0"/>
              <a:t>U</a:t>
            </a:r>
            <a:r>
              <a:rPr lang="en-US" baseline="-25000" dirty="0"/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4045542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16984" y="-76200"/>
            <a:ext cx="456394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NH</a:t>
            </a:r>
            <a:r>
              <a:rPr lang="en-US" sz="3600" b="1" baseline="-2500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3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Target with SOLID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440" y="907513"/>
            <a:ext cx="8436374" cy="552728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0" y="3977304"/>
            <a:ext cx="1929635" cy="43500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" y="4008729"/>
            <a:ext cx="19159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</a:rPr>
              <a:t>C</a:t>
            </a:r>
            <a:r>
              <a:rPr lang="en-US" sz="1600" dirty="0" smtClean="0">
                <a:solidFill>
                  <a:srgbClr val="0000FF"/>
                </a:solidFill>
              </a:rPr>
              <a:t>12-11-108  Hall-A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235102" y="4715831"/>
            <a:ext cx="325338" cy="326571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60440" y="4715831"/>
            <a:ext cx="11845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 </a:t>
            </a:r>
            <a:r>
              <a:rPr lang="en-US" sz="1600" dirty="0" smtClean="0"/>
              <a:t>J.-P. Chen</a:t>
            </a:r>
            <a:endParaRPr lang="en-US" sz="1600" dirty="0"/>
          </a:p>
        </p:txBody>
      </p:sp>
      <p:sp>
        <p:nvSpPr>
          <p:cNvPr id="14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QCD Evolution Workshop, 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May 2013, JLab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071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68813" y="2044005"/>
            <a:ext cx="395351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FF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S and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 GPD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s</a:t>
            </a: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7870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419" y="3245541"/>
            <a:ext cx="2930248" cy="29077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9664" y="2060045"/>
            <a:ext cx="3729045" cy="725311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1295437" y="-76200"/>
            <a:ext cx="640699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Generalized </a:t>
            </a: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parton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distributions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622" y="604079"/>
            <a:ext cx="1968842" cy="289701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05330" y="889000"/>
            <a:ext cx="4575854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Encompass </a:t>
            </a:r>
            <a:r>
              <a:rPr lang="en-US" sz="1400" dirty="0" err="1" smtClean="0"/>
              <a:t>parton</a:t>
            </a:r>
            <a:r>
              <a:rPr lang="en-US" sz="1400" dirty="0" smtClean="0"/>
              <a:t> distributions and form factors</a:t>
            </a:r>
          </a:p>
          <a:p>
            <a:endParaRPr lang="en-US" sz="800" dirty="0" smtClean="0"/>
          </a:p>
          <a:p>
            <a:r>
              <a:rPr lang="en-US" sz="1400" dirty="0"/>
              <a:t>L</a:t>
            </a:r>
            <a:r>
              <a:rPr lang="en-US" sz="1400" dirty="0" smtClean="0"/>
              <a:t>ongitudinal momentum and transverse spatial position</a:t>
            </a:r>
          </a:p>
          <a:p>
            <a:r>
              <a:rPr lang="en-US" sz="1400" dirty="0"/>
              <a:t>c</a:t>
            </a:r>
            <a:r>
              <a:rPr lang="en-US" sz="1400" dirty="0" smtClean="0"/>
              <a:t>orrelated information</a:t>
            </a:r>
          </a:p>
          <a:p>
            <a:endParaRPr lang="en-US" sz="800" dirty="0" smtClean="0"/>
          </a:p>
          <a:p>
            <a:r>
              <a:rPr lang="en-US" sz="1400" dirty="0" smtClean="0"/>
              <a:t>Access OAM  </a:t>
            </a:r>
            <a:r>
              <a:rPr lang="en-US" sz="1400" dirty="0" err="1" smtClean="0"/>
              <a:t>L</a:t>
            </a:r>
            <a:r>
              <a:rPr lang="en-US" sz="1400" baseline="-25000" dirty="0" err="1" smtClean="0"/>
              <a:t>q</a:t>
            </a:r>
            <a:r>
              <a:rPr lang="en-US" sz="1400" dirty="0" smtClean="0"/>
              <a:t>= J</a:t>
            </a:r>
            <a:r>
              <a:rPr lang="en-US" sz="1400" baseline="-25000" dirty="0" smtClean="0"/>
              <a:t>q</a:t>
            </a:r>
            <a:r>
              <a:rPr lang="en-US" sz="1400" dirty="0" smtClean="0"/>
              <a:t>-½</a:t>
            </a:r>
            <a:r>
              <a:rPr lang="en-US" sz="1400" dirty="0" smtClean="0">
                <a:latin typeface="Symbol"/>
              </a:rPr>
              <a:t>DS</a:t>
            </a:r>
            <a:r>
              <a:rPr lang="en-US" sz="1400" dirty="0" smtClean="0"/>
              <a:t>   via </a:t>
            </a:r>
            <a:r>
              <a:rPr lang="en-US" sz="1400" dirty="0" err="1" smtClean="0"/>
              <a:t>Ji</a:t>
            </a:r>
            <a:r>
              <a:rPr lang="en-US" sz="1400" dirty="0" smtClean="0"/>
              <a:t> sum rule</a:t>
            </a: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1743" y="2794000"/>
            <a:ext cx="3516289" cy="367612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QCD Evolution Workshop, 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May 2013, JLab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839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219" y="1918086"/>
            <a:ext cx="3783395" cy="28321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241553" y="-76200"/>
            <a:ext cx="295037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GPDs from FFs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QCD Evolution Workshop, 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May 2013, JLab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2415" y="877482"/>
            <a:ext cx="2455553" cy="18917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0435" y="865938"/>
            <a:ext cx="2451925" cy="18869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3524" y="2752929"/>
            <a:ext cx="2533457" cy="192173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044917" y="3454400"/>
            <a:ext cx="1016434" cy="139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6988" y="4803152"/>
            <a:ext cx="6102558" cy="84020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062153" y="2757715"/>
            <a:ext cx="2571255" cy="1862908"/>
            <a:chOff x="4062153" y="3115443"/>
            <a:chExt cx="2436148" cy="178225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062153" y="3115443"/>
              <a:ext cx="2358158" cy="1782259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 flipH="1">
              <a:off x="5232845" y="3388647"/>
              <a:ext cx="1055702" cy="139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001897" y="3267529"/>
              <a:ext cx="478474" cy="139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 flipH="1">
              <a:off x="6313128" y="3407229"/>
              <a:ext cx="185173" cy="139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5551871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366" name="Equation" r:id="rId10" imgW="114300" imgH="165100" progId="Equation.3">
                  <p:embed/>
                </p:oleObj>
              </mc:Choice>
              <mc:Fallback>
                <p:oleObj name="Equation" r:id="rId10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9146679"/>
              </p:ext>
            </p:extLst>
          </p:nvPr>
        </p:nvGraphicFramePr>
        <p:xfrm>
          <a:off x="469179" y="877484"/>
          <a:ext cx="17907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367" name="Equation" r:id="rId12" imgW="1193800" imgH="254000" progId="Equation.3">
                  <p:embed/>
                </p:oleObj>
              </mc:Choice>
              <mc:Fallback>
                <p:oleObj name="Equation" r:id="rId12" imgW="11938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69179" y="877484"/>
                        <a:ext cx="17907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Oval Callout 27"/>
          <p:cNvSpPr/>
          <p:nvPr/>
        </p:nvSpPr>
        <p:spPr>
          <a:xfrm>
            <a:off x="1847273" y="1431638"/>
            <a:ext cx="2225142" cy="486448"/>
          </a:xfrm>
          <a:prstGeom prst="wedgeEllipseCallout">
            <a:avLst>
              <a:gd name="adj1" fmla="val -35880"/>
              <a:gd name="adj2" fmla="val 165715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1950057" y="1500908"/>
            <a:ext cx="2103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Inconsistency in DATA ?</a:t>
            </a:r>
            <a:endParaRPr lang="en-US" sz="1400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0113" y="5623633"/>
            <a:ext cx="5637116" cy="991379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869546" y="5080045"/>
            <a:ext cx="2118038" cy="27699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 smtClean="0"/>
              <a:t>Diehl et al. </a:t>
            </a:r>
            <a:r>
              <a:rPr lang="en-US" sz="1200" dirty="0" err="1" smtClean="0"/>
              <a:t>arXiv</a:t>
            </a:r>
            <a:r>
              <a:rPr lang="en-US" sz="1200" dirty="0" smtClean="0"/>
              <a:t>: 1302.4604</a:t>
            </a:r>
            <a:endParaRPr lang="en-US" sz="1200" dirty="0"/>
          </a:p>
        </p:txBody>
      </p:sp>
      <p:sp>
        <p:nvSpPr>
          <p:cNvPr id="33" name="TextBox 32"/>
          <p:cNvSpPr txBox="1"/>
          <p:nvPr/>
        </p:nvSpPr>
        <p:spPr>
          <a:xfrm>
            <a:off x="6547268" y="6156035"/>
            <a:ext cx="2440316" cy="27699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 err="1" smtClean="0"/>
              <a:t>Bacchetta</a:t>
            </a:r>
            <a:r>
              <a:rPr lang="en-US" sz="1200" dirty="0" smtClean="0"/>
              <a:t> et al. </a:t>
            </a:r>
            <a:r>
              <a:rPr lang="en-US" sz="1200" dirty="0" err="1" smtClean="0"/>
              <a:t>arXiv</a:t>
            </a:r>
            <a:r>
              <a:rPr lang="en-US" sz="1200" dirty="0" smtClean="0"/>
              <a:t>: 1107.5755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98601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2256" y="1267753"/>
            <a:ext cx="2176405" cy="1899582"/>
          </a:xfrm>
          <a:prstGeom prst="rect">
            <a:avLst/>
          </a:prstGeom>
        </p:spPr>
      </p:pic>
      <p:sp>
        <p:nvSpPr>
          <p:cNvPr id="359427" name="Text Box 3"/>
          <p:cNvSpPr txBox="1">
            <a:spLocks noChangeArrowheads="1"/>
          </p:cNvSpPr>
          <p:nvPr/>
        </p:nvSpPr>
        <p:spPr bwMode="auto">
          <a:xfrm>
            <a:off x="3557552" y="4847602"/>
            <a:ext cx="1773238" cy="4064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0">
                <a:latin typeface="Arial" pitchFamily="-108" charset="0"/>
              </a:rPr>
              <a:t>PDFs f</a:t>
            </a:r>
            <a:r>
              <a:rPr lang="en-US" sz="2000" b="0" baseline="-25000">
                <a:latin typeface="Arial" pitchFamily="-108" charset="0"/>
              </a:rPr>
              <a:t>p</a:t>
            </a:r>
            <a:r>
              <a:rPr lang="en-US" sz="2000" b="0" baseline="30000">
                <a:latin typeface="Arial" pitchFamily="-108" charset="0"/>
              </a:rPr>
              <a:t>u</a:t>
            </a:r>
            <a:r>
              <a:rPr lang="en-US" sz="2000" b="0">
                <a:latin typeface="Arial" pitchFamily="-108" charset="0"/>
              </a:rPr>
              <a:t>(x),…</a:t>
            </a:r>
          </a:p>
        </p:txBody>
      </p:sp>
      <p:sp>
        <p:nvSpPr>
          <p:cNvPr id="359429" name="Text Box 5"/>
          <p:cNvSpPr txBox="1">
            <a:spLocks noChangeArrowheads="1"/>
          </p:cNvSpPr>
          <p:nvPr/>
        </p:nvSpPr>
        <p:spPr bwMode="auto">
          <a:xfrm>
            <a:off x="844725" y="3173682"/>
            <a:ext cx="2762250" cy="4064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0" dirty="0">
                <a:latin typeface="Arial" pitchFamily="-108" charset="0"/>
              </a:rPr>
              <a:t>TMD PDFs: </a:t>
            </a:r>
            <a:r>
              <a:rPr lang="en-US" sz="2000" b="0" dirty="0" err="1">
                <a:latin typeface="Arial" pitchFamily="-108" charset="0"/>
              </a:rPr>
              <a:t>f</a:t>
            </a:r>
            <a:r>
              <a:rPr lang="en-US" sz="2000" b="0" baseline="-25000" dirty="0" err="1">
                <a:latin typeface="Arial" pitchFamily="-108" charset="0"/>
              </a:rPr>
              <a:t>p</a:t>
            </a:r>
            <a:r>
              <a:rPr lang="en-US" sz="2000" b="0" baseline="30000" dirty="0" err="1">
                <a:latin typeface="Arial" pitchFamily="-108" charset="0"/>
              </a:rPr>
              <a:t>u</a:t>
            </a:r>
            <a:r>
              <a:rPr lang="en-US" sz="2000" b="0" dirty="0">
                <a:latin typeface="Arial" pitchFamily="-108" charset="0"/>
              </a:rPr>
              <a:t>(</a:t>
            </a:r>
            <a:r>
              <a:rPr lang="en-US" sz="2000" b="0" dirty="0" err="1">
                <a:latin typeface="Arial" pitchFamily="-108" charset="0"/>
              </a:rPr>
              <a:t>x,k</a:t>
            </a:r>
            <a:r>
              <a:rPr lang="en-US" sz="2000" b="0" baseline="-25000" dirty="0" err="1">
                <a:latin typeface="Arial" pitchFamily="-108" charset="0"/>
              </a:rPr>
              <a:t>T</a:t>
            </a:r>
            <a:r>
              <a:rPr lang="en-US" sz="2000" b="0" dirty="0">
                <a:latin typeface="Arial" pitchFamily="-108" charset="0"/>
              </a:rPr>
              <a:t>),…</a:t>
            </a:r>
          </a:p>
        </p:txBody>
      </p:sp>
      <p:sp>
        <p:nvSpPr>
          <p:cNvPr id="359430" name="Text Box 6"/>
          <p:cNvSpPr txBox="1">
            <a:spLocks noChangeArrowheads="1"/>
          </p:cNvSpPr>
          <p:nvPr/>
        </p:nvSpPr>
        <p:spPr bwMode="auto">
          <a:xfrm rot="2338822">
            <a:off x="3604907" y="4049404"/>
            <a:ext cx="6461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0" dirty="0">
                <a:latin typeface="Arial" pitchFamily="-108" charset="0"/>
              </a:rPr>
              <a:t>d</a:t>
            </a:r>
            <a:r>
              <a:rPr lang="en-US" sz="2000" b="0" baseline="30000" dirty="0">
                <a:latin typeface="Arial" pitchFamily="-108" charset="0"/>
              </a:rPr>
              <a:t>2</a:t>
            </a:r>
            <a:r>
              <a:rPr lang="en-US" sz="2000" b="0" dirty="0">
                <a:latin typeface="Arial" pitchFamily="-108" charset="0"/>
              </a:rPr>
              <a:t>k</a:t>
            </a:r>
            <a:r>
              <a:rPr lang="en-US" sz="2000" b="0" baseline="-25000" dirty="0">
                <a:latin typeface="Arial" pitchFamily="-108" charset="0"/>
              </a:rPr>
              <a:t>T</a:t>
            </a:r>
          </a:p>
        </p:txBody>
      </p:sp>
      <p:sp>
        <p:nvSpPr>
          <p:cNvPr id="359431" name="Line 7"/>
          <p:cNvSpPr>
            <a:spLocks noChangeShapeType="1"/>
          </p:cNvSpPr>
          <p:nvPr/>
        </p:nvSpPr>
        <p:spPr bwMode="auto">
          <a:xfrm flipH="1">
            <a:off x="4343400" y="4106610"/>
            <a:ext cx="977760" cy="68380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433" name="Text Box 9"/>
          <p:cNvSpPr txBox="1">
            <a:spLocks noChangeArrowheads="1"/>
          </p:cNvSpPr>
          <p:nvPr/>
        </p:nvSpPr>
        <p:spPr bwMode="auto">
          <a:xfrm rot="19369591">
            <a:off x="4319840" y="3987477"/>
            <a:ext cx="11033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0" dirty="0" err="1">
                <a:latin typeface="Symbol" pitchFamily="-108" charset="2"/>
              </a:rPr>
              <a:t>x</a:t>
            </a:r>
            <a:r>
              <a:rPr lang="en-US" sz="2000" b="0" dirty="0">
                <a:latin typeface="Arial" pitchFamily="-108" charset="0"/>
              </a:rPr>
              <a:t>=0,t=0</a:t>
            </a:r>
          </a:p>
        </p:txBody>
      </p:sp>
      <p:sp>
        <p:nvSpPr>
          <p:cNvPr id="359435" name="Text Box 11"/>
          <p:cNvSpPr txBox="1">
            <a:spLocks noChangeArrowheads="1"/>
          </p:cNvSpPr>
          <p:nvPr/>
        </p:nvSpPr>
        <p:spPr bwMode="auto">
          <a:xfrm>
            <a:off x="2040804" y="609600"/>
            <a:ext cx="4035226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0" dirty="0" err="1" smtClean="0">
                <a:latin typeface="Arial" pitchFamily="-108" charset="0"/>
              </a:rPr>
              <a:t>W</a:t>
            </a:r>
            <a:r>
              <a:rPr lang="en-US" sz="1600" b="0" baseline="-25000" dirty="0" err="1" smtClean="0">
                <a:latin typeface="Arial" pitchFamily="-108" charset="0"/>
              </a:rPr>
              <a:t>p</a:t>
            </a:r>
            <a:r>
              <a:rPr lang="en-US" sz="2000" baseline="30000" dirty="0" err="1">
                <a:latin typeface="Arial" pitchFamily="-108" charset="0"/>
              </a:rPr>
              <a:t>q</a:t>
            </a:r>
            <a:r>
              <a:rPr lang="en-US" sz="1600" b="0" dirty="0" err="1" smtClean="0">
                <a:latin typeface="Arial" pitchFamily="-108" charset="0"/>
              </a:rPr>
              <a:t>(</a:t>
            </a:r>
            <a:r>
              <a:rPr lang="en-US" sz="1600" b="0" dirty="0" err="1">
                <a:latin typeface="Arial" pitchFamily="-108" charset="0"/>
              </a:rPr>
              <a:t>x,</a:t>
            </a:r>
            <a:r>
              <a:rPr lang="en-US" sz="1600" dirty="0" err="1">
                <a:latin typeface="Arial" pitchFamily="-108" charset="0"/>
              </a:rPr>
              <a:t>k</a:t>
            </a:r>
            <a:r>
              <a:rPr lang="en-US" sz="1600" b="0" baseline="-25000" dirty="0" err="1"/>
              <a:t>T</a:t>
            </a:r>
            <a:r>
              <a:rPr lang="en-US" sz="1600" b="0" dirty="0" err="1">
                <a:latin typeface="Arial" pitchFamily="-108" charset="0"/>
              </a:rPr>
              <a:t>,</a:t>
            </a:r>
            <a:r>
              <a:rPr lang="en-US" sz="1600" dirty="0" err="1">
                <a:latin typeface="Arial" pitchFamily="-108" charset="0"/>
              </a:rPr>
              <a:t>r</a:t>
            </a:r>
            <a:r>
              <a:rPr lang="en-US" sz="1600" b="0" dirty="0">
                <a:latin typeface="Arial" pitchFamily="-108" charset="0"/>
              </a:rPr>
              <a:t>)  “Mother” Wigner distributions </a:t>
            </a:r>
          </a:p>
        </p:txBody>
      </p:sp>
      <p:sp>
        <p:nvSpPr>
          <p:cNvPr id="359436" name="Text Box 12"/>
          <p:cNvSpPr txBox="1">
            <a:spLocks noChangeArrowheads="1"/>
          </p:cNvSpPr>
          <p:nvPr/>
        </p:nvSpPr>
        <p:spPr bwMode="auto">
          <a:xfrm rot="18267567">
            <a:off x="3067141" y="1695872"/>
            <a:ext cx="6302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0" dirty="0">
                <a:latin typeface="Arial" pitchFamily="-108" charset="0"/>
              </a:rPr>
              <a:t>d</a:t>
            </a:r>
            <a:r>
              <a:rPr lang="en-US" sz="2000" b="0" baseline="30000" dirty="0">
                <a:latin typeface="Arial" pitchFamily="-108" charset="0"/>
              </a:rPr>
              <a:t>3</a:t>
            </a:r>
            <a:r>
              <a:rPr lang="en-US" sz="2000" b="0" dirty="0">
                <a:latin typeface="Arial" pitchFamily="-108" charset="0"/>
              </a:rPr>
              <a:t>r </a:t>
            </a:r>
            <a:endParaRPr lang="en-US" sz="2000" b="0" baseline="30000" dirty="0">
              <a:latin typeface="Arial" pitchFamily="-108" charset="0"/>
            </a:endParaRPr>
          </a:p>
        </p:txBody>
      </p:sp>
      <p:sp>
        <p:nvSpPr>
          <p:cNvPr id="359437" name="Line 13"/>
          <p:cNvSpPr>
            <a:spLocks noChangeShapeType="1"/>
          </p:cNvSpPr>
          <p:nvPr/>
        </p:nvSpPr>
        <p:spPr bwMode="auto">
          <a:xfrm flipH="1">
            <a:off x="2949156" y="1340747"/>
            <a:ext cx="1128576" cy="174359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438" name="Line 14"/>
          <p:cNvSpPr>
            <a:spLocks noChangeShapeType="1"/>
          </p:cNvSpPr>
          <p:nvPr/>
        </p:nvSpPr>
        <p:spPr bwMode="auto">
          <a:xfrm>
            <a:off x="4230132" y="1326148"/>
            <a:ext cx="1371600" cy="173295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439" name="Text Box 15"/>
          <p:cNvSpPr txBox="1">
            <a:spLocks noChangeArrowheads="1"/>
          </p:cNvSpPr>
          <p:nvPr/>
        </p:nvSpPr>
        <p:spPr bwMode="auto">
          <a:xfrm rot="2760000">
            <a:off x="4711282" y="1809831"/>
            <a:ext cx="7413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0" dirty="0">
                <a:latin typeface="Arial" pitchFamily="-108" charset="0"/>
              </a:rPr>
              <a:t>d</a:t>
            </a:r>
            <a:r>
              <a:rPr lang="en-US" sz="2000" b="0" baseline="30000" dirty="0">
                <a:latin typeface="Arial" pitchFamily="-108" charset="0"/>
              </a:rPr>
              <a:t>2</a:t>
            </a:r>
            <a:r>
              <a:rPr lang="en-US" sz="2000" b="0" dirty="0">
                <a:latin typeface="Arial" pitchFamily="-108" charset="0"/>
              </a:rPr>
              <a:t>k</a:t>
            </a:r>
            <a:r>
              <a:rPr lang="en-US" sz="2000" b="0" baseline="-25000" dirty="0">
                <a:latin typeface="Arial" pitchFamily="-108" charset="0"/>
              </a:rPr>
              <a:t>T</a:t>
            </a:r>
            <a:endParaRPr lang="en-US" sz="1000" b="0" dirty="0">
              <a:latin typeface="Arial" pitchFamily="-108" charset="0"/>
            </a:endParaRPr>
          </a:p>
        </p:txBody>
      </p:sp>
      <p:sp>
        <p:nvSpPr>
          <p:cNvPr id="359441" name="Text Box 17"/>
          <p:cNvSpPr txBox="1">
            <a:spLocks noChangeArrowheads="1"/>
          </p:cNvSpPr>
          <p:nvPr/>
        </p:nvSpPr>
        <p:spPr bwMode="auto">
          <a:xfrm>
            <a:off x="5335758" y="3618897"/>
            <a:ext cx="3574207" cy="7386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b="0" dirty="0" smtClean="0">
                <a:latin typeface="Arial" pitchFamily="-108" charset="0"/>
              </a:rPr>
              <a:t>Exclusive Measurements</a:t>
            </a:r>
          </a:p>
          <a:p>
            <a:r>
              <a:rPr lang="en-US" sz="1400" b="0" dirty="0" smtClean="0">
                <a:latin typeface="Arial" pitchFamily="-108" charset="0"/>
              </a:rPr>
              <a:t>Momentum </a:t>
            </a:r>
            <a:r>
              <a:rPr lang="en-US" sz="1400" b="0" dirty="0">
                <a:latin typeface="Arial" pitchFamily="-108" charset="0"/>
              </a:rPr>
              <a:t>transfer to target</a:t>
            </a:r>
          </a:p>
          <a:p>
            <a:r>
              <a:rPr lang="en-US" sz="1400" b="0" dirty="0">
                <a:solidFill>
                  <a:srgbClr val="3333CC"/>
                </a:solidFill>
                <a:latin typeface="Arial" pitchFamily="-108" charset="0"/>
              </a:rPr>
              <a:t>Direct info about spatial </a:t>
            </a:r>
            <a:r>
              <a:rPr lang="en-US" sz="1400" b="0" dirty="0" smtClean="0">
                <a:solidFill>
                  <a:srgbClr val="3333CC"/>
                </a:solidFill>
                <a:latin typeface="Arial" pitchFamily="-108" charset="0"/>
              </a:rPr>
              <a:t>distribution</a:t>
            </a:r>
            <a:endParaRPr lang="en-US" sz="1400" b="0" dirty="0">
              <a:solidFill>
                <a:srgbClr val="3333CC"/>
              </a:solidFill>
              <a:latin typeface="Arial" pitchFamily="-108" charset="0"/>
            </a:endParaRPr>
          </a:p>
        </p:txBody>
      </p:sp>
      <p:sp>
        <p:nvSpPr>
          <p:cNvPr id="359442" name="Text Box 18"/>
          <p:cNvSpPr txBox="1">
            <a:spLocks noChangeArrowheads="1"/>
          </p:cNvSpPr>
          <p:nvPr/>
        </p:nvSpPr>
        <p:spPr bwMode="auto">
          <a:xfrm>
            <a:off x="124329" y="3583391"/>
            <a:ext cx="3492500" cy="73866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b="0" dirty="0" smtClean="0">
                <a:latin typeface="Arial" pitchFamily="-108" charset="0"/>
              </a:rPr>
              <a:t>Semi-inclusive measurements</a:t>
            </a:r>
          </a:p>
          <a:p>
            <a:r>
              <a:rPr lang="en-US" sz="1400" dirty="0">
                <a:latin typeface="Arial" pitchFamily="-108" charset="0"/>
              </a:rPr>
              <a:t>M</a:t>
            </a:r>
            <a:r>
              <a:rPr lang="en-US" sz="1400" b="0" dirty="0" smtClean="0">
                <a:latin typeface="Arial" pitchFamily="-108" charset="0"/>
              </a:rPr>
              <a:t>omentum </a:t>
            </a:r>
            <a:r>
              <a:rPr lang="en-US" sz="1400" b="0" dirty="0">
                <a:latin typeface="Arial" pitchFamily="-108" charset="0"/>
              </a:rPr>
              <a:t>transfer </a:t>
            </a:r>
            <a:r>
              <a:rPr lang="en-US" sz="1400" b="0" dirty="0" smtClean="0">
                <a:latin typeface="Arial" pitchFamily="-108" charset="0"/>
              </a:rPr>
              <a:t>to quark</a:t>
            </a:r>
            <a:endParaRPr lang="en-US" sz="1400" b="0" dirty="0">
              <a:latin typeface="Arial" pitchFamily="-108" charset="0"/>
            </a:endParaRPr>
          </a:p>
          <a:p>
            <a:r>
              <a:rPr lang="en-US" sz="1400" b="0" dirty="0">
                <a:solidFill>
                  <a:srgbClr val="3333CC"/>
                </a:solidFill>
                <a:latin typeface="Arial" pitchFamily="-108" charset="0"/>
              </a:rPr>
              <a:t>Direct info about momentum </a:t>
            </a:r>
            <a:r>
              <a:rPr lang="en-US" sz="1400" b="0" dirty="0" smtClean="0">
                <a:solidFill>
                  <a:srgbClr val="3333CC"/>
                </a:solidFill>
                <a:latin typeface="Arial" pitchFamily="-108" charset="0"/>
              </a:rPr>
              <a:t>distribution</a:t>
            </a:r>
            <a:endParaRPr lang="en-US" sz="1400" b="0" dirty="0">
              <a:solidFill>
                <a:srgbClr val="FF0000"/>
              </a:solidFill>
              <a:latin typeface="Arial" pitchFamily="-108" charset="0"/>
            </a:endParaRPr>
          </a:p>
        </p:txBody>
      </p:sp>
      <p:sp>
        <p:nvSpPr>
          <p:cNvPr id="359447" name="Text Box 23"/>
          <p:cNvSpPr txBox="1">
            <a:spLocks noChangeArrowheads="1"/>
          </p:cNvSpPr>
          <p:nvPr/>
        </p:nvSpPr>
        <p:spPr bwMode="auto">
          <a:xfrm rot="2700000">
            <a:off x="4416283" y="2043163"/>
            <a:ext cx="7127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0" dirty="0">
                <a:latin typeface="Arial" pitchFamily="-108" charset="0"/>
              </a:rPr>
              <a:t>(FT)</a:t>
            </a:r>
          </a:p>
        </p:txBody>
      </p:sp>
      <p:sp>
        <p:nvSpPr>
          <p:cNvPr id="359448" name="Text Box 24"/>
          <p:cNvSpPr txBox="1">
            <a:spLocks noChangeArrowheads="1"/>
          </p:cNvSpPr>
          <p:nvPr/>
        </p:nvSpPr>
        <p:spPr bwMode="auto">
          <a:xfrm>
            <a:off x="5321160" y="3199129"/>
            <a:ext cx="2438400" cy="4064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0" dirty="0" err="1">
                <a:latin typeface="Arial" pitchFamily="-108" charset="0"/>
              </a:rPr>
              <a:t>GPDs</a:t>
            </a:r>
            <a:r>
              <a:rPr lang="en-US" sz="2000" b="0" dirty="0">
                <a:latin typeface="Arial" pitchFamily="-108" charset="0"/>
              </a:rPr>
              <a:t>: </a:t>
            </a:r>
            <a:r>
              <a:rPr lang="en-US" sz="2000" b="0" dirty="0" err="1">
                <a:latin typeface="Arial" pitchFamily="-108" charset="0"/>
              </a:rPr>
              <a:t>H</a:t>
            </a:r>
            <a:r>
              <a:rPr lang="en-US" sz="2000" b="0" baseline="-25000" dirty="0" err="1">
                <a:latin typeface="Arial" pitchFamily="-108" charset="0"/>
              </a:rPr>
              <a:t>p</a:t>
            </a:r>
            <a:r>
              <a:rPr lang="en-US" sz="2000" b="0" baseline="30000" dirty="0" err="1">
                <a:latin typeface="Arial" pitchFamily="-108" charset="0"/>
              </a:rPr>
              <a:t>u</a:t>
            </a:r>
            <a:r>
              <a:rPr lang="en-US" sz="2000" b="0" dirty="0" err="1">
                <a:latin typeface="Arial" pitchFamily="-108" charset="0"/>
              </a:rPr>
              <a:t>(x,</a:t>
            </a:r>
            <a:r>
              <a:rPr lang="en-US" sz="2000" b="0" dirty="0" err="1">
                <a:latin typeface="Symbol" pitchFamily="-108" charset="2"/>
              </a:rPr>
              <a:t>x</a:t>
            </a:r>
            <a:r>
              <a:rPr lang="en-US" sz="2000" b="0" dirty="0" err="1">
                <a:latin typeface="Arial" pitchFamily="-108" charset="0"/>
              </a:rPr>
              <a:t>,t</a:t>
            </a:r>
            <a:r>
              <a:rPr lang="en-US" sz="2000" b="0" dirty="0">
                <a:latin typeface="Arial" pitchFamily="-108" charset="0"/>
              </a:rPr>
              <a:t>), …</a:t>
            </a:r>
          </a:p>
        </p:txBody>
      </p:sp>
      <p:sp>
        <p:nvSpPr>
          <p:cNvPr id="359450" name="Line 26"/>
          <p:cNvSpPr>
            <a:spLocks noChangeShapeType="1"/>
          </p:cNvSpPr>
          <p:nvPr/>
        </p:nvSpPr>
        <p:spPr bwMode="auto">
          <a:xfrm>
            <a:off x="3616829" y="4300564"/>
            <a:ext cx="596782" cy="48985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-10427" y="-76200"/>
            <a:ext cx="901874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Quantum Phase-space Distributions of Quarks</a:t>
            </a:r>
          </a:p>
        </p:txBody>
      </p:sp>
      <p:grpSp>
        <p:nvGrpSpPr>
          <p:cNvPr id="4" name="Group 46"/>
          <p:cNvGrpSpPr/>
          <p:nvPr/>
        </p:nvGrpSpPr>
        <p:grpSpPr>
          <a:xfrm>
            <a:off x="456100" y="4558444"/>
            <a:ext cx="2880962" cy="2055505"/>
            <a:chOff x="342476" y="4483088"/>
            <a:chExt cx="2880962" cy="2055505"/>
          </a:xfrm>
        </p:grpSpPr>
        <p:grpSp>
          <p:nvGrpSpPr>
            <p:cNvPr id="5" name="Group 42"/>
            <p:cNvGrpSpPr/>
            <p:nvPr/>
          </p:nvGrpSpPr>
          <p:grpSpPr>
            <a:xfrm>
              <a:off x="342476" y="4483088"/>
              <a:ext cx="2880962" cy="2055505"/>
              <a:chOff x="-156418" y="4614327"/>
              <a:chExt cx="2562871" cy="2010255"/>
            </a:xfrm>
          </p:grpSpPr>
          <p:pic>
            <p:nvPicPr>
              <p:cNvPr id="34" name="Picture 5" descr="AN_E704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-102702" y="4614327"/>
                <a:ext cx="2498893" cy="1893332"/>
              </a:xfrm>
              <a:prstGeom prst="rect">
                <a:avLst/>
              </a:prstGeom>
              <a:noFill/>
            </p:spPr>
          </p:pic>
          <p:sp>
            <p:nvSpPr>
              <p:cNvPr id="35" name="Text Box 6"/>
              <p:cNvSpPr txBox="1">
                <a:spLocks noChangeArrowheads="1"/>
              </p:cNvSpPr>
              <p:nvPr/>
            </p:nvSpPr>
            <p:spPr bwMode="auto">
              <a:xfrm>
                <a:off x="609600" y="5029200"/>
                <a:ext cx="1180988" cy="2769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91412" tIns="45705" rIns="91412" bIns="45705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200" b="0" dirty="0" err="1">
                    <a:solidFill>
                      <a:srgbClr val="0066FF"/>
                    </a:solidFill>
                  </a:rPr>
                  <a:t>p</a:t>
                </a:r>
                <a:r>
                  <a:rPr lang="en-US" sz="1200" b="0" baseline="-25000" dirty="0" err="1">
                    <a:solidFill>
                      <a:srgbClr val="0066FF"/>
                    </a:solidFill>
                  </a:rPr>
                  <a:t>T</a:t>
                </a:r>
                <a:r>
                  <a:rPr lang="en-US" sz="1200" b="0" dirty="0">
                    <a:solidFill>
                      <a:srgbClr val="0066FF"/>
                    </a:solidFill>
                  </a:rPr>
                  <a:t>&lt; 2 </a:t>
                </a:r>
                <a:r>
                  <a:rPr lang="en-US" sz="1200" b="0" dirty="0" err="1">
                    <a:solidFill>
                      <a:srgbClr val="0066FF"/>
                    </a:solidFill>
                  </a:rPr>
                  <a:t>GeV/c</a:t>
                </a:r>
                <a:endParaRPr lang="en-US" sz="1200" b="0" dirty="0">
                  <a:solidFill>
                    <a:srgbClr val="0066FF"/>
                  </a:solidFill>
                </a:endParaRPr>
              </a:p>
            </p:txBody>
          </p:sp>
          <p:sp>
            <p:nvSpPr>
              <p:cNvPr id="36" name="Text Box 7"/>
              <p:cNvSpPr txBox="1">
                <a:spLocks noChangeArrowheads="1"/>
              </p:cNvSpPr>
              <p:nvPr/>
            </p:nvSpPr>
            <p:spPr bwMode="auto">
              <a:xfrm>
                <a:off x="527436" y="4842927"/>
                <a:ext cx="1160687" cy="246211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ffectLst/>
            </p:spPr>
            <p:txBody>
              <a:bodyPr wrap="square" lIns="91431" tIns="45715" rIns="91431" bIns="45715">
                <a:prstTxWarp prst="textNoShape">
                  <a:avLst/>
                </a:prstTxWarp>
                <a:spAutoFit/>
              </a:bodyPr>
              <a:lstStyle/>
              <a:p>
                <a:pPr algn="ctr">
                  <a:lnSpc>
                    <a:spcPct val="80000"/>
                  </a:lnSpc>
                  <a:spcBef>
                    <a:spcPct val="50000"/>
                  </a:spcBef>
                </a:pPr>
                <a:r>
                  <a:rPr lang="it-IT" sz="1200" b="0" dirty="0">
                    <a:solidFill>
                      <a:srgbClr val="008000"/>
                    </a:solidFill>
                    <a:ea typeface="Arial" pitchFamily="-108" charset="0"/>
                    <a:cs typeface="Arial" pitchFamily="-108" charset="0"/>
                  </a:rPr>
                  <a:t>√s = 20 GeV  </a:t>
                </a:r>
              </a:p>
            </p:txBody>
          </p:sp>
          <p:sp>
            <p:nvSpPr>
              <p:cNvPr id="38" name="Text Box 9"/>
              <p:cNvSpPr txBox="1">
                <a:spLocks noChangeArrowheads="1"/>
              </p:cNvSpPr>
              <p:nvPr/>
            </p:nvSpPr>
            <p:spPr bwMode="auto">
              <a:xfrm>
                <a:off x="1996389" y="6255250"/>
                <a:ext cx="410064" cy="369332"/>
              </a:xfrm>
              <a:prstGeom prst="rect">
                <a:avLst/>
              </a:prstGeom>
              <a:noFill/>
              <a:ln w="31750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dirty="0" err="1">
                    <a:solidFill>
                      <a:schemeClr val="tx1"/>
                    </a:solidFill>
                  </a:rPr>
                  <a:t>x</a:t>
                </a:r>
                <a:r>
                  <a:rPr lang="en-US" baseline="-25000" dirty="0" err="1">
                    <a:solidFill>
                      <a:schemeClr val="tx1"/>
                    </a:solidFill>
                  </a:rPr>
                  <a:t>F</a:t>
                </a:r>
                <a:endParaRPr lang="it-IT" baseline="-25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Text Box 10"/>
              <p:cNvSpPr txBox="1">
                <a:spLocks noChangeArrowheads="1"/>
              </p:cNvSpPr>
              <p:nvPr/>
            </p:nvSpPr>
            <p:spPr bwMode="auto">
              <a:xfrm>
                <a:off x="-156418" y="4980053"/>
                <a:ext cx="477657" cy="338554"/>
              </a:xfrm>
              <a:prstGeom prst="rect">
                <a:avLst/>
              </a:prstGeom>
              <a:noFill/>
              <a:ln w="31750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 dirty="0">
                    <a:solidFill>
                      <a:schemeClr val="tx1"/>
                    </a:solidFill>
                  </a:rPr>
                  <a:t>A</a:t>
                </a:r>
                <a:r>
                  <a:rPr lang="en-US" sz="1600" baseline="-25000" dirty="0">
                    <a:solidFill>
                      <a:schemeClr val="tx1"/>
                    </a:solidFill>
                  </a:rPr>
                  <a:t>N</a:t>
                </a:r>
                <a:endParaRPr lang="it-IT" sz="1600" baseline="-250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487848" y="5348873"/>
              <a:ext cx="42813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5977876" y="4757052"/>
            <a:ext cx="2400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May solve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proton spin puzzle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6" name="Picture 55" descr="Snapshot 2009-09-27 10-27-26.tif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456" y="1267753"/>
            <a:ext cx="2342242" cy="1845789"/>
          </a:xfrm>
          <a:prstGeom prst="rect">
            <a:avLst/>
          </a:prstGeom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8914849"/>
              </p:ext>
            </p:extLst>
          </p:nvPr>
        </p:nvGraphicFramePr>
        <p:xfrm>
          <a:off x="4681722" y="5619777"/>
          <a:ext cx="4306888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0591" name="Equation" r:id="rId7" imgW="3035300" imgH="457200" progId="Equation.3">
                  <p:embed/>
                </p:oleObj>
              </mc:Choice>
              <mc:Fallback>
                <p:oleObj name="Equation" r:id="rId7" imgW="30353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681722" y="5619777"/>
                        <a:ext cx="4306888" cy="650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705508" y="4536687"/>
            <a:ext cx="2533069" cy="1888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159097" y="4338102"/>
            <a:ext cx="3255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May explain SSA &amp; Lam-Tung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59446" name="Text Box 22"/>
          <p:cNvSpPr txBox="1">
            <a:spLocks noChangeArrowheads="1"/>
          </p:cNvSpPr>
          <p:nvPr/>
        </p:nvSpPr>
        <p:spPr bwMode="auto">
          <a:xfrm>
            <a:off x="422922" y="985481"/>
            <a:ext cx="8068850" cy="3077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b="0" dirty="0">
                <a:solidFill>
                  <a:srgbClr val="3333CC"/>
                </a:solidFill>
                <a:latin typeface="Arial" pitchFamily="-108" charset="0"/>
              </a:rPr>
              <a:t>Probability to find a quark</a:t>
            </a:r>
            <a:r>
              <a:rPr lang="en-US" sz="1400" b="0" dirty="0" smtClean="0">
                <a:solidFill>
                  <a:srgbClr val="3333CC"/>
                </a:solidFill>
                <a:latin typeface="Arial" pitchFamily="-108" charset="0"/>
              </a:rPr>
              <a:t> </a:t>
            </a:r>
            <a:r>
              <a:rPr lang="en-US" sz="1400" dirty="0" err="1">
                <a:solidFill>
                  <a:srgbClr val="3333CC"/>
                </a:solidFill>
                <a:latin typeface="Arial" pitchFamily="-108" charset="0"/>
              </a:rPr>
              <a:t>q</a:t>
            </a:r>
            <a:r>
              <a:rPr lang="en-US" sz="1400" b="0" dirty="0" smtClean="0">
                <a:solidFill>
                  <a:srgbClr val="3333CC"/>
                </a:solidFill>
                <a:latin typeface="Arial" pitchFamily="-108" charset="0"/>
              </a:rPr>
              <a:t> </a:t>
            </a:r>
            <a:r>
              <a:rPr lang="en-US" sz="1400" b="0" dirty="0">
                <a:solidFill>
                  <a:srgbClr val="3333CC"/>
                </a:solidFill>
                <a:latin typeface="Arial" pitchFamily="-108" charset="0"/>
              </a:rPr>
              <a:t>in a nucleon </a:t>
            </a:r>
            <a:r>
              <a:rPr lang="en-US" sz="1400" dirty="0">
                <a:solidFill>
                  <a:srgbClr val="3333CC"/>
                </a:solidFill>
                <a:latin typeface="Arial" pitchFamily="-108" charset="0"/>
              </a:rPr>
              <a:t>P</a:t>
            </a:r>
            <a:r>
              <a:rPr lang="en-US" sz="1400" b="0" dirty="0">
                <a:solidFill>
                  <a:srgbClr val="3333CC"/>
                </a:solidFill>
                <a:latin typeface="Arial" pitchFamily="-108" charset="0"/>
              </a:rPr>
              <a:t> with a certain polarization in a position </a:t>
            </a:r>
            <a:r>
              <a:rPr lang="en-US" sz="1400" dirty="0" err="1">
                <a:solidFill>
                  <a:srgbClr val="3333CC"/>
                </a:solidFill>
                <a:latin typeface="Arial" pitchFamily="-108" charset="0"/>
              </a:rPr>
              <a:t>r</a:t>
            </a:r>
            <a:r>
              <a:rPr lang="en-US" sz="1400" b="0" dirty="0" smtClean="0">
                <a:solidFill>
                  <a:srgbClr val="3333CC"/>
                </a:solidFill>
                <a:latin typeface="Arial" pitchFamily="-108" charset="0"/>
              </a:rPr>
              <a:t> </a:t>
            </a:r>
            <a:r>
              <a:rPr lang="en-US" sz="1400" dirty="0" smtClean="0">
                <a:solidFill>
                  <a:srgbClr val="3333CC"/>
                </a:solidFill>
                <a:latin typeface="Arial" pitchFamily="-108" charset="0"/>
              </a:rPr>
              <a:t> &amp;</a:t>
            </a:r>
            <a:r>
              <a:rPr lang="en-US" sz="1400" b="0" dirty="0" smtClean="0">
                <a:solidFill>
                  <a:srgbClr val="3333CC"/>
                </a:solidFill>
                <a:latin typeface="Arial" pitchFamily="-108" charset="0"/>
              </a:rPr>
              <a:t> </a:t>
            </a:r>
            <a:r>
              <a:rPr lang="en-US" sz="1400" b="0" dirty="0">
                <a:solidFill>
                  <a:srgbClr val="3333CC"/>
                </a:solidFill>
                <a:latin typeface="Arial" pitchFamily="-108" charset="0"/>
              </a:rPr>
              <a:t>momentum </a:t>
            </a:r>
            <a:r>
              <a:rPr lang="en-US" sz="1400" dirty="0" err="1">
                <a:solidFill>
                  <a:srgbClr val="3333CC"/>
                </a:solidFill>
                <a:latin typeface="Arial" pitchFamily="-108" charset="0"/>
              </a:rPr>
              <a:t>k</a:t>
            </a:r>
            <a:r>
              <a:rPr lang="en-US" sz="1400" b="0" dirty="0">
                <a:solidFill>
                  <a:srgbClr val="3333CC"/>
                </a:solidFill>
                <a:latin typeface="Arial" pitchFamily="-108" charset="0"/>
              </a:rPr>
              <a:t> </a:t>
            </a:r>
          </a:p>
        </p:txBody>
      </p:sp>
      <p:sp>
        <p:nvSpPr>
          <p:cNvPr id="49" name="Rectangle 4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5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QCD Evolution Workshop, 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May 2013, JLab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6260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754" y="1381030"/>
            <a:ext cx="5419654" cy="390039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80494" y="2232890"/>
            <a:ext cx="1296737" cy="8953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509534" y="-76200"/>
            <a:ext cx="641443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Nucleon Form Factors at High Q</a:t>
            </a:r>
            <a:r>
              <a:rPr lang="en-US" sz="3600" b="1" baseline="3000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2</a:t>
            </a:r>
          </a:p>
        </p:txBody>
      </p:sp>
      <p:sp>
        <p:nvSpPr>
          <p:cNvPr id="13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QCD Evolution Workshop, 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May 2013, JLab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6202" y="5431017"/>
            <a:ext cx="2123969" cy="8132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6371" y="5367517"/>
            <a:ext cx="3846106" cy="10332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1800" y="5499100"/>
            <a:ext cx="21120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Ratio of quasi-elastic</a:t>
            </a:r>
          </a:p>
          <a:p>
            <a:r>
              <a:rPr lang="en-US" sz="1600" dirty="0"/>
              <a:t>e</a:t>
            </a:r>
            <a:r>
              <a:rPr lang="en-US" sz="1600" dirty="0" smtClean="0"/>
              <a:t>-p to e-n scatterings </a:t>
            </a:r>
          </a:p>
          <a:p>
            <a:r>
              <a:rPr lang="en-US" sz="1600" dirty="0"/>
              <a:t>o</a:t>
            </a:r>
            <a:r>
              <a:rPr lang="en-US" sz="1600" dirty="0" smtClean="0"/>
              <a:t>ff a deuteron target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93179" y="831334"/>
            <a:ext cx="8729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Related to GPDs at high |t|  </a:t>
            </a:r>
            <a:r>
              <a:rPr lang="en-US" dirty="0" smtClean="0">
                <a:sym typeface="Wingdings"/>
              </a:rPr>
              <a:t> structure of the nucleon at small transverse distances </a:t>
            </a:r>
            <a:endParaRPr lang="en-US" dirty="0"/>
          </a:p>
        </p:txBody>
      </p:sp>
      <p:sp>
        <p:nvSpPr>
          <p:cNvPr id="8" name="Oval Callout 7"/>
          <p:cNvSpPr/>
          <p:nvPr/>
        </p:nvSpPr>
        <p:spPr>
          <a:xfrm>
            <a:off x="5990653" y="1830836"/>
            <a:ext cx="2175447" cy="429764"/>
          </a:xfrm>
          <a:prstGeom prst="wedgeEllipseCallout">
            <a:avLst>
              <a:gd name="adj1" fmla="val -79010"/>
              <a:gd name="adj2" fmla="val 9251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186357" y="1868936"/>
            <a:ext cx="18646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E12-09-019 Hall-A 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17" name="Oval Callout 16"/>
          <p:cNvSpPr/>
          <p:nvPr/>
        </p:nvSpPr>
        <p:spPr>
          <a:xfrm>
            <a:off x="5888223" y="3102811"/>
            <a:ext cx="2175447" cy="429764"/>
          </a:xfrm>
          <a:prstGeom prst="wedgeEllipseCallout">
            <a:avLst>
              <a:gd name="adj1" fmla="val -97107"/>
              <a:gd name="adj2" fmla="val -6411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003353" y="3133072"/>
            <a:ext cx="19296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E12-07-104  Hall-B</a:t>
            </a:r>
            <a:endParaRPr lang="en-US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835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6" y="918183"/>
            <a:ext cx="4504824" cy="3422912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509534" y="-76200"/>
            <a:ext cx="641443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Nucleon Form Factors at High Q</a:t>
            </a:r>
            <a:r>
              <a:rPr lang="en-US" sz="3600" b="1" baseline="3000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2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QCD Evolution Workshop, 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May 2013, JLab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134" y="5367453"/>
            <a:ext cx="4140200" cy="6985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53495" y="5028899"/>
            <a:ext cx="26480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Ratio of recoil polarizations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436222" y="860457"/>
            <a:ext cx="4695124" cy="3516495"/>
            <a:chOff x="4357104" y="952818"/>
            <a:chExt cx="4808877" cy="359731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57104" y="952818"/>
              <a:ext cx="4808877" cy="3597310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4357104" y="3592499"/>
              <a:ext cx="578799" cy="571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60428" y="2926775"/>
              <a:ext cx="905387" cy="3913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236576" y="3206175"/>
              <a:ext cx="1875419" cy="203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960477" y="3499091"/>
              <a:ext cx="229919" cy="1589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117879" y="3319648"/>
              <a:ext cx="229919" cy="1589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Oval Callout 15"/>
          <p:cNvSpPr/>
          <p:nvPr/>
        </p:nvSpPr>
        <p:spPr>
          <a:xfrm>
            <a:off x="2464234" y="4151878"/>
            <a:ext cx="2175447" cy="429764"/>
          </a:xfrm>
          <a:prstGeom prst="wedgeEllipseCallout">
            <a:avLst>
              <a:gd name="adj1" fmla="val -31298"/>
              <a:gd name="adj2" fmla="val -359353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Callout 27"/>
          <p:cNvSpPr/>
          <p:nvPr/>
        </p:nvSpPr>
        <p:spPr>
          <a:xfrm>
            <a:off x="6955899" y="4183112"/>
            <a:ext cx="2175447" cy="429764"/>
          </a:xfrm>
          <a:prstGeom prst="wedgeEllipseCallout">
            <a:avLst>
              <a:gd name="adj1" fmla="val -35013"/>
              <a:gd name="adj2" fmla="val -18204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Callout 28"/>
          <p:cNvSpPr/>
          <p:nvPr/>
        </p:nvSpPr>
        <p:spPr>
          <a:xfrm>
            <a:off x="4657864" y="4091568"/>
            <a:ext cx="2175447" cy="429764"/>
          </a:xfrm>
          <a:prstGeom prst="wedgeEllipseCallout">
            <a:avLst>
              <a:gd name="adj1" fmla="val 18589"/>
              <a:gd name="adj2" fmla="val -21159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7080859" y="4219998"/>
            <a:ext cx="19257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E12-11-009  Hall-C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70244" y="5028899"/>
            <a:ext cx="35713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Asymmetry in quasi-elastic scattering </a:t>
            </a:r>
            <a:endParaRPr lang="en-US" sz="160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3651" y="5443653"/>
            <a:ext cx="1943100" cy="6223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49729" y="4119615"/>
            <a:ext cx="19183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E12-09-016  Hall-A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29334" y="4183112"/>
            <a:ext cx="18646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E12-07-109 Hall-A </a:t>
            </a:r>
            <a:endParaRPr lang="en-US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466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94898"/>
            <a:ext cx="5048787" cy="334215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11134" y="-76200"/>
            <a:ext cx="121123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DVCS</a:t>
            </a:r>
            <a:endParaRPr lang="en-US" sz="3600" b="1" baseline="30000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13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QCD Evolution Workshop, 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May 2013, JLab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756" y="729392"/>
            <a:ext cx="4270628" cy="186224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1614" y="1176443"/>
            <a:ext cx="1309267" cy="559358"/>
          </a:xfrm>
          <a:prstGeom prst="rect">
            <a:avLst/>
          </a:prstGeom>
        </p:spPr>
      </p:pic>
      <p:graphicFrame>
        <p:nvGraphicFramePr>
          <p:cNvPr id="2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8232012"/>
              </p:ext>
            </p:extLst>
          </p:nvPr>
        </p:nvGraphicFramePr>
        <p:xfrm>
          <a:off x="6319066" y="1317175"/>
          <a:ext cx="250825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6782" name="Equation" r:id="rId7" imgW="139700" imgH="127000" progId="Equation.3">
                  <p:embed/>
                </p:oleObj>
              </mc:Choice>
              <mc:Fallback>
                <p:oleObj name="Equation" r:id="rId7" imgW="139700" imgH="1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9066" y="1317175"/>
                        <a:ext cx="250825" cy="2286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57507" y="1222623"/>
            <a:ext cx="2109574" cy="36933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031827" y="2773062"/>
            <a:ext cx="1485661" cy="9528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7260160" y="4565976"/>
            <a:ext cx="1485661" cy="9528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3875307" y="5556445"/>
            <a:ext cx="1485661" cy="9528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948924" y="2519303"/>
            <a:ext cx="1485661" cy="2400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788514" y="4569341"/>
            <a:ext cx="1485661" cy="9528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20374" y="2307224"/>
            <a:ext cx="4101495" cy="4194080"/>
          </a:xfrm>
          <a:prstGeom prst="rect">
            <a:avLst/>
          </a:prstGeom>
        </p:spPr>
      </p:pic>
      <p:sp>
        <p:nvSpPr>
          <p:cNvPr id="21" name="Oval Callout 20"/>
          <p:cNvSpPr/>
          <p:nvPr/>
        </p:nvSpPr>
        <p:spPr>
          <a:xfrm>
            <a:off x="6701056" y="1883890"/>
            <a:ext cx="2175447" cy="429764"/>
          </a:xfrm>
          <a:prstGeom prst="wedgeEllipseCallout">
            <a:avLst>
              <a:gd name="adj1" fmla="val -42620"/>
              <a:gd name="adj2" fmla="val -2471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6816186" y="1914151"/>
            <a:ext cx="19030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E12-06-114  Hall-A</a:t>
            </a:r>
            <a:endParaRPr lang="en-US" sz="1600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26094" y="2591637"/>
            <a:ext cx="1495775" cy="9284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947025" y="2663825"/>
            <a:ext cx="352425" cy="139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8099425" y="2837748"/>
            <a:ext cx="619846" cy="139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8683626" y="3251200"/>
            <a:ext cx="311870" cy="1104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83626" y="3245166"/>
            <a:ext cx="304079" cy="1164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84567" y="2906582"/>
            <a:ext cx="561254" cy="14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689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988" y="575654"/>
            <a:ext cx="2703255" cy="219369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92537" y="569196"/>
            <a:ext cx="3198359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7222" y="929915"/>
            <a:ext cx="4299430" cy="3005428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690249" y="-76200"/>
            <a:ext cx="605300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p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-DVCS A</a:t>
            </a:r>
            <a:r>
              <a:rPr lang="en-US" sz="3600" b="1" baseline="-2500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UL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and A</a:t>
            </a:r>
            <a:r>
              <a:rPr lang="en-US" sz="3600" b="1" baseline="-2500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LU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@ CLAS12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823" y="3161781"/>
            <a:ext cx="4332110" cy="31530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1610" y="4032719"/>
            <a:ext cx="2051629" cy="25751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6255" y="4321847"/>
            <a:ext cx="1183845" cy="1811642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692719" y="3613734"/>
            <a:ext cx="865909" cy="363694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97626" y="4156372"/>
            <a:ext cx="1022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120 days</a:t>
            </a:r>
          </a:p>
          <a:p>
            <a:pPr algn="ctr"/>
            <a:r>
              <a:rPr lang="en-US" sz="1400" dirty="0"/>
              <a:t>b</a:t>
            </a:r>
            <a:r>
              <a:rPr lang="en-US" sz="1400" dirty="0" smtClean="0"/>
              <a:t>eam time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859226" y="356849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r>
              <a:rPr lang="en-US" baseline="-25000" dirty="0" smtClean="0"/>
              <a:t>UL</a:t>
            </a:r>
            <a:endParaRPr lang="en-US" baseline="-25000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215179" y="3568490"/>
            <a:ext cx="11545" cy="95144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6180" y="3175004"/>
            <a:ext cx="3908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Q</a:t>
            </a:r>
            <a:r>
              <a:rPr lang="en-US" sz="1400" baseline="30000" dirty="0" smtClean="0"/>
              <a:t>2</a:t>
            </a:r>
            <a:endParaRPr lang="en-US" sz="1400" baseline="30000" dirty="0"/>
          </a:p>
        </p:txBody>
      </p:sp>
      <p:sp>
        <p:nvSpPr>
          <p:cNvPr id="17" name="Rectangle 16"/>
          <p:cNvSpPr/>
          <p:nvPr/>
        </p:nvSpPr>
        <p:spPr>
          <a:xfrm>
            <a:off x="4548909" y="1212329"/>
            <a:ext cx="288636" cy="2539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4673980" y="1373959"/>
            <a:ext cx="11545" cy="95144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481887" y="961731"/>
            <a:ext cx="3908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Q</a:t>
            </a:r>
            <a:r>
              <a:rPr lang="en-US" sz="1400" baseline="30000" dirty="0" smtClean="0"/>
              <a:t>2</a:t>
            </a:r>
            <a:endParaRPr lang="en-US" sz="1400" baseline="30000" dirty="0"/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7745058" y="4004613"/>
            <a:ext cx="766642" cy="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8628805" y="3832695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x</a:t>
            </a:r>
            <a:endParaRPr lang="en-US" sz="1400" baseline="30000" dirty="0"/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3371541" y="6439992"/>
            <a:ext cx="766642" cy="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206528" y="6263014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x</a:t>
            </a:r>
            <a:endParaRPr lang="en-US" sz="1400" baseline="30000" dirty="0"/>
          </a:p>
        </p:txBody>
      </p:sp>
      <p:sp>
        <p:nvSpPr>
          <p:cNvPr id="33" name="Oval 32"/>
          <p:cNvSpPr/>
          <p:nvPr/>
        </p:nvSpPr>
        <p:spPr>
          <a:xfrm>
            <a:off x="5246255" y="1125647"/>
            <a:ext cx="865909" cy="363694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416505" y="1073789"/>
            <a:ext cx="548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r>
              <a:rPr lang="en-US" baseline="-25000" dirty="0" smtClean="0"/>
              <a:t>LU</a:t>
            </a:r>
            <a:endParaRPr lang="en-US" baseline="-25000" dirty="0"/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1907577" y="3858326"/>
            <a:ext cx="766642" cy="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742564" y="3681348"/>
            <a:ext cx="3000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-t</a:t>
            </a:r>
            <a:endParaRPr lang="en-US" sz="1400" baseline="30000" dirty="0"/>
          </a:p>
        </p:txBody>
      </p:sp>
      <p:sp>
        <p:nvSpPr>
          <p:cNvPr id="36" name="TextBox 35"/>
          <p:cNvSpPr txBox="1"/>
          <p:nvPr/>
        </p:nvSpPr>
        <p:spPr>
          <a:xfrm>
            <a:off x="5170147" y="1566248"/>
            <a:ext cx="1022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85 days</a:t>
            </a:r>
          </a:p>
          <a:p>
            <a:pPr algn="ctr"/>
            <a:r>
              <a:rPr lang="en-US" sz="1400" dirty="0"/>
              <a:t>b</a:t>
            </a:r>
            <a:r>
              <a:rPr lang="en-US" sz="1400" dirty="0" smtClean="0"/>
              <a:t>eam time</a:t>
            </a:r>
            <a:endParaRPr lang="en-US" sz="1400" dirty="0"/>
          </a:p>
        </p:txBody>
      </p:sp>
      <p:sp>
        <p:nvSpPr>
          <p:cNvPr id="37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QCD Evolution Workshop, 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May 2013, JLab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84376" y="611019"/>
            <a:ext cx="3983089" cy="3551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141" y="2861895"/>
            <a:ext cx="4697812" cy="304066"/>
          </a:xfrm>
          <a:prstGeom prst="rect">
            <a:avLst/>
          </a:prstGeom>
        </p:spPr>
      </p:pic>
      <p:sp>
        <p:nvSpPr>
          <p:cNvPr id="38" name="Oval 37"/>
          <p:cNvSpPr/>
          <p:nvPr/>
        </p:nvSpPr>
        <p:spPr>
          <a:xfrm>
            <a:off x="2265571" y="917209"/>
            <a:ext cx="1929635" cy="43500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2265572" y="948634"/>
            <a:ext cx="19257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</a:rPr>
              <a:t>C</a:t>
            </a:r>
            <a:r>
              <a:rPr lang="en-US" sz="1600" dirty="0" smtClean="0">
                <a:solidFill>
                  <a:srgbClr val="0000FF"/>
                </a:solidFill>
              </a:rPr>
              <a:t>12-06-119  Hall-B</a:t>
            </a:r>
            <a:endParaRPr lang="en-US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881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533362" y="-76200"/>
            <a:ext cx="436677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p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-DVCS A</a:t>
            </a:r>
            <a:r>
              <a:rPr lang="en-US" sz="3600" b="1" baseline="-2500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UT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@ CLAS12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8065"/>
            <a:ext cx="9144000" cy="6034486"/>
          </a:xfrm>
          <a:prstGeom prst="rect">
            <a:avLst/>
          </a:prstGeom>
        </p:spPr>
      </p:pic>
      <p:sp>
        <p:nvSpPr>
          <p:cNvPr id="9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QCD Evolution Workshop, 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May 2013, JLab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4234" y="6170567"/>
            <a:ext cx="4345385" cy="425205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3724184" y="4709298"/>
            <a:ext cx="1929635" cy="43500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724185" y="4740723"/>
            <a:ext cx="19409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</a:rPr>
              <a:t>C</a:t>
            </a:r>
            <a:r>
              <a:rPr lang="en-US" sz="1600" dirty="0" smtClean="0">
                <a:solidFill>
                  <a:srgbClr val="0000FF"/>
                </a:solidFill>
              </a:rPr>
              <a:t>12-12-010  Hall-B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6065822" y="4426697"/>
            <a:ext cx="2291988" cy="435001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05802" y="4644276"/>
            <a:ext cx="2291988" cy="435001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275346" y="4105745"/>
            <a:ext cx="527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</a:t>
            </a:r>
            <a:r>
              <a:rPr lang="en-US" b="1" baseline="-25000" dirty="0">
                <a:solidFill>
                  <a:srgbClr val="FF0000"/>
                </a:solidFill>
              </a:rPr>
              <a:t>L</a:t>
            </a:r>
            <a:r>
              <a:rPr lang="en-US" b="1" baseline="-25000" dirty="0" smtClean="0">
                <a:solidFill>
                  <a:srgbClr val="FF0000"/>
                </a:solidFill>
              </a:rPr>
              <a:t>T</a:t>
            </a:r>
            <a:endParaRPr lang="en-US" b="1" baseline="-250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94595" y="4274944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</a:t>
            </a:r>
            <a:r>
              <a:rPr lang="en-US" b="1" baseline="-25000" dirty="0" smtClean="0">
                <a:solidFill>
                  <a:srgbClr val="FF0000"/>
                </a:solidFill>
              </a:rPr>
              <a:t>UT</a:t>
            </a:r>
            <a:endParaRPr lang="en-US" b="1" baseline="-25000" dirty="0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8076540" y="4159230"/>
            <a:ext cx="865909" cy="363694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8246790" y="4107372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r>
              <a:rPr lang="en-US" baseline="-25000" dirty="0" smtClean="0"/>
              <a:t>LT</a:t>
            </a:r>
            <a:endParaRPr lang="en-US" baseline="-25000" dirty="0"/>
          </a:p>
        </p:txBody>
      </p:sp>
      <p:sp>
        <p:nvSpPr>
          <p:cNvPr id="18" name="Oval 17"/>
          <p:cNvSpPr/>
          <p:nvPr/>
        </p:nvSpPr>
        <p:spPr>
          <a:xfrm>
            <a:off x="2585249" y="4337759"/>
            <a:ext cx="865909" cy="363694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755499" y="4285901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r>
              <a:rPr lang="en-US" baseline="-25000" dirty="0"/>
              <a:t>U</a:t>
            </a:r>
            <a:r>
              <a:rPr lang="en-US" baseline="-25000" dirty="0" smtClean="0"/>
              <a:t>T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3655304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634" y="1552014"/>
            <a:ext cx="8767008" cy="5076566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544482" y="-76200"/>
            <a:ext cx="434453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d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-DVCS A</a:t>
            </a:r>
            <a:r>
              <a:rPr lang="en-US" sz="3600" b="1" baseline="-2500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LU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@ CLAS12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0690" y="725301"/>
            <a:ext cx="4612409" cy="39171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2454" y="2909454"/>
            <a:ext cx="2770910" cy="14547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09155" y="1243446"/>
            <a:ext cx="2550213" cy="17849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239" y="2152381"/>
            <a:ext cx="1929246" cy="18035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226" y="4144827"/>
            <a:ext cx="1991047" cy="2193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399" y="713756"/>
            <a:ext cx="1851891" cy="10593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91844" y="1172530"/>
            <a:ext cx="2175164" cy="600605"/>
          </a:xfrm>
          <a:prstGeom prst="rect">
            <a:avLst/>
          </a:prstGeom>
        </p:spPr>
      </p:pic>
      <p:sp>
        <p:nvSpPr>
          <p:cNvPr id="16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QCD Evolution Workshop, 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May 2013, JLab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2759367" y="1117013"/>
            <a:ext cx="1929635" cy="43500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759368" y="1148438"/>
            <a:ext cx="1914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E12-11-003  Hall-B</a:t>
            </a:r>
            <a:endParaRPr lang="en-US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215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4017794" y="-76200"/>
            <a:ext cx="139788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DVMP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2500"/>
            <a:ext cx="9144000" cy="4951457"/>
          </a:xfrm>
          <a:prstGeom prst="rect">
            <a:avLst/>
          </a:prstGeom>
        </p:spPr>
      </p:pic>
      <p:sp>
        <p:nvSpPr>
          <p:cNvPr id="15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QCD Evolution Workshop, 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May 2013, JLab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029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4819" y="2657473"/>
            <a:ext cx="4080655" cy="397110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144580" y="-76200"/>
            <a:ext cx="714435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Exclusive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ymbol" charset="2"/>
                <a:cs typeface="Symbol" charset="2"/>
              </a:rPr>
              <a:t> p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and k Electro-production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QCD Evolution Workshop, 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May 2013, JLab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7574" y="866598"/>
            <a:ext cx="2743200" cy="15800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777" y="764998"/>
            <a:ext cx="2793566" cy="2665941"/>
          </a:xfrm>
          <a:prstGeom prst="rect">
            <a:avLst/>
          </a:prstGeom>
        </p:spPr>
      </p:pic>
      <p:sp>
        <p:nvSpPr>
          <p:cNvPr id="15" name="Oval Callout 14"/>
          <p:cNvSpPr/>
          <p:nvPr/>
        </p:nvSpPr>
        <p:spPr>
          <a:xfrm>
            <a:off x="6903337" y="3645821"/>
            <a:ext cx="2175447" cy="429764"/>
          </a:xfrm>
          <a:prstGeom prst="wedgeEllipseCallout">
            <a:avLst>
              <a:gd name="adj1" fmla="val -123112"/>
              <a:gd name="adj2" fmla="val 19379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7085934" y="3676163"/>
            <a:ext cx="18839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</a:rPr>
              <a:t>E12-</a:t>
            </a:r>
            <a:r>
              <a:rPr lang="en-US" sz="1600" dirty="0" smtClean="0">
                <a:solidFill>
                  <a:srgbClr val="0000FF"/>
                </a:solidFill>
              </a:rPr>
              <a:t>07-105 </a:t>
            </a:r>
            <a:r>
              <a:rPr lang="en-US" sz="1600" dirty="0">
                <a:solidFill>
                  <a:srgbClr val="0000FF"/>
                </a:solidFill>
              </a:rPr>
              <a:t>Hall-C </a:t>
            </a:r>
          </a:p>
        </p:txBody>
      </p:sp>
      <p:sp>
        <p:nvSpPr>
          <p:cNvPr id="2" name="Oval 1"/>
          <p:cNvSpPr/>
          <p:nvPr/>
        </p:nvSpPr>
        <p:spPr>
          <a:xfrm>
            <a:off x="6984813" y="4501580"/>
            <a:ext cx="2015510" cy="387047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7052327" y="4518647"/>
            <a:ext cx="19370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</a:rPr>
              <a:t>E12-</a:t>
            </a:r>
            <a:r>
              <a:rPr lang="en-US" sz="1600" dirty="0" smtClean="0">
                <a:solidFill>
                  <a:srgbClr val="0000FF"/>
                </a:solidFill>
              </a:rPr>
              <a:t>09-011 </a:t>
            </a:r>
            <a:r>
              <a:rPr lang="en-US" sz="1600" dirty="0">
                <a:solidFill>
                  <a:srgbClr val="0000FF"/>
                </a:solidFill>
              </a:rPr>
              <a:t>Hall-C </a:t>
            </a:r>
          </a:p>
        </p:txBody>
      </p:sp>
    </p:spTree>
    <p:extLst>
      <p:ext uri="{BB962C8B-B14F-4D97-AF65-F5344CB8AC3E}">
        <p14:creationId xmlns:p14="http://schemas.microsoft.com/office/powerpoint/2010/main" val="3940858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7416" y="1855892"/>
            <a:ext cx="5096979" cy="25159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346" y="3949700"/>
            <a:ext cx="2786900" cy="267888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851600" y="-76200"/>
            <a:ext cx="702014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Exclusive 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ymbol" charset="2"/>
                <a:cs typeface="Symbol" charset="2"/>
              </a:rPr>
              <a:t>f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and the </a:t>
            </a: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Gluonic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Radius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QCD Evolution Workshop, 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May 2013, JLab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099" y="2019876"/>
            <a:ext cx="3224501" cy="5053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634" y="717509"/>
            <a:ext cx="3072966" cy="12322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600" y="2525208"/>
            <a:ext cx="2157660" cy="154514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361669" y="4868545"/>
            <a:ext cx="3749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t slope </a:t>
            </a:r>
          </a:p>
          <a:p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         average impact parameter</a:t>
            </a:r>
            <a:endParaRPr lang="en-US" dirty="0"/>
          </a:p>
        </p:txBody>
      </p:sp>
      <p:sp>
        <p:nvSpPr>
          <p:cNvPr id="20" name="Oval Callout 19"/>
          <p:cNvSpPr/>
          <p:nvPr/>
        </p:nvSpPr>
        <p:spPr>
          <a:xfrm>
            <a:off x="6358570" y="4499649"/>
            <a:ext cx="2175447" cy="429764"/>
          </a:xfrm>
          <a:prstGeom prst="wedgeEllipseCallout">
            <a:avLst>
              <a:gd name="adj1" fmla="val -47220"/>
              <a:gd name="adj2" fmla="val -93662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541167" y="4529991"/>
            <a:ext cx="18726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</a:rPr>
              <a:t>E12</a:t>
            </a:r>
            <a:r>
              <a:rPr lang="en-US" sz="1600" dirty="0" smtClean="0">
                <a:solidFill>
                  <a:srgbClr val="0000FF"/>
                </a:solidFill>
              </a:rPr>
              <a:t>-12-107 </a:t>
            </a:r>
            <a:r>
              <a:rPr lang="en-US" sz="1600" dirty="0">
                <a:solidFill>
                  <a:srgbClr val="0000FF"/>
                </a:solidFill>
              </a:rPr>
              <a:t>Hall</a:t>
            </a:r>
            <a:r>
              <a:rPr lang="en-US" sz="1600" dirty="0" smtClean="0">
                <a:solidFill>
                  <a:srgbClr val="0000FF"/>
                </a:solidFill>
              </a:rPr>
              <a:t>-B </a:t>
            </a:r>
            <a:endParaRPr lang="en-US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08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634334" y="-76200"/>
            <a:ext cx="372920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JLab12 Charge</a:t>
            </a:r>
            <a:endParaRPr lang="en-US" sz="3600" b="1" baseline="-25000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7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909733"/>
            <a:ext cx="8110187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Complete mapping (3D) of the nucleon in the valence region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High potential of the complementary programs of 3 experimental halls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4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QCD Evolution Workshop, 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May 2013, JLab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38726" y="824225"/>
            <a:ext cx="81101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Start of Accelerator commissioning expected in November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</a:rPr>
              <a:t>a</a:t>
            </a:r>
            <a:r>
              <a:rPr lang="en-US" sz="1600" b="1" dirty="0" smtClean="0">
                <a:solidFill>
                  <a:srgbClr val="FF0000"/>
                </a:solidFill>
              </a:rPr>
              <a:t>nd running beam to Hall-A in February 2014</a:t>
            </a:r>
          </a:p>
          <a:p>
            <a:pPr algn="ctr"/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7442" y="1613505"/>
            <a:ext cx="4851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775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087926" y="-76200"/>
            <a:ext cx="482205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A World-wide Challenge  </a:t>
            </a:r>
            <a:endParaRPr lang="en-US" sz="3600" b="1" baseline="-25000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QCD Evolution Workshop, 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May 2013, JLab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8715"/>
            <a:ext cx="9144000" cy="55675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9" y="6011333"/>
            <a:ext cx="9144000" cy="617247"/>
          </a:xfrm>
          <a:prstGeom prst="rect">
            <a:avLst/>
          </a:prstGeom>
        </p:spPr>
      </p:pic>
      <p:sp>
        <p:nvSpPr>
          <p:cNvPr id="11" name="Multiply 10"/>
          <p:cNvSpPr/>
          <p:nvPr/>
        </p:nvSpPr>
        <p:spPr>
          <a:xfrm>
            <a:off x="2464234" y="6011333"/>
            <a:ext cx="922433" cy="617247"/>
          </a:xfrm>
          <a:prstGeom prst="mathMultiply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505202" y="6035192"/>
            <a:ext cx="697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EIC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3352800" y="2438094"/>
            <a:ext cx="3766199" cy="3759345"/>
          </a:xfrm>
          <a:custGeom>
            <a:avLst/>
            <a:gdLst>
              <a:gd name="connsiteX0" fmla="*/ 118533 w 3766199"/>
              <a:gd name="connsiteY0" fmla="*/ 592973 h 3759345"/>
              <a:gd name="connsiteX1" fmla="*/ 1490133 w 3766199"/>
              <a:gd name="connsiteY1" fmla="*/ 306 h 3759345"/>
              <a:gd name="connsiteX2" fmla="*/ 3081867 w 3766199"/>
              <a:gd name="connsiteY2" fmla="*/ 660706 h 3759345"/>
              <a:gd name="connsiteX3" fmla="*/ 3759200 w 3766199"/>
              <a:gd name="connsiteY3" fmla="*/ 2523373 h 3759345"/>
              <a:gd name="connsiteX4" fmla="*/ 2709333 w 3766199"/>
              <a:gd name="connsiteY4" fmla="*/ 3742573 h 3759345"/>
              <a:gd name="connsiteX5" fmla="*/ 965200 w 3766199"/>
              <a:gd name="connsiteY5" fmla="*/ 3251506 h 3759345"/>
              <a:gd name="connsiteX6" fmla="*/ 0 w 3766199"/>
              <a:gd name="connsiteY6" fmla="*/ 3522439 h 3759345"/>
              <a:gd name="connsiteX7" fmla="*/ 0 w 3766199"/>
              <a:gd name="connsiteY7" fmla="*/ 3522439 h 3759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66199" h="3759345">
                <a:moveTo>
                  <a:pt x="118533" y="592973"/>
                </a:moveTo>
                <a:cubicBezTo>
                  <a:pt x="557388" y="290995"/>
                  <a:pt x="996244" y="-10983"/>
                  <a:pt x="1490133" y="306"/>
                </a:cubicBezTo>
                <a:cubicBezTo>
                  <a:pt x="1984022" y="11595"/>
                  <a:pt x="2703689" y="240195"/>
                  <a:pt x="3081867" y="660706"/>
                </a:cubicBezTo>
                <a:cubicBezTo>
                  <a:pt x="3460045" y="1081217"/>
                  <a:pt x="3821289" y="2009729"/>
                  <a:pt x="3759200" y="2523373"/>
                </a:cubicBezTo>
                <a:cubicBezTo>
                  <a:pt x="3697111" y="3037017"/>
                  <a:pt x="3175000" y="3621217"/>
                  <a:pt x="2709333" y="3742573"/>
                </a:cubicBezTo>
                <a:cubicBezTo>
                  <a:pt x="2243666" y="3863929"/>
                  <a:pt x="1416755" y="3288195"/>
                  <a:pt x="965200" y="3251506"/>
                </a:cubicBezTo>
                <a:cubicBezTo>
                  <a:pt x="513645" y="3214817"/>
                  <a:pt x="0" y="3522439"/>
                  <a:pt x="0" y="3522439"/>
                </a:cubicBezTo>
                <a:lnTo>
                  <a:pt x="0" y="3522439"/>
                </a:lnTo>
              </a:path>
            </a:pathLst>
          </a:custGeom>
          <a:ln w="38100">
            <a:solidFill>
              <a:srgbClr val="FF66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9768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47473" y="2967335"/>
            <a:ext cx="504905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Your Text Here</a:t>
            </a:r>
          </a:p>
        </p:txBody>
      </p:sp>
      <p:pic>
        <p:nvPicPr>
          <p:cNvPr id="27651" name="Picture 5" descr="Snapshot 2009-09-08 22-44-24.tif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90600"/>
            <a:ext cx="9144000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2407243"/>
            <a:ext cx="4361009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143000" y="838200"/>
            <a:ext cx="2891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Limit defined by luminosity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75314" y="4648200"/>
            <a:ext cx="61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32</a:t>
            </a:r>
            <a:endParaRPr lang="en-US" baseline="30000" dirty="0"/>
          </a:p>
        </p:txBody>
      </p:sp>
      <p:sp>
        <p:nvSpPr>
          <p:cNvPr id="10" name="TextBox 9"/>
          <p:cNvSpPr txBox="1"/>
          <p:nvPr/>
        </p:nvSpPr>
        <p:spPr>
          <a:xfrm>
            <a:off x="2130607" y="4865132"/>
            <a:ext cx="61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31</a:t>
            </a:r>
            <a:endParaRPr lang="en-US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2819400" y="5029200"/>
            <a:ext cx="61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35</a:t>
            </a:r>
            <a:endParaRPr lang="en-US" baseline="30000" dirty="0"/>
          </a:p>
        </p:txBody>
      </p:sp>
      <p:sp>
        <p:nvSpPr>
          <p:cNvPr id="13" name="Rectangle 12"/>
          <p:cNvSpPr/>
          <p:nvPr/>
        </p:nvSpPr>
        <p:spPr>
          <a:xfrm>
            <a:off x="4724400" y="1752600"/>
            <a:ext cx="3896552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99848" y="2034736"/>
            <a:ext cx="3221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Different Q</a:t>
            </a:r>
            <a:r>
              <a:rPr lang="en-US" baseline="30000" dirty="0" smtClean="0"/>
              <a:t>2 </a:t>
            </a:r>
            <a:r>
              <a:rPr lang="en-US" dirty="0" smtClean="0"/>
              <a:t>for same </a:t>
            </a:r>
            <a:r>
              <a:rPr lang="en-US" dirty="0" err="1" smtClean="0"/>
              <a:t>x</a:t>
            </a:r>
            <a:r>
              <a:rPr lang="en-US" dirty="0" smtClean="0"/>
              <a:t> range</a:t>
            </a:r>
            <a:endParaRPr lang="en-US" dirty="0"/>
          </a:p>
        </p:txBody>
      </p:sp>
      <p:sp>
        <p:nvSpPr>
          <p:cNvPr id="15" name="Right Triangle 14"/>
          <p:cNvSpPr/>
          <p:nvPr/>
        </p:nvSpPr>
        <p:spPr>
          <a:xfrm rot="10800000" flipH="1">
            <a:off x="762000" y="1447800"/>
            <a:ext cx="1447800" cy="3886200"/>
          </a:xfrm>
          <a:prstGeom prst="rtTriangle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 rot="17701877">
            <a:off x="888074" y="3286319"/>
            <a:ext cx="7199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EIC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685800" y="3810000"/>
            <a:ext cx="612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34</a:t>
            </a:r>
            <a:endParaRPr lang="en-US" baseline="300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761999" y="1447800"/>
            <a:ext cx="3581401" cy="1588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01600">
              <a:srgbClr val="D51214">
                <a:alpha val="75000"/>
              </a:srgbClr>
            </a:glow>
            <a:outerShdw blurRad="40000" dist="20000" dir="5400000" rotWithShape="0">
              <a:schemeClr val="tx2">
                <a:lumMod val="40000"/>
                <a:lumOff val="60000"/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6324600" y="2478992"/>
            <a:ext cx="685800" cy="2514600"/>
          </a:xfrm>
          <a:prstGeom prst="rect">
            <a:avLst/>
          </a:prstGeom>
          <a:noFill/>
          <a:ln>
            <a:solidFill>
              <a:schemeClr val="accent6">
                <a:lumMod val="75000"/>
                <a:alpha val="20000"/>
              </a:schemeClr>
            </a:solidFill>
          </a:ln>
          <a:effectLst>
            <a:glow rad="101600">
              <a:schemeClr val="accent6">
                <a:lumMod val="60000"/>
                <a:lumOff val="40000"/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Brace 25"/>
          <p:cNvSpPr/>
          <p:nvPr/>
        </p:nvSpPr>
        <p:spPr>
          <a:xfrm rot="5400000">
            <a:off x="3145171" y="5194948"/>
            <a:ext cx="206377" cy="1275680"/>
          </a:xfrm>
          <a:prstGeom prst="rightBrace">
            <a:avLst/>
          </a:prstGeom>
          <a:ln>
            <a:solidFill>
              <a:srgbClr val="FF22F6"/>
            </a:solidFill>
          </a:ln>
          <a:effectLst>
            <a:glow rad="101600">
              <a:srgbClr val="FFB3E2">
                <a:alpha val="75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607156" y="6019800"/>
            <a:ext cx="11637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A019FF"/>
                </a:solidFill>
              </a:rPr>
              <a:t> Valence</a:t>
            </a:r>
            <a:endParaRPr lang="en-US" sz="2000" dirty="0">
              <a:solidFill>
                <a:srgbClr val="A019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334000" y="5512393"/>
            <a:ext cx="34631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A019FF"/>
                </a:solidFill>
              </a:rPr>
              <a:t>Complementary experiments</a:t>
            </a:r>
            <a:endParaRPr lang="en-US" sz="2000" dirty="0">
              <a:solidFill>
                <a:srgbClr val="A019FF"/>
              </a:solidFill>
            </a:endParaRPr>
          </a:p>
        </p:txBody>
      </p:sp>
      <p:graphicFrame>
        <p:nvGraphicFramePr>
          <p:cNvPr id="419842" name="Object 2"/>
          <p:cNvGraphicFramePr>
            <a:graphicFrameLocks noChangeAspect="1"/>
          </p:cNvGraphicFramePr>
          <p:nvPr/>
        </p:nvGraphicFramePr>
        <p:xfrm>
          <a:off x="4832350" y="1042988"/>
          <a:ext cx="4148138" cy="67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8" name="Equation" r:id="rId5" imgW="2654300" imgH="431800" progId="Equation.3">
                  <p:embed/>
                </p:oleObj>
              </mc:Choice>
              <mc:Fallback>
                <p:oleObj name="Equation" r:id="rId5" imgW="26543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2350" y="1042988"/>
                        <a:ext cx="4148138" cy="6746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ight Brace 29"/>
          <p:cNvSpPr/>
          <p:nvPr/>
        </p:nvSpPr>
        <p:spPr>
          <a:xfrm rot="5400000">
            <a:off x="1389578" y="5199429"/>
            <a:ext cx="206377" cy="1275680"/>
          </a:xfrm>
          <a:prstGeom prst="rightBrace">
            <a:avLst/>
          </a:prstGeom>
          <a:ln>
            <a:solidFill>
              <a:srgbClr val="FF22F6"/>
            </a:solidFill>
          </a:ln>
          <a:effectLst>
            <a:glow rad="101600">
              <a:srgbClr val="FFB3E2">
                <a:alpha val="75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1261100" y="6024281"/>
            <a:ext cx="641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A019FF"/>
                </a:solidFill>
              </a:rPr>
              <a:t>Sea</a:t>
            </a:r>
            <a:endParaRPr lang="en-US" sz="2000" dirty="0">
              <a:solidFill>
                <a:srgbClr val="A019FF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2459090" y="-76200"/>
            <a:ext cx="407973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SIDIS Landscape</a:t>
            </a:r>
          </a:p>
        </p:txBody>
      </p:sp>
      <p:sp>
        <p:nvSpPr>
          <p:cNvPr id="36" name="Rectangle 3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2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QCD Evolution Workshop, 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May 2013, JLab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0144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76837" y="2044005"/>
            <a:ext cx="573746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T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he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 JLAB12 F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acility</a:t>
            </a: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540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AutoShape 2"/>
          <p:cNvSpPr>
            <a:spLocks noChangeArrowheads="1"/>
          </p:cNvSpPr>
          <p:nvPr/>
        </p:nvSpPr>
        <p:spPr bwMode="auto">
          <a:xfrm rot="5400000">
            <a:off x="4566443" y="2745582"/>
            <a:ext cx="538163" cy="381000"/>
          </a:xfrm>
          <a:prstGeom prst="parallelogram">
            <a:avLst>
              <a:gd name="adj" fmla="val 48339"/>
            </a:avLst>
          </a:prstGeom>
          <a:solidFill>
            <a:schemeClr val="bg1"/>
          </a:solidFill>
          <a:ln w="19050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 sz="2400">
              <a:solidFill>
                <a:srgbClr val="000000"/>
              </a:solidFill>
              <a:latin typeface="Calibri" pitchFamily="-65" charset="0"/>
            </a:endParaRPr>
          </a:p>
        </p:txBody>
      </p:sp>
      <p:pic>
        <p:nvPicPr>
          <p:cNvPr id="76803" name="Picture 4" descr="6_GeV_Racetrac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7425" y="1257300"/>
            <a:ext cx="6705600" cy="474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4" name="Text Box 5"/>
          <p:cNvSpPr txBox="1">
            <a:spLocks noChangeArrowheads="1"/>
          </p:cNvSpPr>
          <p:nvPr/>
        </p:nvSpPr>
        <p:spPr bwMode="auto">
          <a:xfrm>
            <a:off x="476250" y="369888"/>
            <a:ext cx="3446463" cy="647700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</p:spPr>
        <p:txBody>
          <a:bodyPr lIns="99276" tIns="49638" rIns="99276" bIns="49638">
            <a:prstTxWarp prst="textNoShape">
              <a:avLst/>
            </a:prstTxWarp>
            <a:spAutoFit/>
          </a:bodyPr>
          <a:lstStyle/>
          <a:p>
            <a:pPr defTabSz="992188" eaLnBrk="0" hangingPunct="0">
              <a:spcBef>
                <a:spcPct val="50000"/>
              </a:spcBef>
            </a:pPr>
            <a:r>
              <a:rPr lang="en-US" sz="3600" b="1">
                <a:solidFill>
                  <a:srgbClr val="3333CC"/>
                </a:solidFill>
                <a:latin typeface="Tahoma" pitchFamily="-65" charset="0"/>
              </a:rPr>
              <a:t>6 GeV CEBAF</a:t>
            </a:r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498475" y="379413"/>
            <a:ext cx="8680450" cy="4238625"/>
            <a:chOff x="314" y="239"/>
            <a:chExt cx="5468" cy="2670"/>
          </a:xfrm>
        </p:grpSpPr>
        <p:grpSp>
          <p:nvGrpSpPr>
            <p:cNvPr id="3" name="Group 32"/>
            <p:cNvGrpSpPr>
              <a:grpSpLocks/>
            </p:cNvGrpSpPr>
            <p:nvPr/>
          </p:nvGrpSpPr>
          <p:grpSpPr bwMode="auto">
            <a:xfrm>
              <a:off x="2134" y="499"/>
              <a:ext cx="3648" cy="2410"/>
              <a:chOff x="2134" y="499"/>
              <a:chExt cx="3648" cy="2410"/>
            </a:xfrm>
          </p:grpSpPr>
          <p:pic>
            <p:nvPicPr>
              <p:cNvPr id="76824" name="Picture 7" descr="12_GeV_mods_NL-cryomodules_overlay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134" y="787"/>
                <a:ext cx="864" cy="7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6825" name="Picture 8" descr="12_GeV_mods_SL-cryomodules_overlay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2793" y="2050"/>
                <a:ext cx="1174" cy="8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4" name="Group 9"/>
              <p:cNvGrpSpPr>
                <a:grpSpLocks/>
              </p:cNvGrpSpPr>
              <p:nvPr/>
            </p:nvGrpSpPr>
            <p:grpSpPr bwMode="auto">
              <a:xfrm>
                <a:off x="2932" y="1408"/>
                <a:ext cx="632" cy="534"/>
                <a:chOff x="3146" y="1440"/>
                <a:chExt cx="632" cy="534"/>
              </a:xfrm>
            </p:grpSpPr>
            <p:sp>
              <p:nvSpPr>
                <p:cNvPr id="4106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3360" y="1440"/>
                  <a:ext cx="418" cy="163"/>
                </a:xfrm>
                <a:prstGeom prst="rect">
                  <a:avLst/>
                </a:prstGeom>
                <a:noFill/>
                <a:ln w="19050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pPr defTabSz="992188" eaLnBrk="0" hangingPunct="0">
                    <a:spcBef>
                      <a:spcPct val="50000"/>
                    </a:spcBef>
                  </a:pPr>
                  <a:r>
                    <a:rPr lang="en-US" sz="1700" b="1" i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Calibri" pitchFamily="-65" charset="0"/>
                    </a:rPr>
                    <a:t>CHL-2</a:t>
                  </a:r>
                </a:p>
              </p:txBody>
            </p:sp>
            <p:grpSp>
              <p:nvGrpSpPr>
                <p:cNvPr id="5" name="Group 11"/>
                <p:cNvGrpSpPr>
                  <a:grpSpLocks/>
                </p:cNvGrpSpPr>
                <p:nvPr/>
              </p:nvGrpSpPr>
              <p:grpSpPr bwMode="auto">
                <a:xfrm>
                  <a:off x="3146" y="1536"/>
                  <a:ext cx="406" cy="438"/>
                  <a:chOff x="3146" y="1536"/>
                  <a:chExt cx="406" cy="438"/>
                </a:xfrm>
              </p:grpSpPr>
              <p:pic>
                <p:nvPicPr>
                  <p:cNvPr id="76832" name="Picture 12" descr="12_GeV_mods_CHL_overlay"/>
                  <p:cNvPicPr>
                    <a:picLocks noChangeAspect="1" noChangeArrowheads="1"/>
                  </p:cNvPicPr>
                  <p:nvPr/>
                </p:nvPicPr>
                <p:blipFill>
                  <a:blip r:embed="rId6"/>
                  <a:srcRect/>
                  <a:stretch>
                    <a:fillRect/>
                  </a:stretch>
                </p:blipFill>
                <p:spPr bwMode="auto">
                  <a:xfrm>
                    <a:off x="3146" y="1707"/>
                    <a:ext cx="184" cy="26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76833" name="Picture 13" descr="12_GeV_mods_arrow_overlay"/>
                  <p:cNvPicPr>
                    <a:picLocks noChangeAspect="1" noChangeArrowheads="1"/>
                  </p:cNvPicPr>
                  <p:nvPr/>
                </p:nvPicPr>
                <p:blipFill>
                  <a:blip r:embed="rId7"/>
                  <a:srcRect/>
                  <a:stretch>
                    <a:fillRect/>
                  </a:stretch>
                </p:blipFill>
                <p:spPr bwMode="auto">
                  <a:xfrm>
                    <a:off x="3329" y="1536"/>
                    <a:ext cx="223" cy="28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</p:grpSp>
          <p:grpSp>
            <p:nvGrpSpPr>
              <p:cNvPr id="6" name="Group 14"/>
              <p:cNvGrpSpPr>
                <a:grpSpLocks/>
              </p:cNvGrpSpPr>
              <p:nvPr/>
            </p:nvGrpSpPr>
            <p:grpSpPr bwMode="auto">
              <a:xfrm>
                <a:off x="4342" y="499"/>
                <a:ext cx="1440" cy="732"/>
                <a:chOff x="4560" y="528"/>
                <a:chExt cx="1440" cy="732"/>
              </a:xfrm>
            </p:grpSpPr>
            <p:sp>
              <p:nvSpPr>
                <p:cNvPr id="4111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4704" y="528"/>
                  <a:ext cx="1296" cy="524"/>
                </a:xfrm>
                <a:prstGeom prst="rect">
                  <a:avLst/>
                </a:prstGeom>
                <a:noFill/>
                <a:ln w="19050">
                  <a:noFill/>
                  <a:miter lim="800000"/>
                  <a:headEnd/>
                  <a:tailEnd/>
                </a:ln>
                <a:effectLst/>
              </p:spPr>
              <p:txBody>
                <a:bodyPr lIns="99276" tIns="49638" rIns="99276" bIns="49638">
                  <a:prstTxWarp prst="textNoShape">
                    <a:avLst/>
                  </a:prstTxWarp>
                  <a:spAutoFit/>
                </a:bodyPr>
                <a:lstStyle/>
                <a:p>
                  <a:pPr algn="ctr" defTabSz="992188" eaLnBrk="0" hangingPunct="0">
                    <a:spcBef>
                      <a:spcPct val="50000"/>
                    </a:spcBef>
                  </a:pPr>
                  <a:r>
                    <a:rPr lang="en-US" sz="1600" b="1" i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</a:rPr>
                    <a:t>Upgrade magnets and power supplies</a:t>
                  </a:r>
                  <a:endParaRPr lang="en-US" b="1" i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endParaRPr>
                </a:p>
              </p:txBody>
            </p:sp>
            <p:pic>
              <p:nvPicPr>
                <p:cNvPr id="76829" name="Picture 16" descr="12_GeV_mods_arrow_overlay"/>
                <p:cNvPicPr>
                  <a:picLocks noChangeAspect="1" noChangeArrowheads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4560" y="864"/>
                  <a:ext cx="306" cy="39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76823" name="Text Box 17"/>
            <p:cNvSpPr txBox="1">
              <a:spLocks noChangeArrowheads="1"/>
            </p:cNvSpPr>
            <p:nvPr/>
          </p:nvSpPr>
          <p:spPr bwMode="auto">
            <a:xfrm>
              <a:off x="314" y="239"/>
              <a:ext cx="2287" cy="346"/>
            </a:xfrm>
            <a:prstGeom prst="rect">
              <a:avLst/>
            </a:prstGeom>
            <a:solidFill>
              <a:schemeClr val="bg1"/>
            </a:solidFill>
            <a:ln w="19050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defTabSz="992188" eaLnBrk="0" hangingPunct="0">
                <a:spcBef>
                  <a:spcPct val="50000"/>
                </a:spcBef>
              </a:pPr>
              <a:r>
                <a:rPr lang="en-US" sz="3600" b="1" u="sng" dirty="0">
                  <a:solidFill>
                    <a:srgbClr val="FF0000"/>
                  </a:solidFill>
                  <a:latin typeface="Tahoma" pitchFamily="-65" charset="0"/>
                </a:rPr>
                <a:t>12 </a:t>
              </a:r>
              <a:r>
                <a:rPr lang="en-US" sz="3600" b="1" u="sng" dirty="0" err="1">
                  <a:solidFill>
                    <a:srgbClr val="FF0000"/>
                  </a:solidFill>
                  <a:latin typeface="Tahoma" pitchFamily="-65" charset="0"/>
                </a:rPr>
                <a:t>GeV</a:t>
              </a:r>
              <a:r>
                <a:rPr lang="en-US" sz="3600" b="1" u="sng" dirty="0">
                  <a:solidFill>
                    <a:srgbClr val="FF0000"/>
                  </a:solidFill>
                  <a:latin typeface="Tahoma" pitchFamily="-65" charset="0"/>
                </a:rPr>
                <a:t> CEBAF</a:t>
              </a:r>
            </a:p>
          </p:txBody>
        </p:sp>
      </p:grpSp>
      <p:grpSp>
        <p:nvGrpSpPr>
          <p:cNvPr id="7" name="Group 35"/>
          <p:cNvGrpSpPr>
            <a:grpSpLocks/>
          </p:cNvGrpSpPr>
          <p:nvPr/>
        </p:nvGrpSpPr>
        <p:grpSpPr bwMode="auto">
          <a:xfrm>
            <a:off x="1212850" y="3895725"/>
            <a:ext cx="4908550" cy="2038350"/>
            <a:chOff x="764" y="2454"/>
            <a:chExt cx="3092" cy="1284"/>
          </a:xfrm>
        </p:grpSpPr>
        <p:sp>
          <p:nvSpPr>
            <p:cNvPr id="4115" name="Text Box 19"/>
            <p:cNvSpPr txBox="1">
              <a:spLocks noChangeArrowheads="1"/>
            </p:cNvSpPr>
            <p:nvPr/>
          </p:nvSpPr>
          <p:spPr bwMode="auto">
            <a:xfrm>
              <a:off x="2139" y="3286"/>
              <a:ext cx="1717" cy="4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107784" tIns="53892" rIns="107784" bIns="53892">
              <a:prstTxWarp prst="textNoShape">
                <a:avLst/>
              </a:prstTxWarp>
              <a:spAutoFit/>
            </a:bodyPr>
            <a:lstStyle/>
            <a:p>
              <a:pPr defTabSz="992188" eaLnBrk="0" hangingPunct="0"/>
              <a:r>
                <a:rPr lang="en-US" sz="2000" b="1" i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alibri" pitchFamily="-65" charset="0"/>
                </a:rPr>
                <a:t>Enhance equipment in existing halls</a:t>
              </a:r>
            </a:p>
          </p:txBody>
        </p:sp>
        <p:sp>
          <p:nvSpPr>
            <p:cNvPr id="4116" name="Oval 20"/>
            <p:cNvSpPr>
              <a:spLocks noChangeArrowheads="1"/>
            </p:cNvSpPr>
            <p:nvPr/>
          </p:nvSpPr>
          <p:spPr bwMode="auto">
            <a:xfrm rot="2428027">
              <a:off x="764" y="2454"/>
              <a:ext cx="1481" cy="936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107784" tIns="53892" rIns="107784" bIns="53892">
              <a:prstTxWarp prst="textNoShape">
                <a:avLst/>
              </a:prstTxWarp>
            </a:bodyPr>
            <a:lstStyle/>
            <a:p>
              <a:pPr algn="ctr" defTabSz="992188" eaLnBrk="0" hangingPunct="0"/>
              <a:endParaRPr lang="en-US" sz="2600" b="1" i="1" u="sng">
                <a:solidFill>
                  <a:srgbClr val="99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pitchFamily="-65" charset="0"/>
              </a:endParaRPr>
            </a:p>
          </p:txBody>
        </p:sp>
      </p:grpSp>
      <p:grpSp>
        <p:nvGrpSpPr>
          <p:cNvPr id="8" name="Group 21"/>
          <p:cNvGrpSpPr>
            <a:grpSpLocks/>
          </p:cNvGrpSpPr>
          <p:nvPr/>
        </p:nvGrpSpPr>
        <p:grpSpPr bwMode="auto">
          <a:xfrm>
            <a:off x="952500" y="3175"/>
            <a:ext cx="8162925" cy="4652963"/>
            <a:chOff x="636" y="0"/>
            <a:chExt cx="5142" cy="2931"/>
          </a:xfrm>
        </p:grpSpPr>
        <p:grpSp>
          <p:nvGrpSpPr>
            <p:cNvPr id="9" name="Group 22"/>
            <p:cNvGrpSpPr>
              <a:grpSpLocks/>
            </p:cNvGrpSpPr>
            <p:nvPr/>
          </p:nvGrpSpPr>
          <p:grpSpPr bwMode="auto">
            <a:xfrm>
              <a:off x="636" y="0"/>
              <a:ext cx="5142" cy="2931"/>
              <a:chOff x="636" y="0"/>
              <a:chExt cx="5142" cy="2931"/>
            </a:xfrm>
          </p:grpSpPr>
          <p:pic>
            <p:nvPicPr>
              <p:cNvPr id="76814" name="Picture 23" descr="12_GeV_mods_HallD-beamline_overlay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2964" y="530"/>
                <a:ext cx="610" cy="8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6815" name="Picture 24" descr="12_GeV_mods_Arc-10_overlay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636" y="1749"/>
                <a:ext cx="2134" cy="1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0" name="Group 25"/>
              <p:cNvGrpSpPr>
                <a:grpSpLocks/>
              </p:cNvGrpSpPr>
              <p:nvPr/>
            </p:nvGrpSpPr>
            <p:grpSpPr bwMode="auto">
              <a:xfrm>
                <a:off x="3554" y="67"/>
                <a:ext cx="945" cy="606"/>
                <a:chOff x="3792" y="74"/>
                <a:chExt cx="945" cy="606"/>
              </a:xfrm>
            </p:grpSpPr>
            <p:pic>
              <p:nvPicPr>
                <p:cNvPr id="76818" name="Picture 26" descr="12_GeV_mods_Hall-D_overlay"/>
                <p:cNvPicPr>
                  <a:picLocks noChangeAspect="1" noChangeArrowheads="1"/>
                </p:cNvPicPr>
                <p:nvPr/>
              </p:nvPicPr>
              <p:blipFill>
                <a:blip r:embed="rId10"/>
                <a:srcRect/>
                <a:stretch>
                  <a:fillRect/>
                </a:stretch>
              </p:blipFill>
              <p:spPr bwMode="auto">
                <a:xfrm>
                  <a:off x="3792" y="74"/>
                  <a:ext cx="945" cy="6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76819" name="AutoShape 2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4084" y="324"/>
                  <a:ext cx="192" cy="240"/>
                </a:xfrm>
                <a:prstGeom prst="parallelogram">
                  <a:avLst>
                    <a:gd name="adj" fmla="val 59023"/>
                  </a:avLst>
                </a:prstGeom>
                <a:solidFill>
                  <a:schemeClr val="bg1"/>
                </a:solidFill>
                <a:ln w="19050">
                  <a:noFill/>
                  <a:miter lim="800000"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n-US" sz="2400">
                    <a:solidFill>
                      <a:srgbClr val="000000"/>
                    </a:solidFill>
                    <a:latin typeface="Calibri" pitchFamily="-65" charset="0"/>
                  </a:endParaRPr>
                </a:p>
              </p:txBody>
            </p:sp>
          </p:grpSp>
          <p:sp>
            <p:nvSpPr>
              <p:cNvPr id="76817" name="Text Box 28"/>
              <p:cNvSpPr txBox="1">
                <a:spLocks noChangeArrowheads="1"/>
              </p:cNvSpPr>
              <p:nvPr/>
            </p:nvSpPr>
            <p:spPr bwMode="auto">
              <a:xfrm>
                <a:off x="4606" y="0"/>
                <a:ext cx="1172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b="1" i="1">
                    <a:solidFill>
                      <a:srgbClr val="000000"/>
                    </a:solidFill>
                  </a:rPr>
                  <a:t>add Hall D </a:t>
                </a:r>
              </a:p>
              <a:p>
                <a:pPr eaLnBrk="0" hangingPunct="0"/>
                <a:r>
                  <a:rPr lang="en-US" b="1" i="1">
                    <a:solidFill>
                      <a:srgbClr val="000000"/>
                    </a:solidFill>
                  </a:rPr>
                  <a:t>(and beam line)</a:t>
                </a:r>
                <a:endParaRPr lang="en-US" sz="2000" b="1" i="1">
                  <a:solidFill>
                    <a:srgbClr val="000000"/>
                  </a:solidFill>
                  <a:latin typeface="Calibri" pitchFamily="-65" charset="0"/>
                </a:endParaRPr>
              </a:p>
            </p:txBody>
          </p:sp>
        </p:grpSp>
        <p:sp>
          <p:nvSpPr>
            <p:cNvPr id="76813" name="Freeform 29"/>
            <p:cNvSpPr>
              <a:spLocks/>
            </p:cNvSpPr>
            <p:nvPr/>
          </p:nvSpPr>
          <p:spPr bwMode="auto">
            <a:xfrm>
              <a:off x="3822" y="341"/>
              <a:ext cx="304" cy="130"/>
            </a:xfrm>
            <a:custGeom>
              <a:avLst/>
              <a:gdLst>
                <a:gd name="T0" fmla="*/ 0 w 304"/>
                <a:gd name="T1" fmla="*/ 130 h 130"/>
                <a:gd name="T2" fmla="*/ 14 w 304"/>
                <a:gd name="T3" fmla="*/ 108 h 130"/>
                <a:gd name="T4" fmla="*/ 28 w 304"/>
                <a:gd name="T5" fmla="*/ 122 h 130"/>
                <a:gd name="T6" fmla="*/ 44 w 304"/>
                <a:gd name="T7" fmla="*/ 128 h 130"/>
                <a:gd name="T8" fmla="*/ 53 w 304"/>
                <a:gd name="T9" fmla="*/ 107 h 130"/>
                <a:gd name="T10" fmla="*/ 72 w 304"/>
                <a:gd name="T11" fmla="*/ 99 h 130"/>
                <a:gd name="T12" fmla="*/ 88 w 304"/>
                <a:gd name="T13" fmla="*/ 106 h 130"/>
                <a:gd name="T14" fmla="*/ 94 w 304"/>
                <a:gd name="T15" fmla="*/ 88 h 130"/>
                <a:gd name="T16" fmla="*/ 96 w 304"/>
                <a:gd name="T17" fmla="*/ 82 h 130"/>
                <a:gd name="T18" fmla="*/ 112 w 304"/>
                <a:gd name="T19" fmla="*/ 84 h 130"/>
                <a:gd name="T20" fmla="*/ 128 w 304"/>
                <a:gd name="T21" fmla="*/ 88 h 130"/>
                <a:gd name="T22" fmla="*/ 146 w 304"/>
                <a:gd name="T23" fmla="*/ 60 h 130"/>
                <a:gd name="T24" fmla="*/ 152 w 304"/>
                <a:gd name="T25" fmla="*/ 62 h 130"/>
                <a:gd name="T26" fmla="*/ 158 w 304"/>
                <a:gd name="T27" fmla="*/ 66 h 130"/>
                <a:gd name="T28" fmla="*/ 170 w 304"/>
                <a:gd name="T29" fmla="*/ 70 h 130"/>
                <a:gd name="T30" fmla="*/ 192 w 304"/>
                <a:gd name="T31" fmla="*/ 38 h 130"/>
                <a:gd name="T32" fmla="*/ 214 w 304"/>
                <a:gd name="T33" fmla="*/ 54 h 130"/>
                <a:gd name="T34" fmla="*/ 236 w 304"/>
                <a:gd name="T35" fmla="*/ 24 h 130"/>
                <a:gd name="T36" fmla="*/ 254 w 304"/>
                <a:gd name="T37" fmla="*/ 34 h 130"/>
                <a:gd name="T38" fmla="*/ 266 w 304"/>
                <a:gd name="T39" fmla="*/ 38 h 130"/>
                <a:gd name="T40" fmla="*/ 286 w 304"/>
                <a:gd name="T41" fmla="*/ 10 h 130"/>
                <a:gd name="T42" fmla="*/ 304 w 304"/>
                <a:gd name="T43" fmla="*/ 0 h 13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04"/>
                <a:gd name="T67" fmla="*/ 0 h 130"/>
                <a:gd name="T68" fmla="*/ 304 w 304"/>
                <a:gd name="T69" fmla="*/ 130 h 13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04" h="130">
                  <a:moveTo>
                    <a:pt x="0" y="130"/>
                  </a:moveTo>
                  <a:cubicBezTo>
                    <a:pt x="16" y="119"/>
                    <a:pt x="11" y="127"/>
                    <a:pt x="14" y="108"/>
                  </a:cubicBezTo>
                  <a:cubicBezTo>
                    <a:pt x="25" y="112"/>
                    <a:pt x="19" y="108"/>
                    <a:pt x="28" y="122"/>
                  </a:cubicBezTo>
                  <a:cubicBezTo>
                    <a:pt x="29" y="124"/>
                    <a:pt x="44" y="128"/>
                    <a:pt x="44" y="128"/>
                  </a:cubicBezTo>
                  <a:cubicBezTo>
                    <a:pt x="53" y="119"/>
                    <a:pt x="40" y="111"/>
                    <a:pt x="53" y="107"/>
                  </a:cubicBezTo>
                  <a:cubicBezTo>
                    <a:pt x="64" y="92"/>
                    <a:pt x="61" y="88"/>
                    <a:pt x="72" y="99"/>
                  </a:cubicBezTo>
                  <a:cubicBezTo>
                    <a:pt x="73" y="103"/>
                    <a:pt x="82" y="116"/>
                    <a:pt x="88" y="106"/>
                  </a:cubicBezTo>
                  <a:cubicBezTo>
                    <a:pt x="88" y="106"/>
                    <a:pt x="93" y="91"/>
                    <a:pt x="94" y="88"/>
                  </a:cubicBezTo>
                  <a:cubicBezTo>
                    <a:pt x="95" y="86"/>
                    <a:pt x="96" y="82"/>
                    <a:pt x="96" y="82"/>
                  </a:cubicBezTo>
                  <a:cubicBezTo>
                    <a:pt x="101" y="83"/>
                    <a:pt x="107" y="83"/>
                    <a:pt x="112" y="84"/>
                  </a:cubicBezTo>
                  <a:cubicBezTo>
                    <a:pt x="117" y="85"/>
                    <a:pt x="128" y="88"/>
                    <a:pt x="128" y="88"/>
                  </a:cubicBezTo>
                  <a:cubicBezTo>
                    <a:pt x="141" y="85"/>
                    <a:pt x="139" y="71"/>
                    <a:pt x="146" y="60"/>
                  </a:cubicBezTo>
                  <a:cubicBezTo>
                    <a:pt x="148" y="61"/>
                    <a:pt x="150" y="61"/>
                    <a:pt x="152" y="62"/>
                  </a:cubicBezTo>
                  <a:cubicBezTo>
                    <a:pt x="154" y="63"/>
                    <a:pt x="156" y="65"/>
                    <a:pt x="158" y="66"/>
                  </a:cubicBezTo>
                  <a:cubicBezTo>
                    <a:pt x="162" y="68"/>
                    <a:pt x="170" y="70"/>
                    <a:pt x="170" y="70"/>
                  </a:cubicBezTo>
                  <a:cubicBezTo>
                    <a:pt x="177" y="60"/>
                    <a:pt x="180" y="42"/>
                    <a:pt x="192" y="38"/>
                  </a:cubicBezTo>
                  <a:cubicBezTo>
                    <a:pt x="201" y="44"/>
                    <a:pt x="204" y="51"/>
                    <a:pt x="214" y="54"/>
                  </a:cubicBezTo>
                  <a:cubicBezTo>
                    <a:pt x="227" y="50"/>
                    <a:pt x="232" y="36"/>
                    <a:pt x="236" y="24"/>
                  </a:cubicBezTo>
                  <a:cubicBezTo>
                    <a:pt x="242" y="26"/>
                    <a:pt x="249" y="32"/>
                    <a:pt x="254" y="34"/>
                  </a:cubicBezTo>
                  <a:cubicBezTo>
                    <a:pt x="258" y="35"/>
                    <a:pt x="266" y="38"/>
                    <a:pt x="266" y="38"/>
                  </a:cubicBezTo>
                  <a:cubicBezTo>
                    <a:pt x="276" y="20"/>
                    <a:pt x="280" y="19"/>
                    <a:pt x="286" y="10"/>
                  </a:cubicBezTo>
                  <a:cubicBezTo>
                    <a:pt x="286" y="8"/>
                    <a:pt x="300" y="2"/>
                    <a:pt x="304" y="0"/>
                  </a:cubicBezTo>
                </a:path>
              </a:pathLst>
            </a:custGeom>
            <a:noFill/>
            <a:ln w="19050" cap="flat" cmpd="sng">
              <a:solidFill>
                <a:srgbClr val="FFB62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sp>
        <p:nvSpPr>
          <p:cNvPr id="76810" name="Rectangle 20"/>
          <p:cNvSpPr>
            <a:spLocks noChangeArrowheads="1"/>
          </p:cNvSpPr>
          <p:nvPr/>
        </p:nvSpPr>
        <p:spPr bwMode="auto">
          <a:xfrm>
            <a:off x="7121525" y="1925637"/>
            <a:ext cx="1981200" cy="4627563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Aft>
                <a:spcPct val="30000"/>
              </a:spcAft>
            </a:pPr>
            <a:r>
              <a:rPr lang="en-US" sz="1400" b="1" i="1" dirty="0">
                <a:solidFill>
                  <a:srgbClr val="000099"/>
                </a:solidFill>
                <a:latin typeface="Calibri" pitchFamily="-65" charset="0"/>
              </a:rPr>
              <a:t>2008-2014:     </a:t>
            </a:r>
            <a:r>
              <a:rPr lang="en-US" sz="1400" i="1" dirty="0">
                <a:solidFill>
                  <a:srgbClr val="000099"/>
                </a:solidFill>
                <a:latin typeface="Calibri" pitchFamily="-65" charset="0"/>
              </a:rPr>
              <a:t>Construction </a:t>
            </a:r>
            <a:r>
              <a:rPr lang="en-US" sz="1400" i="1" dirty="0">
                <a:latin typeface="Calibri" pitchFamily="-65" charset="0"/>
              </a:rPr>
              <a:t>(</a:t>
            </a:r>
            <a:r>
              <a:rPr lang="en-US" sz="1400" b="1" i="1" dirty="0">
                <a:latin typeface="Calibri" pitchFamily="-65" charset="0"/>
              </a:rPr>
              <a:t>funded at 99%)</a:t>
            </a:r>
            <a:endParaRPr lang="en-US" sz="1400" i="1" dirty="0">
              <a:solidFill>
                <a:srgbClr val="000099"/>
              </a:solidFill>
              <a:latin typeface="Calibri" pitchFamily="-65" charset="0"/>
            </a:endParaRPr>
          </a:p>
          <a:p>
            <a:pPr>
              <a:lnSpc>
                <a:spcPct val="60000"/>
              </a:lnSpc>
              <a:spcAft>
                <a:spcPct val="30000"/>
              </a:spcAft>
            </a:pPr>
            <a:endParaRPr lang="en-US" sz="1400" i="1" dirty="0">
              <a:solidFill>
                <a:srgbClr val="FF0000"/>
              </a:solidFill>
              <a:latin typeface="Calibri" pitchFamily="-65" charset="0"/>
            </a:endParaRPr>
          </a:p>
          <a:p>
            <a:pPr>
              <a:spcAft>
                <a:spcPct val="30000"/>
              </a:spcAft>
            </a:pPr>
            <a:r>
              <a:rPr lang="en-US" sz="1400" b="1" i="1" dirty="0">
                <a:solidFill>
                  <a:srgbClr val="FF0000"/>
                </a:solidFill>
                <a:latin typeface="Calibri" pitchFamily="-65" charset="0"/>
              </a:rPr>
              <a:t>May 2012</a:t>
            </a:r>
            <a:endParaRPr lang="en-US" sz="1400" i="1" dirty="0">
              <a:solidFill>
                <a:srgbClr val="FF0000"/>
              </a:solidFill>
              <a:latin typeface="Calibri" pitchFamily="-65" charset="0"/>
            </a:endParaRPr>
          </a:p>
          <a:p>
            <a:pPr>
              <a:spcAft>
                <a:spcPct val="30000"/>
              </a:spcAft>
            </a:pPr>
            <a:r>
              <a:rPr lang="en-US" sz="1400" i="1" dirty="0">
                <a:solidFill>
                  <a:srgbClr val="FF0000"/>
                </a:solidFill>
                <a:latin typeface="Calibri" pitchFamily="-65" charset="0"/>
              </a:rPr>
              <a:t>6 </a:t>
            </a:r>
            <a:r>
              <a:rPr lang="en-US" sz="1400" i="1" dirty="0" err="1">
                <a:solidFill>
                  <a:srgbClr val="FF0000"/>
                </a:solidFill>
                <a:latin typeface="Calibri" pitchFamily="-65" charset="0"/>
              </a:rPr>
              <a:t>GeV</a:t>
            </a:r>
            <a:r>
              <a:rPr lang="en-US" sz="1400" i="1" dirty="0">
                <a:solidFill>
                  <a:srgbClr val="FF0000"/>
                </a:solidFill>
                <a:latin typeface="Calibri" pitchFamily="-65" charset="0"/>
              </a:rPr>
              <a:t> Accelerator Shutdown starts</a:t>
            </a:r>
          </a:p>
          <a:p>
            <a:pPr>
              <a:lnSpc>
                <a:spcPct val="50000"/>
              </a:lnSpc>
              <a:spcAft>
                <a:spcPct val="30000"/>
              </a:spcAft>
            </a:pPr>
            <a:endParaRPr lang="en-US" sz="1400" i="1" dirty="0">
              <a:solidFill>
                <a:srgbClr val="FF0000"/>
              </a:solidFill>
              <a:latin typeface="Calibri" pitchFamily="-65" charset="0"/>
            </a:endParaRPr>
          </a:p>
          <a:p>
            <a:pPr>
              <a:spcAft>
                <a:spcPct val="30000"/>
              </a:spcAft>
            </a:pPr>
            <a:r>
              <a:rPr lang="en-US" sz="1400" b="1" i="1" dirty="0">
                <a:solidFill>
                  <a:srgbClr val="FF0000"/>
                </a:solidFill>
                <a:latin typeface="Calibri" pitchFamily="-65" charset="0"/>
              </a:rPr>
              <a:t>May 2013</a:t>
            </a:r>
            <a:r>
              <a:rPr lang="en-US" sz="1400" i="1" dirty="0">
                <a:solidFill>
                  <a:srgbClr val="FF0000"/>
                </a:solidFill>
                <a:latin typeface="Calibri" pitchFamily="-65" charset="0"/>
              </a:rPr>
              <a:t>        Accelerator Commissioning starts</a:t>
            </a:r>
          </a:p>
          <a:p>
            <a:pPr>
              <a:lnSpc>
                <a:spcPct val="60000"/>
              </a:lnSpc>
              <a:spcAft>
                <a:spcPct val="30000"/>
              </a:spcAft>
            </a:pPr>
            <a:endParaRPr lang="en-US" sz="1400" i="1" dirty="0">
              <a:solidFill>
                <a:srgbClr val="FF0000"/>
              </a:solidFill>
              <a:latin typeface="Calibri" pitchFamily="-65" charset="0"/>
            </a:endParaRPr>
          </a:p>
          <a:p>
            <a:pPr>
              <a:spcAft>
                <a:spcPct val="30000"/>
              </a:spcAft>
            </a:pPr>
            <a:r>
              <a:rPr lang="en-US" sz="1400" b="1" i="1" dirty="0">
                <a:solidFill>
                  <a:srgbClr val="FF0000"/>
                </a:solidFill>
                <a:latin typeface="Calibri" pitchFamily="-65" charset="0"/>
              </a:rPr>
              <a:t>October 2013</a:t>
            </a:r>
            <a:r>
              <a:rPr lang="en-US" sz="1400" i="1" dirty="0">
                <a:solidFill>
                  <a:srgbClr val="FF0000"/>
                </a:solidFill>
                <a:latin typeface="Calibri" pitchFamily="-65" charset="0"/>
              </a:rPr>
              <a:t>   </a:t>
            </a:r>
          </a:p>
          <a:p>
            <a:pPr>
              <a:spcAft>
                <a:spcPct val="30000"/>
              </a:spcAft>
            </a:pPr>
            <a:r>
              <a:rPr lang="en-US" sz="1400" i="1" dirty="0">
                <a:solidFill>
                  <a:srgbClr val="FF0000"/>
                </a:solidFill>
                <a:latin typeface="Calibri" pitchFamily="-65" charset="0"/>
              </a:rPr>
              <a:t>Hall Commissioning starts</a:t>
            </a:r>
          </a:p>
          <a:p>
            <a:pPr>
              <a:spcAft>
                <a:spcPct val="30000"/>
              </a:spcAft>
            </a:pPr>
            <a:endParaRPr lang="en-US" sz="1400" b="1" i="1" dirty="0">
              <a:solidFill>
                <a:srgbClr val="FF0000"/>
              </a:solidFill>
              <a:latin typeface="Calibri" pitchFamily="-65" charset="0"/>
            </a:endParaRPr>
          </a:p>
          <a:p>
            <a:pPr>
              <a:spcAft>
                <a:spcPct val="30000"/>
              </a:spcAft>
            </a:pPr>
            <a:r>
              <a:rPr lang="en-US" sz="1400" b="1" i="1" dirty="0">
                <a:solidFill>
                  <a:srgbClr val="FF0000"/>
                </a:solidFill>
                <a:latin typeface="Calibri" pitchFamily="-65" charset="0"/>
              </a:rPr>
              <a:t>2013-2015</a:t>
            </a:r>
            <a:r>
              <a:rPr lang="en-US" sz="1400" i="1" dirty="0">
                <a:solidFill>
                  <a:srgbClr val="FF0000"/>
                </a:solidFill>
                <a:latin typeface="Calibri" pitchFamily="-65" charset="0"/>
              </a:rPr>
              <a:t>       </a:t>
            </a:r>
          </a:p>
          <a:p>
            <a:pPr>
              <a:spcAft>
                <a:spcPct val="30000"/>
              </a:spcAft>
            </a:pPr>
            <a:r>
              <a:rPr lang="en-US" sz="1400" i="1" dirty="0">
                <a:solidFill>
                  <a:srgbClr val="FF0000"/>
                </a:solidFill>
                <a:latin typeface="Calibri" pitchFamily="-65" charset="0"/>
              </a:rPr>
              <a:t>Pre-Ops (beam commissioning)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52400" y="1234887"/>
            <a:ext cx="281359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Beam current         </a:t>
            </a:r>
            <a:r>
              <a:rPr lang="en-US" dirty="0" smtClean="0">
                <a:solidFill>
                  <a:srgbClr val="FF0000"/>
                </a:solidFill>
              </a:rPr>
              <a:t>90 </a:t>
            </a:r>
            <a:r>
              <a:rPr lang="en-US" dirty="0" err="1" smtClean="0">
                <a:solidFill>
                  <a:srgbClr val="FF0000"/>
                </a:solidFill>
                <a:latin typeface="Symbol"/>
              </a:rPr>
              <a:t>m</a:t>
            </a:r>
            <a:r>
              <a:rPr lang="en-US" dirty="0" err="1" smtClean="0">
                <a:solidFill>
                  <a:srgbClr val="FF0000"/>
                </a:solidFill>
              </a:rPr>
              <a:t>A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Beam polarization  </a:t>
            </a:r>
            <a:r>
              <a:rPr lang="en-US" dirty="0" smtClean="0">
                <a:solidFill>
                  <a:srgbClr val="FF0000"/>
                </a:solidFill>
              </a:rPr>
              <a:t>85 %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2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7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QCD Evolution Workshop, 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May 2013, JLab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3809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10" grpId="0" animBg="1"/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"/>
            <a:ext cx="9144000" cy="655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309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tailEnd type="arrow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85854</TotalTime>
  <Words>3112</Words>
  <Application>Microsoft Macintosh PowerPoint</Application>
  <PresentationFormat>On-screen Show (4:3)</PresentationFormat>
  <Paragraphs>677</Paragraphs>
  <Slides>49</Slides>
  <Notes>44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52" baseType="lpstr">
      <vt:lpstr>Office Theme</vt:lpstr>
      <vt:lpstr>Equation</vt:lpstr>
      <vt:lpstr>Equazione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INFN - Sezione di Ferrara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Marco Contalbrigo</dc:creator>
  <cp:lastModifiedBy>Marco Contalbrigo</cp:lastModifiedBy>
  <cp:revision>1365</cp:revision>
  <cp:lastPrinted>2010-12-08T08:29:55Z</cp:lastPrinted>
  <dcterms:created xsi:type="dcterms:W3CDTF">2010-04-14T08:22:41Z</dcterms:created>
  <dcterms:modified xsi:type="dcterms:W3CDTF">2013-05-07T12:17:28Z</dcterms:modified>
</cp:coreProperties>
</file>