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69" r:id="rId2"/>
    <p:sldId id="671" r:id="rId3"/>
    <p:sldId id="67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1" autoAdjust="0"/>
  </p:normalViewPr>
  <p:slideViewPr>
    <p:cSldViewPr snapToGrid="0" snapToObjects="1">
      <p:cViewPr>
        <p:scale>
          <a:sx n="140" d="100"/>
          <a:sy n="140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18/11/16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18/11/16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18/11/16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18/11/16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18/11/16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18/11/16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18/11/16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3831" y="987779"/>
            <a:ext cx="83021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 </a:t>
            </a:r>
            <a:r>
              <a:rPr lang="en-US" sz="1600" dirty="0" smtClean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Physics Division requires that an Operational Safety Procedure (OSP</a:t>
            </a:r>
            <a:r>
              <a:rPr lang="en-US" sz="1600" dirty="0" smtClean="0">
                <a:solidFill>
                  <a:srgbClr val="0000FF"/>
                </a:solidFill>
              </a:rPr>
              <a:t>) be </a:t>
            </a:r>
            <a:r>
              <a:rPr lang="en-US" sz="1600" dirty="0">
                <a:solidFill>
                  <a:srgbClr val="0000FF"/>
                </a:solidFill>
              </a:rPr>
              <a:t>developed for the assembly and testing of each of the pieces </a:t>
            </a:r>
            <a:r>
              <a:rPr lang="en-US" sz="1600" dirty="0" smtClean="0">
                <a:solidFill>
                  <a:srgbClr val="0000FF"/>
                </a:solidFill>
              </a:rPr>
              <a:t>of Ancillary </a:t>
            </a:r>
            <a:r>
              <a:rPr lang="en-US" sz="1600" dirty="0">
                <a:solidFill>
                  <a:srgbClr val="0000FF"/>
                </a:solidFill>
              </a:rPr>
              <a:t>Equipment for CLAS12. Work with the RICH technical liaison </a:t>
            </a:r>
            <a:r>
              <a:rPr lang="en-US" sz="1600" dirty="0" smtClean="0">
                <a:solidFill>
                  <a:srgbClr val="0000FF"/>
                </a:solidFill>
              </a:rPr>
              <a:t>and JLab </a:t>
            </a:r>
            <a:r>
              <a:rPr lang="en-US" sz="1600" dirty="0">
                <a:solidFill>
                  <a:srgbClr val="0000FF"/>
                </a:solidFill>
              </a:rPr>
              <a:t>management to write, review, approve and implement the OSP </a:t>
            </a:r>
            <a:r>
              <a:rPr lang="en-US" sz="1600" dirty="0" smtClean="0">
                <a:solidFill>
                  <a:srgbClr val="0000FF"/>
                </a:solidFill>
              </a:rPr>
              <a:t>for these </a:t>
            </a:r>
            <a:r>
              <a:rPr lang="en-US" sz="1600" dirty="0">
                <a:solidFill>
                  <a:srgbClr val="0000FF"/>
                </a:solidFill>
              </a:rPr>
              <a:t>activities. We encourage the Hall B staff to work with </a:t>
            </a:r>
            <a:r>
              <a:rPr lang="en-US" sz="1600" dirty="0" smtClean="0">
                <a:solidFill>
                  <a:srgbClr val="0000FF"/>
                </a:solidFill>
              </a:rPr>
              <a:t>the collaboration </a:t>
            </a:r>
            <a:r>
              <a:rPr lang="en-US" sz="1600" dirty="0">
                <a:solidFill>
                  <a:srgbClr val="0000FF"/>
                </a:solidFill>
              </a:rPr>
              <a:t>to develop the necessary controlled documents for the </a:t>
            </a:r>
            <a:r>
              <a:rPr lang="en-US" sz="1600" dirty="0" smtClean="0">
                <a:solidFill>
                  <a:srgbClr val="0000FF"/>
                </a:solidFill>
              </a:rPr>
              <a:t>safe operation </a:t>
            </a:r>
            <a:r>
              <a:rPr lang="en-US" sz="1600" dirty="0">
                <a:solidFill>
                  <a:srgbClr val="0000FF"/>
                </a:solidFill>
              </a:rPr>
              <a:t>outside the hall in a format that would facilitate integration of </a:t>
            </a:r>
            <a:r>
              <a:rPr lang="en-US" sz="1600" dirty="0" smtClean="0">
                <a:solidFill>
                  <a:srgbClr val="0000FF"/>
                </a:solidFill>
              </a:rPr>
              <a:t>the procedures </a:t>
            </a:r>
            <a:r>
              <a:rPr lang="en-US" sz="1600" dirty="0">
                <a:solidFill>
                  <a:srgbClr val="0000FF"/>
                </a:solidFill>
              </a:rPr>
              <a:t>into the Operational Safety Procedures for CLAS12.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839" y="2875301"/>
            <a:ext cx="796551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OSP for run CLAS12 RICH in Hall-B has been written, and is in the process of review and approval.</a:t>
            </a:r>
          </a:p>
          <a:p>
            <a:endParaRPr lang="en-US" sz="1600" dirty="0" smtClean="0"/>
          </a:p>
          <a:p>
            <a:r>
              <a:rPr lang="en-US" sz="1600" dirty="0" smtClean="0"/>
              <a:t>For the commissioning without beam, the RICH will be operated in EEL-124 with the same configuration, services and safety systems (i.e. interlock) foreseen for the standard operations in Hall-B. As a consequence, the procedures for CLAS12 RICH testing in EEL-124 are the same as the one for running in Hall-B. The relative OSP will derive from the one approved for Hall-B. The details of the EEL-124 setup will be described in the commissioning manual. </a:t>
            </a:r>
          </a:p>
          <a:p>
            <a:endParaRPr lang="en-US" sz="1600" dirty="0" smtClean="0"/>
          </a:p>
          <a:p>
            <a:r>
              <a:rPr lang="en-US" sz="1600" dirty="0" smtClean="0"/>
              <a:t>The RICH assembling THA is in preparation. It will be based on the procedures already tested when the RICH module was pre-assembled at the company in Italy for delivery approval. </a:t>
            </a:r>
          </a:p>
        </p:txBody>
      </p:sp>
      <p:sp>
        <p:nvSpPr>
          <p:cNvPr id="20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 Readiness  Review, 6-7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December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415" y="-76200"/>
            <a:ext cx="70291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ERR Recommendations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35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6624" y="1705699"/>
            <a:ext cx="63653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RICH Operation Manual is part of the CLAS12 Operational Manual and </a:t>
            </a:r>
          </a:p>
          <a:p>
            <a:r>
              <a:rPr lang="en-US" sz="1600" dirty="0" smtClean="0"/>
              <a:t>has been submitted to the CLAS12 ERR.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037" y="2549180"/>
            <a:ext cx="82912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3. </a:t>
            </a:r>
            <a:r>
              <a:rPr lang="en-US" sz="1600" dirty="0" smtClean="0">
                <a:solidFill>
                  <a:srgbClr val="0000FF"/>
                </a:solidFill>
              </a:rPr>
              <a:t>Develop </a:t>
            </a:r>
            <a:r>
              <a:rPr lang="en-US" sz="1600" dirty="0">
                <a:solidFill>
                  <a:srgbClr val="0000FF"/>
                </a:solidFill>
              </a:rPr>
              <a:t>documentation for shift personnel. This documentation should </a:t>
            </a:r>
            <a:r>
              <a:rPr lang="en-US" sz="1600" dirty="0" smtClean="0">
                <a:solidFill>
                  <a:srgbClr val="0000FF"/>
                </a:solidFill>
              </a:rPr>
              <a:t>be concise</a:t>
            </a:r>
            <a:r>
              <a:rPr lang="en-US" sz="1600" dirty="0">
                <a:solidFill>
                  <a:srgbClr val="0000FF"/>
                </a:solidFill>
              </a:rPr>
              <a:t>, accessible to anyone taking shifts, and clearly specify </a:t>
            </a:r>
            <a:r>
              <a:rPr lang="en-US" sz="1600" dirty="0" smtClean="0">
                <a:solidFill>
                  <a:srgbClr val="0000FF"/>
                </a:solidFill>
              </a:rPr>
              <a:t>which operations </a:t>
            </a:r>
            <a:r>
              <a:rPr lang="en-US" sz="1600" dirty="0">
                <a:solidFill>
                  <a:srgbClr val="0000FF"/>
                </a:solidFill>
              </a:rPr>
              <a:t>are authorized for shift takers and which are only for </a:t>
            </a:r>
            <a:r>
              <a:rPr lang="en-US" sz="1600" dirty="0" smtClean="0">
                <a:solidFill>
                  <a:srgbClr val="0000FF"/>
                </a:solidFill>
              </a:rPr>
              <a:t>experts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709" y="842302"/>
            <a:ext cx="82912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2. </a:t>
            </a:r>
            <a:r>
              <a:rPr lang="en-US" sz="1600" dirty="0" smtClean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Operation Manual for the </a:t>
            </a:r>
            <a:r>
              <a:rPr lang="en-US" sz="1600" dirty="0" smtClean="0">
                <a:solidFill>
                  <a:srgbClr val="0000FF"/>
                </a:solidFill>
              </a:rPr>
              <a:t>sub-system </a:t>
            </a:r>
            <a:r>
              <a:rPr lang="en-US" sz="1600" dirty="0">
                <a:solidFill>
                  <a:srgbClr val="0000FF"/>
                </a:solidFill>
              </a:rPr>
              <a:t>must be completed </a:t>
            </a:r>
            <a:r>
              <a:rPr lang="en-US" sz="1600" dirty="0" smtClean="0">
                <a:solidFill>
                  <a:srgbClr val="0000FF"/>
                </a:solidFill>
              </a:rPr>
              <a:t>and reviewed </a:t>
            </a:r>
            <a:r>
              <a:rPr lang="en-US" sz="1600" dirty="0">
                <a:solidFill>
                  <a:srgbClr val="0000FF"/>
                </a:solidFill>
              </a:rPr>
              <a:t>as part of the CLAS12 Experimental Readiness Review.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1269" y="3601454"/>
            <a:ext cx="7534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crucial safety information and procedures are outlined in ESAD document. </a:t>
            </a:r>
          </a:p>
          <a:p>
            <a:r>
              <a:rPr lang="en-US" sz="1600" dirty="0" smtClean="0"/>
              <a:t>The slow control to monitor and operate the RICH is described in the Operation Manual.</a:t>
            </a:r>
          </a:p>
          <a:p>
            <a:r>
              <a:rPr lang="en-US" sz="1600" dirty="0" smtClean="0"/>
              <a:t>The ordinary job of shift personnel will be documented in the Operation Manual </a:t>
            </a:r>
          </a:p>
          <a:p>
            <a:r>
              <a:rPr lang="en-US" sz="1600" dirty="0" smtClean="0"/>
              <a:t>as defined during the RICH commissioning.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785" y="5011318"/>
            <a:ext cx="82822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4. </a:t>
            </a:r>
            <a:r>
              <a:rPr lang="en-US" sz="1600" dirty="0" smtClean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air-cooling and nitrogen gas systems are pressure systems </a:t>
            </a:r>
            <a:r>
              <a:rPr lang="en-US" sz="1600" dirty="0" smtClean="0">
                <a:solidFill>
                  <a:srgbClr val="0000FF"/>
                </a:solidFill>
              </a:rPr>
              <a:t>and approvals </a:t>
            </a:r>
            <a:r>
              <a:rPr lang="en-US" sz="1600" dirty="0">
                <a:solidFill>
                  <a:srgbClr val="0000FF"/>
                </a:solidFill>
              </a:rPr>
              <a:t>from the Pressure Systems design authority are required </a:t>
            </a:r>
            <a:r>
              <a:rPr lang="en-US" sz="1600" dirty="0" smtClean="0">
                <a:solidFill>
                  <a:srgbClr val="0000FF"/>
                </a:solidFill>
              </a:rPr>
              <a:t>before operation</a:t>
            </a:r>
            <a:r>
              <a:rPr lang="en-US" sz="1600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4086" y="5910999"/>
            <a:ext cx="529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Pressure System design is being approved as part of OSP.</a:t>
            </a:r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 Readiness  Review, 6-7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December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4415" y="-76200"/>
            <a:ext cx="70291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ERR Recommendations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38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272037" y="6499767"/>
            <a:ext cx="3312257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CLAS12  Readiness  Review, 6-7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December 2016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361" y="703188"/>
            <a:ext cx="819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5. </a:t>
            </a:r>
            <a:r>
              <a:rPr lang="en-US" sz="1600" dirty="0" smtClean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space for compressors and cabling must be clearly identified </a:t>
            </a:r>
            <a:r>
              <a:rPr lang="en-US" sz="1600" dirty="0" smtClean="0">
                <a:solidFill>
                  <a:srgbClr val="0000FF"/>
                </a:solidFill>
              </a:rPr>
              <a:t>and reserved </a:t>
            </a:r>
            <a:r>
              <a:rPr lang="en-US" sz="1600" dirty="0">
                <a:solidFill>
                  <a:srgbClr val="0000FF"/>
                </a:solidFill>
              </a:rPr>
              <a:t>for RICH use</a:t>
            </a:r>
            <a:r>
              <a:rPr lang="en-US" sz="1600" dirty="0" smtClean="0">
                <a:solidFill>
                  <a:srgbClr val="0000FF"/>
                </a:solidFill>
              </a:rPr>
              <a:t>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RICH_cra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5" y="3516641"/>
            <a:ext cx="5222788" cy="2671624"/>
          </a:xfrm>
          <a:prstGeom prst="rect">
            <a:avLst/>
          </a:prstGeom>
        </p:spPr>
      </p:pic>
      <p:pic>
        <p:nvPicPr>
          <p:cNvPr id="10" name="Picture 9" descr="Forward Carriage, Top Deck, Beam Rig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5" y="1115792"/>
            <a:ext cx="2598652" cy="1948989"/>
          </a:xfrm>
          <a:prstGeom prst="rect">
            <a:avLst/>
          </a:prstGeom>
        </p:spPr>
      </p:pic>
      <p:pic>
        <p:nvPicPr>
          <p:cNvPr id="19" name="Picture 18" descr="RICH gas tank with Air Cooling Valve Panel on front, Nitrogen Valve Panel on Right Si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40" y="1260928"/>
            <a:ext cx="3250473" cy="4333964"/>
          </a:xfrm>
          <a:prstGeom prst="rect">
            <a:avLst/>
          </a:prstGeom>
        </p:spPr>
      </p:pic>
      <p:pic>
        <p:nvPicPr>
          <p:cNvPr id="20" name="Picture 19" descr="RICH air compressor in EEL 1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03" y="1115792"/>
            <a:ext cx="2598652" cy="19489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189" y="3159945"/>
            <a:ext cx="4771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 system on level 4: compressors (Left)  tank + panels (Right)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17440" y="5743484"/>
            <a:ext cx="3540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supply + DAQ on level 3:</a:t>
            </a:r>
          </a:p>
          <a:p>
            <a:r>
              <a:rPr lang="en-US" sz="1400" dirty="0" smtClean="0"/>
              <a:t>C3-5: CAEN </a:t>
            </a:r>
            <a:r>
              <a:rPr lang="en-US" sz="1400" dirty="0"/>
              <a:t>SY4527, R649 distribution </a:t>
            </a:r>
            <a:endParaRPr lang="en-US" sz="1400" dirty="0" smtClean="0"/>
          </a:p>
          <a:p>
            <a:r>
              <a:rPr lang="en-US" sz="1400" dirty="0" smtClean="0"/>
              <a:t>C3-6 (or C2-4) VSX </a:t>
            </a:r>
            <a:r>
              <a:rPr lang="en-US" sz="1400" dirty="0"/>
              <a:t>crate with fiber </a:t>
            </a:r>
            <a:r>
              <a:rPr lang="en-US" sz="1400" dirty="0" smtClean="0"/>
              <a:t>distribution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8522" y="6231165"/>
            <a:ext cx="386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Cable path and length approved by Eugene </a:t>
            </a:r>
            <a:r>
              <a:rPr lang="en-US" sz="1400" dirty="0" err="1" smtClean="0"/>
              <a:t>Pasyuk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984415" y="-76200"/>
            <a:ext cx="70291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CLAS12 RICH ERR Recommendations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12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45168</TotalTime>
  <Words>553</Words>
  <Application>Microsoft Macintosh PowerPoint</Application>
  <PresentationFormat>On-screen Show (4:3)</PresentationFormat>
  <Paragraphs>37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838</cp:revision>
  <dcterms:created xsi:type="dcterms:W3CDTF">2012-03-30T13:12:09Z</dcterms:created>
  <dcterms:modified xsi:type="dcterms:W3CDTF">2016-11-18T22:38:15Z</dcterms:modified>
</cp:coreProperties>
</file>