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handoutMasterIdLst>
    <p:handoutMasterId r:id="rId5"/>
  </p:handoutMasterIdLst>
  <p:sldIdLst>
    <p:sldId id="672" r:id="rId2"/>
    <p:sldId id="673"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BA78"/>
    <a:srgbClr val="F5F701"/>
    <a:srgbClr val="4CDE4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881" autoAdjust="0"/>
  </p:normalViewPr>
  <p:slideViewPr>
    <p:cSldViewPr snapToGrid="0" snapToObjects="1">
      <p:cViewPr>
        <p:scale>
          <a:sx n="140" d="100"/>
          <a:sy n="140" d="100"/>
        </p:scale>
        <p:origin x="-704"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40EE8B9-7048-E245-BE2F-1374BE5408F2}" type="datetimeFigureOut">
              <a:rPr lang="en-US" smtClean="0"/>
              <a:t>18/11/16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34CCEFC-6E8B-B743-AFE9-4C5BF3F9411B}" type="slidenum">
              <a:rPr lang="en-US" smtClean="0"/>
              <a:t>‹#›</a:t>
            </a:fld>
            <a:endParaRPr lang="en-US"/>
          </a:p>
        </p:txBody>
      </p:sp>
    </p:spTree>
    <p:extLst>
      <p:ext uri="{BB962C8B-B14F-4D97-AF65-F5344CB8AC3E}">
        <p14:creationId xmlns:p14="http://schemas.microsoft.com/office/powerpoint/2010/main" val="3241051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686146-0E38-724C-8F8F-8FF46B4BA8C5}" type="datetimeFigureOut">
              <a:rPr lang="en-US" smtClean="0"/>
              <a:pPr/>
              <a:t>18/11/16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38A572-61CB-384F-BB4C-DB6F1BE60B7D}" type="slidenum">
              <a:rPr lang="en-US" smtClean="0"/>
              <a:pPr/>
              <a:t>‹#›</a:t>
            </a:fld>
            <a:endParaRPr lang="en-US"/>
          </a:p>
        </p:txBody>
      </p:sp>
    </p:spTree>
    <p:extLst>
      <p:ext uri="{BB962C8B-B14F-4D97-AF65-F5344CB8AC3E}">
        <p14:creationId xmlns:p14="http://schemas.microsoft.com/office/powerpoint/2010/main" val="11848252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Dire </a:t>
            </a:r>
            <a:r>
              <a:rPr lang="en-US" dirty="0" err="1" smtClean="0"/>
              <a:t>meglio</a:t>
            </a:r>
            <a:r>
              <a:rPr lang="en-US" dirty="0" smtClean="0"/>
              <a:t> chi </a:t>
            </a:r>
            <a:r>
              <a:rPr lang="en-US" dirty="0" err="1" smtClean="0"/>
              <a:t>fa</a:t>
            </a:r>
            <a:r>
              <a:rPr lang="en-US" dirty="0" smtClean="0"/>
              <a:t> </a:t>
            </a:r>
            <a:r>
              <a:rPr lang="en-US" dirty="0" err="1" smtClean="0"/>
              <a:t>cosa</a:t>
            </a:r>
            <a:r>
              <a:rPr lang="en-US" dirty="0" smtClean="0"/>
              <a:t>.</a:t>
            </a:r>
            <a:endParaRPr lang="en-US" dirty="0"/>
          </a:p>
        </p:txBody>
      </p:sp>
      <p:sp>
        <p:nvSpPr>
          <p:cNvPr id="4" name="Slide Number Placeholder 3"/>
          <p:cNvSpPr>
            <a:spLocks noGrp="1"/>
          </p:cNvSpPr>
          <p:nvPr>
            <p:ph type="sldNum" sz="quarter" idx="10"/>
          </p:nvPr>
        </p:nvSpPr>
        <p:spPr/>
        <p:txBody>
          <a:bodyPr/>
          <a:lstStyle/>
          <a:p>
            <a:fld id="{6C38A572-61CB-384F-BB4C-DB6F1BE60B7D}" type="slidenum">
              <a:rPr lang="en-US" smtClean="0"/>
              <a:pPr/>
              <a:t>1</a:t>
            </a:fld>
            <a:endParaRPr lang="en-US"/>
          </a:p>
        </p:txBody>
      </p:sp>
    </p:spTree>
    <p:extLst>
      <p:ext uri="{BB962C8B-B14F-4D97-AF65-F5344CB8AC3E}">
        <p14:creationId xmlns:p14="http://schemas.microsoft.com/office/powerpoint/2010/main" val="1421631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Dire </a:t>
            </a:r>
            <a:r>
              <a:rPr lang="en-US" dirty="0" err="1" smtClean="0"/>
              <a:t>meglio</a:t>
            </a:r>
            <a:r>
              <a:rPr lang="en-US" dirty="0" smtClean="0"/>
              <a:t> chi </a:t>
            </a:r>
            <a:r>
              <a:rPr lang="en-US" dirty="0" err="1" smtClean="0"/>
              <a:t>fa</a:t>
            </a:r>
            <a:r>
              <a:rPr lang="en-US" dirty="0" smtClean="0"/>
              <a:t> </a:t>
            </a:r>
            <a:r>
              <a:rPr lang="en-US" dirty="0" err="1" smtClean="0"/>
              <a:t>cosa</a:t>
            </a:r>
            <a:r>
              <a:rPr lang="en-US" dirty="0" smtClean="0"/>
              <a:t>.</a:t>
            </a:r>
            <a:endParaRPr lang="en-US" dirty="0"/>
          </a:p>
        </p:txBody>
      </p:sp>
      <p:sp>
        <p:nvSpPr>
          <p:cNvPr id="4" name="Slide Number Placeholder 3"/>
          <p:cNvSpPr>
            <a:spLocks noGrp="1"/>
          </p:cNvSpPr>
          <p:nvPr>
            <p:ph type="sldNum" sz="quarter" idx="10"/>
          </p:nvPr>
        </p:nvSpPr>
        <p:spPr/>
        <p:txBody>
          <a:bodyPr/>
          <a:lstStyle/>
          <a:p>
            <a:fld id="{6C38A572-61CB-384F-BB4C-DB6F1BE60B7D}" type="slidenum">
              <a:rPr lang="en-US" smtClean="0"/>
              <a:pPr/>
              <a:t>2</a:t>
            </a:fld>
            <a:endParaRPr lang="en-US"/>
          </a:p>
        </p:txBody>
      </p:sp>
    </p:spTree>
    <p:extLst>
      <p:ext uri="{BB962C8B-B14F-4D97-AF65-F5344CB8AC3E}">
        <p14:creationId xmlns:p14="http://schemas.microsoft.com/office/powerpoint/2010/main" val="1421631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C6A390-F353-A942-B1EC-182107C9CD39}" type="datetime1">
              <a:rPr lang="it-IT" smtClean="0"/>
              <a:t>18/11/16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1932135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41F51A-CE5E-E748-A830-FE93B106B54D}" type="datetime1">
              <a:rPr lang="it-IT" smtClean="0"/>
              <a:t>18/11/16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3383230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213CC-B590-AC47-B794-68704C5FB3E1}" type="datetime1">
              <a:rPr lang="it-IT" smtClean="0"/>
              <a:t>18/11/16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202607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3DCEC6-B19E-384D-B71E-62CC78295F4A}" type="datetime1">
              <a:rPr lang="it-IT" smtClean="0"/>
              <a:t>18/11/16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3386287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96AF78-90E5-BE43-819D-C3FB19FF949B}" type="datetime1">
              <a:rPr lang="it-IT" smtClean="0"/>
              <a:t>18/11/16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947155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0057D95-F0E3-E247-BCE0-771CD02EEEE6}" type="datetime1">
              <a:rPr lang="it-IT" smtClean="0"/>
              <a:t>18/11/16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1580835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B0EF577-23AC-354A-A7DE-66F64868466C}" type="datetime1">
              <a:rPr lang="it-IT" smtClean="0"/>
              <a:t>18/11/16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33809761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392E39-976D-7647-8E52-FDC2C48B6F36}" type="datetime1">
              <a:rPr lang="it-IT" smtClean="0"/>
              <a:t>18/11/16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3625126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6C3CF-3BBA-FF44-99FE-581A4605639B}" type="datetime1">
              <a:rPr lang="it-IT" smtClean="0"/>
              <a:t>18/11/16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1781483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17B41D-237A-5847-AF91-4703BAB8DA8F}" type="datetime1">
              <a:rPr lang="it-IT" smtClean="0"/>
              <a:t>18/11/16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2870543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E6A13E-44B7-0F48-B289-6CB9735EB302}" type="datetime1">
              <a:rPr lang="it-IT" smtClean="0"/>
              <a:t>18/11/16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ECC16C-400F-8248-B8F2-AE48922CC21C}" type="slidenum">
              <a:rPr lang="en-US" smtClean="0"/>
              <a:pPr/>
              <a:t>‹#›</a:t>
            </a:fld>
            <a:endParaRPr lang="en-US"/>
          </a:p>
        </p:txBody>
      </p:sp>
    </p:spTree>
    <p:extLst>
      <p:ext uri="{BB962C8B-B14F-4D97-AF65-F5344CB8AC3E}">
        <p14:creationId xmlns:p14="http://schemas.microsoft.com/office/powerpoint/2010/main" val="8573998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9D5165-5239-3648-9EB3-6D0B1CB4855A}" type="datetime1">
              <a:rPr lang="it-IT" smtClean="0"/>
              <a:t>18/11/16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ECC16C-400F-8248-B8F2-AE48922CC21C}" type="slidenum">
              <a:rPr lang="en-US" smtClean="0"/>
              <a:pPr/>
              <a:t>‹#›</a:t>
            </a:fld>
            <a:endParaRPr lang="en-US"/>
          </a:p>
        </p:txBody>
      </p:sp>
    </p:spTree>
    <p:extLst>
      <p:ext uri="{BB962C8B-B14F-4D97-AF65-F5344CB8AC3E}">
        <p14:creationId xmlns:p14="http://schemas.microsoft.com/office/powerpoint/2010/main" val="13726131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p:cNvSpPr/>
          <p:nvPr/>
        </p:nvSpPr>
        <p:spPr>
          <a:xfrm>
            <a:off x="344709" y="742521"/>
            <a:ext cx="8291291" cy="1384995"/>
          </a:xfrm>
          <a:prstGeom prst="rect">
            <a:avLst/>
          </a:prstGeom>
        </p:spPr>
        <p:txBody>
          <a:bodyPr wrap="square">
            <a:spAutoFit/>
          </a:bodyPr>
          <a:lstStyle/>
          <a:p>
            <a:r>
              <a:rPr lang="en-US" sz="1400" dirty="0">
                <a:solidFill>
                  <a:srgbClr val="0000FF"/>
                </a:solidFill>
              </a:rPr>
              <a:t>1</a:t>
            </a:r>
            <a:r>
              <a:rPr lang="en-US" sz="1400" dirty="0" smtClean="0">
                <a:solidFill>
                  <a:srgbClr val="0000FF"/>
                </a:solidFill>
              </a:rPr>
              <a:t>. </a:t>
            </a:r>
            <a:r>
              <a:rPr lang="en-US" sz="1400" dirty="0">
                <a:solidFill>
                  <a:srgbClr val="0000FF"/>
                </a:solidFill>
              </a:rPr>
              <a:t>We encourage diligent </a:t>
            </a:r>
            <a:r>
              <a:rPr lang="en-US" sz="1400" dirty="0" smtClean="0">
                <a:solidFill>
                  <a:srgbClr val="0000FF"/>
                </a:solidFill>
              </a:rPr>
              <a:t>c</a:t>
            </a:r>
            <a:r>
              <a:rPr lang="en-US" sz="1400" dirty="0">
                <a:solidFill>
                  <a:srgbClr val="0000FF"/>
                </a:solidFill>
              </a:rPr>
              <a:t>o</a:t>
            </a:r>
            <a:r>
              <a:rPr lang="en-US" sz="1400" dirty="0" smtClean="0">
                <a:solidFill>
                  <a:srgbClr val="0000FF"/>
                </a:solidFill>
              </a:rPr>
              <a:t>mpletion </a:t>
            </a:r>
            <a:r>
              <a:rPr lang="en-US" sz="1400" dirty="0">
                <a:solidFill>
                  <a:srgbClr val="0000FF"/>
                </a:solidFill>
              </a:rPr>
              <a:t>of the mock assembly with </a:t>
            </a:r>
            <a:r>
              <a:rPr lang="en-US" sz="1400" dirty="0" smtClean="0">
                <a:solidFill>
                  <a:srgbClr val="0000FF"/>
                </a:solidFill>
              </a:rPr>
              <a:t>rejected aerogel </a:t>
            </a:r>
            <a:r>
              <a:rPr lang="en-US" sz="1400" dirty="0">
                <a:solidFill>
                  <a:srgbClr val="0000FF"/>
                </a:solidFill>
              </a:rPr>
              <a:t>tiles to check stability with proposed wires and squares to </a:t>
            </a:r>
            <a:r>
              <a:rPr lang="en-US" sz="1400" dirty="0" smtClean="0">
                <a:solidFill>
                  <a:srgbClr val="0000FF"/>
                </a:solidFill>
              </a:rPr>
              <a:t>keep them </a:t>
            </a:r>
            <a:r>
              <a:rPr lang="en-US" sz="1400" dirty="0">
                <a:solidFill>
                  <a:srgbClr val="0000FF"/>
                </a:solidFill>
              </a:rPr>
              <a:t>in place. Feedback from this process and test of rotating </a:t>
            </a:r>
            <a:r>
              <a:rPr lang="en-US" sz="1400" dirty="0" smtClean="0">
                <a:solidFill>
                  <a:srgbClr val="0000FF"/>
                </a:solidFill>
              </a:rPr>
              <a:t>the assembly </a:t>
            </a:r>
            <a:r>
              <a:rPr lang="en-US" sz="1400" dirty="0">
                <a:solidFill>
                  <a:srgbClr val="0000FF"/>
                </a:solidFill>
              </a:rPr>
              <a:t>past the vertical orientation should then </a:t>
            </a:r>
            <a:r>
              <a:rPr lang="en-US" sz="1400" dirty="0" smtClean="0">
                <a:solidFill>
                  <a:srgbClr val="0000FF"/>
                </a:solidFill>
              </a:rPr>
              <a:t>be</a:t>
            </a:r>
            <a:r>
              <a:rPr lang="en-US" sz="1400" dirty="0">
                <a:solidFill>
                  <a:srgbClr val="0000FF"/>
                </a:solidFill>
              </a:rPr>
              <a:t> </a:t>
            </a:r>
            <a:r>
              <a:rPr lang="en-US" sz="1400" dirty="0" smtClean="0">
                <a:solidFill>
                  <a:srgbClr val="0000FF"/>
                </a:solidFill>
              </a:rPr>
              <a:t>incorporated </a:t>
            </a:r>
            <a:r>
              <a:rPr lang="en-US" sz="1400" dirty="0">
                <a:solidFill>
                  <a:srgbClr val="0000FF"/>
                </a:solidFill>
              </a:rPr>
              <a:t>in </a:t>
            </a:r>
            <a:r>
              <a:rPr lang="en-US" sz="1400" dirty="0" smtClean="0">
                <a:solidFill>
                  <a:srgbClr val="0000FF"/>
                </a:solidFill>
              </a:rPr>
              <a:t>the installation </a:t>
            </a:r>
            <a:r>
              <a:rPr lang="en-US" sz="1400" dirty="0">
                <a:solidFill>
                  <a:srgbClr val="0000FF"/>
                </a:solidFill>
              </a:rPr>
              <a:t>plan.</a:t>
            </a:r>
            <a:endParaRPr lang="en-US" sz="1400" dirty="0" smtClean="0">
              <a:solidFill>
                <a:srgbClr val="0000FF"/>
              </a:solidFill>
            </a:endParaRPr>
          </a:p>
          <a:p>
            <a:endParaRPr lang="en-US" sz="1400" dirty="0" smtClean="0">
              <a:solidFill>
                <a:srgbClr val="0000FF"/>
              </a:solidFill>
            </a:endParaRPr>
          </a:p>
          <a:p>
            <a:r>
              <a:rPr lang="en-US" sz="1400" dirty="0" smtClean="0"/>
              <a:t>A full-scale prototype of the first mirror holding the aerogel has been delivered and is being prepared for the aerogel assembling test.</a:t>
            </a:r>
            <a:endParaRPr lang="en-US" sz="1400" dirty="0"/>
          </a:p>
        </p:txBody>
      </p:sp>
      <p:sp>
        <p:nvSpPr>
          <p:cNvPr id="7" name="Rectangle 6"/>
          <p:cNvSpPr/>
          <p:nvPr/>
        </p:nvSpPr>
        <p:spPr>
          <a:xfrm>
            <a:off x="0" y="6628580"/>
            <a:ext cx="9144000" cy="2294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liennummernplatzhalter 6"/>
          <p:cNvSpPr txBox="1">
            <a:spLocks noGrp="1"/>
          </p:cNvSpPr>
          <p:nvPr/>
        </p:nvSpPr>
        <p:spPr>
          <a:xfrm>
            <a:off x="6633408" y="6511107"/>
            <a:ext cx="2133600" cy="365125"/>
          </a:xfrm>
          <a:prstGeom prst="rect">
            <a:avLst/>
          </a:prstGeom>
          <a:noFill/>
        </p:spPr>
        <p:txBody>
          <a:bodyPr anchor="b">
            <a:prstTxWarp prst="textNoShape">
              <a:avLst/>
            </a:prstTxWarp>
          </a:bodyPr>
          <a:lstStyle/>
          <a:p>
            <a:pPr algn="r"/>
            <a:fld id="{78BEA122-F9E3-6547-A64F-E206C65A37C3}" type="slidenum">
              <a:rPr lang="en-US" sz="1200">
                <a:solidFill>
                  <a:schemeClr val="bg1"/>
                </a:solidFill>
              </a:rPr>
              <a:pPr algn="r"/>
              <a:t>1</a:t>
            </a:fld>
            <a:endParaRPr lang="en-US" sz="1200" dirty="0">
              <a:solidFill>
                <a:schemeClr val="bg1"/>
              </a:solidFill>
            </a:endParaRPr>
          </a:p>
        </p:txBody>
      </p:sp>
      <p:sp>
        <p:nvSpPr>
          <p:cNvPr id="12" name="Rectangle 11"/>
          <p:cNvSpPr/>
          <p:nvPr/>
        </p:nvSpPr>
        <p:spPr>
          <a:xfrm>
            <a:off x="0" y="0"/>
            <a:ext cx="9144000" cy="56854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Fußzeilenplatzhalter 7"/>
          <p:cNvSpPr txBox="1">
            <a:spLocks noGrp="1"/>
          </p:cNvSpPr>
          <p:nvPr/>
        </p:nvSpPr>
        <p:spPr>
          <a:xfrm>
            <a:off x="272037" y="6499767"/>
            <a:ext cx="3312257" cy="365125"/>
          </a:xfrm>
          <a:prstGeom prst="rect">
            <a:avLst/>
          </a:prstGeom>
          <a:noFill/>
        </p:spPr>
        <p:txBody>
          <a:bodyPr anchor="b">
            <a:prstTxWarp prst="textNoShape">
              <a:avLst/>
            </a:prstTxWarp>
          </a:bodyPr>
          <a:lstStyle/>
          <a:p>
            <a:pPr algn="ctr"/>
            <a:r>
              <a:rPr lang="en-US" sz="1200" dirty="0" smtClean="0">
                <a:solidFill>
                  <a:schemeClr val="bg1"/>
                </a:solidFill>
              </a:rPr>
              <a:t>CLAS12  Readiness  Review, 6-7</a:t>
            </a:r>
            <a:r>
              <a:rPr lang="en-US" sz="1200" baseline="30000" dirty="0" smtClean="0">
                <a:solidFill>
                  <a:schemeClr val="bg1"/>
                </a:solidFill>
              </a:rPr>
              <a:t>th</a:t>
            </a:r>
            <a:r>
              <a:rPr lang="en-US" sz="1200" dirty="0" smtClean="0">
                <a:solidFill>
                  <a:schemeClr val="bg1"/>
                </a:solidFill>
              </a:rPr>
              <a:t> December 2016</a:t>
            </a:r>
            <a:endParaRPr lang="en-US" sz="1200" dirty="0">
              <a:solidFill>
                <a:schemeClr val="bg1"/>
              </a:solidFill>
            </a:endParaRPr>
          </a:p>
        </p:txBody>
      </p:sp>
      <p:sp>
        <p:nvSpPr>
          <p:cNvPr id="16" name="Rectangle 15"/>
          <p:cNvSpPr/>
          <p:nvPr/>
        </p:nvSpPr>
        <p:spPr>
          <a:xfrm>
            <a:off x="344709" y="2210284"/>
            <a:ext cx="8291291" cy="2708434"/>
          </a:xfrm>
          <a:prstGeom prst="rect">
            <a:avLst/>
          </a:prstGeom>
        </p:spPr>
        <p:txBody>
          <a:bodyPr wrap="square">
            <a:spAutoFit/>
          </a:bodyPr>
          <a:lstStyle/>
          <a:p>
            <a:r>
              <a:rPr lang="en-US" sz="1400" dirty="0" smtClean="0">
                <a:solidFill>
                  <a:srgbClr val="0000FF"/>
                </a:solidFill>
              </a:rPr>
              <a:t>2. Schedule </a:t>
            </a:r>
            <a:r>
              <a:rPr lang="en-US" sz="1400" dirty="0">
                <a:solidFill>
                  <a:srgbClr val="0000FF"/>
                </a:solidFill>
              </a:rPr>
              <a:t>for assembly is planned starting in October in the large </a:t>
            </a:r>
            <a:r>
              <a:rPr lang="en-US" sz="1400" dirty="0" smtClean="0">
                <a:solidFill>
                  <a:srgbClr val="0000FF"/>
                </a:solidFill>
              </a:rPr>
              <a:t>clean room</a:t>
            </a:r>
            <a:r>
              <a:rPr lang="en-US" sz="1400" dirty="0">
                <a:solidFill>
                  <a:srgbClr val="0000FF"/>
                </a:solidFill>
              </a:rPr>
              <a:t>. This space will be vacated by the CLAS12 drift chambers if </a:t>
            </a:r>
            <a:r>
              <a:rPr lang="en-US" sz="1400" dirty="0" smtClean="0">
                <a:solidFill>
                  <a:srgbClr val="0000FF"/>
                </a:solidFill>
              </a:rPr>
              <a:t>the torus </a:t>
            </a:r>
            <a:r>
              <a:rPr lang="en-US" sz="1400" dirty="0">
                <a:solidFill>
                  <a:srgbClr val="0000FF"/>
                </a:solidFill>
              </a:rPr>
              <a:t>remains on schedule. If there is a delay in clean room availability a</a:t>
            </a:r>
          </a:p>
          <a:p>
            <a:r>
              <a:rPr lang="en-US" sz="1400" dirty="0">
                <a:solidFill>
                  <a:srgbClr val="0000FF"/>
                </a:solidFill>
              </a:rPr>
              <a:t>fall back option is to begin assembly the critical MAPMT and electronics </a:t>
            </a:r>
            <a:r>
              <a:rPr lang="en-US" sz="1400" dirty="0" smtClean="0">
                <a:solidFill>
                  <a:srgbClr val="0000FF"/>
                </a:solidFill>
              </a:rPr>
              <a:t>in a </a:t>
            </a:r>
            <a:r>
              <a:rPr lang="en-US" sz="1400" dirty="0">
                <a:solidFill>
                  <a:srgbClr val="0000FF"/>
                </a:solidFill>
              </a:rPr>
              <a:t>smaller clean space. Schedule must be watched so as to not </a:t>
            </a:r>
            <a:r>
              <a:rPr lang="en-US" sz="1400" dirty="0" smtClean="0">
                <a:solidFill>
                  <a:srgbClr val="0000FF"/>
                </a:solidFill>
              </a:rPr>
              <a:t>impact completion </a:t>
            </a:r>
            <a:r>
              <a:rPr lang="en-US" sz="1400" dirty="0">
                <a:solidFill>
                  <a:srgbClr val="0000FF"/>
                </a:solidFill>
              </a:rPr>
              <a:t>and the time available for valuable cosmic testing</a:t>
            </a:r>
            <a:r>
              <a:rPr lang="en-US" sz="1400" dirty="0" smtClean="0">
                <a:solidFill>
                  <a:srgbClr val="0000FF"/>
                </a:solidFill>
              </a:rPr>
              <a:t>.</a:t>
            </a:r>
          </a:p>
          <a:p>
            <a:endParaRPr lang="en-US" sz="1400" dirty="0" smtClean="0">
              <a:solidFill>
                <a:srgbClr val="0000FF"/>
              </a:solidFill>
            </a:endParaRPr>
          </a:p>
          <a:p>
            <a:r>
              <a:rPr lang="en-US" sz="1400" dirty="0" smtClean="0"/>
              <a:t>To prevent conflicts with the revised Hall-B installation plan, the RICH mechanical structure will be delivered and assembled at JLab beginning of 2017 with no impact on the project schedule. The electronics design has been updated in summer 2016 to reduce some interference between digital outputs and analog inputs and minimize the pedestal widths. As a consequence the electronics production and assembling has been shifted by about 2 months and is now planned to start in December 2016. This would minimize the interference with Hall-B activity. To mitigate the delay, characterization and assembling procedures and tools are being developed on few pilot boards already produced with the upgraded design. </a:t>
            </a:r>
          </a:p>
        </p:txBody>
      </p:sp>
      <p:sp>
        <p:nvSpPr>
          <p:cNvPr id="18" name="Rectangle 17"/>
          <p:cNvSpPr/>
          <p:nvPr/>
        </p:nvSpPr>
        <p:spPr>
          <a:xfrm>
            <a:off x="375936" y="4933867"/>
            <a:ext cx="8291291" cy="1631216"/>
          </a:xfrm>
          <a:prstGeom prst="rect">
            <a:avLst/>
          </a:prstGeom>
        </p:spPr>
        <p:txBody>
          <a:bodyPr wrap="square">
            <a:spAutoFit/>
          </a:bodyPr>
          <a:lstStyle/>
          <a:p>
            <a:r>
              <a:rPr lang="en-US" sz="1400" dirty="0" smtClean="0">
                <a:solidFill>
                  <a:srgbClr val="0000FF"/>
                </a:solidFill>
              </a:rPr>
              <a:t>3. We </a:t>
            </a:r>
            <a:r>
              <a:rPr lang="en-US" sz="1400" dirty="0">
                <a:solidFill>
                  <a:srgbClr val="0000FF"/>
                </a:solidFill>
              </a:rPr>
              <a:t>suggest having a contingency in place to protect the aerogel </a:t>
            </a:r>
            <a:r>
              <a:rPr lang="en-US" sz="1400" dirty="0" smtClean="0">
                <a:solidFill>
                  <a:srgbClr val="0000FF"/>
                </a:solidFill>
              </a:rPr>
              <a:t>with Nitrogen </a:t>
            </a:r>
            <a:r>
              <a:rPr lang="en-US" sz="1400" dirty="0">
                <a:solidFill>
                  <a:srgbClr val="0000FF"/>
                </a:solidFill>
              </a:rPr>
              <a:t>gas if air conditioning system fails during assembly in the </a:t>
            </a:r>
            <a:r>
              <a:rPr lang="en-US" sz="1400" dirty="0" smtClean="0">
                <a:solidFill>
                  <a:srgbClr val="0000FF"/>
                </a:solidFill>
              </a:rPr>
              <a:t>large clean </a:t>
            </a:r>
            <a:r>
              <a:rPr lang="en-US" sz="1400" dirty="0">
                <a:solidFill>
                  <a:srgbClr val="0000FF"/>
                </a:solidFill>
              </a:rPr>
              <a:t>room. This failure was encountered more than once during </a:t>
            </a:r>
            <a:r>
              <a:rPr lang="en-US" sz="1400" dirty="0" smtClean="0">
                <a:solidFill>
                  <a:srgbClr val="0000FF"/>
                </a:solidFill>
              </a:rPr>
              <a:t>the assembly </a:t>
            </a:r>
            <a:r>
              <a:rPr lang="en-US" sz="1400" dirty="0">
                <a:solidFill>
                  <a:srgbClr val="0000FF"/>
                </a:solidFill>
              </a:rPr>
              <a:t>of the Drift Chamber</a:t>
            </a:r>
            <a:r>
              <a:rPr lang="en-US" sz="1400" dirty="0" smtClean="0">
                <a:solidFill>
                  <a:srgbClr val="0000FF"/>
                </a:solidFill>
              </a:rPr>
              <a:t>.</a:t>
            </a:r>
          </a:p>
          <a:p>
            <a:endParaRPr lang="en-US" sz="1400" dirty="0" smtClean="0">
              <a:solidFill>
                <a:srgbClr val="0000FF"/>
              </a:solidFill>
            </a:endParaRPr>
          </a:p>
          <a:p>
            <a:r>
              <a:rPr lang="en-US" sz="1400" dirty="0" smtClean="0"/>
              <a:t>Nitrogen gas is a valuable option as we want to test the RICH Nitrogen line. Another solution, easy to implement and flexible in application, is to enclose the aerogel in a plastic envelope connected with one of the dry cabinets used for storage. This has been already successfully tested in Ferrara.</a:t>
            </a:r>
            <a:endParaRPr lang="en-US" sz="1400" dirty="0" smtClean="0">
              <a:solidFill>
                <a:srgbClr val="0000FF"/>
              </a:solidFill>
            </a:endParaRPr>
          </a:p>
        </p:txBody>
      </p:sp>
      <p:sp>
        <p:nvSpPr>
          <p:cNvPr id="22" name="Rectangle 21"/>
          <p:cNvSpPr/>
          <p:nvPr/>
        </p:nvSpPr>
        <p:spPr>
          <a:xfrm>
            <a:off x="1725266" y="-76200"/>
            <a:ext cx="5547462" cy="646331"/>
          </a:xfrm>
          <a:prstGeom prst="rect">
            <a:avLst/>
          </a:prstGeom>
          <a:noFill/>
        </p:spPr>
        <p:txBody>
          <a:bodyPr wrap="none">
            <a:spAutoFit/>
          </a:bodyPr>
          <a:lstStyle/>
          <a:p>
            <a:pPr algn="ctr">
              <a:defRPr/>
            </a:pPr>
            <a:r>
              <a:rPr lang="en-US" sz="3600" dirty="0" smtClean="0">
                <a:ln w="1905"/>
                <a:solidFill>
                  <a:schemeClr val="bg1"/>
                </a:solidFill>
                <a:latin typeface="Calibri"/>
              </a:rPr>
              <a:t>CLAS12 RICH ERR Comments</a:t>
            </a:r>
            <a:endParaRPr lang="en-US" sz="3600" dirty="0">
              <a:ln w="1905"/>
              <a:solidFill>
                <a:schemeClr val="bg1"/>
              </a:solidFill>
              <a:latin typeface="Calibri"/>
            </a:endParaRPr>
          </a:p>
        </p:txBody>
      </p:sp>
    </p:spTree>
    <p:extLst>
      <p:ext uri="{BB962C8B-B14F-4D97-AF65-F5344CB8AC3E}">
        <p14:creationId xmlns:p14="http://schemas.microsoft.com/office/powerpoint/2010/main" val="195902743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6628580"/>
            <a:ext cx="9144000" cy="22941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Foliennummernplatzhalter 6"/>
          <p:cNvSpPr txBox="1">
            <a:spLocks noGrp="1"/>
          </p:cNvSpPr>
          <p:nvPr/>
        </p:nvSpPr>
        <p:spPr>
          <a:xfrm>
            <a:off x="6633408" y="6511107"/>
            <a:ext cx="2133600" cy="365125"/>
          </a:xfrm>
          <a:prstGeom prst="rect">
            <a:avLst/>
          </a:prstGeom>
          <a:noFill/>
        </p:spPr>
        <p:txBody>
          <a:bodyPr anchor="b">
            <a:prstTxWarp prst="textNoShape">
              <a:avLst/>
            </a:prstTxWarp>
          </a:bodyPr>
          <a:lstStyle/>
          <a:p>
            <a:pPr algn="r"/>
            <a:fld id="{78BEA122-F9E3-6547-A64F-E206C65A37C3}" type="slidenum">
              <a:rPr lang="en-US" sz="1200">
                <a:solidFill>
                  <a:schemeClr val="bg1"/>
                </a:solidFill>
              </a:rPr>
              <a:pPr algn="r"/>
              <a:t>2</a:t>
            </a:fld>
            <a:endParaRPr lang="en-US" sz="1200" dirty="0">
              <a:solidFill>
                <a:schemeClr val="bg1"/>
              </a:solidFill>
            </a:endParaRPr>
          </a:p>
        </p:txBody>
      </p:sp>
      <p:sp>
        <p:nvSpPr>
          <p:cNvPr id="12" name="Rectangle 11"/>
          <p:cNvSpPr/>
          <p:nvPr/>
        </p:nvSpPr>
        <p:spPr>
          <a:xfrm>
            <a:off x="0" y="0"/>
            <a:ext cx="9144000" cy="56854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1725266" y="-76200"/>
            <a:ext cx="5547462" cy="646331"/>
          </a:xfrm>
          <a:prstGeom prst="rect">
            <a:avLst/>
          </a:prstGeom>
          <a:noFill/>
        </p:spPr>
        <p:txBody>
          <a:bodyPr wrap="none">
            <a:spAutoFit/>
          </a:bodyPr>
          <a:lstStyle/>
          <a:p>
            <a:pPr algn="ctr">
              <a:defRPr/>
            </a:pPr>
            <a:r>
              <a:rPr lang="en-US" sz="3600" dirty="0" smtClean="0">
                <a:ln w="1905"/>
                <a:solidFill>
                  <a:schemeClr val="bg1"/>
                </a:solidFill>
                <a:latin typeface="Calibri"/>
              </a:rPr>
              <a:t>CLAS12 RICH ERR Comments</a:t>
            </a:r>
            <a:endParaRPr lang="en-US" sz="3600" dirty="0">
              <a:ln w="1905"/>
              <a:solidFill>
                <a:schemeClr val="bg1"/>
              </a:solidFill>
              <a:latin typeface="Calibri"/>
            </a:endParaRPr>
          </a:p>
        </p:txBody>
      </p:sp>
      <p:sp>
        <p:nvSpPr>
          <p:cNvPr id="21" name="Fußzeilenplatzhalter 7"/>
          <p:cNvSpPr txBox="1">
            <a:spLocks noGrp="1"/>
          </p:cNvSpPr>
          <p:nvPr/>
        </p:nvSpPr>
        <p:spPr>
          <a:xfrm>
            <a:off x="272037" y="6499767"/>
            <a:ext cx="3312257" cy="365125"/>
          </a:xfrm>
          <a:prstGeom prst="rect">
            <a:avLst/>
          </a:prstGeom>
          <a:noFill/>
        </p:spPr>
        <p:txBody>
          <a:bodyPr anchor="b">
            <a:prstTxWarp prst="textNoShape">
              <a:avLst/>
            </a:prstTxWarp>
          </a:bodyPr>
          <a:lstStyle/>
          <a:p>
            <a:pPr algn="ctr"/>
            <a:r>
              <a:rPr lang="en-US" sz="1200" dirty="0" smtClean="0">
                <a:solidFill>
                  <a:schemeClr val="bg1"/>
                </a:solidFill>
              </a:rPr>
              <a:t>CLAS12  Readiness  Review, 6-7</a:t>
            </a:r>
            <a:r>
              <a:rPr lang="en-US" sz="1200" baseline="30000" dirty="0" smtClean="0">
                <a:solidFill>
                  <a:schemeClr val="bg1"/>
                </a:solidFill>
              </a:rPr>
              <a:t>th</a:t>
            </a:r>
            <a:r>
              <a:rPr lang="en-US" sz="1200" dirty="0" smtClean="0">
                <a:solidFill>
                  <a:schemeClr val="bg1"/>
                </a:solidFill>
              </a:rPr>
              <a:t> December 2016</a:t>
            </a:r>
            <a:endParaRPr lang="en-US" sz="1200" dirty="0">
              <a:solidFill>
                <a:schemeClr val="bg1"/>
              </a:solidFill>
            </a:endParaRPr>
          </a:p>
        </p:txBody>
      </p:sp>
      <p:sp>
        <p:nvSpPr>
          <p:cNvPr id="16" name="Rectangle 15"/>
          <p:cNvSpPr/>
          <p:nvPr/>
        </p:nvSpPr>
        <p:spPr>
          <a:xfrm>
            <a:off x="397328" y="722559"/>
            <a:ext cx="8291291" cy="954107"/>
          </a:xfrm>
          <a:prstGeom prst="rect">
            <a:avLst/>
          </a:prstGeom>
        </p:spPr>
        <p:txBody>
          <a:bodyPr wrap="square">
            <a:spAutoFit/>
          </a:bodyPr>
          <a:lstStyle/>
          <a:p>
            <a:r>
              <a:rPr lang="en-US" sz="1400" dirty="0" smtClean="0">
                <a:solidFill>
                  <a:srgbClr val="0000FF"/>
                </a:solidFill>
              </a:rPr>
              <a:t>4. Take special precautions on the plan to transport the counter down into Hall B and the rough ramp surface.</a:t>
            </a:r>
          </a:p>
          <a:p>
            <a:endParaRPr lang="en-US" sz="1400" dirty="0" smtClean="0"/>
          </a:p>
          <a:p>
            <a:r>
              <a:rPr lang="en-US" sz="1400" dirty="0" smtClean="0"/>
              <a:t>A detailed planning is ongoing with the Hall-B engineers. We plan to study the possible stresses on the RICH components </a:t>
            </a:r>
            <a:r>
              <a:rPr lang="en-US" sz="1400" dirty="0"/>
              <a:t>and related </a:t>
            </a:r>
            <a:r>
              <a:rPr lang="en-US" sz="1400" dirty="0" smtClean="0"/>
              <a:t>mitigations with transport  tests.</a:t>
            </a:r>
            <a:endParaRPr lang="en-US" sz="1400" dirty="0"/>
          </a:p>
        </p:txBody>
      </p:sp>
      <p:sp>
        <p:nvSpPr>
          <p:cNvPr id="10" name="Rectangle 9"/>
          <p:cNvSpPr/>
          <p:nvPr/>
        </p:nvSpPr>
        <p:spPr>
          <a:xfrm>
            <a:off x="397328" y="1848831"/>
            <a:ext cx="8291291" cy="1169551"/>
          </a:xfrm>
          <a:prstGeom prst="rect">
            <a:avLst/>
          </a:prstGeom>
        </p:spPr>
        <p:txBody>
          <a:bodyPr wrap="square">
            <a:spAutoFit/>
          </a:bodyPr>
          <a:lstStyle/>
          <a:p>
            <a:r>
              <a:rPr lang="en-US" sz="1400" dirty="0">
                <a:solidFill>
                  <a:srgbClr val="0000FF"/>
                </a:solidFill>
              </a:rPr>
              <a:t>5</a:t>
            </a:r>
            <a:r>
              <a:rPr lang="en-US" sz="1400" dirty="0" smtClean="0">
                <a:solidFill>
                  <a:srgbClr val="0000FF"/>
                </a:solidFill>
              </a:rPr>
              <a:t>. To </a:t>
            </a:r>
            <a:r>
              <a:rPr lang="en-US" sz="1400" dirty="0">
                <a:solidFill>
                  <a:srgbClr val="0000FF"/>
                </a:solidFill>
              </a:rPr>
              <a:t>visually inspect the status of the aerogel tiles after installation, </a:t>
            </a:r>
            <a:r>
              <a:rPr lang="en-US" sz="1400" dirty="0" smtClean="0">
                <a:solidFill>
                  <a:srgbClr val="0000FF"/>
                </a:solidFill>
              </a:rPr>
              <a:t>we encourage </a:t>
            </a:r>
            <a:r>
              <a:rPr lang="en-US" sz="1400" dirty="0">
                <a:solidFill>
                  <a:srgbClr val="0000FF"/>
                </a:solidFill>
              </a:rPr>
              <a:t>a window be added to the RICH module which could </a:t>
            </a:r>
            <a:r>
              <a:rPr lang="en-US" sz="1400" dirty="0" smtClean="0">
                <a:solidFill>
                  <a:srgbClr val="0000FF"/>
                </a:solidFill>
              </a:rPr>
              <a:t>be covered </a:t>
            </a:r>
            <a:r>
              <a:rPr lang="en-US" sz="1400" dirty="0">
                <a:solidFill>
                  <a:srgbClr val="0000FF"/>
                </a:solidFill>
              </a:rPr>
              <a:t>after verifying the successful installation</a:t>
            </a:r>
            <a:r>
              <a:rPr lang="en-US" sz="1400" dirty="0" smtClean="0">
                <a:solidFill>
                  <a:srgbClr val="0000FF"/>
                </a:solidFill>
              </a:rPr>
              <a:t>.</a:t>
            </a:r>
          </a:p>
          <a:p>
            <a:endParaRPr lang="en-US" sz="1400" dirty="0" smtClean="0"/>
          </a:p>
          <a:p>
            <a:r>
              <a:rPr lang="en-US" sz="1400" dirty="0" smtClean="0"/>
              <a:t>We identify two possible locations for an access to the RICH internal volume after installation. The most effective inspection tool is under study.</a:t>
            </a:r>
          </a:p>
        </p:txBody>
      </p:sp>
      <p:sp>
        <p:nvSpPr>
          <p:cNvPr id="11" name="Rectangle 10"/>
          <p:cNvSpPr/>
          <p:nvPr/>
        </p:nvSpPr>
        <p:spPr>
          <a:xfrm>
            <a:off x="353780" y="3183282"/>
            <a:ext cx="8291291" cy="954107"/>
          </a:xfrm>
          <a:prstGeom prst="rect">
            <a:avLst/>
          </a:prstGeom>
        </p:spPr>
        <p:txBody>
          <a:bodyPr wrap="square">
            <a:spAutoFit/>
          </a:bodyPr>
          <a:lstStyle/>
          <a:p>
            <a:r>
              <a:rPr lang="en-US" sz="1400" dirty="0">
                <a:solidFill>
                  <a:srgbClr val="0000FF"/>
                </a:solidFill>
              </a:rPr>
              <a:t>6</a:t>
            </a:r>
            <a:r>
              <a:rPr lang="en-US" sz="1400" dirty="0" smtClean="0">
                <a:solidFill>
                  <a:srgbClr val="0000FF"/>
                </a:solidFill>
              </a:rPr>
              <a:t>. Electronics </a:t>
            </a:r>
            <a:r>
              <a:rPr lang="en-US" sz="1400" dirty="0">
                <a:solidFill>
                  <a:srgbClr val="0000FF"/>
                </a:solidFill>
              </a:rPr>
              <a:t>communication with SSP boards is a critical item that </a:t>
            </a:r>
            <a:r>
              <a:rPr lang="en-US" sz="1400" dirty="0" smtClean="0">
                <a:solidFill>
                  <a:srgbClr val="0000FF"/>
                </a:solidFill>
              </a:rPr>
              <a:t>needs Ben </a:t>
            </a:r>
            <a:r>
              <a:rPr lang="en-US" sz="1400" dirty="0" err="1">
                <a:solidFill>
                  <a:srgbClr val="0000FF"/>
                </a:solidFill>
              </a:rPr>
              <a:t>Raydo's</a:t>
            </a:r>
            <a:r>
              <a:rPr lang="en-US" sz="1400" dirty="0">
                <a:solidFill>
                  <a:srgbClr val="0000FF"/>
                </a:solidFill>
              </a:rPr>
              <a:t> attention. Coordination of Ben's workload is required </a:t>
            </a:r>
            <a:r>
              <a:rPr lang="en-US" sz="1400" dirty="0" smtClean="0">
                <a:solidFill>
                  <a:srgbClr val="0000FF"/>
                </a:solidFill>
              </a:rPr>
              <a:t>to ensure </a:t>
            </a:r>
            <a:r>
              <a:rPr lang="en-US" sz="1400" dirty="0">
                <a:solidFill>
                  <a:srgbClr val="0000FF"/>
                </a:solidFill>
              </a:rPr>
              <a:t>the timely completion of this project.</a:t>
            </a:r>
            <a:endParaRPr lang="en-US" sz="1400" dirty="0" smtClean="0">
              <a:solidFill>
                <a:srgbClr val="0000FF"/>
              </a:solidFill>
            </a:endParaRPr>
          </a:p>
          <a:p>
            <a:endParaRPr lang="en-US" sz="1400" dirty="0" smtClean="0">
              <a:solidFill>
                <a:srgbClr val="0000FF"/>
              </a:solidFill>
            </a:endParaRPr>
          </a:p>
          <a:p>
            <a:r>
              <a:rPr lang="en-US" sz="1400" dirty="0" smtClean="0"/>
              <a:t>Cody </a:t>
            </a:r>
            <a:r>
              <a:rPr lang="en-US" sz="1400" dirty="0" err="1" smtClean="0"/>
              <a:t>Dickover</a:t>
            </a:r>
            <a:r>
              <a:rPr lang="en-US" sz="1400" dirty="0"/>
              <a:t> </a:t>
            </a:r>
            <a:r>
              <a:rPr lang="en-US" sz="1400" dirty="0" smtClean="0"/>
              <a:t>will develop the SSP communication protocol for RICH FPGA cooperating with Ben. </a:t>
            </a:r>
            <a:endParaRPr lang="en-US" sz="1400" dirty="0" smtClean="0">
              <a:solidFill>
                <a:srgbClr val="0000FF"/>
              </a:solidFill>
            </a:endParaRPr>
          </a:p>
        </p:txBody>
      </p:sp>
      <p:sp>
        <p:nvSpPr>
          <p:cNvPr id="14" name="Rectangle 13"/>
          <p:cNvSpPr/>
          <p:nvPr/>
        </p:nvSpPr>
        <p:spPr>
          <a:xfrm>
            <a:off x="397328" y="4401100"/>
            <a:ext cx="8291291" cy="738664"/>
          </a:xfrm>
          <a:prstGeom prst="rect">
            <a:avLst/>
          </a:prstGeom>
        </p:spPr>
        <p:txBody>
          <a:bodyPr wrap="square">
            <a:spAutoFit/>
          </a:bodyPr>
          <a:lstStyle/>
          <a:p>
            <a:r>
              <a:rPr lang="en-US" sz="1400" dirty="0">
                <a:solidFill>
                  <a:srgbClr val="0000FF"/>
                </a:solidFill>
              </a:rPr>
              <a:t>7</a:t>
            </a:r>
            <a:r>
              <a:rPr lang="en-US" sz="1400" dirty="0" smtClean="0">
                <a:solidFill>
                  <a:srgbClr val="0000FF"/>
                </a:solidFill>
              </a:rPr>
              <a:t>. Hazards</a:t>
            </a:r>
            <a:r>
              <a:rPr lang="en-US" sz="1400" dirty="0">
                <a:solidFill>
                  <a:srgbClr val="0000FF"/>
                </a:solidFill>
              </a:rPr>
              <a:t>/mitigations associated with lifts should be evaluated.</a:t>
            </a:r>
          </a:p>
          <a:p>
            <a:endParaRPr lang="en-US" sz="1400" dirty="0" smtClean="0"/>
          </a:p>
          <a:p>
            <a:r>
              <a:rPr lang="en-US" sz="1400" dirty="0" smtClean="0"/>
              <a:t>In progress with Hall-B engineers.</a:t>
            </a:r>
            <a:endParaRPr lang="en-US" sz="1400" dirty="0"/>
          </a:p>
        </p:txBody>
      </p:sp>
      <p:sp>
        <p:nvSpPr>
          <p:cNvPr id="15" name="Rectangle 14"/>
          <p:cNvSpPr/>
          <p:nvPr/>
        </p:nvSpPr>
        <p:spPr>
          <a:xfrm>
            <a:off x="397328" y="5300585"/>
            <a:ext cx="8291291" cy="954107"/>
          </a:xfrm>
          <a:prstGeom prst="rect">
            <a:avLst/>
          </a:prstGeom>
        </p:spPr>
        <p:txBody>
          <a:bodyPr wrap="square">
            <a:spAutoFit/>
          </a:bodyPr>
          <a:lstStyle/>
          <a:p>
            <a:r>
              <a:rPr lang="en-US" sz="1400" dirty="0" smtClean="0">
                <a:solidFill>
                  <a:srgbClr val="0000FF"/>
                </a:solidFill>
              </a:rPr>
              <a:t>8. If </a:t>
            </a:r>
            <a:r>
              <a:rPr lang="en-US" sz="1400" dirty="0">
                <a:solidFill>
                  <a:srgbClr val="0000FF"/>
                </a:solidFill>
              </a:rPr>
              <a:t>the collaboration is providing the laser to be used for survey, it should </a:t>
            </a:r>
            <a:r>
              <a:rPr lang="en-US" sz="1400" dirty="0" smtClean="0">
                <a:solidFill>
                  <a:srgbClr val="0000FF"/>
                </a:solidFill>
              </a:rPr>
              <a:t>be reviewed </a:t>
            </a:r>
            <a:r>
              <a:rPr lang="en-US" sz="1400" dirty="0">
                <a:solidFill>
                  <a:srgbClr val="0000FF"/>
                </a:solidFill>
              </a:rPr>
              <a:t>by JLab Laser Safety Officer for acceptance into JLab program.</a:t>
            </a:r>
          </a:p>
          <a:p>
            <a:endParaRPr lang="en-US" sz="1400" dirty="0" smtClean="0"/>
          </a:p>
          <a:p>
            <a:r>
              <a:rPr lang="en-US" sz="1400" dirty="0" smtClean="0"/>
              <a:t>A THA and, whenever needed, an OSP is planned for each RICH assembling and installing operation.</a:t>
            </a:r>
          </a:p>
        </p:txBody>
      </p:sp>
    </p:spTree>
    <p:extLst>
      <p:ext uri="{BB962C8B-B14F-4D97-AF65-F5344CB8AC3E}">
        <p14:creationId xmlns:p14="http://schemas.microsoft.com/office/powerpoint/2010/main" val="276099365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45168</TotalTime>
  <Words>645</Words>
  <Application>Microsoft Macintosh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INFN - Sezione di Ferrara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Contalbrigo</dc:creator>
  <cp:lastModifiedBy>Marco Contalbrigo</cp:lastModifiedBy>
  <cp:revision>838</cp:revision>
  <dcterms:created xsi:type="dcterms:W3CDTF">2012-03-30T13:12:09Z</dcterms:created>
  <dcterms:modified xsi:type="dcterms:W3CDTF">2016-11-18T22:38:39Z</dcterms:modified>
</cp:coreProperties>
</file>