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661" r:id="rId2"/>
    <p:sldId id="671" r:id="rId3"/>
    <p:sldId id="673" r:id="rId4"/>
    <p:sldId id="66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A78"/>
    <a:srgbClr val="F5F701"/>
    <a:srgbClr val="4CD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91" autoAdjust="0"/>
  </p:normalViewPr>
  <p:slideViewPr>
    <p:cSldViewPr snapToGrid="0" snapToObjects="1">
      <p:cViewPr>
        <p:scale>
          <a:sx n="140" d="100"/>
          <a:sy n="140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EE8B9-7048-E245-BE2F-1374BE5408F2}" type="datetimeFigureOut">
              <a:rPr lang="en-US" smtClean="0"/>
              <a:t>08/06/17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CEFC-6E8B-B743-AFE9-4C5BF3F94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6146-0E38-724C-8F8F-8FF46B4BA8C5}" type="datetimeFigureOut">
              <a:rPr lang="en-US" smtClean="0"/>
              <a:pPr/>
              <a:t>08/06/17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8A572-61CB-384F-BB4C-DB6F1BE60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INFN-LNF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baseline="0" dirty="0" smtClean="0"/>
              <a:t>Aggiungere </a:t>
            </a:r>
            <a:r>
              <a:rPr lang="it-IT" baseline="0" dirty="0" err="1" smtClean="0"/>
              <a:t>range</a:t>
            </a:r>
            <a:r>
              <a:rPr lang="it-IT" baseline="0" dirty="0" smtClean="0"/>
              <a:t> di </a:t>
            </a:r>
            <a:r>
              <a:rPr lang="it-IT" baseline="0" dirty="0" err="1" smtClean="0"/>
              <a:t>validita’</a:t>
            </a:r>
            <a:r>
              <a:rPr lang="it-IT" baseline="0" dirty="0" smtClean="0"/>
              <a:t> per fattorizzazione </a:t>
            </a:r>
            <a:r>
              <a:rPr lang="it-IT" baseline="0" dirty="0" err="1" smtClean="0"/>
              <a:t>GPDs</a:t>
            </a:r>
            <a:endParaRPr lang="it-IT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3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baseline="0" dirty="0" smtClean="0"/>
              <a:t>Aggiungere </a:t>
            </a:r>
            <a:r>
              <a:rPr lang="it-IT" baseline="0" dirty="0" err="1" smtClean="0"/>
              <a:t>range</a:t>
            </a:r>
            <a:r>
              <a:rPr lang="it-IT" baseline="0" dirty="0" smtClean="0"/>
              <a:t> di </a:t>
            </a:r>
            <a:r>
              <a:rPr lang="it-IT" baseline="0" dirty="0" err="1" smtClean="0"/>
              <a:t>validita’</a:t>
            </a:r>
            <a:r>
              <a:rPr lang="it-IT" baseline="0" dirty="0" smtClean="0"/>
              <a:t> per fattorizzazione </a:t>
            </a:r>
            <a:r>
              <a:rPr lang="it-IT" baseline="0" dirty="0" err="1" smtClean="0"/>
              <a:t>GPDs</a:t>
            </a:r>
            <a:endParaRPr lang="it-IT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INFN-LNF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90-F353-A942-B1EC-182107C9CD39}" type="datetime1">
              <a:rPr lang="it-IT" smtClean="0"/>
              <a:t>08/06/17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51A-CE5E-E748-A830-FE93B106B54D}" type="datetime1">
              <a:rPr lang="it-IT" smtClean="0"/>
              <a:t>08/06/17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13CC-B590-AC47-B794-68704C5FB3E1}" type="datetime1">
              <a:rPr lang="it-IT" smtClean="0"/>
              <a:t>08/06/17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PAX Polarized Antiproton Experiments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F8002C5-0EFB-8844-B890-D8670C0AE744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71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EC6-B19E-384D-B71E-62CC78295F4A}" type="datetime1">
              <a:rPr lang="it-IT" smtClean="0"/>
              <a:t>08/06/17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F78-90E5-BE43-819D-C3FB19FF949B}" type="datetime1">
              <a:rPr lang="it-IT" smtClean="0"/>
              <a:t>08/06/17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D95-F0E3-E247-BCE0-771CD02EEEE6}" type="datetime1">
              <a:rPr lang="it-IT" smtClean="0"/>
              <a:t>08/06/17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F577-23AC-354A-A7DE-66F64868466C}" type="datetime1">
              <a:rPr lang="it-IT" smtClean="0"/>
              <a:t>08/06/17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2E39-976D-7647-8E52-FDC2C48B6F36}" type="datetime1">
              <a:rPr lang="it-IT" smtClean="0"/>
              <a:t>08/06/17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C3CF-3BBA-FF44-99FE-581A4605639B}" type="datetime1">
              <a:rPr lang="it-IT" smtClean="0"/>
              <a:t>08/06/17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B41D-237A-5847-AF91-4703BAB8DA8F}" type="datetime1">
              <a:rPr lang="it-IT" smtClean="0"/>
              <a:t>08/06/17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4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13E-44B7-0F48-B289-6CB9735EB302}" type="datetime1">
              <a:rPr lang="it-IT" smtClean="0"/>
              <a:t>08/06/17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5165-5239-3648-9EB3-6D0B1CB4855A}" type="datetime1">
              <a:rPr lang="it-IT" smtClean="0"/>
              <a:t>08/06/17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981363"/>
              </p:ext>
            </p:extLst>
          </p:nvPr>
        </p:nvGraphicFramePr>
        <p:xfrm>
          <a:off x="408214" y="1478632"/>
          <a:ext cx="3274786" cy="429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858"/>
                <a:gridCol w="1124857"/>
                <a:gridCol w="644071"/>
              </a:tblGrid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</a:tr>
              <a:tr h="2960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M. Contalbrigo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80%</a:t>
                      </a:r>
                      <a:endParaRPr lang="en-US" sz="1400" dirty="0"/>
                    </a:p>
                  </a:txBody>
                  <a:tcPr/>
                </a:tc>
              </a:tr>
              <a:tr h="2984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P. </a:t>
                      </a:r>
                      <a:r>
                        <a:rPr lang="en-US" sz="1400" dirty="0" err="1" smtClean="0"/>
                        <a:t>Lenisa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20%</a:t>
                      </a:r>
                      <a:endParaRPr lang="en-US" sz="1400" dirty="0"/>
                    </a:p>
                  </a:txBody>
                  <a:tcPr/>
                </a:tc>
              </a:tr>
              <a:tr h="2984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G. </a:t>
                      </a:r>
                      <a:r>
                        <a:rPr lang="en-US" sz="1400" dirty="0" err="1" smtClean="0"/>
                        <a:t>Ciullo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20%</a:t>
                      </a:r>
                    </a:p>
                  </a:txBody>
                  <a:tcPr/>
                </a:tc>
              </a:tr>
              <a:tr h="2984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F. </a:t>
                      </a:r>
                      <a:r>
                        <a:rPr lang="en-US" sz="1400" dirty="0" err="1" smtClean="0"/>
                        <a:t>Spizzo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80%</a:t>
                      </a:r>
                      <a:endParaRPr lang="en-US" sz="1400" dirty="0"/>
                    </a:p>
                  </a:txBody>
                  <a:tcPr/>
                </a:tc>
              </a:tr>
              <a:tr h="2984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L. </a:t>
                      </a:r>
                      <a:r>
                        <a:rPr lang="en-US" sz="1400" dirty="0" err="1" smtClean="0"/>
                        <a:t>Barion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Post. Doc.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70%</a:t>
                      </a:r>
                      <a:endParaRPr lang="en-US" sz="1400" dirty="0"/>
                    </a:p>
                  </a:txBody>
                  <a:tcPr/>
                </a:tc>
              </a:tr>
              <a:tr h="2984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A. </a:t>
                      </a:r>
                      <a:r>
                        <a:rPr lang="en-US" sz="1400" dirty="0" err="1" smtClean="0"/>
                        <a:t>Movsisyan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Post. Doc.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</a:tr>
              <a:tr h="2984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Pappalardo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Post. Doc.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20%</a:t>
                      </a:r>
                      <a:endParaRPr lang="en-US" sz="1400" dirty="0"/>
                    </a:p>
                  </a:txBody>
                  <a:tcPr/>
                </a:tc>
              </a:tr>
              <a:tr h="2984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I. </a:t>
                      </a:r>
                      <a:r>
                        <a:rPr lang="en-US" sz="1400" dirty="0" err="1" smtClean="0"/>
                        <a:t>Balossino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</a:tr>
              <a:tr h="2984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A. </a:t>
                      </a:r>
                      <a:r>
                        <a:rPr lang="en-US" sz="1400" dirty="0" err="1" smtClean="0"/>
                        <a:t>Drago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20%</a:t>
                      </a:r>
                      <a:endParaRPr lang="en-US" sz="1400" dirty="0"/>
                    </a:p>
                  </a:txBody>
                  <a:tcPr/>
                </a:tc>
              </a:tr>
              <a:tr h="2984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 </a:t>
                      </a:r>
                      <a:r>
                        <a:rPr lang="en-US" sz="1400" dirty="0" smtClean="0"/>
                        <a:t>5 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3150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Statera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Tec. Ass.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497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R. </a:t>
                      </a:r>
                      <a:r>
                        <a:rPr lang="en-US" sz="1400" dirty="0" err="1" smtClean="0"/>
                        <a:t>Malaguti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Tec. INFN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497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S. </a:t>
                      </a:r>
                      <a:r>
                        <a:rPr lang="en-US" sz="1400" dirty="0" err="1" smtClean="0"/>
                        <a:t>Squerzanti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Tec.</a:t>
                      </a:r>
                      <a:r>
                        <a:rPr lang="en-US" sz="1400" baseline="0" dirty="0" smtClean="0"/>
                        <a:t> INFN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54076" y="1260932"/>
            <a:ext cx="4368904" cy="513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CLAS6 Analysis:</a:t>
            </a:r>
          </a:p>
          <a:p>
            <a:r>
              <a:rPr lang="en-US" sz="800" dirty="0"/>
              <a:t> </a:t>
            </a:r>
            <a:r>
              <a:rPr lang="en-US" sz="800" dirty="0" smtClean="0"/>
              <a:t>     </a:t>
            </a:r>
          </a:p>
          <a:p>
            <a:r>
              <a:rPr lang="en-US" sz="1600" dirty="0" smtClean="0"/>
              <a:t>          DVCS </a:t>
            </a:r>
            <a:r>
              <a:rPr lang="en-US" sz="1600" dirty="0" err="1" smtClean="0"/>
              <a:t>xsec</a:t>
            </a:r>
            <a:r>
              <a:rPr lang="en-US" sz="1600" dirty="0" smtClean="0"/>
              <a:t> from e16/e1f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</a:t>
            </a:r>
            <a:r>
              <a:rPr lang="en-US" sz="1600" dirty="0" smtClean="0">
                <a:solidFill>
                  <a:srgbClr val="0000FF"/>
                </a:solidFill>
              </a:rPr>
              <a:t>Exclusive and SIDIS at 12 GeV</a:t>
            </a:r>
          </a:p>
          <a:p>
            <a:endParaRPr lang="en-US" sz="1600" dirty="0"/>
          </a:p>
          <a:p>
            <a:r>
              <a:rPr lang="en-US" sz="1600" dirty="0" smtClean="0"/>
              <a:t>CLAS12 Hardware:</a:t>
            </a:r>
          </a:p>
          <a:p>
            <a:endParaRPr lang="en-US" sz="1600" dirty="0"/>
          </a:p>
          <a:p>
            <a:r>
              <a:rPr lang="en-US" sz="1600" dirty="0" smtClean="0"/>
              <a:t>           RICH: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Project Coordination</a:t>
            </a:r>
          </a:p>
          <a:p>
            <a:r>
              <a:rPr lang="en-US" sz="1600" dirty="0" smtClean="0"/>
              <a:t>                   </a:t>
            </a:r>
            <a:r>
              <a:rPr lang="en-US" sz="1600" dirty="0">
                <a:solidFill>
                  <a:srgbClr val="0000FF"/>
                </a:solidFill>
              </a:rPr>
              <a:t>FE </a:t>
            </a:r>
            <a:r>
              <a:rPr lang="en-US" sz="1600" dirty="0" smtClean="0">
                <a:solidFill>
                  <a:srgbClr val="0000FF"/>
                </a:solidFill>
              </a:rPr>
              <a:t>Electronics for SiPM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                   SiPM </a:t>
            </a:r>
            <a:r>
              <a:rPr lang="en-US" sz="1600" dirty="0">
                <a:solidFill>
                  <a:srgbClr val="0000FF"/>
                </a:solidFill>
              </a:rPr>
              <a:t>Study for Single-Photon </a:t>
            </a:r>
            <a:r>
              <a:rPr lang="en-US" sz="1600" dirty="0" smtClean="0">
                <a:solidFill>
                  <a:srgbClr val="0000FF"/>
                </a:solidFill>
              </a:rPr>
              <a:t>Detection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                SiPM cooling system</a:t>
            </a:r>
          </a:p>
          <a:p>
            <a:r>
              <a:rPr lang="en-US" sz="1600" dirty="0" smtClean="0"/>
              <a:t>                   Aerogel Characterization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Mirror Characterization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               </a:t>
            </a:r>
            <a:endParaRPr lang="en-US" sz="1600" dirty="0"/>
          </a:p>
          <a:p>
            <a:r>
              <a:rPr lang="en-US" sz="1600" dirty="0" smtClean="0"/>
              <a:t>            HD-ice:</a:t>
            </a:r>
          </a:p>
          <a:p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       Holding Magnet Configuration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</a:t>
            </a:r>
            <a:r>
              <a:rPr lang="en-US" sz="1600" dirty="0" smtClean="0">
                <a:solidFill>
                  <a:srgbClr val="0000FF"/>
                </a:solidFill>
              </a:rPr>
              <a:t>Solenoid test in </a:t>
            </a:r>
            <a:r>
              <a:rPr lang="en-US" sz="1600" dirty="0" smtClean="0">
                <a:solidFill>
                  <a:srgbClr val="0000FF"/>
                </a:solidFill>
              </a:rPr>
              <a:t>Milano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/>
              <a:t> </a:t>
            </a:r>
            <a:r>
              <a:rPr lang="en-US" sz="1600" dirty="0" smtClean="0"/>
              <a:t>                 </a:t>
            </a:r>
            <a:r>
              <a:rPr lang="en-US" sz="1600" dirty="0" smtClean="0">
                <a:solidFill>
                  <a:srgbClr val="0000FF"/>
                </a:solidFill>
              </a:rPr>
              <a:t>Test-beam at JLab Irradiation </a:t>
            </a:r>
            <a:r>
              <a:rPr lang="en-US" sz="1600" dirty="0">
                <a:solidFill>
                  <a:srgbClr val="0000FF"/>
                </a:solidFill>
              </a:rPr>
              <a:t>F</a:t>
            </a:r>
            <a:r>
              <a:rPr lang="en-US" sz="1600" dirty="0" smtClean="0">
                <a:solidFill>
                  <a:srgbClr val="0000FF"/>
                </a:solidFill>
              </a:rPr>
              <a:t>acility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3857" y="680349"/>
            <a:ext cx="164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2018 Activity: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214" y="952972"/>
            <a:ext cx="1277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Members: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 Jlab12 Italia, </a:t>
            </a:r>
            <a:r>
              <a:rPr lang="en-US" sz="1200" dirty="0">
                <a:solidFill>
                  <a:schemeClr val="bg1"/>
                </a:solidFill>
              </a:rPr>
              <a:t>8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June </a:t>
            </a:r>
            <a:r>
              <a:rPr lang="en-US" sz="1200" dirty="0" smtClean="0">
                <a:solidFill>
                  <a:schemeClr val="bg1"/>
                </a:solidFill>
              </a:rPr>
              <a:t>2017, Roma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57255" y="-76200"/>
            <a:ext cx="28834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Ferrara Group</a:t>
            </a:r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58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383466" y="-76200"/>
            <a:ext cx="4230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MgB</a:t>
            </a:r>
            <a:r>
              <a:rPr lang="en-US" sz="3600" b="1" baseline="-25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2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Target Magnet</a:t>
            </a:r>
          </a:p>
        </p:txBody>
      </p:sp>
      <p:sp>
        <p:nvSpPr>
          <p:cNvPr id="71" name="Rectangle 70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6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 descr="Mg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72" y="1091716"/>
            <a:ext cx="4781985" cy="4088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3048" y="722384"/>
            <a:ext cx="276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 Milestone:    06-31-17 </a:t>
            </a:r>
            <a:endParaRPr lang="en-US" dirty="0"/>
          </a:p>
        </p:txBody>
      </p:sp>
      <p:sp>
        <p:nvSpPr>
          <p:cNvPr id="1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 Jlab12 Italia, </a:t>
            </a:r>
            <a:r>
              <a:rPr lang="en-US" sz="1200" dirty="0">
                <a:solidFill>
                  <a:schemeClr val="bg1"/>
                </a:solidFill>
              </a:rPr>
              <a:t>8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June </a:t>
            </a:r>
            <a:r>
              <a:rPr lang="en-US" sz="1200" dirty="0" smtClean="0">
                <a:solidFill>
                  <a:schemeClr val="bg1"/>
                </a:solidFill>
              </a:rPr>
              <a:t>2017, Roma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Immagine 7" descr="20160516_112508_HD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r="1928"/>
          <a:stretch/>
        </p:blipFill>
        <p:spPr>
          <a:xfrm rot="5400000">
            <a:off x="-61099" y="1651949"/>
            <a:ext cx="3344704" cy="2561239"/>
          </a:xfrm>
          <a:prstGeom prst="rect">
            <a:avLst/>
          </a:prstGeom>
        </p:spPr>
      </p:pic>
      <p:pic>
        <p:nvPicPr>
          <p:cNvPr id="12" name="Picture 11" descr="P_20160401_1448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9" y="4859208"/>
            <a:ext cx="2584984" cy="14540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4845" y="811602"/>
            <a:ext cx="220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bench @ Ferrara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54714" y="5324929"/>
            <a:ext cx="4095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Next:    </a:t>
            </a:r>
            <a:r>
              <a:rPr lang="en-US" dirty="0" err="1" smtClean="0"/>
              <a:t>Migliorie</a:t>
            </a:r>
            <a:r>
              <a:rPr lang="en-US" dirty="0" smtClean="0"/>
              <a:t> cooling</a:t>
            </a:r>
          </a:p>
          <a:p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Mappa</a:t>
            </a:r>
            <a:r>
              <a:rPr lang="en-US" dirty="0" smtClean="0"/>
              <a:t> campo</a:t>
            </a:r>
          </a:p>
          <a:p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Doppio</a:t>
            </a:r>
            <a:r>
              <a:rPr lang="en-US" dirty="0" smtClean="0"/>
              <a:t> campo (</a:t>
            </a:r>
            <a:r>
              <a:rPr lang="en-US" dirty="0" err="1" smtClean="0"/>
              <a:t>dipolo+solenoide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4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napshot 2013-02-14 23-42-4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77" y="855630"/>
            <a:ext cx="2365013" cy="2471235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07893" y="-76200"/>
            <a:ext cx="57821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SiPM Single-Photon Counting</a:t>
            </a:r>
          </a:p>
        </p:txBody>
      </p:sp>
      <p:sp>
        <p:nvSpPr>
          <p:cNvPr id="71" name="Rectangle 70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6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 Jlab12 Italia, </a:t>
            </a:r>
            <a:r>
              <a:rPr lang="en-US" sz="1200" dirty="0">
                <a:solidFill>
                  <a:schemeClr val="bg1"/>
                </a:solidFill>
              </a:rPr>
              <a:t>8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June </a:t>
            </a:r>
            <a:r>
              <a:rPr lang="en-US" sz="1200" dirty="0" smtClean="0">
                <a:solidFill>
                  <a:schemeClr val="bg1"/>
                </a:solidFill>
              </a:rPr>
              <a:t>2017, Roma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" name="Picture 9" descr="CER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7" y="4139081"/>
            <a:ext cx="3542723" cy="2466362"/>
          </a:xfrm>
          <a:prstGeom prst="rect">
            <a:avLst/>
          </a:prstGeom>
        </p:spPr>
      </p:pic>
      <p:pic>
        <p:nvPicPr>
          <p:cNvPr id="13" name="Picture 12" descr="SiPM_CERN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4" y="2655452"/>
            <a:ext cx="4269413" cy="1479261"/>
          </a:xfrm>
          <a:prstGeom prst="rect">
            <a:avLst/>
          </a:prstGeom>
        </p:spPr>
      </p:pic>
      <p:pic>
        <p:nvPicPr>
          <p:cNvPr id="14" name="Picture 13" descr="run489_eventdisplay_log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97" y="3678955"/>
            <a:ext cx="3008282" cy="2663417"/>
          </a:xfrm>
          <a:prstGeom prst="rect">
            <a:avLst/>
          </a:prstGeom>
        </p:spPr>
      </p:pic>
      <p:pic>
        <p:nvPicPr>
          <p:cNvPr id="17" name="Picture 16" descr="Si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9" y="855630"/>
            <a:ext cx="3860366" cy="157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5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857" y="1387929"/>
            <a:ext cx="513787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Electronics     </a:t>
            </a:r>
            <a:r>
              <a:rPr lang="en-US" dirty="0" smtClean="0"/>
              <a:t>80      </a:t>
            </a:r>
            <a:r>
              <a:rPr lang="en-US" dirty="0" smtClean="0"/>
              <a:t>Chip </a:t>
            </a:r>
            <a:r>
              <a:rPr lang="en-US" dirty="0" err="1" smtClean="0"/>
              <a:t>elettronica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Hdice</a:t>
            </a:r>
            <a:r>
              <a:rPr lang="en-US" dirty="0" smtClean="0"/>
              <a:t>         </a:t>
            </a:r>
            <a:r>
              <a:rPr lang="en-US" dirty="0" smtClean="0"/>
              <a:t>       5       Holder </a:t>
            </a:r>
            <a:r>
              <a:rPr lang="en-US" dirty="0" err="1" smtClean="0"/>
              <a:t>sonde</a:t>
            </a:r>
            <a:r>
              <a:rPr lang="en-US" dirty="0" smtClean="0"/>
              <a:t> hall per </a:t>
            </a:r>
            <a:r>
              <a:rPr lang="en-US" dirty="0" err="1" smtClean="0"/>
              <a:t>mappatura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                  </a:t>
            </a:r>
            <a:r>
              <a:rPr lang="en-US" dirty="0" smtClean="0"/>
              <a:t>10</a:t>
            </a:r>
            <a:r>
              <a:rPr lang="en-US" dirty="0" smtClean="0"/>
              <a:t>       </a:t>
            </a:r>
            <a:r>
              <a:rPr lang="en-US" dirty="0" err="1" smtClean="0"/>
              <a:t>Miglioramento</a:t>
            </a:r>
            <a:r>
              <a:rPr lang="en-US" dirty="0" smtClean="0"/>
              <a:t> cooling </a:t>
            </a:r>
          </a:p>
          <a:p>
            <a:r>
              <a:rPr lang="en-US" dirty="0" smtClean="0"/>
              <a:t>                        15       </a:t>
            </a:r>
            <a:r>
              <a:rPr lang="en-US" dirty="0"/>
              <a:t>Test MgB</a:t>
            </a:r>
            <a:r>
              <a:rPr lang="en-US" baseline="-25000" dirty="0"/>
              <a:t>2</a:t>
            </a:r>
            <a:r>
              <a:rPr lang="en-US" dirty="0"/>
              <a:t> con </a:t>
            </a:r>
            <a:r>
              <a:rPr lang="en-US" dirty="0" err="1"/>
              <a:t>doppio</a:t>
            </a:r>
            <a:r>
              <a:rPr lang="en-US" dirty="0"/>
              <a:t> </a:t>
            </a:r>
            <a:r>
              <a:rPr lang="en-US" dirty="0" err="1" smtClean="0"/>
              <a:t>fascio:w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786" y="3755572"/>
            <a:ext cx="1407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Missioni</a:t>
            </a:r>
            <a:r>
              <a:rPr lang="en-US" dirty="0" smtClean="0"/>
              <a:t>    80</a:t>
            </a:r>
          </a:p>
          <a:p>
            <a:r>
              <a:rPr lang="en-US" dirty="0" err="1" smtClean="0"/>
              <a:t>Consumo</a:t>
            </a:r>
            <a:r>
              <a:rPr lang="en-US" dirty="0" smtClean="0"/>
              <a:t>   5</a:t>
            </a:r>
          </a:p>
          <a:p>
            <a:r>
              <a:rPr lang="en-US" dirty="0" err="1" smtClean="0"/>
              <a:t>Trasporti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6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38306" y="-76200"/>
            <a:ext cx="192131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Richieste</a:t>
            </a:r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 Jlab12 Italia, </a:t>
            </a:r>
            <a:r>
              <a:rPr lang="en-US" sz="1200" dirty="0">
                <a:solidFill>
                  <a:schemeClr val="bg1"/>
                </a:solidFill>
              </a:rPr>
              <a:t>8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June </a:t>
            </a:r>
            <a:r>
              <a:rPr lang="en-US" sz="1200" dirty="0" smtClean="0">
                <a:solidFill>
                  <a:schemeClr val="bg1"/>
                </a:solidFill>
              </a:rPr>
              <a:t>2017, Roma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44061</TotalTime>
  <Words>311</Words>
  <Application>Microsoft Macintosh PowerPoint</Application>
  <PresentationFormat>On-screen Show (4:3)</PresentationFormat>
  <Paragraphs>95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INFN - Sezione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Contalbrigo</dc:creator>
  <cp:lastModifiedBy>Marco Contalbrigo</cp:lastModifiedBy>
  <cp:revision>780</cp:revision>
  <dcterms:created xsi:type="dcterms:W3CDTF">2012-03-30T13:12:09Z</dcterms:created>
  <dcterms:modified xsi:type="dcterms:W3CDTF">2017-06-08T08:15:15Z</dcterms:modified>
</cp:coreProperties>
</file>