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1743" r:id="rId2"/>
    <p:sldId id="289" r:id="rId3"/>
    <p:sldId id="1793" r:id="rId4"/>
    <p:sldId id="1762" r:id="rId5"/>
    <p:sldId id="291" r:id="rId6"/>
    <p:sldId id="1719" r:id="rId7"/>
    <p:sldId id="292" r:id="rId8"/>
    <p:sldId id="1720" r:id="rId9"/>
    <p:sldId id="1721" r:id="rId10"/>
    <p:sldId id="1790" r:id="rId11"/>
    <p:sldId id="1794" r:id="rId12"/>
    <p:sldId id="1795" r:id="rId13"/>
    <p:sldId id="1725" r:id="rId14"/>
    <p:sldId id="1726" r:id="rId15"/>
    <p:sldId id="301" r:id="rId16"/>
    <p:sldId id="303" r:id="rId17"/>
    <p:sldId id="1732" r:id="rId18"/>
    <p:sldId id="1791" r:id="rId19"/>
    <p:sldId id="1792" r:id="rId20"/>
    <p:sldId id="305" r:id="rId21"/>
    <p:sldId id="1744" r:id="rId22"/>
    <p:sldId id="1699" r:id="rId23"/>
    <p:sldId id="1779" r:id="rId24"/>
    <p:sldId id="1778" r:id="rId25"/>
    <p:sldId id="1783" r:id="rId26"/>
    <p:sldId id="1784" r:id="rId27"/>
    <p:sldId id="1788" r:id="rId28"/>
    <p:sldId id="1785" r:id="rId29"/>
    <p:sldId id="1775" r:id="rId30"/>
    <p:sldId id="1789" r:id="rId31"/>
    <p:sldId id="1782" r:id="rId32"/>
    <p:sldId id="1787" r:id="rId33"/>
    <p:sldId id="1786" r:id="rId34"/>
    <p:sldId id="1781" r:id="rId35"/>
    <p:sldId id="1704" r:id="rId36"/>
    <p:sldId id="1776" r:id="rId37"/>
    <p:sldId id="1692" r:id="rId38"/>
  </p:sldIdLst>
  <p:sldSz cx="9144000" cy="6858000" type="screen4x3"/>
  <p:notesSz cx="7315200" cy="96012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00FF"/>
    <a:srgbClr val="18F7FC"/>
    <a:srgbClr val="CC99FF"/>
    <a:srgbClr val="0066FF"/>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3" autoAdjust="0"/>
    <p:restoredTop sz="81529" autoAdjust="0"/>
  </p:normalViewPr>
  <p:slideViewPr>
    <p:cSldViewPr>
      <p:cViewPr varScale="1">
        <p:scale>
          <a:sx n="128" d="100"/>
          <a:sy n="128" d="100"/>
        </p:scale>
        <p:origin x="1608" y="1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9048" tIns="49524" rIns="99048" bIns="49524" rtlCol="0"/>
          <a:lstStyle>
            <a:lvl1pPr algn="l">
              <a:defRPr sz="1300"/>
            </a:lvl1pPr>
          </a:lstStyle>
          <a:p>
            <a:endParaRPr lang="it-IT"/>
          </a:p>
        </p:txBody>
      </p:sp>
      <p:sp>
        <p:nvSpPr>
          <p:cNvPr id="3" name="Date Placeholder 2"/>
          <p:cNvSpPr>
            <a:spLocks noGrp="1"/>
          </p:cNvSpPr>
          <p:nvPr>
            <p:ph type="dt" idx="1"/>
          </p:nvPr>
        </p:nvSpPr>
        <p:spPr>
          <a:xfrm>
            <a:off x="4143588" y="1"/>
            <a:ext cx="3169920" cy="480060"/>
          </a:xfrm>
          <a:prstGeom prst="rect">
            <a:avLst/>
          </a:prstGeom>
        </p:spPr>
        <p:txBody>
          <a:bodyPr vert="horz" lIns="99048" tIns="49524" rIns="99048" bIns="49524" rtlCol="0"/>
          <a:lstStyle>
            <a:lvl1pPr algn="r">
              <a:defRPr sz="1300"/>
            </a:lvl1pPr>
          </a:lstStyle>
          <a:p>
            <a:fld id="{4506D798-07D8-405B-B536-3EF85CBFE7BE}" type="datetimeFigureOut">
              <a:rPr lang="it-IT" smtClean="0"/>
              <a:t>03/07/23</a:t>
            </a:fld>
            <a:endParaRPr lang="it-IT"/>
          </a:p>
        </p:txBody>
      </p:sp>
      <p:sp>
        <p:nvSpPr>
          <p:cNvPr id="4" name="Slide Image Placeholder 3"/>
          <p:cNvSpPr>
            <a:spLocks noGrp="1" noRot="1" noChangeAspect="1"/>
          </p:cNvSpPr>
          <p:nvPr>
            <p:ph type="sldImg" idx="2"/>
          </p:nvPr>
        </p:nvSpPr>
        <p:spPr>
          <a:xfrm>
            <a:off x="1258888" y="720725"/>
            <a:ext cx="4797425" cy="3598863"/>
          </a:xfrm>
          <a:prstGeom prst="rect">
            <a:avLst/>
          </a:prstGeom>
          <a:noFill/>
          <a:ln w="12700">
            <a:solidFill>
              <a:prstClr val="black"/>
            </a:solidFill>
          </a:ln>
        </p:spPr>
        <p:txBody>
          <a:bodyPr vert="horz" lIns="99048" tIns="49524" rIns="99048" bIns="49524" rtlCol="0" anchor="ctr"/>
          <a:lstStyle/>
          <a:p>
            <a:endParaRPr lang="it-IT"/>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9119474"/>
            <a:ext cx="3169920" cy="480060"/>
          </a:xfrm>
          <a:prstGeom prst="rect">
            <a:avLst/>
          </a:prstGeom>
        </p:spPr>
        <p:txBody>
          <a:bodyPr vert="horz" lIns="99048" tIns="49524" rIns="99048" bIns="49524" rtlCol="0" anchor="b"/>
          <a:lstStyle>
            <a:lvl1pPr algn="l">
              <a:defRPr sz="1300"/>
            </a:lvl1pPr>
          </a:lstStyle>
          <a:p>
            <a:endParaRPr lang="it-IT"/>
          </a:p>
        </p:txBody>
      </p:sp>
      <p:sp>
        <p:nvSpPr>
          <p:cNvPr id="7" name="Slide Number Placeholder 6"/>
          <p:cNvSpPr>
            <a:spLocks noGrp="1"/>
          </p:cNvSpPr>
          <p:nvPr>
            <p:ph type="sldNum" sz="quarter" idx="5"/>
          </p:nvPr>
        </p:nvSpPr>
        <p:spPr>
          <a:xfrm>
            <a:off x="4143588" y="9119474"/>
            <a:ext cx="3169920" cy="480060"/>
          </a:xfrm>
          <a:prstGeom prst="rect">
            <a:avLst/>
          </a:prstGeom>
        </p:spPr>
        <p:txBody>
          <a:bodyPr vert="horz" lIns="99048" tIns="49524" rIns="99048" bIns="49524" rtlCol="0" anchor="b"/>
          <a:lstStyle>
            <a:lvl1pPr algn="r">
              <a:defRPr sz="1300"/>
            </a:lvl1pPr>
          </a:lstStyle>
          <a:p>
            <a:fld id="{8DBE6D38-CBDC-464C-88E4-92B76605B271}" type="slidenum">
              <a:rPr lang="it-IT" smtClean="0"/>
              <a:t>‹#›</a:t>
            </a:fld>
            <a:endParaRPr lang="it-IT"/>
          </a:p>
        </p:txBody>
      </p:sp>
    </p:spTree>
    <p:extLst>
      <p:ext uri="{BB962C8B-B14F-4D97-AF65-F5344CB8AC3E}">
        <p14:creationId xmlns:p14="http://schemas.microsoft.com/office/powerpoint/2010/main" val="2742237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1</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901203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10</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404024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11</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4108295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12</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1110966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13</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3259273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14</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2065415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15</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2111970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16</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1672994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17</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2049510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18</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14368443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19</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4194033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2</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1799423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20</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2798935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21</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2018128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22</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350085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23</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4133875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24</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1383531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25</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2896273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26</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27701425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27</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3394262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28</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3092521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29</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4257261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3</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26080696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30</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33953331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31</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2093260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32</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14381340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33</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1264336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34</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24503897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35</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38682465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36</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2027955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37</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2638485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4</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2321263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5</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1074115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6</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4154783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7</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1169102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8</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1267337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pPr>
              <a:defRPr/>
            </a:pPr>
            <a:fld id="{404EA858-991A-443F-9496-D0CE6E0EBED6}" type="slidenum">
              <a:rPr lang="it-IT" smtClean="0"/>
              <a:pPr>
                <a:defRPr/>
              </a:pPr>
              <a:t>9</a:t>
            </a:fld>
            <a:endParaRPr lang="it-IT"/>
          </a:p>
        </p:txBody>
      </p:sp>
      <p:sp>
        <p:nvSpPr>
          <p:cNvPr id="5" name="Footer Placeholder 4"/>
          <p:cNvSpPr>
            <a:spLocks noGrp="1"/>
          </p:cNvSpPr>
          <p:nvPr>
            <p:ph type="ftr" sz="quarter" idx="11"/>
          </p:nvPr>
        </p:nvSpPr>
        <p:spPr/>
        <p:txBody>
          <a:bodyPr/>
          <a:lstStyle/>
          <a:p>
            <a:pPr>
              <a:defRPr/>
            </a:pPr>
            <a:r>
              <a:rPr lang="fr-FR"/>
              <a:t>QNP2012 - Palaiseau (France) - April 16-20 2012</a:t>
            </a:r>
            <a:endParaRPr lang="it-IT"/>
          </a:p>
        </p:txBody>
      </p:sp>
    </p:spTree>
    <p:extLst>
      <p:ext uri="{BB962C8B-B14F-4D97-AF65-F5344CB8AC3E}">
        <p14:creationId xmlns:p14="http://schemas.microsoft.com/office/powerpoint/2010/main" val="3453937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a:t>Fare clic per modificare lo stile del titolo dello schema</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Date Placeholder 3"/>
          <p:cNvSpPr>
            <a:spLocks noGrp="1"/>
          </p:cNvSpPr>
          <p:nvPr>
            <p:ph type="dt" sz="half" idx="10"/>
          </p:nvPr>
        </p:nvSpPr>
        <p:spPr/>
        <p:txBody>
          <a:bodyPr/>
          <a:lstStyle/>
          <a:p>
            <a:fld id="{E74C33F2-851D-430E-8305-E8A4FA0413E7}" type="datetimeFigureOut">
              <a:rPr lang="it-IT" smtClean="0"/>
              <a:t>03/07/23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525B828-A09D-4C8C-A11C-B48518CE2C06}" type="slidenum">
              <a:rPr lang="it-IT" smtClean="0"/>
              <a:t>‹#›</a:t>
            </a:fld>
            <a:endParaRPr lang="it-IT"/>
          </a:p>
        </p:txBody>
      </p:sp>
    </p:spTree>
    <p:extLst>
      <p:ext uri="{BB962C8B-B14F-4D97-AF65-F5344CB8AC3E}">
        <p14:creationId xmlns:p14="http://schemas.microsoft.com/office/powerpoint/2010/main" val="3434402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p>
        </p:txBody>
      </p:sp>
      <p:sp>
        <p:nvSpPr>
          <p:cNvPr id="3" name="Vertical Text Placeholder 2"/>
          <p:cNvSpPr>
            <a:spLocks noGrp="1"/>
          </p:cNvSpPr>
          <p:nvPr>
            <p:ph type="body" orient="vert" idx="1"/>
          </p:nvPr>
        </p:nvSpPr>
        <p:spPr/>
        <p:txBody>
          <a:bodyPr vert="eaVert"/>
          <a:lstStyle/>
          <a:p>
            <a:pPr lvl="0"/>
            <a:r>
              <a:rPr lang="it-IT"/>
              <a:t>Modifica gli stili del testo dello schema
Secondo livello
Terzo livello
Quarto livello
Quinto livello</a:t>
            </a:r>
          </a:p>
        </p:txBody>
      </p:sp>
      <p:sp>
        <p:nvSpPr>
          <p:cNvPr id="4" name="Date Placeholder 3"/>
          <p:cNvSpPr>
            <a:spLocks noGrp="1"/>
          </p:cNvSpPr>
          <p:nvPr>
            <p:ph type="dt" sz="half" idx="10"/>
          </p:nvPr>
        </p:nvSpPr>
        <p:spPr/>
        <p:txBody>
          <a:bodyPr/>
          <a:lstStyle/>
          <a:p>
            <a:fld id="{E74C33F2-851D-430E-8305-E8A4FA0413E7}" type="datetimeFigureOut">
              <a:rPr lang="it-IT" smtClean="0"/>
              <a:t>03/07/23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525B828-A09D-4C8C-A11C-B48518CE2C06}" type="slidenum">
              <a:rPr lang="it-IT" smtClean="0"/>
              <a:t>‹#›</a:t>
            </a:fld>
            <a:endParaRPr lang="it-IT"/>
          </a:p>
        </p:txBody>
      </p:sp>
    </p:spTree>
    <p:extLst>
      <p:ext uri="{BB962C8B-B14F-4D97-AF65-F5344CB8AC3E}">
        <p14:creationId xmlns:p14="http://schemas.microsoft.com/office/powerpoint/2010/main" val="598076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a:t>Fare clic per modificare lo stile del titolo dello schema</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a:t>Modifica gli stili del testo dello schema
Secondo livello
Terzo livello
Quarto livello
Quinto livello</a:t>
            </a:r>
          </a:p>
        </p:txBody>
      </p:sp>
      <p:sp>
        <p:nvSpPr>
          <p:cNvPr id="4" name="Date Placeholder 3"/>
          <p:cNvSpPr>
            <a:spLocks noGrp="1"/>
          </p:cNvSpPr>
          <p:nvPr>
            <p:ph type="dt" sz="half" idx="10"/>
          </p:nvPr>
        </p:nvSpPr>
        <p:spPr/>
        <p:txBody>
          <a:bodyPr/>
          <a:lstStyle/>
          <a:p>
            <a:fld id="{E74C33F2-851D-430E-8305-E8A4FA0413E7}" type="datetimeFigureOut">
              <a:rPr lang="it-IT" smtClean="0"/>
              <a:t>03/07/23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525B828-A09D-4C8C-A11C-B48518CE2C06}" type="slidenum">
              <a:rPr lang="it-IT" smtClean="0"/>
              <a:t>‹#›</a:t>
            </a:fld>
            <a:endParaRPr lang="it-IT"/>
          </a:p>
        </p:txBody>
      </p:sp>
    </p:spTree>
    <p:extLst>
      <p:ext uri="{BB962C8B-B14F-4D97-AF65-F5344CB8AC3E}">
        <p14:creationId xmlns:p14="http://schemas.microsoft.com/office/powerpoint/2010/main" val="979993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p>
        </p:txBody>
      </p:sp>
      <p:sp>
        <p:nvSpPr>
          <p:cNvPr id="3" name="Content Placeholder 2"/>
          <p:cNvSpPr>
            <a:spLocks noGrp="1"/>
          </p:cNvSpPr>
          <p:nvPr>
            <p:ph idx="1"/>
          </p:nvPr>
        </p:nvSpPr>
        <p:spPr/>
        <p:txBody>
          <a:bodyPr/>
          <a:lstStyle/>
          <a:p>
            <a:pPr lvl="0"/>
            <a:r>
              <a:rPr lang="it-IT"/>
              <a:t>Modifica gli stili del testo dello schema
Secondo livello
Terzo livello
Quarto livello
Quinto livello</a:t>
            </a:r>
          </a:p>
        </p:txBody>
      </p:sp>
      <p:sp>
        <p:nvSpPr>
          <p:cNvPr id="4" name="Date Placeholder 3"/>
          <p:cNvSpPr>
            <a:spLocks noGrp="1"/>
          </p:cNvSpPr>
          <p:nvPr>
            <p:ph type="dt" sz="half" idx="10"/>
          </p:nvPr>
        </p:nvSpPr>
        <p:spPr/>
        <p:txBody>
          <a:bodyPr/>
          <a:lstStyle/>
          <a:p>
            <a:fld id="{E74C33F2-851D-430E-8305-E8A4FA0413E7}" type="datetimeFigureOut">
              <a:rPr lang="it-IT" smtClean="0"/>
              <a:t>03/07/23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525B828-A09D-4C8C-A11C-B48518CE2C06}" type="slidenum">
              <a:rPr lang="it-IT" smtClean="0"/>
              <a:t>‹#›</a:t>
            </a:fld>
            <a:endParaRPr lang="it-IT"/>
          </a:p>
        </p:txBody>
      </p:sp>
    </p:spTree>
    <p:extLst>
      <p:ext uri="{BB962C8B-B14F-4D97-AF65-F5344CB8AC3E}">
        <p14:creationId xmlns:p14="http://schemas.microsoft.com/office/powerpoint/2010/main" val="1361431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 dello schema</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p>
        </p:txBody>
      </p:sp>
      <p:sp>
        <p:nvSpPr>
          <p:cNvPr id="4" name="Date Placeholder 3"/>
          <p:cNvSpPr>
            <a:spLocks noGrp="1"/>
          </p:cNvSpPr>
          <p:nvPr>
            <p:ph type="dt" sz="half" idx="10"/>
          </p:nvPr>
        </p:nvSpPr>
        <p:spPr/>
        <p:txBody>
          <a:bodyPr/>
          <a:lstStyle/>
          <a:p>
            <a:fld id="{E74C33F2-851D-430E-8305-E8A4FA0413E7}" type="datetimeFigureOut">
              <a:rPr lang="it-IT" smtClean="0"/>
              <a:t>03/07/23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525B828-A09D-4C8C-A11C-B48518CE2C06}" type="slidenum">
              <a:rPr lang="it-IT" smtClean="0"/>
              <a:t>‹#›</a:t>
            </a:fld>
            <a:endParaRPr lang="it-IT"/>
          </a:p>
        </p:txBody>
      </p:sp>
    </p:spTree>
    <p:extLst>
      <p:ext uri="{BB962C8B-B14F-4D97-AF65-F5344CB8AC3E}">
        <p14:creationId xmlns:p14="http://schemas.microsoft.com/office/powerpoint/2010/main" val="1380213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Modifica gli stili del testo dello schema
Secondo livello
Terzo livello
Quarto livello
Quinto livello</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Modifica gli stili del testo dello schema
Secondo livello
Terzo livello
Quarto livello
Quinto livello</a:t>
            </a:r>
          </a:p>
        </p:txBody>
      </p:sp>
      <p:sp>
        <p:nvSpPr>
          <p:cNvPr id="5" name="Date Placeholder 4"/>
          <p:cNvSpPr>
            <a:spLocks noGrp="1"/>
          </p:cNvSpPr>
          <p:nvPr>
            <p:ph type="dt" sz="half" idx="10"/>
          </p:nvPr>
        </p:nvSpPr>
        <p:spPr/>
        <p:txBody>
          <a:bodyPr/>
          <a:lstStyle/>
          <a:p>
            <a:fld id="{E74C33F2-851D-430E-8305-E8A4FA0413E7}" type="datetimeFigureOut">
              <a:rPr lang="it-IT" smtClean="0"/>
              <a:t>03/07/23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525B828-A09D-4C8C-A11C-B48518CE2C06}" type="slidenum">
              <a:rPr lang="it-IT" smtClean="0"/>
              <a:t>‹#›</a:t>
            </a:fld>
            <a:endParaRPr lang="it-IT"/>
          </a:p>
        </p:txBody>
      </p:sp>
    </p:spTree>
    <p:extLst>
      <p:ext uri="{BB962C8B-B14F-4D97-AF65-F5344CB8AC3E}">
        <p14:creationId xmlns:p14="http://schemas.microsoft.com/office/powerpoint/2010/main" val="1416633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
Secondo livello
Terzo livello
Quarto livello
Quinto livello</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
Secondo livello
Terzo livello
Quarto livello
Quinto livello</a:t>
            </a:r>
          </a:p>
        </p:txBody>
      </p:sp>
      <p:sp>
        <p:nvSpPr>
          <p:cNvPr id="7" name="Date Placeholder 6"/>
          <p:cNvSpPr>
            <a:spLocks noGrp="1"/>
          </p:cNvSpPr>
          <p:nvPr>
            <p:ph type="dt" sz="half" idx="10"/>
          </p:nvPr>
        </p:nvSpPr>
        <p:spPr/>
        <p:txBody>
          <a:bodyPr/>
          <a:lstStyle/>
          <a:p>
            <a:fld id="{E74C33F2-851D-430E-8305-E8A4FA0413E7}" type="datetimeFigureOut">
              <a:rPr lang="it-IT" smtClean="0"/>
              <a:t>03/07/23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4525B828-A09D-4C8C-A11C-B48518CE2C06}" type="slidenum">
              <a:rPr lang="it-IT" smtClean="0"/>
              <a:t>‹#›</a:t>
            </a:fld>
            <a:endParaRPr lang="it-IT"/>
          </a:p>
        </p:txBody>
      </p:sp>
    </p:spTree>
    <p:extLst>
      <p:ext uri="{BB962C8B-B14F-4D97-AF65-F5344CB8AC3E}">
        <p14:creationId xmlns:p14="http://schemas.microsoft.com/office/powerpoint/2010/main" val="3589617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p>
        </p:txBody>
      </p:sp>
      <p:sp>
        <p:nvSpPr>
          <p:cNvPr id="3" name="Date Placeholder 2"/>
          <p:cNvSpPr>
            <a:spLocks noGrp="1"/>
          </p:cNvSpPr>
          <p:nvPr>
            <p:ph type="dt" sz="half" idx="10"/>
          </p:nvPr>
        </p:nvSpPr>
        <p:spPr/>
        <p:txBody>
          <a:bodyPr/>
          <a:lstStyle/>
          <a:p>
            <a:fld id="{E74C33F2-851D-430E-8305-E8A4FA0413E7}" type="datetimeFigureOut">
              <a:rPr lang="it-IT" smtClean="0"/>
              <a:t>03/07/23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4525B828-A09D-4C8C-A11C-B48518CE2C06}" type="slidenum">
              <a:rPr lang="it-IT" smtClean="0"/>
              <a:t>‹#›</a:t>
            </a:fld>
            <a:endParaRPr lang="it-IT"/>
          </a:p>
        </p:txBody>
      </p:sp>
    </p:spTree>
    <p:extLst>
      <p:ext uri="{BB962C8B-B14F-4D97-AF65-F5344CB8AC3E}">
        <p14:creationId xmlns:p14="http://schemas.microsoft.com/office/powerpoint/2010/main" val="3941932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4C33F2-851D-430E-8305-E8A4FA0413E7}" type="datetimeFigureOut">
              <a:rPr lang="it-IT" smtClean="0"/>
              <a:t>03/07/23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4525B828-A09D-4C8C-A11C-B48518CE2C06}" type="slidenum">
              <a:rPr lang="it-IT" smtClean="0"/>
              <a:t>‹#›</a:t>
            </a:fld>
            <a:endParaRPr lang="it-IT"/>
          </a:p>
        </p:txBody>
      </p:sp>
    </p:spTree>
    <p:extLst>
      <p:ext uri="{BB962C8B-B14F-4D97-AF65-F5344CB8AC3E}">
        <p14:creationId xmlns:p14="http://schemas.microsoft.com/office/powerpoint/2010/main" val="3145062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 dello schema</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
Secondo livello
Terzo livello
Quarto livello
Quinto livello</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p>
        </p:txBody>
      </p:sp>
      <p:sp>
        <p:nvSpPr>
          <p:cNvPr id="5" name="Date Placeholder 4"/>
          <p:cNvSpPr>
            <a:spLocks noGrp="1"/>
          </p:cNvSpPr>
          <p:nvPr>
            <p:ph type="dt" sz="half" idx="10"/>
          </p:nvPr>
        </p:nvSpPr>
        <p:spPr/>
        <p:txBody>
          <a:bodyPr/>
          <a:lstStyle/>
          <a:p>
            <a:fld id="{E74C33F2-851D-430E-8305-E8A4FA0413E7}" type="datetimeFigureOut">
              <a:rPr lang="it-IT" smtClean="0"/>
              <a:t>03/07/23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525B828-A09D-4C8C-A11C-B48518CE2C06}" type="slidenum">
              <a:rPr lang="it-IT" smtClean="0"/>
              <a:t>‹#›</a:t>
            </a:fld>
            <a:endParaRPr lang="it-IT"/>
          </a:p>
        </p:txBody>
      </p:sp>
    </p:spTree>
    <p:extLst>
      <p:ext uri="{BB962C8B-B14F-4D97-AF65-F5344CB8AC3E}">
        <p14:creationId xmlns:p14="http://schemas.microsoft.com/office/powerpoint/2010/main" val="2902263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 dello schema</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p>
        </p:txBody>
      </p:sp>
      <p:sp>
        <p:nvSpPr>
          <p:cNvPr id="5" name="Date Placeholder 4"/>
          <p:cNvSpPr>
            <a:spLocks noGrp="1"/>
          </p:cNvSpPr>
          <p:nvPr>
            <p:ph type="dt" sz="half" idx="10"/>
          </p:nvPr>
        </p:nvSpPr>
        <p:spPr/>
        <p:txBody>
          <a:bodyPr/>
          <a:lstStyle/>
          <a:p>
            <a:fld id="{E74C33F2-851D-430E-8305-E8A4FA0413E7}" type="datetimeFigureOut">
              <a:rPr lang="it-IT" smtClean="0"/>
              <a:t>03/07/23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525B828-A09D-4C8C-A11C-B48518CE2C06}" type="slidenum">
              <a:rPr lang="it-IT" smtClean="0"/>
              <a:t>‹#›</a:t>
            </a:fld>
            <a:endParaRPr lang="it-IT"/>
          </a:p>
        </p:txBody>
      </p:sp>
    </p:spTree>
    <p:extLst>
      <p:ext uri="{BB962C8B-B14F-4D97-AF65-F5344CB8AC3E}">
        <p14:creationId xmlns:p14="http://schemas.microsoft.com/office/powerpoint/2010/main" val="1711772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4C33F2-851D-430E-8305-E8A4FA0413E7}" type="datetimeFigureOut">
              <a:rPr lang="it-IT" smtClean="0"/>
              <a:t>03/07/23</a:t>
            </a:fld>
            <a:endParaRPr lang="it-IT"/>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25B828-A09D-4C8C-A11C-B48518CE2C06}" type="slidenum">
              <a:rPr lang="it-IT" smtClean="0"/>
              <a:t>‹#›</a:t>
            </a:fld>
            <a:endParaRPr lang="it-IT"/>
          </a:p>
        </p:txBody>
      </p:sp>
    </p:spTree>
    <p:extLst>
      <p:ext uri="{BB962C8B-B14F-4D97-AF65-F5344CB8AC3E}">
        <p14:creationId xmlns:p14="http://schemas.microsoft.com/office/powerpoint/2010/main" val="12149331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8.tiff"/><Relationship Id="rId4" Type="http://schemas.openxmlformats.org/officeDocument/2006/relationships/image" Target="../media/image27.tiff"/></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tiff"/></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4.tiff"/><Relationship Id="rId13" Type="http://schemas.openxmlformats.org/officeDocument/2006/relationships/image" Target="../media/image60.png"/><Relationship Id="rId18" Type="http://schemas.openxmlformats.org/officeDocument/2006/relationships/image" Target="../media/image65.png"/><Relationship Id="rId3" Type="http://schemas.openxmlformats.org/officeDocument/2006/relationships/image" Target="../media/image49.tiff"/><Relationship Id="rId7" Type="http://schemas.openxmlformats.org/officeDocument/2006/relationships/image" Target="../media/image53.jpg"/><Relationship Id="rId12" Type="http://schemas.openxmlformats.org/officeDocument/2006/relationships/image" Target="../media/image59.png"/><Relationship Id="rId17" Type="http://schemas.openxmlformats.org/officeDocument/2006/relationships/image" Target="../media/image64.jpg"/><Relationship Id="rId2" Type="http://schemas.openxmlformats.org/officeDocument/2006/relationships/notesSlide" Target="../notesSlides/notesSlide23.xml"/><Relationship Id="rId16" Type="http://schemas.openxmlformats.org/officeDocument/2006/relationships/image" Target="../media/image63.jpg"/><Relationship Id="rId1" Type="http://schemas.openxmlformats.org/officeDocument/2006/relationships/slideLayout" Target="../slideLayouts/slideLayout7.xml"/><Relationship Id="rId6" Type="http://schemas.openxmlformats.org/officeDocument/2006/relationships/image" Target="../media/image52.jpg"/><Relationship Id="rId11" Type="http://schemas.openxmlformats.org/officeDocument/2006/relationships/image" Target="../media/image58.png"/><Relationship Id="rId5" Type="http://schemas.openxmlformats.org/officeDocument/2006/relationships/image" Target="../media/image51.tiff"/><Relationship Id="rId15" Type="http://schemas.openxmlformats.org/officeDocument/2006/relationships/image" Target="../media/image62.png"/><Relationship Id="rId10" Type="http://schemas.openxmlformats.org/officeDocument/2006/relationships/image" Target="../media/image56.png"/><Relationship Id="rId19" Type="http://schemas.openxmlformats.org/officeDocument/2006/relationships/image" Target="../media/image66.png"/><Relationship Id="rId4" Type="http://schemas.openxmlformats.org/officeDocument/2006/relationships/image" Target="../media/image50.tiff"/><Relationship Id="rId9" Type="http://schemas.openxmlformats.org/officeDocument/2006/relationships/image" Target="../media/image55.png"/><Relationship Id="rId14" Type="http://schemas.openxmlformats.org/officeDocument/2006/relationships/image" Target="../media/image6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jpg"/><Relationship Id="rId4" Type="http://schemas.openxmlformats.org/officeDocument/2006/relationships/image" Target="../media/image68.jp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jp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8.jpg"/><Relationship Id="rId5" Type="http://schemas.openxmlformats.org/officeDocument/2006/relationships/image" Target="../media/image77.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80.jpg"/><Relationship Id="rId7" Type="http://schemas.openxmlformats.org/officeDocument/2006/relationships/image" Target="../media/image82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10.png"/><Relationship Id="rId5" Type="http://schemas.openxmlformats.org/officeDocument/2006/relationships/image" Target="../media/image82.jpg"/><Relationship Id="rId4" Type="http://schemas.openxmlformats.org/officeDocument/2006/relationships/image" Target="../media/image81.jpg"/></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jpg"/><Relationship Id="rId5" Type="http://schemas.openxmlformats.org/officeDocument/2006/relationships/image" Target="../media/image86.png"/><Relationship Id="rId10" Type="http://schemas.openxmlformats.org/officeDocument/2006/relationships/image" Target="../media/image91.jpg"/><Relationship Id="rId4" Type="http://schemas.openxmlformats.org/officeDocument/2006/relationships/image" Target="../media/image85.jpg"/><Relationship Id="rId9"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8.jp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78.jpg"/><Relationship Id="rId11" Type="http://schemas.openxmlformats.org/officeDocument/2006/relationships/image" Target="../media/image104.png"/><Relationship Id="rId5" Type="http://schemas.openxmlformats.org/officeDocument/2006/relationships/image" Target="../media/image99.tiff"/><Relationship Id="rId10" Type="http://schemas.openxmlformats.org/officeDocument/2006/relationships/image" Target="../media/image103.png"/><Relationship Id="rId4" Type="http://schemas.openxmlformats.org/officeDocument/2006/relationships/image" Target="../media/image79.jpg"/><Relationship Id="rId9" Type="http://schemas.openxmlformats.org/officeDocument/2006/relationships/image" Target="../media/image102.png"/></Relationships>
</file>

<file path=ppt/slides/_rels/slide34.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10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image" Target="../media/image17.wmf"/><Relationship Id="rId3" Type="http://schemas.openxmlformats.org/officeDocument/2006/relationships/image" Target="../media/image11.jpeg"/><Relationship Id="rId7" Type="http://schemas.openxmlformats.org/officeDocument/2006/relationships/oleObject" Target="../embeddings/oleObject2.bin"/><Relationship Id="rId12" Type="http://schemas.openxmlformats.org/officeDocument/2006/relationships/oleObject" Target="../embeddings/oleObject4.bin"/><Relationship Id="rId17" Type="http://schemas.openxmlformats.org/officeDocument/2006/relationships/image" Target="../media/image19.wmf"/><Relationship Id="rId2" Type="http://schemas.openxmlformats.org/officeDocument/2006/relationships/notesSlide" Target="../notesSlides/notesSlide7.xml"/><Relationship Id="rId16" Type="http://schemas.openxmlformats.org/officeDocument/2006/relationships/oleObject" Target="../embeddings/oleObject6.bin"/><Relationship Id="rId20"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13.wmf"/><Relationship Id="rId11" Type="http://schemas.openxmlformats.org/officeDocument/2006/relationships/image" Target="../media/image16.wmf"/><Relationship Id="rId5" Type="http://schemas.openxmlformats.org/officeDocument/2006/relationships/oleObject" Target="../embeddings/oleObject1.bin"/><Relationship Id="rId15" Type="http://schemas.openxmlformats.org/officeDocument/2006/relationships/image" Target="../media/image18.wmf"/><Relationship Id="rId10" Type="http://schemas.openxmlformats.org/officeDocument/2006/relationships/oleObject" Target="../embeddings/oleObject3.bin"/><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oleObject" Target="../embeddings/oleObject5.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oleObject" Target="../embeddings/oleObject4.bin"/><Relationship Id="rId18" Type="http://schemas.openxmlformats.org/officeDocument/2006/relationships/image" Target="../media/image19.wmf"/><Relationship Id="rId3" Type="http://schemas.openxmlformats.org/officeDocument/2006/relationships/image" Target="../media/image20.png"/><Relationship Id="rId7" Type="http://schemas.openxmlformats.org/officeDocument/2006/relationships/image" Target="../media/image13.wmf"/><Relationship Id="rId12" Type="http://schemas.openxmlformats.org/officeDocument/2006/relationships/image" Target="../media/image16.wmf"/><Relationship Id="rId17" Type="http://schemas.openxmlformats.org/officeDocument/2006/relationships/oleObject" Target="../embeddings/oleObject6.bin"/><Relationship Id="rId2" Type="http://schemas.openxmlformats.org/officeDocument/2006/relationships/notesSlide" Target="../notesSlides/notesSlide8.xml"/><Relationship Id="rId16" Type="http://schemas.openxmlformats.org/officeDocument/2006/relationships/image" Target="../media/image18.wmf"/><Relationship Id="rId20"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oleObject" Target="../embeddings/oleObject1.bin"/><Relationship Id="rId11" Type="http://schemas.openxmlformats.org/officeDocument/2006/relationships/oleObject" Target="../embeddings/oleObject3.bin"/><Relationship Id="rId5" Type="http://schemas.openxmlformats.org/officeDocument/2006/relationships/image" Target="../media/image12.png"/><Relationship Id="rId15" Type="http://schemas.openxmlformats.org/officeDocument/2006/relationships/oleObject" Target="../embeddings/oleObject5.bin"/><Relationship Id="rId10" Type="http://schemas.openxmlformats.org/officeDocument/2006/relationships/image" Target="../media/image15.png"/><Relationship Id="rId4" Type="http://schemas.openxmlformats.org/officeDocument/2006/relationships/image" Target="../media/image11.jpeg"/><Relationship Id="rId9" Type="http://schemas.openxmlformats.org/officeDocument/2006/relationships/image" Target="../media/image14.wmf"/><Relationship Id="rId14" Type="http://schemas.openxmlformats.org/officeDocument/2006/relationships/image" Target="../media/image17.wmf"/></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92">
            <a:extLst>
              <a:ext uri="{FF2B5EF4-FFF2-40B4-BE49-F238E27FC236}">
                <a16:creationId xmlns:a16="http://schemas.microsoft.com/office/drawing/2014/main" id="{079712CA-4240-0D41-BBEB-A763B7869575}"/>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 name="Slide Number Placeholder 9">
            <a:extLst>
              <a:ext uri="{FF2B5EF4-FFF2-40B4-BE49-F238E27FC236}">
                <a16:creationId xmlns:a16="http://schemas.microsoft.com/office/drawing/2014/main" id="{CBAED508-9771-0A49-B6B7-46944583623D}"/>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1</a:t>
            </a:fld>
            <a:endParaRPr lang="it-IT" sz="1600" b="1" dirty="0">
              <a:solidFill>
                <a:schemeClr val="tx1"/>
              </a:solidFill>
              <a:latin typeface="Calibri" charset="0"/>
              <a:ea typeface="Calibri" charset="0"/>
              <a:cs typeface="Calibri" charset="0"/>
            </a:endParaRPr>
          </a:p>
        </p:txBody>
      </p:sp>
      <p:grpSp>
        <p:nvGrpSpPr>
          <p:cNvPr id="6" name="Gruppo 5">
            <a:extLst>
              <a:ext uri="{FF2B5EF4-FFF2-40B4-BE49-F238E27FC236}">
                <a16:creationId xmlns:a16="http://schemas.microsoft.com/office/drawing/2014/main" id="{B88D2510-C7EB-CF43-AA7C-F55E777F34B7}"/>
              </a:ext>
            </a:extLst>
          </p:cNvPr>
          <p:cNvGrpSpPr/>
          <p:nvPr/>
        </p:nvGrpSpPr>
        <p:grpSpPr>
          <a:xfrm>
            <a:off x="143614" y="1556792"/>
            <a:ext cx="8748866" cy="1292662"/>
            <a:chOff x="143614" y="1052736"/>
            <a:chExt cx="8748866" cy="1292662"/>
          </a:xfrm>
        </p:grpSpPr>
        <p:pic>
          <p:nvPicPr>
            <p:cNvPr id="7" name="Immagine 6">
              <a:extLst>
                <a:ext uri="{FF2B5EF4-FFF2-40B4-BE49-F238E27FC236}">
                  <a16:creationId xmlns:a16="http://schemas.microsoft.com/office/drawing/2014/main" id="{E432F924-DB5E-D341-8193-B8CBC77CD0C5}"/>
                </a:ext>
              </a:extLst>
            </p:cNvPr>
            <p:cNvPicPr>
              <a:picLocks noChangeAspect="1"/>
            </p:cNvPicPr>
            <p:nvPr/>
          </p:nvPicPr>
          <p:blipFill>
            <a:blip r:embed="rId3"/>
            <a:stretch>
              <a:fillRect/>
            </a:stretch>
          </p:blipFill>
          <p:spPr>
            <a:xfrm>
              <a:off x="143614" y="1176343"/>
              <a:ext cx="2160240" cy="1008112"/>
            </a:xfrm>
            <a:prstGeom prst="rect">
              <a:avLst/>
            </a:prstGeom>
          </p:spPr>
        </p:pic>
        <p:sp>
          <p:nvSpPr>
            <p:cNvPr id="8" name="CasellaDiTesto 7">
              <a:extLst>
                <a:ext uri="{FF2B5EF4-FFF2-40B4-BE49-F238E27FC236}">
                  <a16:creationId xmlns:a16="http://schemas.microsoft.com/office/drawing/2014/main" id="{6499967C-F761-E146-A04A-4673B5EC033C}"/>
                </a:ext>
              </a:extLst>
            </p:cNvPr>
            <p:cNvSpPr txBox="1"/>
            <p:nvPr/>
          </p:nvSpPr>
          <p:spPr>
            <a:xfrm>
              <a:off x="2519877" y="1052736"/>
              <a:ext cx="6372603" cy="1292662"/>
            </a:xfrm>
            <a:prstGeom prst="rect">
              <a:avLst/>
            </a:prstGeom>
            <a:noFill/>
          </p:spPr>
          <p:txBody>
            <a:bodyPr wrap="square" rtlCol="0">
              <a:spAutoFit/>
            </a:bodyPr>
            <a:lstStyle/>
            <a:p>
              <a:r>
                <a:rPr lang="it-IT" sz="2400" b="1" dirty="0">
                  <a:solidFill>
                    <a:srgbClr val="0000FF"/>
                  </a:solidFill>
                </a:rPr>
                <a:t>JLab12</a:t>
              </a:r>
              <a:r>
                <a:rPr lang="it-IT" sz="2400" dirty="0"/>
                <a:t> </a:t>
              </a:r>
              <a:r>
                <a:rPr lang="it-IT" sz="2400" b="1" dirty="0">
                  <a:solidFill>
                    <a:srgbClr val="FF0000"/>
                  </a:solidFill>
                </a:rPr>
                <a:t>(R.N. &amp; R.L.: Marco </a:t>
              </a:r>
              <a:r>
                <a:rPr lang="it-IT" sz="2400" b="1" dirty="0" err="1">
                  <a:solidFill>
                    <a:srgbClr val="FF0000"/>
                  </a:solidFill>
                </a:rPr>
                <a:t>Contalbrigo</a:t>
              </a:r>
              <a:r>
                <a:rPr lang="it-IT" sz="2400" b="1" dirty="0">
                  <a:solidFill>
                    <a:srgbClr val="FF0000"/>
                  </a:solidFill>
                </a:rPr>
                <a:t>)</a:t>
              </a:r>
            </a:p>
            <a:p>
              <a:pPr marL="285750" indent="-285750">
                <a:buFont typeface="Arial" panose="020B0604020202020204" pitchFamily="34" charset="0"/>
                <a:buChar char="•"/>
              </a:pPr>
              <a:r>
                <a:rPr lang="it-IT" dirty="0" err="1">
                  <a:latin typeface="Arial" panose="020B0604020202020204" pitchFamily="34" charset="0"/>
                  <a:cs typeface="Arial" panose="020B0604020202020204" pitchFamily="34" charset="0"/>
                </a:rPr>
                <a:t>Nucleon</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structure</a:t>
              </a:r>
              <a:r>
                <a:rPr lang="it-IT" dirty="0">
                  <a:latin typeface="Arial" panose="020B0604020202020204" pitchFamily="34" charset="0"/>
                  <a:cs typeface="Arial" panose="020B0604020202020204" pitchFamily="34" charset="0"/>
                </a:rPr>
                <a:t> and spin </a:t>
              </a:r>
              <a:r>
                <a:rPr lang="it-IT" dirty="0" err="1">
                  <a:latin typeface="Arial" panose="020B0604020202020204" pitchFamily="34" charset="0"/>
                  <a:cs typeface="Arial" panose="020B0604020202020204" pitchFamily="34" charset="0"/>
                </a:rPr>
                <a:t>physics</a:t>
              </a:r>
              <a:endParaRPr lang="it-IT"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dirty="0" err="1">
                  <a:latin typeface="Arial" panose="020B0604020202020204" pitchFamily="34" charset="0"/>
                  <a:cs typeface="Arial" panose="020B0604020202020204" pitchFamily="34" charset="0"/>
                </a:rPr>
                <a:t>Transverse</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momentum</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phenomena</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TMDs</a:t>
              </a:r>
              <a:r>
                <a:rPr lang="it-IT" dirty="0">
                  <a:latin typeface="Arial" panose="020B0604020202020204" pitchFamily="34" charset="0"/>
                  <a:cs typeface="Arial" panose="020B0604020202020204" pitchFamily="34" charset="0"/>
                </a:rPr>
                <a:t>) &amp; 3D </a:t>
              </a:r>
              <a:r>
                <a:rPr lang="it-IT" dirty="0" err="1">
                  <a:latin typeface="Arial" panose="020B0604020202020204" pitchFamily="34" charset="0"/>
                  <a:cs typeface="Arial" panose="020B0604020202020204" pitchFamily="34" charset="0"/>
                </a:rPr>
                <a:t>imaging</a:t>
              </a:r>
              <a:endParaRPr lang="it-IT"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dirty="0" err="1">
                  <a:latin typeface="Arial" panose="020B0604020202020204" pitchFamily="34" charset="0"/>
                  <a:cs typeface="Arial" panose="020B0604020202020204" pitchFamily="34" charset="0"/>
                </a:rPr>
                <a:t>GPDs</a:t>
              </a:r>
              <a:r>
                <a:rPr lang="it-IT" dirty="0">
                  <a:latin typeface="Arial" panose="020B0604020202020204" pitchFamily="34" charset="0"/>
                  <a:cs typeface="Arial" panose="020B0604020202020204" pitchFamily="34" charset="0"/>
                </a:rPr>
                <a:t> &amp; EM Form </a:t>
              </a:r>
              <a:r>
                <a:rPr lang="it-IT" dirty="0" err="1">
                  <a:latin typeface="Arial" panose="020B0604020202020204" pitchFamily="34" charset="0"/>
                  <a:cs typeface="Arial" panose="020B0604020202020204" pitchFamily="34" charset="0"/>
                </a:rPr>
                <a:t>Factors</a:t>
              </a:r>
              <a:r>
                <a:rPr lang="it-IT" dirty="0">
                  <a:latin typeface="Arial" panose="020B0604020202020204" pitchFamily="34" charset="0"/>
                  <a:cs typeface="Arial" panose="020B0604020202020204" pitchFamily="34" charset="0"/>
                </a:rPr>
                <a:t> of the </a:t>
              </a:r>
              <a:r>
                <a:rPr lang="it-IT" dirty="0" err="1">
                  <a:latin typeface="Arial" panose="020B0604020202020204" pitchFamily="34" charset="0"/>
                  <a:cs typeface="Arial" panose="020B0604020202020204" pitchFamily="34" charset="0"/>
                </a:rPr>
                <a:t>nucleon</a:t>
              </a:r>
              <a:endParaRPr lang="it-IT" dirty="0">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D81366C5-52CF-B102-A7D2-5FE72491D7FD}"/>
              </a:ext>
            </a:extLst>
          </p:cNvPr>
          <p:cNvSpPr txBox="1"/>
          <p:nvPr/>
        </p:nvSpPr>
        <p:spPr>
          <a:xfrm>
            <a:off x="683568" y="4430320"/>
            <a:ext cx="7980198" cy="2031325"/>
          </a:xfrm>
          <a:prstGeom prst="rect">
            <a:avLst/>
          </a:prstGeom>
          <a:noFill/>
        </p:spPr>
        <p:txBody>
          <a:bodyPr wrap="none" rtlCol="0">
            <a:spAutoFit/>
          </a:bodyPr>
          <a:lstStyle/>
          <a:p>
            <a:r>
              <a:rPr lang="en-IT" b="1" dirty="0"/>
              <a:t>M. Contalbrigo </a:t>
            </a:r>
            <a:r>
              <a:rPr lang="en-IT" dirty="0"/>
              <a:t>elected Chair of the JLab User Organization</a:t>
            </a:r>
          </a:p>
          <a:p>
            <a:r>
              <a:rPr lang="en-IT" dirty="0"/>
              <a:t>			           (1600 users from US and all over the World)</a:t>
            </a:r>
          </a:p>
          <a:p>
            <a:endParaRPr lang="en-IT" dirty="0"/>
          </a:p>
          <a:p>
            <a:r>
              <a:rPr lang="en-IT" b="1" dirty="0"/>
              <a:t>M. Contalbrigo </a:t>
            </a:r>
            <a:r>
              <a:rPr lang="en-IT" dirty="0"/>
              <a:t>PI of the CLAS12 RICH detector</a:t>
            </a:r>
          </a:p>
          <a:p>
            <a:endParaRPr lang="en-IT" dirty="0"/>
          </a:p>
          <a:p>
            <a:r>
              <a:rPr lang="en-IT" b="1" dirty="0"/>
              <a:t>M. Contalbrigo </a:t>
            </a:r>
            <a:r>
              <a:rPr lang="en-IT" dirty="0"/>
              <a:t>contact person for RGH group of experiment </a:t>
            </a:r>
          </a:p>
          <a:p>
            <a:r>
              <a:rPr lang="en-IT" dirty="0"/>
              <a:t>                                                                   		 with transversely polarized target</a:t>
            </a:r>
          </a:p>
        </p:txBody>
      </p:sp>
      <p:sp>
        <p:nvSpPr>
          <p:cNvPr id="3" name="Rectangle 72">
            <a:extLst>
              <a:ext uri="{FF2B5EF4-FFF2-40B4-BE49-F238E27FC236}">
                <a16:creationId xmlns:a16="http://schemas.microsoft.com/office/drawing/2014/main" id="{660F9AC7-289A-68DD-E287-B3EAF1C24590}"/>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spTree>
    <p:extLst>
      <p:ext uri="{BB962C8B-B14F-4D97-AF65-F5344CB8AC3E}">
        <p14:creationId xmlns:p14="http://schemas.microsoft.com/office/powerpoint/2010/main" val="111480388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92">
            <a:extLst>
              <a:ext uri="{FF2B5EF4-FFF2-40B4-BE49-F238E27FC236}">
                <a16:creationId xmlns:a16="http://schemas.microsoft.com/office/drawing/2014/main" id="{00B63A31-9F0C-ED4A-9E51-733906FBD61F}"/>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 name="Slide Number Placeholder 9">
            <a:extLst>
              <a:ext uri="{FF2B5EF4-FFF2-40B4-BE49-F238E27FC236}">
                <a16:creationId xmlns:a16="http://schemas.microsoft.com/office/drawing/2014/main" id="{B6FDE13A-C53A-4045-BFE2-278F709BB434}"/>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10</a:t>
            </a:fld>
            <a:endParaRPr lang="it-IT" sz="1600" b="1" dirty="0">
              <a:solidFill>
                <a:schemeClr val="tx1"/>
              </a:solidFill>
              <a:latin typeface="Calibri" charset="0"/>
              <a:ea typeface="Calibri" charset="0"/>
              <a:cs typeface="Calibri" charset="0"/>
            </a:endParaRPr>
          </a:p>
        </p:txBody>
      </p:sp>
      <p:sp>
        <p:nvSpPr>
          <p:cNvPr id="8" name="TextBox 3">
            <a:extLst>
              <a:ext uri="{FF2B5EF4-FFF2-40B4-BE49-F238E27FC236}">
                <a16:creationId xmlns:a16="http://schemas.microsoft.com/office/drawing/2014/main" id="{BEDFBE81-1EC6-1249-B972-8C313A19FA9C}"/>
              </a:ext>
            </a:extLst>
          </p:cNvPr>
          <p:cNvSpPr txBox="1"/>
          <p:nvPr/>
        </p:nvSpPr>
        <p:spPr>
          <a:xfrm>
            <a:off x="256631" y="266787"/>
            <a:ext cx="8419825" cy="492443"/>
          </a:xfrm>
          <a:prstGeom prst="rect">
            <a:avLst/>
          </a:prstGeom>
          <a:noFill/>
          <a:ln w="19050">
            <a:noFill/>
          </a:ln>
        </p:spPr>
        <p:txBody>
          <a:bodyPr wrap="square" rtlCol="0">
            <a:spAutoFit/>
          </a:bodyPr>
          <a:lstStyle/>
          <a:p>
            <a:r>
              <a:rPr lang="it-IT" sz="2600" dirty="0">
                <a:solidFill>
                  <a:srgbClr val="0000FF"/>
                </a:solidFill>
                <a:latin typeface="Comic Sans MS" panose="030F0702030302020204" pitchFamily="66" charset="0"/>
              </a:rPr>
              <a:t>The RICH Front-End </a:t>
            </a:r>
            <a:r>
              <a:rPr lang="it-IT" sz="2600" dirty="0" err="1">
                <a:solidFill>
                  <a:srgbClr val="0000FF"/>
                </a:solidFill>
                <a:latin typeface="Comic Sans MS" panose="030F0702030302020204" pitchFamily="66" charset="0"/>
              </a:rPr>
              <a:t>electronics</a:t>
            </a:r>
            <a:endParaRPr lang="it-IT" sz="2600" dirty="0">
              <a:solidFill>
                <a:srgbClr val="0000FF"/>
              </a:solidFill>
              <a:latin typeface="Comic Sans MS" panose="030F0702030302020204" pitchFamily="66" charset="0"/>
            </a:endParaRPr>
          </a:p>
        </p:txBody>
      </p:sp>
      <p:pic>
        <p:nvPicPr>
          <p:cNvPr id="2" name="Immagine 1">
            <a:extLst>
              <a:ext uri="{FF2B5EF4-FFF2-40B4-BE49-F238E27FC236}">
                <a16:creationId xmlns:a16="http://schemas.microsoft.com/office/drawing/2014/main" id="{9EC468B7-0327-9546-BCA7-0E3560EEE87E}"/>
              </a:ext>
            </a:extLst>
          </p:cNvPr>
          <p:cNvPicPr>
            <a:picLocks noChangeAspect="1"/>
          </p:cNvPicPr>
          <p:nvPr/>
        </p:nvPicPr>
        <p:blipFill>
          <a:blip r:embed="rId3"/>
          <a:stretch>
            <a:fillRect/>
          </a:stretch>
        </p:blipFill>
        <p:spPr>
          <a:xfrm>
            <a:off x="395536" y="1526125"/>
            <a:ext cx="3024336" cy="2347840"/>
          </a:xfrm>
          <a:prstGeom prst="rect">
            <a:avLst/>
          </a:prstGeom>
        </p:spPr>
      </p:pic>
      <p:pic>
        <p:nvPicPr>
          <p:cNvPr id="4" name="Immagine 3">
            <a:extLst>
              <a:ext uri="{FF2B5EF4-FFF2-40B4-BE49-F238E27FC236}">
                <a16:creationId xmlns:a16="http://schemas.microsoft.com/office/drawing/2014/main" id="{E87871E6-D6CB-5A43-90B4-D1C3F53D5C69}"/>
              </a:ext>
            </a:extLst>
          </p:cNvPr>
          <p:cNvPicPr>
            <a:picLocks noChangeAspect="1"/>
          </p:cNvPicPr>
          <p:nvPr/>
        </p:nvPicPr>
        <p:blipFill>
          <a:blip r:embed="rId4"/>
          <a:stretch>
            <a:fillRect/>
          </a:stretch>
        </p:blipFill>
        <p:spPr>
          <a:xfrm>
            <a:off x="5060054" y="1694402"/>
            <a:ext cx="3490716" cy="1806959"/>
          </a:xfrm>
          <a:prstGeom prst="rect">
            <a:avLst/>
          </a:prstGeom>
        </p:spPr>
      </p:pic>
      <p:sp>
        <p:nvSpPr>
          <p:cNvPr id="5" name="CasellaDiTesto 4">
            <a:extLst>
              <a:ext uri="{FF2B5EF4-FFF2-40B4-BE49-F238E27FC236}">
                <a16:creationId xmlns:a16="http://schemas.microsoft.com/office/drawing/2014/main" id="{E2EB25E3-8ED5-9945-83B5-424A178176F4}"/>
              </a:ext>
            </a:extLst>
          </p:cNvPr>
          <p:cNvSpPr txBox="1"/>
          <p:nvPr/>
        </p:nvSpPr>
        <p:spPr>
          <a:xfrm>
            <a:off x="5077220" y="1256781"/>
            <a:ext cx="3456384" cy="369332"/>
          </a:xfrm>
          <a:prstGeom prst="rect">
            <a:avLst/>
          </a:prstGeom>
          <a:noFill/>
        </p:spPr>
        <p:txBody>
          <a:bodyPr wrap="square" rtlCol="0">
            <a:spAutoFit/>
          </a:bodyPr>
          <a:lstStyle/>
          <a:p>
            <a:pPr algn="ctr"/>
            <a:r>
              <a:rPr lang="en-GB" dirty="0"/>
              <a:t>FPGA Board (</a:t>
            </a:r>
            <a:r>
              <a:rPr lang="en-GB" dirty="0" err="1"/>
              <a:t>JLab</a:t>
            </a:r>
            <a:r>
              <a:rPr lang="en-GB" dirty="0"/>
              <a:t>)</a:t>
            </a:r>
          </a:p>
        </p:txBody>
      </p:sp>
      <p:pic>
        <p:nvPicPr>
          <p:cNvPr id="6" name="Immagine 5">
            <a:extLst>
              <a:ext uri="{FF2B5EF4-FFF2-40B4-BE49-F238E27FC236}">
                <a16:creationId xmlns:a16="http://schemas.microsoft.com/office/drawing/2014/main" id="{59E2525A-FD9B-6647-9C78-CDB2036334A0}"/>
              </a:ext>
            </a:extLst>
          </p:cNvPr>
          <p:cNvPicPr>
            <a:picLocks noChangeAspect="1"/>
          </p:cNvPicPr>
          <p:nvPr/>
        </p:nvPicPr>
        <p:blipFill>
          <a:blip r:embed="rId5"/>
          <a:stretch>
            <a:fillRect/>
          </a:stretch>
        </p:blipFill>
        <p:spPr>
          <a:xfrm>
            <a:off x="4206740" y="4211309"/>
            <a:ext cx="4685740" cy="1535530"/>
          </a:xfrm>
          <a:prstGeom prst="rect">
            <a:avLst/>
          </a:prstGeom>
        </p:spPr>
      </p:pic>
      <p:sp>
        <p:nvSpPr>
          <p:cNvPr id="13" name="CasellaDiTesto 12">
            <a:extLst>
              <a:ext uri="{FF2B5EF4-FFF2-40B4-BE49-F238E27FC236}">
                <a16:creationId xmlns:a16="http://schemas.microsoft.com/office/drawing/2014/main" id="{37A480F4-83E3-A74C-9A96-0D3AD2D24676}"/>
              </a:ext>
            </a:extLst>
          </p:cNvPr>
          <p:cNvSpPr txBox="1"/>
          <p:nvPr/>
        </p:nvSpPr>
        <p:spPr>
          <a:xfrm>
            <a:off x="5094386" y="3688706"/>
            <a:ext cx="3456384" cy="369332"/>
          </a:xfrm>
          <a:prstGeom prst="rect">
            <a:avLst/>
          </a:prstGeom>
          <a:noFill/>
        </p:spPr>
        <p:txBody>
          <a:bodyPr wrap="square" rtlCol="0">
            <a:spAutoFit/>
          </a:bodyPr>
          <a:lstStyle/>
          <a:p>
            <a:pPr algn="ctr"/>
            <a:r>
              <a:rPr lang="en-GB" dirty="0"/>
              <a:t>ASIC Board (Ferrara)</a:t>
            </a:r>
          </a:p>
        </p:txBody>
      </p:sp>
      <p:sp>
        <p:nvSpPr>
          <p:cNvPr id="14" name="TextBox 23">
            <a:extLst>
              <a:ext uri="{FF2B5EF4-FFF2-40B4-BE49-F238E27FC236}">
                <a16:creationId xmlns:a16="http://schemas.microsoft.com/office/drawing/2014/main" id="{6DF41CB6-164C-0449-A5DD-0860FB2A160D}"/>
              </a:ext>
            </a:extLst>
          </p:cNvPr>
          <p:cNvSpPr txBox="1"/>
          <p:nvPr/>
        </p:nvSpPr>
        <p:spPr>
          <a:xfrm>
            <a:off x="252846" y="823464"/>
            <a:ext cx="8568790" cy="307777"/>
          </a:xfrm>
          <a:prstGeom prst="rect">
            <a:avLst/>
          </a:prstGeom>
          <a:solidFill>
            <a:schemeClr val="bg1"/>
          </a:solidFill>
        </p:spPr>
        <p:txBody>
          <a:bodyPr wrap="square" rtlCol="0">
            <a:spAutoFit/>
          </a:bodyPr>
          <a:lstStyle/>
          <a:p>
            <a:pPr algn="just"/>
            <a:r>
              <a:rPr lang="en-US" sz="1400" dirty="0">
                <a:solidFill>
                  <a:srgbClr val="FF0000"/>
                </a:solidFill>
                <a:latin typeface="Comic Sans MS"/>
                <a:cs typeface="Comic Sans MS"/>
              </a:rPr>
              <a:t>Compact and modular electronics to readout multi-anode PMTs</a:t>
            </a:r>
          </a:p>
        </p:txBody>
      </p:sp>
      <p:sp>
        <p:nvSpPr>
          <p:cNvPr id="7" name="CasellaDiTesto 6">
            <a:extLst>
              <a:ext uri="{FF2B5EF4-FFF2-40B4-BE49-F238E27FC236}">
                <a16:creationId xmlns:a16="http://schemas.microsoft.com/office/drawing/2014/main" id="{285E1F06-3897-9D4D-B73F-E865D884C7E0}"/>
              </a:ext>
            </a:extLst>
          </p:cNvPr>
          <p:cNvSpPr txBox="1"/>
          <p:nvPr/>
        </p:nvSpPr>
        <p:spPr>
          <a:xfrm>
            <a:off x="392696" y="4371114"/>
            <a:ext cx="3490716" cy="1569660"/>
          </a:xfrm>
          <a:prstGeom prst="rect">
            <a:avLst/>
          </a:prstGeom>
          <a:noFill/>
        </p:spPr>
        <p:txBody>
          <a:bodyPr wrap="square" rtlCol="0">
            <a:spAutoFit/>
          </a:bodyPr>
          <a:lstStyle/>
          <a:p>
            <a:r>
              <a:rPr lang="it-IT" sz="1600" dirty="0" err="1"/>
              <a:t>Adopted</a:t>
            </a:r>
            <a:r>
              <a:rPr lang="it-IT" sz="1600" dirty="0"/>
              <a:t> by </a:t>
            </a:r>
            <a:r>
              <a:rPr lang="it-IT" sz="1600" dirty="0" err="1"/>
              <a:t>other</a:t>
            </a:r>
            <a:r>
              <a:rPr lang="it-IT" sz="1600" dirty="0"/>
              <a:t> </a:t>
            </a:r>
            <a:r>
              <a:rPr lang="it-IT" sz="1600" dirty="0" err="1"/>
              <a:t>experiments</a:t>
            </a:r>
            <a:r>
              <a:rPr lang="it-IT" sz="1600" dirty="0"/>
              <a:t>: </a:t>
            </a:r>
          </a:p>
          <a:p>
            <a:r>
              <a:rPr lang="it-IT" sz="1600" dirty="0" err="1"/>
              <a:t>Gluex</a:t>
            </a:r>
            <a:r>
              <a:rPr lang="it-IT" sz="1600" dirty="0"/>
              <a:t>, SOLID, EIC R&amp;D...</a:t>
            </a:r>
          </a:p>
          <a:p>
            <a:endParaRPr lang="it-IT" sz="1600" dirty="0"/>
          </a:p>
          <a:p>
            <a:r>
              <a:rPr lang="it-IT" sz="1600" dirty="0" err="1"/>
              <a:t>Adapted</a:t>
            </a:r>
            <a:r>
              <a:rPr lang="it-IT" sz="1600" dirty="0"/>
              <a:t> to </a:t>
            </a:r>
            <a:r>
              <a:rPr lang="it-IT" sz="1600" dirty="0" err="1"/>
              <a:t>different</a:t>
            </a:r>
            <a:r>
              <a:rPr lang="it-IT" sz="1600" dirty="0"/>
              <a:t> </a:t>
            </a:r>
            <a:r>
              <a:rPr lang="it-IT" sz="1600" dirty="0" err="1"/>
              <a:t>sensors</a:t>
            </a:r>
            <a:r>
              <a:rPr lang="it-IT" sz="1600" dirty="0"/>
              <a:t>:</a:t>
            </a:r>
          </a:p>
          <a:p>
            <a:r>
              <a:rPr lang="it-IT" sz="1600" dirty="0"/>
              <a:t>Multi-</a:t>
            </a:r>
            <a:r>
              <a:rPr lang="it-IT" sz="1600" dirty="0" err="1"/>
              <a:t>anode</a:t>
            </a:r>
            <a:r>
              <a:rPr lang="it-IT" sz="1600" dirty="0"/>
              <a:t> PMT H12700, H13700</a:t>
            </a:r>
          </a:p>
          <a:p>
            <a:r>
              <a:rPr lang="it-IT" sz="1600" dirty="0" err="1"/>
              <a:t>SiPM</a:t>
            </a:r>
            <a:r>
              <a:rPr lang="it-IT" sz="1600" dirty="0"/>
              <a:t> array S12642, H13361</a:t>
            </a:r>
          </a:p>
        </p:txBody>
      </p:sp>
      <p:sp>
        <p:nvSpPr>
          <p:cNvPr id="3" name="CasellaDiTesto 6">
            <a:extLst>
              <a:ext uri="{FF2B5EF4-FFF2-40B4-BE49-F238E27FC236}">
                <a16:creationId xmlns:a16="http://schemas.microsoft.com/office/drawing/2014/main" id="{2227C2DA-F589-DF28-21BB-113314FD8DBE}"/>
              </a:ext>
            </a:extLst>
          </p:cNvPr>
          <p:cNvSpPr txBox="1"/>
          <p:nvPr/>
        </p:nvSpPr>
        <p:spPr>
          <a:xfrm>
            <a:off x="4466542" y="6118850"/>
            <a:ext cx="4355093" cy="369332"/>
          </a:xfrm>
          <a:prstGeom prst="rect">
            <a:avLst/>
          </a:prstGeom>
          <a:noFill/>
        </p:spPr>
        <p:txBody>
          <a:bodyPr wrap="square" rtlCol="0">
            <a:spAutoFit/>
          </a:bodyPr>
          <a:lstStyle/>
          <a:p>
            <a:r>
              <a:rPr lang="it-IT" b="1" dirty="0" err="1">
                <a:solidFill>
                  <a:srgbClr val="C00000"/>
                </a:solidFill>
              </a:rPr>
              <a:t>Developed</a:t>
            </a:r>
            <a:r>
              <a:rPr lang="it-IT" b="1" dirty="0">
                <a:solidFill>
                  <a:srgbClr val="C00000"/>
                </a:solidFill>
              </a:rPr>
              <a:t> thanks to Roberto M., L. Barion</a:t>
            </a:r>
            <a:endParaRPr lang="it-IT" sz="1050" b="1" dirty="0">
              <a:solidFill>
                <a:srgbClr val="C00000"/>
              </a:solidFill>
            </a:endParaRPr>
          </a:p>
        </p:txBody>
      </p:sp>
      <p:sp>
        <p:nvSpPr>
          <p:cNvPr id="9" name="Rectangle 72">
            <a:extLst>
              <a:ext uri="{FF2B5EF4-FFF2-40B4-BE49-F238E27FC236}">
                <a16:creationId xmlns:a16="http://schemas.microsoft.com/office/drawing/2014/main" id="{5C21149B-3FAA-B0D6-4718-B33FD7850465}"/>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spTree>
    <p:extLst>
      <p:ext uri="{BB962C8B-B14F-4D97-AF65-F5344CB8AC3E}">
        <p14:creationId xmlns:p14="http://schemas.microsoft.com/office/powerpoint/2010/main" val="155654296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92">
            <a:extLst>
              <a:ext uri="{FF2B5EF4-FFF2-40B4-BE49-F238E27FC236}">
                <a16:creationId xmlns:a16="http://schemas.microsoft.com/office/drawing/2014/main" id="{00B63A31-9F0C-ED4A-9E51-733906FBD61F}"/>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 name="Slide Number Placeholder 9">
            <a:extLst>
              <a:ext uri="{FF2B5EF4-FFF2-40B4-BE49-F238E27FC236}">
                <a16:creationId xmlns:a16="http://schemas.microsoft.com/office/drawing/2014/main" id="{B6FDE13A-C53A-4045-BFE2-278F709BB434}"/>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11</a:t>
            </a:fld>
            <a:endParaRPr lang="it-IT" sz="1600" b="1" dirty="0">
              <a:solidFill>
                <a:schemeClr val="tx1"/>
              </a:solidFill>
              <a:latin typeface="Calibri" charset="0"/>
              <a:ea typeface="Calibri" charset="0"/>
              <a:cs typeface="Calibri" charset="0"/>
            </a:endParaRPr>
          </a:p>
        </p:txBody>
      </p:sp>
      <p:sp>
        <p:nvSpPr>
          <p:cNvPr id="8" name="TextBox 3">
            <a:extLst>
              <a:ext uri="{FF2B5EF4-FFF2-40B4-BE49-F238E27FC236}">
                <a16:creationId xmlns:a16="http://schemas.microsoft.com/office/drawing/2014/main" id="{BEDFBE81-1EC6-1249-B972-8C313A19FA9C}"/>
              </a:ext>
            </a:extLst>
          </p:cNvPr>
          <p:cNvSpPr txBox="1"/>
          <p:nvPr/>
        </p:nvSpPr>
        <p:spPr>
          <a:xfrm>
            <a:off x="256631" y="266787"/>
            <a:ext cx="8419825" cy="492443"/>
          </a:xfrm>
          <a:prstGeom prst="rect">
            <a:avLst/>
          </a:prstGeom>
          <a:noFill/>
          <a:ln w="19050">
            <a:noFill/>
          </a:ln>
        </p:spPr>
        <p:txBody>
          <a:bodyPr wrap="square" rtlCol="0">
            <a:spAutoFit/>
          </a:bodyPr>
          <a:lstStyle/>
          <a:p>
            <a:r>
              <a:rPr lang="it-IT" sz="2600" dirty="0">
                <a:solidFill>
                  <a:srgbClr val="0000FF"/>
                </a:solidFill>
                <a:latin typeface="Comic Sans MS" panose="030F0702030302020204" pitchFamily="66" charset="0"/>
              </a:rPr>
              <a:t>The RICH </a:t>
            </a:r>
            <a:r>
              <a:rPr lang="it-IT" sz="2600" dirty="0" err="1">
                <a:solidFill>
                  <a:srgbClr val="0000FF"/>
                </a:solidFill>
                <a:latin typeface="Comic Sans MS" panose="030F0702030302020204" pitchFamily="66" charset="0"/>
              </a:rPr>
              <a:t>Reconstruction</a:t>
            </a:r>
            <a:r>
              <a:rPr lang="it-IT" sz="2600" dirty="0">
                <a:solidFill>
                  <a:srgbClr val="0000FF"/>
                </a:solidFill>
                <a:latin typeface="Comic Sans MS" panose="030F0702030302020204" pitchFamily="66" charset="0"/>
              </a:rPr>
              <a:t> </a:t>
            </a:r>
          </a:p>
        </p:txBody>
      </p:sp>
      <p:sp>
        <p:nvSpPr>
          <p:cNvPr id="9" name="Rectangle 72">
            <a:extLst>
              <a:ext uri="{FF2B5EF4-FFF2-40B4-BE49-F238E27FC236}">
                <a16:creationId xmlns:a16="http://schemas.microsoft.com/office/drawing/2014/main" id="{5C21149B-3FAA-B0D6-4718-B33FD7850465}"/>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pic>
        <p:nvPicPr>
          <p:cNvPr id="10" name="Picture 9">
            <a:extLst>
              <a:ext uri="{FF2B5EF4-FFF2-40B4-BE49-F238E27FC236}">
                <a16:creationId xmlns:a16="http://schemas.microsoft.com/office/drawing/2014/main" id="{B32810FF-A192-1F52-6A4D-A21F5CE1AB8A}"/>
              </a:ext>
            </a:extLst>
          </p:cNvPr>
          <p:cNvPicPr>
            <a:picLocks noChangeAspect="1"/>
          </p:cNvPicPr>
          <p:nvPr/>
        </p:nvPicPr>
        <p:blipFill>
          <a:blip r:embed="rId3"/>
          <a:stretch>
            <a:fillRect/>
          </a:stretch>
        </p:blipFill>
        <p:spPr>
          <a:xfrm>
            <a:off x="10160" y="1717956"/>
            <a:ext cx="9144000" cy="4663372"/>
          </a:xfrm>
          <a:prstGeom prst="rect">
            <a:avLst/>
          </a:prstGeom>
        </p:spPr>
      </p:pic>
      <p:sp>
        <p:nvSpPr>
          <p:cNvPr id="15" name="TextBox 14">
            <a:extLst>
              <a:ext uri="{FF2B5EF4-FFF2-40B4-BE49-F238E27FC236}">
                <a16:creationId xmlns:a16="http://schemas.microsoft.com/office/drawing/2014/main" id="{BFE8A392-5398-3EDF-04D1-B66149AD4012}"/>
              </a:ext>
            </a:extLst>
          </p:cNvPr>
          <p:cNvSpPr txBox="1"/>
          <p:nvPr/>
        </p:nvSpPr>
        <p:spPr>
          <a:xfrm>
            <a:off x="838601" y="1024684"/>
            <a:ext cx="7012561" cy="646331"/>
          </a:xfrm>
          <a:prstGeom prst="rect">
            <a:avLst/>
          </a:prstGeom>
          <a:noFill/>
        </p:spPr>
        <p:txBody>
          <a:bodyPr wrap="none" rtlCol="0">
            <a:spAutoFit/>
          </a:bodyPr>
          <a:lstStyle/>
          <a:p>
            <a:r>
              <a:rPr lang="en-IT" dirty="0"/>
              <a:t>Completed for the CLAS pass-2 data reprocessing (started in spring 2023)</a:t>
            </a:r>
          </a:p>
          <a:p>
            <a:r>
              <a:rPr lang="en-IT" dirty="0"/>
              <a:t>Single-photon pattern recognition based on space and time</a:t>
            </a:r>
          </a:p>
        </p:txBody>
      </p:sp>
    </p:spTree>
    <p:extLst>
      <p:ext uri="{BB962C8B-B14F-4D97-AF65-F5344CB8AC3E}">
        <p14:creationId xmlns:p14="http://schemas.microsoft.com/office/powerpoint/2010/main" val="257336910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92">
            <a:extLst>
              <a:ext uri="{FF2B5EF4-FFF2-40B4-BE49-F238E27FC236}">
                <a16:creationId xmlns:a16="http://schemas.microsoft.com/office/drawing/2014/main" id="{00B63A31-9F0C-ED4A-9E51-733906FBD61F}"/>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 name="Slide Number Placeholder 9">
            <a:extLst>
              <a:ext uri="{FF2B5EF4-FFF2-40B4-BE49-F238E27FC236}">
                <a16:creationId xmlns:a16="http://schemas.microsoft.com/office/drawing/2014/main" id="{B6FDE13A-C53A-4045-BFE2-278F709BB434}"/>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12</a:t>
            </a:fld>
            <a:endParaRPr lang="it-IT" sz="1600" b="1" dirty="0">
              <a:solidFill>
                <a:schemeClr val="tx1"/>
              </a:solidFill>
              <a:latin typeface="Calibri" charset="0"/>
              <a:ea typeface="Calibri" charset="0"/>
              <a:cs typeface="Calibri" charset="0"/>
            </a:endParaRPr>
          </a:p>
        </p:txBody>
      </p:sp>
      <p:sp>
        <p:nvSpPr>
          <p:cNvPr id="8" name="TextBox 3">
            <a:extLst>
              <a:ext uri="{FF2B5EF4-FFF2-40B4-BE49-F238E27FC236}">
                <a16:creationId xmlns:a16="http://schemas.microsoft.com/office/drawing/2014/main" id="{BEDFBE81-1EC6-1249-B972-8C313A19FA9C}"/>
              </a:ext>
            </a:extLst>
          </p:cNvPr>
          <p:cNvSpPr txBox="1"/>
          <p:nvPr/>
        </p:nvSpPr>
        <p:spPr>
          <a:xfrm>
            <a:off x="256631" y="266787"/>
            <a:ext cx="8419825" cy="492443"/>
          </a:xfrm>
          <a:prstGeom prst="rect">
            <a:avLst/>
          </a:prstGeom>
          <a:noFill/>
          <a:ln w="19050">
            <a:noFill/>
          </a:ln>
        </p:spPr>
        <p:txBody>
          <a:bodyPr wrap="square" rtlCol="0">
            <a:spAutoFit/>
          </a:bodyPr>
          <a:lstStyle/>
          <a:p>
            <a:r>
              <a:rPr lang="it-IT" sz="2600" dirty="0">
                <a:solidFill>
                  <a:srgbClr val="0000FF"/>
                </a:solidFill>
                <a:latin typeface="Comic Sans MS" panose="030F0702030302020204" pitchFamily="66" charset="0"/>
              </a:rPr>
              <a:t>The RICH </a:t>
            </a:r>
            <a:r>
              <a:rPr lang="it-IT" sz="2600" dirty="0" err="1">
                <a:solidFill>
                  <a:srgbClr val="0000FF"/>
                </a:solidFill>
                <a:latin typeface="Comic Sans MS" panose="030F0702030302020204" pitchFamily="66" charset="0"/>
              </a:rPr>
              <a:t>Reconstruction</a:t>
            </a:r>
            <a:r>
              <a:rPr lang="it-IT" sz="2600" dirty="0">
                <a:solidFill>
                  <a:srgbClr val="0000FF"/>
                </a:solidFill>
                <a:latin typeface="Comic Sans MS" panose="030F0702030302020204" pitchFamily="66" charset="0"/>
              </a:rPr>
              <a:t> </a:t>
            </a:r>
          </a:p>
        </p:txBody>
      </p:sp>
      <p:sp>
        <p:nvSpPr>
          <p:cNvPr id="9" name="Rectangle 72">
            <a:extLst>
              <a:ext uri="{FF2B5EF4-FFF2-40B4-BE49-F238E27FC236}">
                <a16:creationId xmlns:a16="http://schemas.microsoft.com/office/drawing/2014/main" id="{5C21149B-3FAA-B0D6-4718-B33FD7850465}"/>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pic>
        <p:nvPicPr>
          <p:cNvPr id="2" name="Picture 1" descr="Outbending_new.jpg">
            <a:extLst>
              <a:ext uri="{FF2B5EF4-FFF2-40B4-BE49-F238E27FC236}">
                <a16:creationId xmlns:a16="http://schemas.microsoft.com/office/drawing/2014/main" id="{FAE520E0-85FC-A26B-C3D6-EB16C258A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0802" y="2114262"/>
            <a:ext cx="4562936" cy="3123020"/>
          </a:xfrm>
          <a:prstGeom prst="rect">
            <a:avLst/>
          </a:prstGeom>
        </p:spPr>
      </p:pic>
      <p:sp>
        <p:nvSpPr>
          <p:cNvPr id="3" name="TextBox 2">
            <a:extLst>
              <a:ext uri="{FF2B5EF4-FFF2-40B4-BE49-F238E27FC236}">
                <a16:creationId xmlns:a16="http://schemas.microsoft.com/office/drawing/2014/main" id="{B572C150-9E8C-14DF-9399-A2372F48855E}"/>
              </a:ext>
            </a:extLst>
          </p:cNvPr>
          <p:cNvSpPr txBox="1"/>
          <p:nvPr/>
        </p:nvSpPr>
        <p:spPr>
          <a:xfrm>
            <a:off x="5189386" y="5604441"/>
            <a:ext cx="1170513" cy="584776"/>
          </a:xfrm>
          <a:prstGeom prst="rect">
            <a:avLst/>
          </a:prstGeom>
          <a:noFill/>
        </p:spPr>
        <p:txBody>
          <a:bodyPr wrap="none" rtlCol="0">
            <a:spAutoFit/>
          </a:bodyPr>
          <a:lstStyle/>
          <a:p>
            <a:pPr algn="ctr"/>
            <a:r>
              <a:rPr lang="en-US" sz="1600" dirty="0" err="1">
                <a:solidFill>
                  <a:srgbClr val="FF0000"/>
                </a:solidFill>
              </a:rPr>
              <a:t>ep</a:t>
            </a:r>
            <a:r>
              <a:rPr lang="en-US" sz="1600" dirty="0" err="1">
                <a:solidFill>
                  <a:srgbClr val="FF0000"/>
                </a:solidFill>
                <a:sym typeface="Wingdings"/>
              </a:rPr>
              <a:t>e</a:t>
            </a:r>
            <a:r>
              <a:rPr lang="en-US" sz="1600" dirty="0" err="1">
                <a:solidFill>
                  <a:srgbClr val="FF0000"/>
                </a:solidFill>
                <a:latin typeface="Symbol" charset="2"/>
                <a:cs typeface="Symbol" charset="2"/>
                <a:sym typeface="Wingdings"/>
              </a:rPr>
              <a:t>p</a:t>
            </a:r>
            <a:r>
              <a:rPr lang="en-US" sz="2400" baseline="30000" dirty="0" err="1">
                <a:solidFill>
                  <a:srgbClr val="FF0000"/>
                </a:solidFill>
                <a:sym typeface="Wingdings"/>
              </a:rPr>
              <a:t>+</a:t>
            </a:r>
            <a:r>
              <a:rPr lang="en-US" sz="1600" dirty="0" err="1">
                <a:solidFill>
                  <a:srgbClr val="FF0000"/>
                </a:solidFill>
                <a:sym typeface="Wingdings"/>
              </a:rPr>
              <a:t>n</a:t>
            </a:r>
            <a:endParaRPr lang="en-US" sz="1600" dirty="0">
              <a:solidFill>
                <a:srgbClr val="FF0000"/>
              </a:solidFill>
            </a:endParaRPr>
          </a:p>
          <a:p>
            <a:pPr algn="ctr"/>
            <a:r>
              <a:rPr lang="en-US" sz="1600" dirty="0">
                <a:solidFill>
                  <a:srgbClr val="FF0000"/>
                </a:solidFill>
              </a:rPr>
              <a:t>background</a:t>
            </a:r>
          </a:p>
        </p:txBody>
      </p:sp>
      <p:sp>
        <p:nvSpPr>
          <p:cNvPr id="4" name="TextBox 3">
            <a:extLst>
              <a:ext uri="{FF2B5EF4-FFF2-40B4-BE49-F238E27FC236}">
                <a16:creationId xmlns:a16="http://schemas.microsoft.com/office/drawing/2014/main" id="{B292F1DF-F3C1-1F58-7173-D8FFDC3D6C64}"/>
              </a:ext>
            </a:extLst>
          </p:cNvPr>
          <p:cNvSpPr txBox="1"/>
          <p:nvPr/>
        </p:nvSpPr>
        <p:spPr>
          <a:xfrm>
            <a:off x="7375445" y="5585260"/>
            <a:ext cx="1047182" cy="584776"/>
          </a:xfrm>
          <a:prstGeom prst="rect">
            <a:avLst/>
          </a:prstGeom>
          <a:noFill/>
        </p:spPr>
        <p:txBody>
          <a:bodyPr wrap="none" rtlCol="0">
            <a:spAutoFit/>
          </a:bodyPr>
          <a:lstStyle/>
          <a:p>
            <a:pPr algn="ctr"/>
            <a:r>
              <a:rPr lang="en-US" sz="1600" dirty="0" err="1">
                <a:solidFill>
                  <a:srgbClr val="FF0000"/>
                </a:solidFill>
              </a:rPr>
              <a:t>ep</a:t>
            </a:r>
            <a:r>
              <a:rPr lang="en-US" sz="1600" dirty="0" err="1">
                <a:solidFill>
                  <a:srgbClr val="FF0000"/>
                </a:solidFill>
                <a:sym typeface="Wingdings"/>
              </a:rPr>
              <a:t>eK</a:t>
            </a:r>
            <a:r>
              <a:rPr lang="en-US" sz="2400" baseline="30000" dirty="0" err="1">
                <a:solidFill>
                  <a:srgbClr val="FF0000"/>
                </a:solidFill>
                <a:sym typeface="Wingdings"/>
              </a:rPr>
              <a:t>+</a:t>
            </a:r>
            <a:r>
              <a:rPr lang="en-US" sz="1600" dirty="0" err="1">
                <a:solidFill>
                  <a:srgbClr val="FF0000"/>
                </a:solidFill>
                <a:latin typeface="Symbol" charset="2"/>
                <a:cs typeface="Symbol" charset="2"/>
                <a:sym typeface="Wingdings"/>
              </a:rPr>
              <a:t>L</a:t>
            </a:r>
            <a:endParaRPr lang="en-US" sz="1600" dirty="0">
              <a:solidFill>
                <a:srgbClr val="FF0000"/>
              </a:solidFill>
              <a:latin typeface="Symbol" charset="2"/>
              <a:cs typeface="Symbol" charset="2"/>
            </a:endParaRPr>
          </a:p>
          <a:p>
            <a:pPr algn="ctr"/>
            <a:r>
              <a:rPr lang="en-US" sz="1600" dirty="0">
                <a:solidFill>
                  <a:srgbClr val="FF0000"/>
                </a:solidFill>
              </a:rPr>
              <a:t>signal</a:t>
            </a:r>
          </a:p>
        </p:txBody>
      </p:sp>
      <p:sp>
        <p:nvSpPr>
          <p:cNvPr id="5" name="TextBox 4">
            <a:extLst>
              <a:ext uri="{FF2B5EF4-FFF2-40B4-BE49-F238E27FC236}">
                <a16:creationId xmlns:a16="http://schemas.microsoft.com/office/drawing/2014/main" id="{EFBA1187-47D6-7E40-88D2-54B0EA284CE2}"/>
              </a:ext>
            </a:extLst>
          </p:cNvPr>
          <p:cNvSpPr txBox="1"/>
          <p:nvPr/>
        </p:nvSpPr>
        <p:spPr>
          <a:xfrm>
            <a:off x="4545833" y="1412776"/>
            <a:ext cx="4015523" cy="307777"/>
          </a:xfrm>
          <a:prstGeom prst="rect">
            <a:avLst/>
          </a:prstGeom>
          <a:noFill/>
        </p:spPr>
        <p:txBody>
          <a:bodyPr wrap="none" rtlCol="0">
            <a:spAutoFit/>
          </a:bodyPr>
          <a:lstStyle/>
          <a:p>
            <a:r>
              <a:rPr lang="en-US" sz="1400" dirty="0"/>
              <a:t>Check with semi-inclusive physics channel  </a:t>
            </a:r>
            <a:r>
              <a:rPr lang="en-US" sz="1400" dirty="0" err="1"/>
              <a:t>ep</a:t>
            </a:r>
            <a:r>
              <a:rPr lang="en-US" sz="1400" dirty="0" err="1">
                <a:sym typeface="Wingdings"/>
              </a:rPr>
              <a:t>eh</a:t>
            </a:r>
            <a:r>
              <a:rPr lang="en-US" sz="1400" baseline="30000" dirty="0" err="1">
                <a:sym typeface="Wingdings"/>
              </a:rPr>
              <a:t>+</a:t>
            </a:r>
            <a:r>
              <a:rPr lang="en-US" sz="1400" dirty="0" err="1">
                <a:sym typeface="Wingdings"/>
              </a:rPr>
              <a:t>X</a:t>
            </a:r>
            <a:endParaRPr lang="en-US" sz="1400" dirty="0"/>
          </a:p>
        </p:txBody>
      </p:sp>
      <p:sp>
        <p:nvSpPr>
          <p:cNvPr id="6" name="Rounded Rectangular Callout 5">
            <a:extLst>
              <a:ext uri="{FF2B5EF4-FFF2-40B4-BE49-F238E27FC236}">
                <a16:creationId xmlns:a16="http://schemas.microsoft.com/office/drawing/2014/main" id="{F1E7694A-D47B-8F55-A71A-5B7156436506}"/>
              </a:ext>
            </a:extLst>
          </p:cNvPr>
          <p:cNvSpPr/>
          <p:nvPr/>
        </p:nvSpPr>
        <p:spPr>
          <a:xfrm>
            <a:off x="5030375" y="5558657"/>
            <a:ext cx="1488537" cy="584776"/>
          </a:xfrm>
          <a:prstGeom prst="wedgeRoundRectCallout">
            <a:avLst>
              <a:gd name="adj1" fmla="val -23242"/>
              <a:gd name="adj2" fmla="val -228542"/>
              <a:gd name="adj3" fmla="val 16667"/>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ular Callout 6">
            <a:extLst>
              <a:ext uri="{FF2B5EF4-FFF2-40B4-BE49-F238E27FC236}">
                <a16:creationId xmlns:a16="http://schemas.microsoft.com/office/drawing/2014/main" id="{20F9CEF0-202C-4DEF-F423-B683DB74AB72}"/>
              </a:ext>
            </a:extLst>
          </p:cNvPr>
          <p:cNvSpPr/>
          <p:nvPr/>
        </p:nvSpPr>
        <p:spPr>
          <a:xfrm>
            <a:off x="7206088" y="5561015"/>
            <a:ext cx="1385897" cy="584776"/>
          </a:xfrm>
          <a:prstGeom prst="wedgeRoundRectCallout">
            <a:avLst>
              <a:gd name="adj1" fmla="val -159503"/>
              <a:gd name="adj2" fmla="val -266602"/>
              <a:gd name="adj3" fmla="val 16667"/>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Tile12_rms_plot2.jpg">
            <a:extLst>
              <a:ext uri="{FF2B5EF4-FFF2-40B4-BE49-F238E27FC236}">
                <a16:creationId xmlns:a16="http://schemas.microsoft.com/office/drawing/2014/main" id="{D3D5003E-0A09-A8CF-FC8A-A580123D5B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712" y="1086912"/>
            <a:ext cx="3727226" cy="2597035"/>
          </a:xfrm>
          <a:prstGeom prst="rect">
            <a:avLst/>
          </a:prstGeom>
        </p:spPr>
      </p:pic>
      <p:pic>
        <p:nvPicPr>
          <p:cNvPr id="14" name="Picture 13" descr="RICH_Angles.jpg">
            <a:extLst>
              <a:ext uri="{FF2B5EF4-FFF2-40B4-BE49-F238E27FC236}">
                <a16:creationId xmlns:a16="http://schemas.microsoft.com/office/drawing/2014/main" id="{021A15A0-745B-9D30-405E-48B284AAC7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631" y="3936769"/>
            <a:ext cx="3727226" cy="2464111"/>
          </a:xfrm>
          <a:prstGeom prst="rect">
            <a:avLst/>
          </a:prstGeom>
        </p:spPr>
      </p:pic>
    </p:spTree>
    <p:extLst>
      <p:ext uri="{BB962C8B-B14F-4D97-AF65-F5344CB8AC3E}">
        <p14:creationId xmlns:p14="http://schemas.microsoft.com/office/powerpoint/2010/main" val="408715881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92">
            <a:extLst>
              <a:ext uri="{FF2B5EF4-FFF2-40B4-BE49-F238E27FC236}">
                <a16:creationId xmlns:a16="http://schemas.microsoft.com/office/drawing/2014/main" id="{00B63A31-9F0C-ED4A-9E51-733906FBD61F}"/>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 name="Slide Number Placeholder 9">
            <a:extLst>
              <a:ext uri="{FF2B5EF4-FFF2-40B4-BE49-F238E27FC236}">
                <a16:creationId xmlns:a16="http://schemas.microsoft.com/office/drawing/2014/main" id="{B6FDE13A-C53A-4045-BFE2-278F709BB434}"/>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13</a:t>
            </a:fld>
            <a:endParaRPr lang="it-IT" sz="1600" b="1" dirty="0">
              <a:solidFill>
                <a:schemeClr val="tx1"/>
              </a:solidFill>
              <a:latin typeface="Calibri" charset="0"/>
              <a:ea typeface="Calibri" charset="0"/>
              <a:cs typeface="Calibri" charset="0"/>
            </a:endParaRPr>
          </a:p>
        </p:txBody>
      </p:sp>
      <p:sp>
        <p:nvSpPr>
          <p:cNvPr id="8" name="TextBox 3">
            <a:extLst>
              <a:ext uri="{FF2B5EF4-FFF2-40B4-BE49-F238E27FC236}">
                <a16:creationId xmlns:a16="http://schemas.microsoft.com/office/drawing/2014/main" id="{BEDFBE81-1EC6-1249-B972-8C313A19FA9C}"/>
              </a:ext>
            </a:extLst>
          </p:cNvPr>
          <p:cNvSpPr txBox="1"/>
          <p:nvPr/>
        </p:nvSpPr>
        <p:spPr>
          <a:xfrm>
            <a:off x="256631" y="266787"/>
            <a:ext cx="8419825" cy="492443"/>
          </a:xfrm>
          <a:prstGeom prst="rect">
            <a:avLst/>
          </a:prstGeom>
          <a:noFill/>
          <a:ln w="19050">
            <a:noFill/>
          </a:ln>
        </p:spPr>
        <p:txBody>
          <a:bodyPr wrap="square" rtlCol="0">
            <a:spAutoFit/>
          </a:bodyPr>
          <a:lstStyle/>
          <a:p>
            <a:r>
              <a:rPr lang="it-IT" sz="2600" dirty="0">
                <a:solidFill>
                  <a:srgbClr val="0000FF"/>
                </a:solidFill>
                <a:latin typeface="Comic Sans MS" panose="030F0702030302020204" pitchFamily="66" charset="0"/>
              </a:rPr>
              <a:t>The </a:t>
            </a:r>
            <a:r>
              <a:rPr lang="it-IT" sz="2600" dirty="0" err="1">
                <a:solidFill>
                  <a:srgbClr val="0000FF"/>
                </a:solidFill>
                <a:latin typeface="Comic Sans MS" panose="030F0702030302020204" pitchFamily="66" charset="0"/>
              </a:rPr>
              <a:t>Transverse</a:t>
            </a:r>
            <a:r>
              <a:rPr lang="it-IT" sz="2600" dirty="0">
                <a:solidFill>
                  <a:srgbClr val="0000FF"/>
                </a:solidFill>
                <a:latin typeface="Comic Sans MS" panose="030F0702030302020204" pitchFamily="66" charset="0"/>
              </a:rPr>
              <a:t> target</a:t>
            </a:r>
          </a:p>
        </p:txBody>
      </p:sp>
      <p:grpSp>
        <p:nvGrpSpPr>
          <p:cNvPr id="9" name="Group 19">
            <a:extLst>
              <a:ext uri="{FF2B5EF4-FFF2-40B4-BE49-F238E27FC236}">
                <a16:creationId xmlns:a16="http://schemas.microsoft.com/office/drawing/2014/main" id="{1CCDD9FE-12C1-F142-A8DD-8B86679A2136}"/>
              </a:ext>
            </a:extLst>
          </p:cNvPr>
          <p:cNvGrpSpPr>
            <a:grpSpLocks/>
          </p:cNvGrpSpPr>
          <p:nvPr/>
        </p:nvGrpSpPr>
        <p:grpSpPr bwMode="auto">
          <a:xfrm flipH="1">
            <a:off x="3203848" y="1124745"/>
            <a:ext cx="5836145" cy="4935338"/>
            <a:chOff x="133350" y="1028700"/>
            <a:chExt cx="6279150" cy="5256108"/>
          </a:xfrm>
        </p:grpSpPr>
        <p:grpSp>
          <p:nvGrpSpPr>
            <p:cNvPr id="13" name="Group 18">
              <a:extLst>
                <a:ext uri="{FF2B5EF4-FFF2-40B4-BE49-F238E27FC236}">
                  <a16:creationId xmlns:a16="http://schemas.microsoft.com/office/drawing/2014/main" id="{711B3CAA-162C-D543-B3DE-16E30647A75B}"/>
                </a:ext>
              </a:extLst>
            </p:cNvPr>
            <p:cNvGrpSpPr>
              <a:grpSpLocks/>
            </p:cNvGrpSpPr>
            <p:nvPr/>
          </p:nvGrpSpPr>
          <p:grpSpPr bwMode="auto">
            <a:xfrm>
              <a:off x="133350" y="1028700"/>
              <a:ext cx="6279150" cy="5256108"/>
              <a:chOff x="133350" y="1028700"/>
              <a:chExt cx="6279150" cy="5256108"/>
            </a:xfrm>
          </p:grpSpPr>
          <p:grpSp>
            <p:nvGrpSpPr>
              <p:cNvPr id="15" name="Group 6">
                <a:extLst>
                  <a:ext uri="{FF2B5EF4-FFF2-40B4-BE49-F238E27FC236}">
                    <a16:creationId xmlns:a16="http://schemas.microsoft.com/office/drawing/2014/main" id="{9EF08A97-51FE-2B48-84A1-48A80B40789A}"/>
                  </a:ext>
                </a:extLst>
              </p:cNvPr>
              <p:cNvGrpSpPr>
                <a:grpSpLocks/>
              </p:cNvGrpSpPr>
              <p:nvPr/>
            </p:nvGrpSpPr>
            <p:grpSpPr bwMode="auto">
              <a:xfrm>
                <a:off x="133350" y="1028700"/>
                <a:ext cx="6042967" cy="5256108"/>
                <a:chOff x="3456310" y="940039"/>
                <a:chExt cx="6042732" cy="5254993"/>
              </a:xfrm>
            </p:grpSpPr>
            <p:pic>
              <p:nvPicPr>
                <p:cNvPr id="18" name="Picture 7" descr="clas12.jpg">
                  <a:extLst>
                    <a:ext uri="{FF2B5EF4-FFF2-40B4-BE49-F238E27FC236}">
                      <a16:creationId xmlns:a16="http://schemas.microsoft.com/office/drawing/2014/main" id="{82C990F6-2B5B-D14B-9730-423DF7F55002}"/>
                    </a:ext>
                  </a:extLst>
                </p:cNvPr>
                <p:cNvPicPr>
                  <a:picLocks noChangeAspect="1"/>
                </p:cNvPicPr>
                <p:nvPr/>
              </p:nvPicPr>
              <p:blipFill>
                <a:blip r:embed="rId3">
                  <a:extLst>
                    <a:ext uri="{28A0092B-C50C-407E-A947-70E740481C1C}">
                      <a14:useLocalDpi xmlns:a14="http://schemas.microsoft.com/office/drawing/2010/main" val="0"/>
                    </a:ext>
                  </a:extLst>
                </a:blip>
                <a:srcRect l="4662"/>
                <a:stretch>
                  <a:fillRect/>
                </a:stretch>
              </p:blipFill>
              <p:spPr bwMode="auto">
                <a:xfrm>
                  <a:off x="3456310" y="940039"/>
                  <a:ext cx="5592752" cy="51916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Box 14">
                  <a:extLst>
                    <a:ext uri="{FF2B5EF4-FFF2-40B4-BE49-F238E27FC236}">
                      <a16:creationId xmlns:a16="http://schemas.microsoft.com/office/drawing/2014/main" id="{3154E619-7666-A54E-99F2-AF7A7F055AA1}"/>
                    </a:ext>
                  </a:extLst>
                </p:cNvPr>
                <p:cNvSpPr txBox="1"/>
                <p:nvPr/>
              </p:nvSpPr>
              <p:spPr>
                <a:xfrm>
                  <a:off x="4780320" y="5572382"/>
                  <a:ext cx="1745215" cy="622650"/>
                </a:xfrm>
                <a:prstGeom prst="rect">
                  <a:avLst/>
                </a:prstGeom>
                <a:gradFill>
                  <a:gsLst>
                    <a:gs pos="0">
                      <a:srgbClr val="E4C535"/>
                    </a:gs>
                    <a:gs pos="100000">
                      <a:schemeClr val="accent3">
                        <a:lumMod val="20000"/>
                        <a:lumOff val="80000"/>
                      </a:schemeClr>
                    </a:gs>
                  </a:gsLst>
                </a:gradFill>
              </p:spPr>
              <p:style>
                <a:lnRef idx="1">
                  <a:schemeClr val="accent3"/>
                </a:lnRef>
                <a:fillRef idx="3">
                  <a:schemeClr val="accent3"/>
                </a:fillRef>
                <a:effectRef idx="2">
                  <a:schemeClr val="accent3"/>
                </a:effectRef>
                <a:fontRef idx="minor">
                  <a:schemeClr val="lt1"/>
                </a:fontRef>
              </p:style>
              <p:txBody>
                <a:bodyPr>
                  <a:spAutoFit/>
                </a:bodyPr>
                <a:lstStyle/>
                <a:p>
                  <a:pPr algn="ctr" fontAlgn="auto">
                    <a:spcBef>
                      <a:spcPts val="0"/>
                    </a:spcBef>
                    <a:spcAft>
                      <a:spcPts val="0"/>
                    </a:spcAft>
                    <a:defRPr/>
                  </a:pPr>
                  <a:r>
                    <a:rPr lang="en-US" sz="1600" dirty="0">
                      <a:solidFill>
                        <a:schemeClr val="tx1"/>
                      </a:solidFill>
                    </a:rPr>
                    <a:t>superconducting </a:t>
                  </a:r>
                </a:p>
                <a:p>
                  <a:pPr algn="ctr" fontAlgn="auto">
                    <a:spcBef>
                      <a:spcPts val="0"/>
                    </a:spcBef>
                    <a:spcAft>
                      <a:spcPts val="0"/>
                    </a:spcAft>
                    <a:defRPr/>
                  </a:pPr>
                  <a:r>
                    <a:rPr lang="en-US" sz="1600" dirty="0">
                      <a:solidFill>
                        <a:schemeClr val="tx1"/>
                      </a:solidFill>
                    </a:rPr>
                    <a:t>torus</a:t>
                  </a:r>
                </a:p>
              </p:txBody>
            </p:sp>
            <p:sp>
              <p:nvSpPr>
                <p:cNvPr id="20" name="TextBox 15">
                  <a:extLst>
                    <a:ext uri="{FF2B5EF4-FFF2-40B4-BE49-F238E27FC236}">
                      <a16:creationId xmlns:a16="http://schemas.microsoft.com/office/drawing/2014/main" id="{5C645C75-A9E2-6A44-8CAE-E789BF80605C}"/>
                    </a:ext>
                  </a:extLst>
                </p:cNvPr>
                <p:cNvSpPr txBox="1"/>
                <p:nvPr/>
              </p:nvSpPr>
              <p:spPr>
                <a:xfrm>
                  <a:off x="6652691" y="5434129"/>
                  <a:ext cx="1746805" cy="622650"/>
                </a:xfrm>
                <a:prstGeom prst="rect">
                  <a:avLst/>
                </a:prstGeom>
                <a:gradFill>
                  <a:gsLst>
                    <a:gs pos="0">
                      <a:srgbClr val="0000FF"/>
                    </a:gs>
                    <a:gs pos="100000">
                      <a:schemeClr val="tx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a:spAutoFit/>
                </a:bodyPr>
                <a:lstStyle/>
                <a:p>
                  <a:pPr algn="ctr" fontAlgn="auto">
                    <a:spcBef>
                      <a:spcPts val="0"/>
                    </a:spcBef>
                    <a:spcAft>
                      <a:spcPts val="0"/>
                    </a:spcAft>
                    <a:defRPr/>
                  </a:pPr>
                  <a:r>
                    <a:rPr lang="en-US" sz="1600" dirty="0"/>
                    <a:t>superconducting</a:t>
                  </a:r>
                </a:p>
                <a:p>
                  <a:pPr fontAlgn="auto">
                    <a:spcBef>
                      <a:spcPts val="0"/>
                    </a:spcBef>
                    <a:spcAft>
                      <a:spcPts val="0"/>
                    </a:spcAft>
                    <a:defRPr/>
                  </a:pPr>
                  <a:r>
                    <a:rPr lang="en-US" sz="1600" dirty="0"/>
                    <a:t>solenoid</a:t>
                  </a:r>
                </a:p>
              </p:txBody>
            </p:sp>
            <p:sp>
              <p:nvSpPr>
                <p:cNvPr id="21" name="10-Point Star 16">
                  <a:extLst>
                    <a:ext uri="{FF2B5EF4-FFF2-40B4-BE49-F238E27FC236}">
                      <a16:creationId xmlns:a16="http://schemas.microsoft.com/office/drawing/2014/main" id="{7F27408A-ADF6-5348-ABFF-D5637AE90664}"/>
                    </a:ext>
                  </a:extLst>
                </p:cNvPr>
                <p:cNvSpPr/>
                <p:nvPr/>
              </p:nvSpPr>
              <p:spPr>
                <a:xfrm>
                  <a:off x="8399496" y="4342387"/>
                  <a:ext cx="1099546" cy="570502"/>
                </a:xfrm>
                <a:prstGeom prst="star10">
                  <a:avLst/>
                </a:prstGeom>
                <a:ln>
                  <a:solidFill>
                    <a:schemeClr val="accent6">
                      <a:lumMod val="7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500" dirty="0">
                      <a:latin typeface="Arial"/>
                      <a:cs typeface="Arial"/>
                    </a:rPr>
                    <a:t>target</a:t>
                  </a:r>
                </a:p>
              </p:txBody>
            </p:sp>
          </p:grpSp>
          <p:sp>
            <p:nvSpPr>
              <p:cNvPr id="16" name="Text Box 7">
                <a:extLst>
                  <a:ext uri="{FF2B5EF4-FFF2-40B4-BE49-F238E27FC236}">
                    <a16:creationId xmlns:a16="http://schemas.microsoft.com/office/drawing/2014/main" id="{DD90DC28-8BED-894A-ACB3-5980391EB7D4}"/>
                  </a:ext>
                </a:extLst>
              </p:cNvPr>
              <p:cNvSpPr txBox="1">
                <a:spLocks noChangeArrowheads="1"/>
              </p:cNvSpPr>
              <p:nvPr/>
            </p:nvSpPr>
            <p:spPr bwMode="auto">
              <a:xfrm>
                <a:off x="5324103" y="5422900"/>
                <a:ext cx="1088397" cy="5900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dirty="0">
                    <a:solidFill>
                      <a:srgbClr val="FF0000"/>
                    </a:solidFill>
                    <a:latin typeface="Calibri" charset="0"/>
                    <a:cs typeface="Arial" charset="0"/>
                  </a:rPr>
                  <a:t>polarized </a:t>
                </a:r>
              </a:p>
              <a:p>
                <a:pPr eaLnBrk="1" hangingPunct="1"/>
                <a:r>
                  <a:rPr lang="en-US" sz="1500" dirty="0">
                    <a:solidFill>
                      <a:srgbClr val="FF0000"/>
                    </a:solidFill>
                    <a:latin typeface="Calibri" charset="0"/>
                    <a:cs typeface="Arial" charset="0"/>
                  </a:rPr>
                  <a:t> e</a:t>
                </a:r>
                <a:r>
                  <a:rPr lang="en-US" sz="1500" baseline="30000" dirty="0">
                    <a:solidFill>
                      <a:srgbClr val="FF0000"/>
                    </a:solidFill>
                    <a:latin typeface="Calibri" charset="0"/>
                    <a:cs typeface="Arial" charset="0"/>
                  </a:rPr>
                  <a:t>-</a:t>
                </a:r>
                <a:r>
                  <a:rPr lang="en-US" sz="1500" dirty="0">
                    <a:solidFill>
                      <a:srgbClr val="FF0000"/>
                    </a:solidFill>
                    <a:latin typeface="Calibri" charset="0"/>
                    <a:cs typeface="Arial" charset="0"/>
                  </a:rPr>
                  <a:t> beam</a:t>
                </a:r>
                <a:endParaRPr lang="it-IT" sz="1500" dirty="0">
                  <a:solidFill>
                    <a:srgbClr val="FF0000"/>
                  </a:solidFill>
                  <a:latin typeface="Calibri" charset="0"/>
                  <a:cs typeface="Arial" charset="0"/>
                </a:endParaRPr>
              </a:p>
            </p:txBody>
          </p:sp>
          <p:sp>
            <p:nvSpPr>
              <p:cNvPr id="17" name="Line 22">
                <a:extLst>
                  <a:ext uri="{FF2B5EF4-FFF2-40B4-BE49-F238E27FC236}">
                    <a16:creationId xmlns:a16="http://schemas.microsoft.com/office/drawing/2014/main" id="{DFC62A74-0B00-684E-8523-8EED830A6041}"/>
                  </a:ext>
                </a:extLst>
              </p:cNvPr>
              <p:cNvSpPr>
                <a:spLocks noChangeShapeType="1"/>
              </p:cNvSpPr>
              <p:nvPr/>
            </p:nvSpPr>
            <p:spPr bwMode="auto">
              <a:xfrm flipH="1" flipV="1">
                <a:off x="4865688" y="5127625"/>
                <a:ext cx="609600" cy="369888"/>
              </a:xfrm>
              <a:prstGeom prst="line">
                <a:avLst/>
              </a:prstGeom>
              <a:noFill/>
              <a:ln w="31750">
                <a:solidFill>
                  <a:srgbClr val="FF0000"/>
                </a:solidFill>
                <a:round/>
                <a:headEnd/>
                <a:tailEnd type="triangle" w="lg" len="med"/>
              </a:ln>
              <a:extLst>
                <a:ext uri="{909E8E84-426E-40dd-AFC4-6F175D3DCCD1}">
                  <a14:hiddenFill xmlns:a14="http://schemas.microsoft.com/office/drawing/2010/main" xmlns="">
                    <a:noFill/>
                  </a14:hiddenFill>
                </a:ext>
              </a:extLst>
            </p:spPr>
            <p:txBody>
              <a:bodyPr>
                <a:spAutoFit/>
              </a:bodyPr>
              <a:lstStyle/>
              <a:p>
                <a:endParaRPr lang="it-IT"/>
              </a:p>
            </p:txBody>
          </p:sp>
        </p:grpSp>
        <p:sp>
          <p:nvSpPr>
            <p:cNvPr id="14" name="Line 22">
              <a:extLst>
                <a:ext uri="{FF2B5EF4-FFF2-40B4-BE49-F238E27FC236}">
                  <a16:creationId xmlns:a16="http://schemas.microsoft.com/office/drawing/2014/main" id="{230561E7-99DC-854D-801A-D1BDF774CBEE}"/>
                </a:ext>
              </a:extLst>
            </p:cNvPr>
            <p:cNvSpPr>
              <a:spLocks noChangeShapeType="1"/>
            </p:cNvSpPr>
            <p:nvPr/>
          </p:nvSpPr>
          <p:spPr bwMode="auto">
            <a:xfrm flipH="1">
              <a:off x="4602163" y="4818063"/>
              <a:ext cx="474662" cy="117475"/>
            </a:xfrm>
            <a:prstGeom prst="line">
              <a:avLst/>
            </a:prstGeom>
            <a:noFill/>
            <a:ln w="31750">
              <a:solidFill>
                <a:schemeClr val="accent2"/>
              </a:solidFill>
              <a:round/>
              <a:headEnd/>
              <a:tailEnd type="triangle" w="lg" len="med"/>
            </a:ln>
            <a:extLst>
              <a:ext uri="{909E8E84-426E-40dd-AFC4-6F175D3DCCD1}">
                <a14:hiddenFill xmlns:a14="http://schemas.microsoft.com/office/drawing/2010/main" xmlns="">
                  <a:noFill/>
                </a14:hiddenFill>
              </a:ext>
            </a:extLst>
          </p:spPr>
          <p:txBody>
            <a:bodyPr>
              <a:spAutoFit/>
            </a:bodyPr>
            <a:lstStyle/>
            <a:p>
              <a:endParaRPr lang="it-IT"/>
            </a:p>
          </p:txBody>
        </p:sp>
      </p:grpSp>
      <p:sp>
        <p:nvSpPr>
          <p:cNvPr id="22" name="Rettangolo 2">
            <a:extLst>
              <a:ext uri="{FF2B5EF4-FFF2-40B4-BE49-F238E27FC236}">
                <a16:creationId xmlns:a16="http://schemas.microsoft.com/office/drawing/2014/main" id="{E14B4A10-F86D-7143-A6AC-8D9EF61766A3}"/>
              </a:ext>
            </a:extLst>
          </p:cNvPr>
          <p:cNvSpPr/>
          <p:nvPr/>
        </p:nvSpPr>
        <p:spPr>
          <a:xfrm>
            <a:off x="95992" y="1052736"/>
            <a:ext cx="3978946" cy="1569660"/>
          </a:xfrm>
          <a:prstGeom prst="rect">
            <a:avLst/>
          </a:prstGeom>
        </p:spPr>
        <p:txBody>
          <a:bodyPr wrap="square">
            <a:spAutoFit/>
          </a:bodyPr>
          <a:lstStyle/>
          <a:p>
            <a:r>
              <a:rPr lang="it-IT" sz="1600" b="1" dirty="0" err="1">
                <a:solidFill>
                  <a:srgbClr val="FF0000"/>
                </a:solidFill>
                <a:latin typeface="Comic Sans MS" panose="030F0902030302020204" pitchFamily="66" charset="0"/>
              </a:rPr>
              <a:t>Internal</a:t>
            </a:r>
            <a:r>
              <a:rPr lang="it-IT" sz="1600" b="1" dirty="0">
                <a:solidFill>
                  <a:srgbClr val="FF0000"/>
                </a:solidFill>
                <a:latin typeface="Comic Sans MS" panose="030F0902030302020204" pitchFamily="66" charset="0"/>
              </a:rPr>
              <a:t> Target</a:t>
            </a:r>
            <a:r>
              <a:rPr lang="it-IT" sz="1600" dirty="0">
                <a:latin typeface="Comic Sans MS" panose="030F0902030302020204" pitchFamily="66" charset="0"/>
              </a:rPr>
              <a:t> </a:t>
            </a:r>
          </a:p>
          <a:p>
            <a:r>
              <a:rPr lang="it-IT" sz="1600" dirty="0">
                <a:latin typeface="Comic Sans MS" panose="030F0902030302020204" pitchFamily="66" charset="0"/>
              </a:rPr>
              <a:t>To </a:t>
            </a:r>
            <a:r>
              <a:rPr lang="it-IT" sz="1600" dirty="0" err="1">
                <a:latin typeface="Comic Sans MS" panose="030F0902030302020204" pitchFamily="66" charset="0"/>
              </a:rPr>
              <a:t>maintain</a:t>
            </a:r>
            <a:r>
              <a:rPr lang="it-IT" sz="1600" dirty="0">
                <a:latin typeface="Comic Sans MS" panose="030F0902030302020204" pitchFamily="66" charset="0"/>
              </a:rPr>
              <a:t> </a:t>
            </a:r>
            <a:r>
              <a:rPr lang="it-IT" sz="1600" dirty="0" err="1">
                <a:latin typeface="Comic Sans MS" panose="030F0902030302020204" pitchFamily="66" charset="0"/>
              </a:rPr>
              <a:t>transverse</a:t>
            </a:r>
            <a:r>
              <a:rPr lang="it-IT" sz="1600" dirty="0">
                <a:latin typeface="Comic Sans MS" panose="030F0902030302020204" pitchFamily="66" charset="0"/>
              </a:rPr>
              <a:t> spin </a:t>
            </a:r>
            <a:r>
              <a:rPr lang="it-IT" sz="1600" dirty="0" err="1">
                <a:latin typeface="Comic Sans MS" panose="030F0902030302020204" pitchFamily="66" charset="0"/>
              </a:rPr>
              <a:t>polarization</a:t>
            </a:r>
            <a:endParaRPr lang="it-IT" sz="1600" dirty="0">
              <a:latin typeface="Comic Sans MS" panose="030F0902030302020204" pitchFamily="66" charset="0"/>
            </a:endParaRPr>
          </a:p>
          <a:p>
            <a:r>
              <a:rPr lang="it-IT" sz="1600" dirty="0" err="1">
                <a:latin typeface="Comic Sans MS" panose="030F0902030302020204" pitchFamily="66" charset="0"/>
              </a:rPr>
              <a:t>within</a:t>
            </a:r>
            <a:r>
              <a:rPr lang="it-IT" sz="1600" dirty="0">
                <a:latin typeface="Comic Sans MS" panose="030F0902030302020204" pitchFamily="66" charset="0"/>
              </a:rPr>
              <a:t> the CLAS12 </a:t>
            </a:r>
            <a:r>
              <a:rPr lang="it-IT" sz="1600" dirty="0" err="1">
                <a:latin typeface="Comic Sans MS" panose="030F0902030302020204" pitchFamily="66" charset="0"/>
              </a:rPr>
              <a:t>solenoid</a:t>
            </a:r>
            <a:r>
              <a:rPr lang="it-IT" sz="1600" dirty="0">
                <a:latin typeface="Comic Sans MS" panose="030F0902030302020204" pitchFamily="66" charset="0"/>
              </a:rPr>
              <a:t> and </a:t>
            </a:r>
            <a:r>
              <a:rPr lang="it-IT" sz="1600" dirty="0" err="1">
                <a:latin typeface="Comic Sans MS" panose="030F0902030302020204" pitchFamily="66" charset="0"/>
              </a:rPr>
              <a:t>preserve</a:t>
            </a:r>
            <a:r>
              <a:rPr lang="it-IT" sz="1600" dirty="0">
                <a:latin typeface="Comic Sans MS" panose="030F0902030302020204" pitchFamily="66" charset="0"/>
              </a:rPr>
              <a:t> wide </a:t>
            </a:r>
            <a:r>
              <a:rPr lang="it-IT" sz="1600" dirty="0" err="1">
                <a:latin typeface="Comic Sans MS" panose="030F0902030302020204" pitchFamily="66" charset="0"/>
              </a:rPr>
              <a:t>acceptance</a:t>
            </a:r>
            <a:r>
              <a:rPr lang="it-IT" sz="1600" dirty="0">
                <a:latin typeface="Comic Sans MS" panose="030F0902030302020204" pitchFamily="66" charset="0"/>
              </a:rPr>
              <a:t> for the </a:t>
            </a:r>
            <a:r>
              <a:rPr lang="it-IT" sz="1600" dirty="0" err="1">
                <a:latin typeface="Comic Sans MS" panose="030F0902030302020204" pitchFamily="66" charset="0"/>
              </a:rPr>
              <a:t>final</a:t>
            </a:r>
            <a:r>
              <a:rPr lang="it-IT" sz="1600" dirty="0">
                <a:latin typeface="Comic Sans MS" panose="030F0902030302020204" pitchFamily="66" charset="0"/>
              </a:rPr>
              <a:t>-state </a:t>
            </a:r>
            <a:r>
              <a:rPr lang="it-IT" sz="1600" dirty="0" err="1">
                <a:latin typeface="Comic Sans MS" panose="030F0902030302020204" pitchFamily="66" charset="0"/>
              </a:rPr>
              <a:t>particles</a:t>
            </a:r>
            <a:r>
              <a:rPr lang="it-IT" sz="1600" dirty="0">
                <a:latin typeface="Comic Sans MS" panose="030F0902030302020204" pitchFamily="66" charset="0"/>
              </a:rPr>
              <a:t>, n</a:t>
            </a:r>
            <a:r>
              <a:rPr lang="it-IT" sz="1600" dirty="0">
                <a:effectLst/>
                <a:latin typeface="Comic Sans MS" panose="030F0902030302020204" pitchFamily="66" charset="0"/>
              </a:rPr>
              <a:t>ew </a:t>
            </a:r>
            <a:r>
              <a:rPr lang="it-IT" sz="1600" dirty="0" err="1">
                <a:effectLst/>
                <a:latin typeface="Comic Sans MS" panose="030F0902030302020204" pitchFamily="66" charset="0"/>
              </a:rPr>
              <a:t>magneti</a:t>
            </a:r>
            <a:r>
              <a:rPr lang="it-IT" sz="1600" dirty="0" err="1">
                <a:latin typeface="Comic Sans MS" panose="030F0902030302020204" pitchFamily="66" charset="0"/>
              </a:rPr>
              <a:t>c</a:t>
            </a:r>
            <a:r>
              <a:rPr lang="it-IT" sz="1600" dirty="0">
                <a:latin typeface="Comic Sans MS" panose="030F0902030302020204" pitchFamily="66" charset="0"/>
              </a:rPr>
              <a:t> </a:t>
            </a:r>
            <a:r>
              <a:rPr lang="it-IT" sz="1600" dirty="0" err="1">
                <a:latin typeface="Comic Sans MS" panose="030F0902030302020204" pitchFamily="66" charset="0"/>
              </a:rPr>
              <a:t>solutions</a:t>
            </a:r>
            <a:r>
              <a:rPr lang="it-IT" sz="1600" dirty="0">
                <a:latin typeface="Comic Sans MS" panose="030F0902030302020204" pitchFamily="66" charset="0"/>
              </a:rPr>
              <a:t> are </a:t>
            </a:r>
            <a:r>
              <a:rPr lang="it-IT" sz="1600" dirty="0" err="1">
                <a:latin typeface="Comic Sans MS" panose="030F0902030302020204" pitchFamily="66" charset="0"/>
              </a:rPr>
              <a:t>required</a:t>
            </a:r>
            <a:r>
              <a:rPr lang="it-IT" sz="1600" dirty="0">
                <a:latin typeface="Comic Sans MS" panose="030F0902030302020204" pitchFamily="66" charset="0"/>
              </a:rPr>
              <a:t>.</a:t>
            </a:r>
            <a:endParaRPr lang="it-IT" sz="1600" dirty="0">
              <a:effectLst/>
              <a:latin typeface="Comic Sans MS" panose="030F0902030302020204" pitchFamily="66" charset="0"/>
            </a:endParaRPr>
          </a:p>
        </p:txBody>
      </p:sp>
      <p:sp>
        <p:nvSpPr>
          <p:cNvPr id="2" name="Rectangle 72">
            <a:extLst>
              <a:ext uri="{FF2B5EF4-FFF2-40B4-BE49-F238E27FC236}">
                <a16:creationId xmlns:a16="http://schemas.microsoft.com/office/drawing/2014/main" id="{A23B314E-3ACF-A6E4-3B68-A445B4CB6BC0}"/>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spTree>
    <p:extLst>
      <p:ext uri="{BB962C8B-B14F-4D97-AF65-F5344CB8AC3E}">
        <p14:creationId xmlns:p14="http://schemas.microsoft.com/office/powerpoint/2010/main" val="194976837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5">
            <a:extLst>
              <a:ext uri="{FF2B5EF4-FFF2-40B4-BE49-F238E27FC236}">
                <a16:creationId xmlns:a16="http://schemas.microsoft.com/office/drawing/2014/main" id="{9154EA37-3866-964C-A000-703FC3A9D660}"/>
              </a:ext>
            </a:extLst>
          </p:cNvPr>
          <p:cNvSpPr txBox="1">
            <a:spLocks noChangeArrowheads="1"/>
          </p:cNvSpPr>
          <p:nvPr/>
        </p:nvSpPr>
        <p:spPr bwMode="auto">
          <a:xfrm>
            <a:off x="181182" y="4741826"/>
            <a:ext cx="3454714" cy="1135446"/>
          </a:xfrm>
          <a:prstGeom prst="rect">
            <a:avLst/>
          </a:prstGeom>
          <a:solidFill>
            <a:schemeClr val="bg1"/>
          </a:solidFill>
          <a:ln>
            <a:noFill/>
          </a:ln>
        </p:spPr>
        <p:txBody>
          <a:bodyPr lIns="100794" tIns="50397" rIns="100794" bIns="50397">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FF0000"/>
                </a:solidFill>
                <a:latin typeface="Comic Sans MS"/>
                <a:cs typeface="Comic Sans MS"/>
              </a:rPr>
              <a:t>Transverse Target:</a:t>
            </a:r>
          </a:p>
          <a:p>
            <a:pPr eaLnBrk="1" hangingPunct="1">
              <a:buFont typeface="Arial" charset="0"/>
              <a:buChar char="•"/>
            </a:pPr>
            <a:r>
              <a:rPr lang="en-US" sz="1600" dirty="0">
                <a:latin typeface="Comic Sans MS"/>
                <a:cs typeface="Comic Sans MS"/>
              </a:rPr>
              <a:t> high polarization</a:t>
            </a:r>
          </a:p>
          <a:p>
            <a:pPr eaLnBrk="1" hangingPunct="1">
              <a:buFont typeface="Arial" charset="0"/>
              <a:buChar char="•"/>
            </a:pPr>
            <a:r>
              <a:rPr lang="en-US" sz="1600" dirty="0">
                <a:latin typeface="Comic Sans MS"/>
                <a:cs typeface="Comic Sans MS"/>
              </a:rPr>
              <a:t> d 25 mm – Length 10 mm</a:t>
            </a:r>
          </a:p>
          <a:p>
            <a:pPr eaLnBrk="1" hangingPunct="1">
              <a:buFont typeface="Arial" charset="0"/>
              <a:buChar char="•"/>
            </a:pPr>
            <a:r>
              <a:rPr lang="en-US" sz="1600" dirty="0">
                <a:latin typeface="Comic Sans MS"/>
                <a:cs typeface="Comic Sans MS"/>
              </a:rPr>
              <a:t> transverse field up to 2 T </a:t>
            </a:r>
          </a:p>
        </p:txBody>
      </p:sp>
      <p:sp>
        <p:nvSpPr>
          <p:cNvPr id="22" name="Rectangle 19">
            <a:extLst>
              <a:ext uri="{FF2B5EF4-FFF2-40B4-BE49-F238E27FC236}">
                <a16:creationId xmlns:a16="http://schemas.microsoft.com/office/drawing/2014/main" id="{96D1283A-24EF-E94C-BBF0-43AB8D6015CE}"/>
              </a:ext>
            </a:extLst>
          </p:cNvPr>
          <p:cNvSpPr>
            <a:spLocks noChangeArrowheads="1"/>
          </p:cNvSpPr>
          <p:nvPr/>
        </p:nvSpPr>
        <p:spPr bwMode="auto">
          <a:xfrm>
            <a:off x="89421" y="3117468"/>
            <a:ext cx="3731311" cy="1117441"/>
          </a:xfrm>
          <a:prstGeom prst="rect">
            <a:avLst/>
          </a:prstGeom>
          <a:solidFill>
            <a:schemeClr val="bg1"/>
          </a:solidFill>
          <a:ln>
            <a:noFill/>
          </a:ln>
        </p:spPr>
        <p:txBody>
          <a:bodyPr wrap="square" lIns="100794" tIns="50397" rIns="100794" bIns="50397">
            <a:spAutoFit/>
          </a:bodyPr>
          <a:lstStyle/>
          <a:p>
            <a:r>
              <a:rPr lang="it-IT" dirty="0" err="1">
                <a:solidFill>
                  <a:srgbClr val="FF0000"/>
                </a:solidFill>
                <a:latin typeface="Comic Sans MS"/>
                <a:cs typeface="Comic Sans MS"/>
              </a:rPr>
              <a:t>Tracking</a:t>
            </a:r>
            <a:r>
              <a:rPr lang="it-IT" dirty="0">
                <a:solidFill>
                  <a:srgbClr val="FF0000"/>
                </a:solidFill>
                <a:latin typeface="Comic Sans MS"/>
                <a:cs typeface="Comic Sans MS"/>
              </a:rPr>
              <a:t> </a:t>
            </a:r>
            <a:r>
              <a:rPr lang="it-IT" dirty="0" err="1">
                <a:solidFill>
                  <a:srgbClr val="FF0000"/>
                </a:solidFill>
                <a:latin typeface="Comic Sans MS"/>
                <a:cs typeface="Comic Sans MS"/>
              </a:rPr>
              <a:t>solenoid</a:t>
            </a:r>
            <a:endParaRPr lang="it-IT" dirty="0">
              <a:solidFill>
                <a:srgbClr val="FF0000"/>
              </a:solidFill>
              <a:latin typeface="Comic Sans MS"/>
              <a:cs typeface="Comic Sans MS"/>
            </a:endParaRPr>
          </a:p>
          <a:p>
            <a:pPr>
              <a:buFont typeface="Arial" charset="0"/>
              <a:buChar char="•"/>
            </a:pPr>
            <a:r>
              <a:rPr lang="it-IT" sz="1600" dirty="0">
                <a:latin typeface="Comic Sans MS"/>
                <a:cs typeface="Comic Sans MS"/>
              </a:rPr>
              <a:t> design up to 5 T </a:t>
            </a:r>
            <a:r>
              <a:rPr lang="it-IT" sz="1600" dirty="0" err="1">
                <a:latin typeface="Comic Sans MS"/>
                <a:cs typeface="Comic Sans MS"/>
              </a:rPr>
              <a:t>longitudinal</a:t>
            </a:r>
            <a:endParaRPr lang="it-IT" sz="1600" dirty="0">
              <a:latin typeface="Comic Sans MS"/>
              <a:cs typeface="Comic Sans MS"/>
            </a:endParaRPr>
          </a:p>
          <a:p>
            <a:pPr>
              <a:buFont typeface="Arial" charset="0"/>
              <a:buChar char="•"/>
            </a:pPr>
            <a:r>
              <a:rPr lang="it-IT" sz="1600" dirty="0">
                <a:latin typeface="Comic Sans MS"/>
                <a:cs typeface="Comic Sans MS"/>
              </a:rPr>
              <a:t> 4K L-He </a:t>
            </a:r>
            <a:r>
              <a:rPr lang="it-IT" sz="1600" dirty="0" err="1">
                <a:latin typeface="Comic Sans MS"/>
                <a:cs typeface="Comic Sans MS"/>
              </a:rPr>
              <a:t>cryostat</a:t>
            </a:r>
            <a:endParaRPr lang="it-IT" sz="1600" dirty="0">
              <a:latin typeface="Comic Sans MS"/>
              <a:cs typeface="Comic Sans MS"/>
            </a:endParaRPr>
          </a:p>
          <a:p>
            <a:pPr>
              <a:buFont typeface="Arial" charset="0"/>
              <a:buChar char="•"/>
            </a:pPr>
            <a:r>
              <a:rPr lang="it-IT" sz="1600" dirty="0">
                <a:latin typeface="Comic Sans MS"/>
                <a:cs typeface="Comic Sans MS"/>
              </a:rPr>
              <a:t> </a:t>
            </a:r>
            <a:r>
              <a:rPr lang="it-IT" sz="1600" dirty="0" err="1">
                <a:latin typeface="Comic Sans MS"/>
                <a:cs typeface="Comic Sans MS"/>
              </a:rPr>
              <a:t>length</a:t>
            </a:r>
            <a:r>
              <a:rPr lang="it-IT" sz="1600" dirty="0">
                <a:latin typeface="Comic Sans MS"/>
                <a:cs typeface="Comic Sans MS"/>
              </a:rPr>
              <a:t> 1500 mm</a:t>
            </a:r>
          </a:p>
        </p:txBody>
      </p:sp>
      <p:cxnSp>
        <p:nvCxnSpPr>
          <p:cNvPr id="11" name="Straight Connector 92">
            <a:extLst>
              <a:ext uri="{FF2B5EF4-FFF2-40B4-BE49-F238E27FC236}">
                <a16:creationId xmlns:a16="http://schemas.microsoft.com/office/drawing/2014/main" id="{00B63A31-9F0C-ED4A-9E51-733906FBD61F}"/>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 name="Slide Number Placeholder 9">
            <a:extLst>
              <a:ext uri="{FF2B5EF4-FFF2-40B4-BE49-F238E27FC236}">
                <a16:creationId xmlns:a16="http://schemas.microsoft.com/office/drawing/2014/main" id="{B6FDE13A-C53A-4045-BFE2-278F709BB434}"/>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14</a:t>
            </a:fld>
            <a:endParaRPr lang="it-IT" sz="1600" b="1" dirty="0">
              <a:solidFill>
                <a:schemeClr val="tx1"/>
              </a:solidFill>
              <a:latin typeface="Calibri" charset="0"/>
              <a:ea typeface="Calibri" charset="0"/>
              <a:cs typeface="Calibri" charset="0"/>
            </a:endParaRPr>
          </a:p>
        </p:txBody>
      </p:sp>
      <p:sp>
        <p:nvSpPr>
          <p:cNvPr id="8" name="TextBox 3">
            <a:extLst>
              <a:ext uri="{FF2B5EF4-FFF2-40B4-BE49-F238E27FC236}">
                <a16:creationId xmlns:a16="http://schemas.microsoft.com/office/drawing/2014/main" id="{BEDFBE81-1EC6-1249-B972-8C313A19FA9C}"/>
              </a:ext>
            </a:extLst>
          </p:cNvPr>
          <p:cNvSpPr txBox="1"/>
          <p:nvPr/>
        </p:nvSpPr>
        <p:spPr>
          <a:xfrm>
            <a:off x="256631" y="266787"/>
            <a:ext cx="8419825" cy="492443"/>
          </a:xfrm>
          <a:prstGeom prst="rect">
            <a:avLst/>
          </a:prstGeom>
          <a:noFill/>
          <a:ln w="19050">
            <a:noFill/>
          </a:ln>
        </p:spPr>
        <p:txBody>
          <a:bodyPr wrap="square" rtlCol="0">
            <a:spAutoFit/>
          </a:bodyPr>
          <a:lstStyle/>
          <a:p>
            <a:r>
              <a:rPr lang="it-IT" sz="2600" dirty="0">
                <a:solidFill>
                  <a:srgbClr val="0000FF"/>
                </a:solidFill>
                <a:latin typeface="Comic Sans MS" panose="030F0702030302020204" pitchFamily="66" charset="0"/>
              </a:rPr>
              <a:t>The </a:t>
            </a:r>
            <a:r>
              <a:rPr lang="it-IT" sz="2600" dirty="0" err="1">
                <a:solidFill>
                  <a:srgbClr val="0000FF"/>
                </a:solidFill>
                <a:latin typeface="Comic Sans MS" panose="030F0702030302020204" pitchFamily="66" charset="0"/>
              </a:rPr>
              <a:t>Transverse</a:t>
            </a:r>
            <a:r>
              <a:rPr lang="it-IT" sz="2600" dirty="0">
                <a:solidFill>
                  <a:srgbClr val="0000FF"/>
                </a:solidFill>
                <a:latin typeface="Comic Sans MS" panose="030F0702030302020204" pitchFamily="66" charset="0"/>
              </a:rPr>
              <a:t> target</a:t>
            </a:r>
          </a:p>
        </p:txBody>
      </p:sp>
      <p:grpSp>
        <p:nvGrpSpPr>
          <p:cNvPr id="9" name="Group 19">
            <a:extLst>
              <a:ext uri="{FF2B5EF4-FFF2-40B4-BE49-F238E27FC236}">
                <a16:creationId xmlns:a16="http://schemas.microsoft.com/office/drawing/2014/main" id="{1CCDD9FE-12C1-F142-A8DD-8B86679A2136}"/>
              </a:ext>
            </a:extLst>
          </p:cNvPr>
          <p:cNvGrpSpPr>
            <a:grpSpLocks/>
          </p:cNvGrpSpPr>
          <p:nvPr/>
        </p:nvGrpSpPr>
        <p:grpSpPr bwMode="auto">
          <a:xfrm flipH="1">
            <a:off x="3203848" y="1124745"/>
            <a:ext cx="5836145" cy="4935338"/>
            <a:chOff x="133350" y="1028700"/>
            <a:chExt cx="6279150" cy="5256108"/>
          </a:xfrm>
        </p:grpSpPr>
        <p:grpSp>
          <p:nvGrpSpPr>
            <p:cNvPr id="13" name="Group 18">
              <a:extLst>
                <a:ext uri="{FF2B5EF4-FFF2-40B4-BE49-F238E27FC236}">
                  <a16:creationId xmlns:a16="http://schemas.microsoft.com/office/drawing/2014/main" id="{711B3CAA-162C-D543-B3DE-16E30647A75B}"/>
                </a:ext>
              </a:extLst>
            </p:cNvPr>
            <p:cNvGrpSpPr>
              <a:grpSpLocks/>
            </p:cNvGrpSpPr>
            <p:nvPr/>
          </p:nvGrpSpPr>
          <p:grpSpPr bwMode="auto">
            <a:xfrm>
              <a:off x="133350" y="1028700"/>
              <a:ext cx="6279150" cy="5256108"/>
              <a:chOff x="133350" y="1028700"/>
              <a:chExt cx="6279150" cy="5256108"/>
            </a:xfrm>
          </p:grpSpPr>
          <p:grpSp>
            <p:nvGrpSpPr>
              <p:cNvPr id="15" name="Group 6">
                <a:extLst>
                  <a:ext uri="{FF2B5EF4-FFF2-40B4-BE49-F238E27FC236}">
                    <a16:creationId xmlns:a16="http://schemas.microsoft.com/office/drawing/2014/main" id="{9EF08A97-51FE-2B48-84A1-48A80B40789A}"/>
                  </a:ext>
                </a:extLst>
              </p:cNvPr>
              <p:cNvGrpSpPr>
                <a:grpSpLocks/>
              </p:cNvGrpSpPr>
              <p:nvPr/>
            </p:nvGrpSpPr>
            <p:grpSpPr bwMode="auto">
              <a:xfrm>
                <a:off x="133350" y="1028700"/>
                <a:ext cx="6042967" cy="5256108"/>
                <a:chOff x="3456310" y="940039"/>
                <a:chExt cx="6042732" cy="5254993"/>
              </a:xfrm>
            </p:grpSpPr>
            <p:pic>
              <p:nvPicPr>
                <p:cNvPr id="18" name="Picture 7" descr="clas12.jpg">
                  <a:extLst>
                    <a:ext uri="{FF2B5EF4-FFF2-40B4-BE49-F238E27FC236}">
                      <a16:creationId xmlns:a16="http://schemas.microsoft.com/office/drawing/2014/main" id="{82C990F6-2B5B-D14B-9730-423DF7F55002}"/>
                    </a:ext>
                  </a:extLst>
                </p:cNvPr>
                <p:cNvPicPr>
                  <a:picLocks noChangeAspect="1"/>
                </p:cNvPicPr>
                <p:nvPr/>
              </p:nvPicPr>
              <p:blipFill>
                <a:blip r:embed="rId3">
                  <a:extLst>
                    <a:ext uri="{28A0092B-C50C-407E-A947-70E740481C1C}">
                      <a14:useLocalDpi xmlns:a14="http://schemas.microsoft.com/office/drawing/2010/main" val="0"/>
                    </a:ext>
                  </a:extLst>
                </a:blip>
                <a:srcRect l="4662"/>
                <a:stretch>
                  <a:fillRect/>
                </a:stretch>
              </p:blipFill>
              <p:spPr bwMode="auto">
                <a:xfrm>
                  <a:off x="3456310" y="940039"/>
                  <a:ext cx="5592752" cy="51916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Box 14">
                  <a:extLst>
                    <a:ext uri="{FF2B5EF4-FFF2-40B4-BE49-F238E27FC236}">
                      <a16:creationId xmlns:a16="http://schemas.microsoft.com/office/drawing/2014/main" id="{3154E619-7666-A54E-99F2-AF7A7F055AA1}"/>
                    </a:ext>
                  </a:extLst>
                </p:cNvPr>
                <p:cNvSpPr txBox="1"/>
                <p:nvPr/>
              </p:nvSpPr>
              <p:spPr>
                <a:xfrm>
                  <a:off x="4780320" y="5572382"/>
                  <a:ext cx="1745215" cy="622650"/>
                </a:xfrm>
                <a:prstGeom prst="rect">
                  <a:avLst/>
                </a:prstGeom>
                <a:gradFill>
                  <a:gsLst>
                    <a:gs pos="0">
                      <a:srgbClr val="E4C535"/>
                    </a:gs>
                    <a:gs pos="100000">
                      <a:schemeClr val="accent3">
                        <a:lumMod val="20000"/>
                        <a:lumOff val="80000"/>
                      </a:schemeClr>
                    </a:gs>
                  </a:gsLst>
                </a:gradFill>
              </p:spPr>
              <p:style>
                <a:lnRef idx="1">
                  <a:schemeClr val="accent3"/>
                </a:lnRef>
                <a:fillRef idx="3">
                  <a:schemeClr val="accent3"/>
                </a:fillRef>
                <a:effectRef idx="2">
                  <a:schemeClr val="accent3"/>
                </a:effectRef>
                <a:fontRef idx="minor">
                  <a:schemeClr val="lt1"/>
                </a:fontRef>
              </p:style>
              <p:txBody>
                <a:bodyPr>
                  <a:spAutoFit/>
                </a:bodyPr>
                <a:lstStyle/>
                <a:p>
                  <a:pPr algn="ctr" fontAlgn="auto">
                    <a:spcBef>
                      <a:spcPts val="0"/>
                    </a:spcBef>
                    <a:spcAft>
                      <a:spcPts val="0"/>
                    </a:spcAft>
                    <a:defRPr/>
                  </a:pPr>
                  <a:r>
                    <a:rPr lang="en-US" sz="1600" dirty="0">
                      <a:solidFill>
                        <a:schemeClr val="tx1"/>
                      </a:solidFill>
                    </a:rPr>
                    <a:t>superconducting </a:t>
                  </a:r>
                </a:p>
                <a:p>
                  <a:pPr algn="ctr" fontAlgn="auto">
                    <a:spcBef>
                      <a:spcPts val="0"/>
                    </a:spcBef>
                    <a:spcAft>
                      <a:spcPts val="0"/>
                    </a:spcAft>
                    <a:defRPr/>
                  </a:pPr>
                  <a:r>
                    <a:rPr lang="en-US" sz="1600" dirty="0">
                      <a:solidFill>
                        <a:schemeClr val="tx1"/>
                      </a:solidFill>
                    </a:rPr>
                    <a:t>torus</a:t>
                  </a:r>
                </a:p>
              </p:txBody>
            </p:sp>
            <p:sp>
              <p:nvSpPr>
                <p:cNvPr id="20" name="TextBox 15">
                  <a:extLst>
                    <a:ext uri="{FF2B5EF4-FFF2-40B4-BE49-F238E27FC236}">
                      <a16:creationId xmlns:a16="http://schemas.microsoft.com/office/drawing/2014/main" id="{5C645C75-A9E2-6A44-8CAE-E789BF80605C}"/>
                    </a:ext>
                  </a:extLst>
                </p:cNvPr>
                <p:cNvSpPr txBox="1"/>
                <p:nvPr/>
              </p:nvSpPr>
              <p:spPr>
                <a:xfrm>
                  <a:off x="6652691" y="5434129"/>
                  <a:ext cx="1746805" cy="622650"/>
                </a:xfrm>
                <a:prstGeom prst="rect">
                  <a:avLst/>
                </a:prstGeom>
                <a:gradFill>
                  <a:gsLst>
                    <a:gs pos="0">
                      <a:srgbClr val="0000FF"/>
                    </a:gs>
                    <a:gs pos="100000">
                      <a:schemeClr val="tx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a:spAutoFit/>
                </a:bodyPr>
                <a:lstStyle/>
                <a:p>
                  <a:pPr algn="ctr" fontAlgn="auto">
                    <a:spcBef>
                      <a:spcPts val="0"/>
                    </a:spcBef>
                    <a:spcAft>
                      <a:spcPts val="0"/>
                    </a:spcAft>
                    <a:defRPr/>
                  </a:pPr>
                  <a:r>
                    <a:rPr lang="en-US" sz="1600" dirty="0"/>
                    <a:t>superconducting</a:t>
                  </a:r>
                </a:p>
                <a:p>
                  <a:pPr fontAlgn="auto">
                    <a:spcBef>
                      <a:spcPts val="0"/>
                    </a:spcBef>
                    <a:spcAft>
                      <a:spcPts val="0"/>
                    </a:spcAft>
                    <a:defRPr/>
                  </a:pPr>
                  <a:r>
                    <a:rPr lang="en-US" sz="1600" dirty="0"/>
                    <a:t>solenoid</a:t>
                  </a:r>
                </a:p>
              </p:txBody>
            </p:sp>
            <p:sp>
              <p:nvSpPr>
                <p:cNvPr id="21" name="10-Point Star 16">
                  <a:extLst>
                    <a:ext uri="{FF2B5EF4-FFF2-40B4-BE49-F238E27FC236}">
                      <a16:creationId xmlns:a16="http://schemas.microsoft.com/office/drawing/2014/main" id="{7F27408A-ADF6-5348-ABFF-D5637AE90664}"/>
                    </a:ext>
                  </a:extLst>
                </p:cNvPr>
                <p:cNvSpPr/>
                <p:nvPr/>
              </p:nvSpPr>
              <p:spPr>
                <a:xfrm>
                  <a:off x="8399496" y="4342387"/>
                  <a:ext cx="1099546" cy="570502"/>
                </a:xfrm>
                <a:prstGeom prst="star10">
                  <a:avLst/>
                </a:prstGeom>
                <a:ln>
                  <a:solidFill>
                    <a:schemeClr val="accent6">
                      <a:lumMod val="75000"/>
                    </a:schemeClr>
                  </a:solidFill>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500" dirty="0">
                      <a:latin typeface="Arial"/>
                      <a:cs typeface="Arial"/>
                    </a:rPr>
                    <a:t>target</a:t>
                  </a:r>
                </a:p>
              </p:txBody>
            </p:sp>
          </p:grpSp>
          <p:sp>
            <p:nvSpPr>
              <p:cNvPr id="16" name="Text Box 7">
                <a:extLst>
                  <a:ext uri="{FF2B5EF4-FFF2-40B4-BE49-F238E27FC236}">
                    <a16:creationId xmlns:a16="http://schemas.microsoft.com/office/drawing/2014/main" id="{DD90DC28-8BED-894A-ACB3-5980391EB7D4}"/>
                  </a:ext>
                </a:extLst>
              </p:cNvPr>
              <p:cNvSpPr txBox="1">
                <a:spLocks noChangeArrowheads="1"/>
              </p:cNvSpPr>
              <p:nvPr/>
            </p:nvSpPr>
            <p:spPr bwMode="auto">
              <a:xfrm>
                <a:off x="5324103" y="5422900"/>
                <a:ext cx="1088397" cy="5900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0">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500" dirty="0">
                    <a:solidFill>
                      <a:srgbClr val="FF0000"/>
                    </a:solidFill>
                    <a:latin typeface="Calibri" charset="0"/>
                    <a:cs typeface="Arial" charset="0"/>
                  </a:rPr>
                  <a:t>polarized </a:t>
                </a:r>
              </a:p>
              <a:p>
                <a:pPr eaLnBrk="1" hangingPunct="1"/>
                <a:r>
                  <a:rPr lang="en-US" sz="1500" dirty="0">
                    <a:solidFill>
                      <a:srgbClr val="FF0000"/>
                    </a:solidFill>
                    <a:latin typeface="Calibri" charset="0"/>
                    <a:cs typeface="Arial" charset="0"/>
                  </a:rPr>
                  <a:t> e</a:t>
                </a:r>
                <a:r>
                  <a:rPr lang="en-US" sz="1500" baseline="30000" dirty="0">
                    <a:solidFill>
                      <a:srgbClr val="FF0000"/>
                    </a:solidFill>
                    <a:latin typeface="Calibri" charset="0"/>
                    <a:cs typeface="Arial" charset="0"/>
                  </a:rPr>
                  <a:t>-</a:t>
                </a:r>
                <a:r>
                  <a:rPr lang="en-US" sz="1500" dirty="0">
                    <a:solidFill>
                      <a:srgbClr val="FF0000"/>
                    </a:solidFill>
                    <a:latin typeface="Calibri" charset="0"/>
                    <a:cs typeface="Arial" charset="0"/>
                  </a:rPr>
                  <a:t> beam</a:t>
                </a:r>
                <a:endParaRPr lang="it-IT" sz="1500" dirty="0">
                  <a:solidFill>
                    <a:srgbClr val="FF0000"/>
                  </a:solidFill>
                  <a:latin typeface="Calibri" charset="0"/>
                  <a:cs typeface="Arial" charset="0"/>
                </a:endParaRPr>
              </a:p>
            </p:txBody>
          </p:sp>
          <p:sp>
            <p:nvSpPr>
              <p:cNvPr id="17" name="Line 22">
                <a:extLst>
                  <a:ext uri="{FF2B5EF4-FFF2-40B4-BE49-F238E27FC236}">
                    <a16:creationId xmlns:a16="http://schemas.microsoft.com/office/drawing/2014/main" id="{DFC62A74-0B00-684E-8523-8EED830A6041}"/>
                  </a:ext>
                </a:extLst>
              </p:cNvPr>
              <p:cNvSpPr>
                <a:spLocks noChangeShapeType="1"/>
              </p:cNvSpPr>
              <p:nvPr/>
            </p:nvSpPr>
            <p:spPr bwMode="auto">
              <a:xfrm flipH="1" flipV="1">
                <a:off x="4865688" y="5127625"/>
                <a:ext cx="609600" cy="369888"/>
              </a:xfrm>
              <a:prstGeom prst="line">
                <a:avLst/>
              </a:prstGeom>
              <a:noFill/>
              <a:ln w="31750">
                <a:solidFill>
                  <a:srgbClr val="FF0000"/>
                </a:solidFill>
                <a:round/>
                <a:headEnd/>
                <a:tailEnd type="triangle" w="lg" len="med"/>
              </a:ln>
              <a:extLst>
                <a:ext uri="{909E8E84-426E-40dd-AFC4-6F175D3DCCD1}">
                  <a14:hiddenFill xmlns:a14="http://schemas.microsoft.com/office/drawing/2010/main" xmlns="">
                    <a:noFill/>
                  </a14:hiddenFill>
                </a:ext>
              </a:extLst>
            </p:spPr>
            <p:txBody>
              <a:bodyPr>
                <a:spAutoFit/>
              </a:bodyPr>
              <a:lstStyle/>
              <a:p>
                <a:endParaRPr lang="it-IT"/>
              </a:p>
            </p:txBody>
          </p:sp>
        </p:grpSp>
        <p:sp>
          <p:nvSpPr>
            <p:cNvPr id="14" name="Line 22">
              <a:extLst>
                <a:ext uri="{FF2B5EF4-FFF2-40B4-BE49-F238E27FC236}">
                  <a16:creationId xmlns:a16="http://schemas.microsoft.com/office/drawing/2014/main" id="{230561E7-99DC-854D-801A-D1BDF774CBEE}"/>
                </a:ext>
              </a:extLst>
            </p:cNvPr>
            <p:cNvSpPr>
              <a:spLocks noChangeShapeType="1"/>
            </p:cNvSpPr>
            <p:nvPr/>
          </p:nvSpPr>
          <p:spPr bwMode="auto">
            <a:xfrm flipH="1">
              <a:off x="4602163" y="4818063"/>
              <a:ext cx="474662" cy="117475"/>
            </a:xfrm>
            <a:prstGeom prst="line">
              <a:avLst/>
            </a:prstGeom>
            <a:noFill/>
            <a:ln w="31750">
              <a:solidFill>
                <a:schemeClr val="accent2"/>
              </a:solidFill>
              <a:round/>
              <a:headEnd/>
              <a:tailEnd type="triangle" w="lg" len="med"/>
            </a:ln>
            <a:extLst>
              <a:ext uri="{909E8E84-426E-40dd-AFC4-6F175D3DCCD1}">
                <a14:hiddenFill xmlns:a14="http://schemas.microsoft.com/office/drawing/2010/main" xmlns="">
                  <a:noFill/>
                </a14:hiddenFill>
              </a:ext>
            </a:extLst>
          </p:spPr>
          <p:txBody>
            <a:bodyPr>
              <a:spAutoFit/>
            </a:bodyPr>
            <a:lstStyle/>
            <a:p>
              <a:endParaRPr lang="it-IT"/>
            </a:p>
          </p:txBody>
        </p:sp>
      </p:grpSp>
      <p:sp>
        <p:nvSpPr>
          <p:cNvPr id="3" name="Rettangolo 2">
            <a:extLst>
              <a:ext uri="{FF2B5EF4-FFF2-40B4-BE49-F238E27FC236}">
                <a16:creationId xmlns:a16="http://schemas.microsoft.com/office/drawing/2014/main" id="{AD134C75-E4FA-8A4E-BD7A-F26BE3FEF010}"/>
              </a:ext>
            </a:extLst>
          </p:cNvPr>
          <p:cNvSpPr/>
          <p:nvPr/>
        </p:nvSpPr>
        <p:spPr>
          <a:xfrm>
            <a:off x="95992" y="1052736"/>
            <a:ext cx="3978946" cy="1569660"/>
          </a:xfrm>
          <a:prstGeom prst="rect">
            <a:avLst/>
          </a:prstGeom>
        </p:spPr>
        <p:txBody>
          <a:bodyPr wrap="square">
            <a:spAutoFit/>
          </a:bodyPr>
          <a:lstStyle/>
          <a:p>
            <a:r>
              <a:rPr lang="it-IT" sz="1600" b="1" dirty="0" err="1">
                <a:solidFill>
                  <a:srgbClr val="FF0000"/>
                </a:solidFill>
                <a:latin typeface="Comic Sans MS" panose="030F0902030302020204" pitchFamily="66" charset="0"/>
              </a:rPr>
              <a:t>Internal</a:t>
            </a:r>
            <a:r>
              <a:rPr lang="it-IT" sz="1600" b="1" dirty="0">
                <a:solidFill>
                  <a:srgbClr val="FF0000"/>
                </a:solidFill>
                <a:latin typeface="Comic Sans MS" panose="030F0902030302020204" pitchFamily="66" charset="0"/>
              </a:rPr>
              <a:t> Target</a:t>
            </a:r>
            <a:r>
              <a:rPr lang="it-IT" sz="1600" dirty="0">
                <a:latin typeface="Comic Sans MS" panose="030F0902030302020204" pitchFamily="66" charset="0"/>
              </a:rPr>
              <a:t> </a:t>
            </a:r>
          </a:p>
          <a:p>
            <a:r>
              <a:rPr lang="it-IT" sz="1600" dirty="0">
                <a:latin typeface="Comic Sans MS" panose="030F0902030302020204" pitchFamily="66" charset="0"/>
              </a:rPr>
              <a:t>To </a:t>
            </a:r>
            <a:r>
              <a:rPr lang="it-IT" sz="1600" dirty="0" err="1">
                <a:latin typeface="Comic Sans MS" panose="030F0902030302020204" pitchFamily="66" charset="0"/>
              </a:rPr>
              <a:t>maintain</a:t>
            </a:r>
            <a:r>
              <a:rPr lang="it-IT" sz="1600" dirty="0">
                <a:latin typeface="Comic Sans MS" panose="030F0902030302020204" pitchFamily="66" charset="0"/>
              </a:rPr>
              <a:t> </a:t>
            </a:r>
            <a:r>
              <a:rPr lang="it-IT" sz="1600" dirty="0" err="1">
                <a:latin typeface="Comic Sans MS" panose="030F0902030302020204" pitchFamily="66" charset="0"/>
              </a:rPr>
              <a:t>transverse</a:t>
            </a:r>
            <a:r>
              <a:rPr lang="it-IT" sz="1600" dirty="0">
                <a:latin typeface="Comic Sans MS" panose="030F0902030302020204" pitchFamily="66" charset="0"/>
              </a:rPr>
              <a:t> spin </a:t>
            </a:r>
            <a:r>
              <a:rPr lang="it-IT" sz="1600" dirty="0" err="1">
                <a:latin typeface="Comic Sans MS" panose="030F0902030302020204" pitchFamily="66" charset="0"/>
              </a:rPr>
              <a:t>polarization</a:t>
            </a:r>
            <a:endParaRPr lang="it-IT" sz="1600" dirty="0">
              <a:latin typeface="Comic Sans MS" panose="030F0902030302020204" pitchFamily="66" charset="0"/>
            </a:endParaRPr>
          </a:p>
          <a:p>
            <a:r>
              <a:rPr lang="it-IT" sz="1600" dirty="0" err="1">
                <a:latin typeface="Comic Sans MS" panose="030F0902030302020204" pitchFamily="66" charset="0"/>
              </a:rPr>
              <a:t>within</a:t>
            </a:r>
            <a:r>
              <a:rPr lang="it-IT" sz="1600" dirty="0">
                <a:latin typeface="Comic Sans MS" panose="030F0902030302020204" pitchFamily="66" charset="0"/>
              </a:rPr>
              <a:t> the CLAS12 </a:t>
            </a:r>
            <a:r>
              <a:rPr lang="it-IT" sz="1600" dirty="0" err="1">
                <a:latin typeface="Comic Sans MS" panose="030F0902030302020204" pitchFamily="66" charset="0"/>
              </a:rPr>
              <a:t>solenoid</a:t>
            </a:r>
            <a:r>
              <a:rPr lang="it-IT" sz="1600" dirty="0">
                <a:latin typeface="Comic Sans MS" panose="030F0902030302020204" pitchFamily="66" charset="0"/>
              </a:rPr>
              <a:t> and </a:t>
            </a:r>
            <a:r>
              <a:rPr lang="it-IT" sz="1600" dirty="0" err="1">
                <a:latin typeface="Comic Sans MS" panose="030F0902030302020204" pitchFamily="66" charset="0"/>
              </a:rPr>
              <a:t>preserve</a:t>
            </a:r>
            <a:r>
              <a:rPr lang="it-IT" sz="1600" dirty="0">
                <a:latin typeface="Comic Sans MS" panose="030F0902030302020204" pitchFamily="66" charset="0"/>
              </a:rPr>
              <a:t> wide </a:t>
            </a:r>
            <a:r>
              <a:rPr lang="it-IT" sz="1600" dirty="0" err="1">
                <a:latin typeface="Comic Sans MS" panose="030F0902030302020204" pitchFamily="66" charset="0"/>
              </a:rPr>
              <a:t>acceptance</a:t>
            </a:r>
            <a:r>
              <a:rPr lang="it-IT" sz="1600" dirty="0">
                <a:latin typeface="Comic Sans MS" panose="030F0902030302020204" pitchFamily="66" charset="0"/>
              </a:rPr>
              <a:t> for the </a:t>
            </a:r>
            <a:r>
              <a:rPr lang="it-IT" sz="1600" dirty="0" err="1">
                <a:latin typeface="Comic Sans MS" panose="030F0902030302020204" pitchFamily="66" charset="0"/>
              </a:rPr>
              <a:t>final</a:t>
            </a:r>
            <a:r>
              <a:rPr lang="it-IT" sz="1600" dirty="0">
                <a:latin typeface="Comic Sans MS" panose="030F0902030302020204" pitchFamily="66" charset="0"/>
              </a:rPr>
              <a:t>-state </a:t>
            </a:r>
            <a:r>
              <a:rPr lang="it-IT" sz="1600" dirty="0" err="1">
                <a:latin typeface="Comic Sans MS" panose="030F0902030302020204" pitchFamily="66" charset="0"/>
              </a:rPr>
              <a:t>particles</a:t>
            </a:r>
            <a:r>
              <a:rPr lang="it-IT" sz="1600" dirty="0">
                <a:latin typeface="Comic Sans MS" panose="030F0902030302020204" pitchFamily="66" charset="0"/>
              </a:rPr>
              <a:t>, n</a:t>
            </a:r>
            <a:r>
              <a:rPr lang="it-IT" sz="1600" dirty="0">
                <a:effectLst/>
                <a:latin typeface="Comic Sans MS" panose="030F0902030302020204" pitchFamily="66" charset="0"/>
              </a:rPr>
              <a:t>ew </a:t>
            </a:r>
            <a:r>
              <a:rPr lang="it-IT" sz="1600" dirty="0" err="1">
                <a:effectLst/>
                <a:latin typeface="Comic Sans MS" panose="030F0902030302020204" pitchFamily="66" charset="0"/>
              </a:rPr>
              <a:t>magneti</a:t>
            </a:r>
            <a:r>
              <a:rPr lang="it-IT" sz="1600" dirty="0" err="1">
                <a:latin typeface="Comic Sans MS" panose="030F0902030302020204" pitchFamily="66" charset="0"/>
              </a:rPr>
              <a:t>c</a:t>
            </a:r>
            <a:r>
              <a:rPr lang="it-IT" sz="1600" dirty="0">
                <a:latin typeface="Comic Sans MS" panose="030F0902030302020204" pitchFamily="66" charset="0"/>
              </a:rPr>
              <a:t> </a:t>
            </a:r>
            <a:r>
              <a:rPr lang="it-IT" sz="1600" dirty="0" err="1">
                <a:latin typeface="Comic Sans MS" panose="030F0902030302020204" pitchFamily="66" charset="0"/>
              </a:rPr>
              <a:t>solutions</a:t>
            </a:r>
            <a:r>
              <a:rPr lang="it-IT" sz="1600" dirty="0">
                <a:latin typeface="Comic Sans MS" panose="030F0902030302020204" pitchFamily="66" charset="0"/>
              </a:rPr>
              <a:t> are </a:t>
            </a:r>
            <a:r>
              <a:rPr lang="it-IT" sz="1600" dirty="0" err="1">
                <a:latin typeface="Comic Sans MS" panose="030F0902030302020204" pitchFamily="66" charset="0"/>
              </a:rPr>
              <a:t>required</a:t>
            </a:r>
            <a:r>
              <a:rPr lang="it-IT" sz="1600" dirty="0">
                <a:latin typeface="Comic Sans MS" panose="030F0902030302020204" pitchFamily="66" charset="0"/>
              </a:rPr>
              <a:t>.</a:t>
            </a:r>
            <a:endParaRPr lang="it-IT" sz="1600" dirty="0">
              <a:effectLst/>
              <a:latin typeface="Comic Sans MS" panose="030F0902030302020204" pitchFamily="66" charset="0"/>
            </a:endParaRPr>
          </a:p>
        </p:txBody>
      </p:sp>
      <p:sp>
        <p:nvSpPr>
          <p:cNvPr id="2" name="Rectangle 72">
            <a:extLst>
              <a:ext uri="{FF2B5EF4-FFF2-40B4-BE49-F238E27FC236}">
                <a16:creationId xmlns:a16="http://schemas.microsoft.com/office/drawing/2014/main" id="{652665DC-9043-4EE3-5D7F-48A1B54FC406}"/>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spTree>
    <p:extLst>
      <p:ext uri="{BB962C8B-B14F-4D97-AF65-F5344CB8AC3E}">
        <p14:creationId xmlns:p14="http://schemas.microsoft.com/office/powerpoint/2010/main" val="181702263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26D797C-A3BB-EA4D-9FC8-8E295C9FFBF5}"/>
              </a:ext>
            </a:extLst>
          </p:cNvPr>
          <p:cNvPicPr>
            <a:picLocks noChangeAspect="1"/>
          </p:cNvPicPr>
          <p:nvPr/>
        </p:nvPicPr>
        <p:blipFill>
          <a:blip r:embed="rId3"/>
          <a:stretch>
            <a:fillRect/>
          </a:stretch>
        </p:blipFill>
        <p:spPr>
          <a:xfrm>
            <a:off x="256631" y="2780928"/>
            <a:ext cx="5593361" cy="3264903"/>
          </a:xfrm>
          <a:prstGeom prst="rect">
            <a:avLst/>
          </a:prstGeom>
        </p:spPr>
      </p:pic>
      <p:sp>
        <p:nvSpPr>
          <p:cNvPr id="13" name="TextBox 12">
            <a:extLst>
              <a:ext uri="{FF2B5EF4-FFF2-40B4-BE49-F238E27FC236}">
                <a16:creationId xmlns:a16="http://schemas.microsoft.com/office/drawing/2014/main" id="{42FCC98B-7D04-CFBA-8C4E-15DD349AEB1D}"/>
              </a:ext>
            </a:extLst>
          </p:cNvPr>
          <p:cNvSpPr txBox="1"/>
          <p:nvPr/>
        </p:nvSpPr>
        <p:spPr>
          <a:xfrm>
            <a:off x="4211960" y="5600273"/>
            <a:ext cx="1265090" cy="292388"/>
          </a:xfrm>
          <a:prstGeom prst="rect">
            <a:avLst/>
          </a:prstGeom>
          <a:noFill/>
        </p:spPr>
        <p:txBody>
          <a:bodyPr wrap="none" rtlCol="0">
            <a:spAutoFit/>
          </a:bodyPr>
          <a:lstStyle/>
          <a:p>
            <a:r>
              <a:rPr lang="en-IT" sz="1300" dirty="0">
                <a:latin typeface="Comic Sans MS" panose="030F0902030302020204" pitchFamily="66" charset="0"/>
              </a:rPr>
              <a:t>magnetization</a:t>
            </a:r>
          </a:p>
        </p:txBody>
      </p:sp>
      <p:sp>
        <p:nvSpPr>
          <p:cNvPr id="14" name="Rectangle 13">
            <a:extLst>
              <a:ext uri="{FF2B5EF4-FFF2-40B4-BE49-F238E27FC236}">
                <a16:creationId xmlns:a16="http://schemas.microsoft.com/office/drawing/2014/main" id="{DEF658BE-1643-4A98-5C66-14A197C4E176}"/>
              </a:ext>
            </a:extLst>
          </p:cNvPr>
          <p:cNvSpPr/>
          <p:nvPr/>
        </p:nvSpPr>
        <p:spPr>
          <a:xfrm>
            <a:off x="4644008" y="5373215"/>
            <a:ext cx="1205984" cy="292387"/>
          </a:xfrm>
          <a:prstGeom prst="rect">
            <a:avLst/>
          </a:prstGeom>
          <a:solidFill>
            <a:schemeClr val="bg1"/>
          </a:solidFill>
          <a:ln w="412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grpSp>
        <p:nvGrpSpPr>
          <p:cNvPr id="6" name="Gruppo 5">
            <a:extLst>
              <a:ext uri="{FF2B5EF4-FFF2-40B4-BE49-F238E27FC236}">
                <a16:creationId xmlns:a16="http://schemas.microsoft.com/office/drawing/2014/main" id="{CEAB7E9E-16E3-7E42-B620-730549534EBA}"/>
              </a:ext>
            </a:extLst>
          </p:cNvPr>
          <p:cNvGrpSpPr/>
          <p:nvPr/>
        </p:nvGrpSpPr>
        <p:grpSpPr>
          <a:xfrm>
            <a:off x="5561960" y="3309974"/>
            <a:ext cx="3258512" cy="3024235"/>
            <a:chOff x="5417944" y="1801033"/>
            <a:chExt cx="3258512" cy="3024235"/>
          </a:xfrm>
        </p:grpSpPr>
        <p:pic>
          <p:nvPicPr>
            <p:cNvPr id="9" name="Immagine 8">
              <a:extLst>
                <a:ext uri="{FF2B5EF4-FFF2-40B4-BE49-F238E27FC236}">
                  <a16:creationId xmlns:a16="http://schemas.microsoft.com/office/drawing/2014/main" id="{3C40015E-C6B8-2947-8179-54222E5B673C}"/>
                </a:ext>
              </a:extLst>
            </p:cNvPr>
            <p:cNvPicPr>
              <a:picLocks noChangeAspect="1"/>
            </p:cNvPicPr>
            <p:nvPr/>
          </p:nvPicPr>
          <p:blipFill rotWithShape="1">
            <a:blip r:embed="rId4"/>
            <a:srcRect l="-5" r="45883"/>
            <a:stretch/>
          </p:blipFill>
          <p:spPr>
            <a:xfrm>
              <a:off x="5417944" y="1801033"/>
              <a:ext cx="3258512" cy="3024235"/>
            </a:xfrm>
            <a:prstGeom prst="rect">
              <a:avLst/>
            </a:prstGeom>
          </p:spPr>
        </p:pic>
        <p:pic>
          <p:nvPicPr>
            <p:cNvPr id="5" name="Immagine 4">
              <a:extLst>
                <a:ext uri="{FF2B5EF4-FFF2-40B4-BE49-F238E27FC236}">
                  <a16:creationId xmlns:a16="http://schemas.microsoft.com/office/drawing/2014/main" id="{654195FB-15BD-3447-866D-0E3BE4E66EAC}"/>
                </a:ext>
              </a:extLst>
            </p:cNvPr>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rot="5400000">
              <a:off x="7362456" y="2935033"/>
              <a:ext cx="2448000" cy="180000"/>
            </a:xfrm>
            <a:prstGeom prst="rect">
              <a:avLst/>
            </a:prstGeom>
          </p:spPr>
        </p:pic>
      </p:grpSp>
      <p:cxnSp>
        <p:nvCxnSpPr>
          <p:cNvPr id="11" name="Straight Connector 92">
            <a:extLst>
              <a:ext uri="{FF2B5EF4-FFF2-40B4-BE49-F238E27FC236}">
                <a16:creationId xmlns:a16="http://schemas.microsoft.com/office/drawing/2014/main" id="{00B63A31-9F0C-ED4A-9E51-733906FBD61F}"/>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 name="Slide Number Placeholder 9">
            <a:extLst>
              <a:ext uri="{FF2B5EF4-FFF2-40B4-BE49-F238E27FC236}">
                <a16:creationId xmlns:a16="http://schemas.microsoft.com/office/drawing/2014/main" id="{B6FDE13A-C53A-4045-BFE2-278F709BB434}"/>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15</a:t>
            </a:fld>
            <a:endParaRPr lang="it-IT" sz="1600" b="1" dirty="0">
              <a:solidFill>
                <a:schemeClr val="tx1"/>
              </a:solidFill>
              <a:latin typeface="Calibri" charset="0"/>
              <a:ea typeface="Calibri" charset="0"/>
              <a:cs typeface="Calibri" charset="0"/>
            </a:endParaRPr>
          </a:p>
        </p:txBody>
      </p:sp>
      <p:sp>
        <p:nvSpPr>
          <p:cNvPr id="8" name="TextBox 3">
            <a:extLst>
              <a:ext uri="{FF2B5EF4-FFF2-40B4-BE49-F238E27FC236}">
                <a16:creationId xmlns:a16="http://schemas.microsoft.com/office/drawing/2014/main" id="{BEDFBE81-1EC6-1249-B972-8C313A19FA9C}"/>
              </a:ext>
            </a:extLst>
          </p:cNvPr>
          <p:cNvSpPr txBox="1"/>
          <p:nvPr/>
        </p:nvSpPr>
        <p:spPr>
          <a:xfrm>
            <a:off x="256631" y="266787"/>
            <a:ext cx="8419825" cy="492443"/>
          </a:xfrm>
          <a:prstGeom prst="rect">
            <a:avLst/>
          </a:prstGeom>
          <a:noFill/>
          <a:ln w="19050">
            <a:noFill/>
          </a:ln>
        </p:spPr>
        <p:txBody>
          <a:bodyPr wrap="square" rtlCol="0">
            <a:spAutoFit/>
          </a:bodyPr>
          <a:lstStyle/>
          <a:p>
            <a:r>
              <a:rPr lang="it-IT" sz="2600" dirty="0" err="1">
                <a:solidFill>
                  <a:srgbClr val="0000FF"/>
                </a:solidFill>
                <a:latin typeface="Comic Sans MS" panose="030F0702030302020204" pitchFamily="66" charset="0"/>
              </a:rPr>
              <a:t>Transverse</a:t>
            </a:r>
            <a:r>
              <a:rPr lang="it-IT" sz="2600" dirty="0">
                <a:solidFill>
                  <a:srgbClr val="0000FF"/>
                </a:solidFill>
                <a:latin typeface="Comic Sans MS" panose="030F0702030302020204" pitchFamily="66" charset="0"/>
              </a:rPr>
              <a:t> target: bulk </a:t>
            </a:r>
            <a:r>
              <a:rPr lang="it-IT" sz="2600" dirty="0" err="1">
                <a:solidFill>
                  <a:srgbClr val="0000FF"/>
                </a:solidFill>
                <a:latin typeface="Comic Sans MS" panose="030F0702030302020204" pitchFamily="66" charset="0"/>
              </a:rPr>
              <a:t>transverse</a:t>
            </a:r>
            <a:r>
              <a:rPr lang="it-IT" sz="2600" dirty="0">
                <a:solidFill>
                  <a:srgbClr val="0000FF"/>
                </a:solidFill>
                <a:latin typeface="Comic Sans MS" panose="030F0702030302020204" pitchFamily="66" charset="0"/>
              </a:rPr>
              <a:t> </a:t>
            </a:r>
            <a:r>
              <a:rPr lang="it-IT" sz="2600" dirty="0" err="1">
                <a:solidFill>
                  <a:srgbClr val="0000FF"/>
                </a:solidFill>
                <a:latin typeface="Comic Sans MS" panose="030F0702030302020204" pitchFamily="66" charset="0"/>
              </a:rPr>
              <a:t>magnet</a:t>
            </a:r>
            <a:endParaRPr lang="it-IT" sz="2600" dirty="0">
              <a:solidFill>
                <a:srgbClr val="0000FF"/>
              </a:solidFill>
              <a:latin typeface="Comic Sans MS" panose="030F0702030302020204" pitchFamily="66" charset="0"/>
            </a:endParaRPr>
          </a:p>
        </p:txBody>
      </p:sp>
      <p:sp>
        <p:nvSpPr>
          <p:cNvPr id="3" name="Rettangolo 2">
            <a:extLst>
              <a:ext uri="{FF2B5EF4-FFF2-40B4-BE49-F238E27FC236}">
                <a16:creationId xmlns:a16="http://schemas.microsoft.com/office/drawing/2014/main" id="{2D2B20B0-E382-8A42-9B5B-A085AFD0A970}"/>
              </a:ext>
            </a:extLst>
          </p:cNvPr>
          <p:cNvSpPr/>
          <p:nvPr/>
        </p:nvSpPr>
        <p:spPr>
          <a:xfrm>
            <a:off x="278740" y="1766301"/>
            <a:ext cx="8496944" cy="584775"/>
          </a:xfrm>
          <a:prstGeom prst="rect">
            <a:avLst/>
          </a:prstGeom>
        </p:spPr>
        <p:txBody>
          <a:bodyPr wrap="square">
            <a:spAutoFit/>
          </a:bodyPr>
          <a:lstStyle/>
          <a:p>
            <a:pPr algn="just"/>
            <a:r>
              <a:rPr lang="en-GB" sz="1600" dirty="0">
                <a:latin typeface="+mj-lt"/>
              </a:rPr>
              <a:t>A hollow bulk superconductor is able to provide a transverse holding field inside, while adjusting its internal currents to shield any outside field, without the need of a current supply!</a:t>
            </a:r>
            <a:endParaRPr lang="it-IT" sz="1600" dirty="0">
              <a:latin typeface="+mj-lt"/>
            </a:endParaRPr>
          </a:p>
        </p:txBody>
      </p:sp>
      <p:sp>
        <p:nvSpPr>
          <p:cNvPr id="4" name="Rectangle 72">
            <a:extLst>
              <a:ext uri="{FF2B5EF4-FFF2-40B4-BE49-F238E27FC236}">
                <a16:creationId xmlns:a16="http://schemas.microsoft.com/office/drawing/2014/main" id="{1A0BFA37-0793-539E-2A87-34B7E385E15D}"/>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sp>
        <p:nvSpPr>
          <p:cNvPr id="15" name="TextBox 14">
            <a:extLst>
              <a:ext uri="{FF2B5EF4-FFF2-40B4-BE49-F238E27FC236}">
                <a16:creationId xmlns:a16="http://schemas.microsoft.com/office/drawing/2014/main" id="{139D31BB-FB5E-0C34-FEAA-968D6CF10D38}"/>
              </a:ext>
            </a:extLst>
          </p:cNvPr>
          <p:cNvSpPr txBox="1"/>
          <p:nvPr/>
        </p:nvSpPr>
        <p:spPr>
          <a:xfrm>
            <a:off x="288071" y="1072812"/>
            <a:ext cx="6902146" cy="338554"/>
          </a:xfrm>
          <a:prstGeom prst="rect">
            <a:avLst/>
          </a:prstGeom>
          <a:noFill/>
        </p:spPr>
        <p:txBody>
          <a:bodyPr wrap="none" rtlCol="0">
            <a:spAutoFit/>
          </a:bodyPr>
          <a:lstStyle/>
          <a:p>
            <a:r>
              <a:rPr lang="en-IT" sz="1600" dirty="0"/>
              <a:t>A</a:t>
            </a:r>
            <a:r>
              <a:rPr lang="en-GB" sz="1600" dirty="0"/>
              <a:t>l</a:t>
            </a:r>
            <a:r>
              <a:rPr lang="en-IT" sz="1600" dirty="0"/>
              <a:t>ternative to the use of a massive 5 T magnet to increase acceptance (for recoil) </a:t>
            </a:r>
          </a:p>
        </p:txBody>
      </p:sp>
    </p:spTree>
    <p:extLst>
      <p:ext uri="{BB962C8B-B14F-4D97-AF65-F5344CB8AC3E}">
        <p14:creationId xmlns:p14="http://schemas.microsoft.com/office/powerpoint/2010/main" val="63149448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92">
            <a:extLst>
              <a:ext uri="{FF2B5EF4-FFF2-40B4-BE49-F238E27FC236}">
                <a16:creationId xmlns:a16="http://schemas.microsoft.com/office/drawing/2014/main" id="{00B63A31-9F0C-ED4A-9E51-733906FBD61F}"/>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 name="Slide Number Placeholder 9">
            <a:extLst>
              <a:ext uri="{FF2B5EF4-FFF2-40B4-BE49-F238E27FC236}">
                <a16:creationId xmlns:a16="http://schemas.microsoft.com/office/drawing/2014/main" id="{B6FDE13A-C53A-4045-BFE2-278F709BB434}"/>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16</a:t>
            </a:fld>
            <a:endParaRPr lang="it-IT" sz="1600" b="1" dirty="0">
              <a:solidFill>
                <a:schemeClr val="tx1"/>
              </a:solidFill>
              <a:latin typeface="Calibri" charset="0"/>
              <a:ea typeface="Calibri" charset="0"/>
              <a:cs typeface="Calibri" charset="0"/>
            </a:endParaRPr>
          </a:p>
        </p:txBody>
      </p:sp>
      <p:sp>
        <p:nvSpPr>
          <p:cNvPr id="8" name="TextBox 3">
            <a:extLst>
              <a:ext uri="{FF2B5EF4-FFF2-40B4-BE49-F238E27FC236}">
                <a16:creationId xmlns:a16="http://schemas.microsoft.com/office/drawing/2014/main" id="{BEDFBE81-1EC6-1249-B972-8C313A19FA9C}"/>
              </a:ext>
            </a:extLst>
          </p:cNvPr>
          <p:cNvSpPr txBox="1"/>
          <p:nvPr/>
        </p:nvSpPr>
        <p:spPr>
          <a:xfrm>
            <a:off x="256631" y="266787"/>
            <a:ext cx="8419825" cy="492443"/>
          </a:xfrm>
          <a:prstGeom prst="rect">
            <a:avLst/>
          </a:prstGeom>
          <a:noFill/>
          <a:ln w="19050">
            <a:noFill/>
          </a:ln>
        </p:spPr>
        <p:txBody>
          <a:bodyPr wrap="square" rtlCol="0">
            <a:spAutoFit/>
          </a:bodyPr>
          <a:lstStyle/>
          <a:p>
            <a:r>
              <a:rPr lang="it-IT" sz="2600" dirty="0" err="1">
                <a:solidFill>
                  <a:srgbClr val="0000FF"/>
                </a:solidFill>
                <a:latin typeface="Comic Sans MS" panose="030F0702030302020204" pitchFamily="66" charset="0"/>
              </a:rPr>
              <a:t>Transverse</a:t>
            </a:r>
            <a:r>
              <a:rPr lang="it-IT" sz="2600" dirty="0">
                <a:solidFill>
                  <a:srgbClr val="0000FF"/>
                </a:solidFill>
                <a:latin typeface="Comic Sans MS" panose="030F0702030302020204" pitchFamily="66" charset="0"/>
              </a:rPr>
              <a:t> target: the Ferrara setup</a:t>
            </a:r>
          </a:p>
        </p:txBody>
      </p:sp>
      <p:pic>
        <p:nvPicPr>
          <p:cNvPr id="7" name="Picture 4">
            <a:extLst>
              <a:ext uri="{FF2B5EF4-FFF2-40B4-BE49-F238E27FC236}">
                <a16:creationId xmlns:a16="http://schemas.microsoft.com/office/drawing/2014/main" id="{1D439015-B70C-DB4B-B96D-1C20E1C81F87}"/>
              </a:ext>
            </a:extLst>
          </p:cNvPr>
          <p:cNvPicPr>
            <a:picLocks noChangeAspect="1"/>
          </p:cNvPicPr>
          <p:nvPr/>
        </p:nvPicPr>
        <p:blipFill>
          <a:blip r:embed="rId3"/>
          <a:stretch>
            <a:fillRect/>
          </a:stretch>
        </p:blipFill>
        <p:spPr>
          <a:xfrm>
            <a:off x="4971183" y="3976534"/>
            <a:ext cx="3921297" cy="2577378"/>
          </a:xfrm>
          <a:prstGeom prst="rect">
            <a:avLst/>
          </a:prstGeom>
        </p:spPr>
      </p:pic>
      <p:pic>
        <p:nvPicPr>
          <p:cNvPr id="13" name="Immagine 6" descr="20160516_112133_HDR.jpg">
            <a:extLst>
              <a:ext uri="{FF2B5EF4-FFF2-40B4-BE49-F238E27FC236}">
                <a16:creationId xmlns:a16="http://schemas.microsoft.com/office/drawing/2014/main" id="{7F133AA9-1E16-2440-BB3F-E8CDD69912FF}"/>
              </a:ext>
            </a:extLst>
          </p:cNvPr>
          <p:cNvPicPr>
            <a:picLocks noChangeAspect="1"/>
          </p:cNvPicPr>
          <p:nvPr/>
        </p:nvPicPr>
        <p:blipFill rotWithShape="1">
          <a:blip r:embed="rId4">
            <a:extLst>
              <a:ext uri="{28A0092B-C50C-407E-A947-70E740481C1C}">
                <a14:useLocalDpi xmlns:a14="http://schemas.microsoft.com/office/drawing/2010/main" val="0"/>
              </a:ext>
            </a:extLst>
          </a:blip>
          <a:srcRect l="19514" r="5486"/>
          <a:stretch/>
        </p:blipFill>
        <p:spPr>
          <a:xfrm rot="5400000">
            <a:off x="395675" y="1022139"/>
            <a:ext cx="2664017" cy="2664296"/>
          </a:xfrm>
          <a:prstGeom prst="rect">
            <a:avLst/>
          </a:prstGeom>
        </p:spPr>
      </p:pic>
      <p:sp>
        <p:nvSpPr>
          <p:cNvPr id="14" name="TextBox 2">
            <a:extLst>
              <a:ext uri="{FF2B5EF4-FFF2-40B4-BE49-F238E27FC236}">
                <a16:creationId xmlns:a16="http://schemas.microsoft.com/office/drawing/2014/main" id="{4D79228E-A83E-9A4B-B936-F389712D3641}"/>
              </a:ext>
            </a:extLst>
          </p:cNvPr>
          <p:cNvSpPr txBox="1"/>
          <p:nvPr/>
        </p:nvSpPr>
        <p:spPr>
          <a:xfrm>
            <a:off x="3652238" y="908720"/>
            <a:ext cx="4967065" cy="369332"/>
          </a:xfrm>
          <a:prstGeom prst="rect">
            <a:avLst/>
          </a:prstGeom>
          <a:noFill/>
        </p:spPr>
        <p:txBody>
          <a:bodyPr wrap="none" rtlCol="0">
            <a:spAutoFit/>
          </a:bodyPr>
          <a:lstStyle/>
          <a:p>
            <a:r>
              <a:rPr lang="en-US" b="1" dirty="0"/>
              <a:t>Dipole field frozen for days inside a MgB</a:t>
            </a:r>
            <a:r>
              <a:rPr lang="en-US" b="1" baseline="-25000" dirty="0"/>
              <a:t>2 </a:t>
            </a:r>
            <a:r>
              <a:rPr lang="en-US" b="1" dirty="0"/>
              <a:t>cylinder:</a:t>
            </a:r>
          </a:p>
        </p:txBody>
      </p:sp>
      <p:pic>
        <p:nvPicPr>
          <p:cNvPr id="15" name="Picture 3">
            <a:extLst>
              <a:ext uri="{FF2B5EF4-FFF2-40B4-BE49-F238E27FC236}">
                <a16:creationId xmlns:a16="http://schemas.microsoft.com/office/drawing/2014/main" id="{97411F90-0DF3-074D-A8C2-DD121155BDB8}"/>
              </a:ext>
            </a:extLst>
          </p:cNvPr>
          <p:cNvPicPr>
            <a:picLocks noChangeAspect="1"/>
          </p:cNvPicPr>
          <p:nvPr/>
        </p:nvPicPr>
        <p:blipFill>
          <a:blip r:embed="rId5"/>
          <a:stretch>
            <a:fillRect/>
          </a:stretch>
        </p:blipFill>
        <p:spPr>
          <a:xfrm>
            <a:off x="70117" y="4001714"/>
            <a:ext cx="4539574" cy="2595638"/>
          </a:xfrm>
          <a:prstGeom prst="rect">
            <a:avLst/>
          </a:prstGeom>
        </p:spPr>
      </p:pic>
      <p:sp>
        <p:nvSpPr>
          <p:cNvPr id="16" name="TextBox 5">
            <a:extLst>
              <a:ext uri="{FF2B5EF4-FFF2-40B4-BE49-F238E27FC236}">
                <a16:creationId xmlns:a16="http://schemas.microsoft.com/office/drawing/2014/main" id="{D5679A52-207B-A04F-AAD0-338B510BFC4B}"/>
              </a:ext>
            </a:extLst>
          </p:cNvPr>
          <p:cNvSpPr txBox="1"/>
          <p:nvPr/>
        </p:nvSpPr>
        <p:spPr>
          <a:xfrm>
            <a:off x="742226" y="5552057"/>
            <a:ext cx="1480506" cy="610783"/>
          </a:xfrm>
          <a:prstGeom prst="rect">
            <a:avLst/>
          </a:prstGeom>
          <a:noFill/>
        </p:spPr>
        <p:txBody>
          <a:bodyPr wrap="none" rtlCol="0">
            <a:spAutoFit/>
          </a:bodyPr>
          <a:lstStyle/>
          <a:p>
            <a:r>
              <a:rPr lang="en-US" dirty="0"/>
              <a:t>Field </a:t>
            </a:r>
            <a:r>
              <a:rPr lang="en-US" dirty="0" err="1"/>
              <a:t>vs</a:t>
            </a:r>
            <a:r>
              <a:rPr lang="en-US" dirty="0"/>
              <a:t> </a:t>
            </a:r>
          </a:p>
          <a:p>
            <a:r>
              <a:rPr lang="en-US" dirty="0"/>
              <a:t>Temperature</a:t>
            </a:r>
          </a:p>
        </p:txBody>
      </p:sp>
      <p:sp>
        <p:nvSpPr>
          <p:cNvPr id="2" name="Rettangolo 1">
            <a:extLst>
              <a:ext uri="{FF2B5EF4-FFF2-40B4-BE49-F238E27FC236}">
                <a16:creationId xmlns:a16="http://schemas.microsoft.com/office/drawing/2014/main" id="{7CB45B36-0BAF-7A4F-898D-1564FF53EF44}"/>
              </a:ext>
            </a:extLst>
          </p:cNvPr>
          <p:cNvSpPr/>
          <p:nvPr/>
        </p:nvSpPr>
        <p:spPr>
          <a:xfrm>
            <a:off x="3235046" y="1340768"/>
            <a:ext cx="5801450" cy="2369880"/>
          </a:xfrm>
          <a:prstGeom prst="rect">
            <a:avLst/>
          </a:prstGeom>
        </p:spPr>
        <p:txBody>
          <a:bodyPr wrap="square">
            <a:spAutoFit/>
          </a:bodyPr>
          <a:lstStyle/>
          <a:p>
            <a:pPr marL="285750" indent="-285750" algn="just">
              <a:buFont typeface="Arial" panose="020B0604020202020204" pitchFamily="34" charset="0"/>
              <a:buChar char="•"/>
            </a:pPr>
            <a:r>
              <a:rPr lang="en-GB" sz="1600" dirty="0">
                <a:latin typeface="Helvetica" pitchFamily="2" charset="0"/>
              </a:rPr>
              <a:t>After cooling down the MgB2  cylinder inside a dipole field of about 1T, the external field is zeroed and the dipole field at the </a:t>
            </a:r>
            <a:r>
              <a:rPr lang="en-GB" sz="1600" dirty="0" err="1">
                <a:latin typeface="Helvetica" pitchFamily="2" charset="0"/>
              </a:rPr>
              <a:t>center</a:t>
            </a:r>
            <a:r>
              <a:rPr lang="en-GB" sz="1600" dirty="0">
                <a:latin typeface="Helvetica" pitchFamily="2" charset="0"/>
              </a:rPr>
              <a:t> of the cylinder measured. </a:t>
            </a:r>
          </a:p>
          <a:p>
            <a:pPr marL="285750" indent="-285750" algn="just">
              <a:buFont typeface="Arial" panose="020B0604020202020204" pitchFamily="34" charset="0"/>
              <a:buChar char="•"/>
            </a:pPr>
            <a:endParaRPr lang="en-GB" sz="1000" dirty="0">
              <a:latin typeface="Helvetica" pitchFamily="2" charset="0"/>
            </a:endParaRPr>
          </a:p>
          <a:p>
            <a:pPr marL="285750" indent="-285750" algn="just">
              <a:buFont typeface="Arial" panose="020B0604020202020204" pitchFamily="34" charset="0"/>
              <a:buChar char="•"/>
            </a:pPr>
            <a:r>
              <a:rPr lang="en-GB" sz="1600" dirty="0">
                <a:latin typeface="Helvetica" pitchFamily="2" charset="0"/>
              </a:rPr>
              <a:t>With the decrease of the temperature below the transition point, an increasing fraction of the original field is trapped.</a:t>
            </a:r>
          </a:p>
          <a:p>
            <a:pPr algn="just"/>
            <a:r>
              <a:rPr lang="en-GB" sz="1000" dirty="0">
                <a:latin typeface="Helvetica" pitchFamily="2" charset="0"/>
              </a:rPr>
              <a:t> </a:t>
            </a:r>
          </a:p>
          <a:p>
            <a:pPr marL="285750" indent="-285750" algn="just">
              <a:buFont typeface="Arial" panose="020B0604020202020204" pitchFamily="34" charset="0"/>
              <a:buChar char="•"/>
            </a:pPr>
            <a:r>
              <a:rPr lang="en-GB" sz="1600" dirty="0">
                <a:latin typeface="Helvetica" pitchFamily="2" charset="0"/>
              </a:rPr>
              <a:t>At the minimum temperature of 12.8 K reachable by the setup, a field of about 940 </a:t>
            </a:r>
            <a:r>
              <a:rPr lang="en-GB" sz="1600" dirty="0" err="1">
                <a:latin typeface="Helvetica" pitchFamily="2" charset="0"/>
              </a:rPr>
              <a:t>mT</a:t>
            </a:r>
            <a:r>
              <a:rPr lang="en-GB" sz="1600" dirty="0">
                <a:latin typeface="Helvetica" pitchFamily="2" charset="0"/>
              </a:rPr>
              <a:t> is preserved for days, without any significant degradation</a:t>
            </a:r>
            <a:endParaRPr lang="en-GB" sz="1600" dirty="0">
              <a:effectLst/>
              <a:latin typeface="Helvetica" pitchFamily="2" charset="0"/>
            </a:endParaRPr>
          </a:p>
        </p:txBody>
      </p:sp>
      <p:sp>
        <p:nvSpPr>
          <p:cNvPr id="3" name="Rectangle 72">
            <a:extLst>
              <a:ext uri="{FF2B5EF4-FFF2-40B4-BE49-F238E27FC236}">
                <a16:creationId xmlns:a16="http://schemas.microsoft.com/office/drawing/2014/main" id="{4B6F46ED-55D9-9840-9C75-BF5F57B2F864}"/>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spTree>
    <p:extLst>
      <p:ext uri="{BB962C8B-B14F-4D97-AF65-F5344CB8AC3E}">
        <p14:creationId xmlns:p14="http://schemas.microsoft.com/office/powerpoint/2010/main" val="311259938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92">
            <a:extLst>
              <a:ext uri="{FF2B5EF4-FFF2-40B4-BE49-F238E27FC236}">
                <a16:creationId xmlns:a16="http://schemas.microsoft.com/office/drawing/2014/main" id="{00B63A31-9F0C-ED4A-9E51-733906FBD61F}"/>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 name="Slide Number Placeholder 9">
            <a:extLst>
              <a:ext uri="{FF2B5EF4-FFF2-40B4-BE49-F238E27FC236}">
                <a16:creationId xmlns:a16="http://schemas.microsoft.com/office/drawing/2014/main" id="{B6FDE13A-C53A-4045-BFE2-278F709BB434}"/>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17</a:t>
            </a:fld>
            <a:endParaRPr lang="it-IT" sz="1600" b="1" dirty="0">
              <a:solidFill>
                <a:schemeClr val="tx1"/>
              </a:solidFill>
              <a:latin typeface="Calibri" charset="0"/>
              <a:ea typeface="Calibri" charset="0"/>
              <a:cs typeface="Calibri" charset="0"/>
            </a:endParaRPr>
          </a:p>
        </p:txBody>
      </p:sp>
      <p:sp>
        <p:nvSpPr>
          <p:cNvPr id="8" name="TextBox 3">
            <a:extLst>
              <a:ext uri="{FF2B5EF4-FFF2-40B4-BE49-F238E27FC236}">
                <a16:creationId xmlns:a16="http://schemas.microsoft.com/office/drawing/2014/main" id="{BEDFBE81-1EC6-1249-B972-8C313A19FA9C}"/>
              </a:ext>
            </a:extLst>
          </p:cNvPr>
          <p:cNvSpPr txBox="1"/>
          <p:nvPr/>
        </p:nvSpPr>
        <p:spPr>
          <a:xfrm>
            <a:off x="256631" y="266787"/>
            <a:ext cx="8419825" cy="492443"/>
          </a:xfrm>
          <a:prstGeom prst="rect">
            <a:avLst/>
          </a:prstGeom>
          <a:noFill/>
          <a:ln w="19050">
            <a:noFill/>
          </a:ln>
        </p:spPr>
        <p:txBody>
          <a:bodyPr wrap="square" rtlCol="0">
            <a:spAutoFit/>
          </a:bodyPr>
          <a:lstStyle/>
          <a:p>
            <a:r>
              <a:rPr lang="it-IT" sz="2600" dirty="0" err="1">
                <a:solidFill>
                  <a:srgbClr val="0000FF"/>
                </a:solidFill>
                <a:latin typeface="Comic Sans MS" panose="030F0702030302020204" pitchFamily="66" charset="0"/>
              </a:rPr>
              <a:t>Transverse</a:t>
            </a:r>
            <a:r>
              <a:rPr lang="it-IT" sz="2600" dirty="0">
                <a:solidFill>
                  <a:srgbClr val="0000FF"/>
                </a:solidFill>
                <a:latin typeface="Comic Sans MS" panose="030F0702030302020204" pitchFamily="66" charset="0"/>
              </a:rPr>
              <a:t> target: the new </a:t>
            </a:r>
            <a:r>
              <a:rPr lang="it-IT" sz="2600" dirty="0" err="1">
                <a:solidFill>
                  <a:srgbClr val="0000FF"/>
                </a:solidFill>
                <a:latin typeface="Comic Sans MS" panose="030F0702030302020204" pitchFamily="66" charset="0"/>
              </a:rPr>
              <a:t>cryostat</a:t>
            </a:r>
            <a:endParaRPr lang="it-IT" sz="2600" dirty="0">
              <a:solidFill>
                <a:srgbClr val="0000FF"/>
              </a:solidFill>
              <a:latin typeface="Comic Sans MS" panose="030F0702030302020204" pitchFamily="66" charset="0"/>
            </a:endParaRPr>
          </a:p>
        </p:txBody>
      </p:sp>
      <p:sp>
        <p:nvSpPr>
          <p:cNvPr id="2" name="Rectangle 72">
            <a:extLst>
              <a:ext uri="{FF2B5EF4-FFF2-40B4-BE49-F238E27FC236}">
                <a16:creationId xmlns:a16="http://schemas.microsoft.com/office/drawing/2014/main" id="{32F27DA0-904A-F4EB-5E2E-2CD7FDACC939}"/>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pic>
        <p:nvPicPr>
          <p:cNvPr id="4" name="Picture 3" descr="Magnetic_field-tot.png">
            <a:extLst>
              <a:ext uri="{FF2B5EF4-FFF2-40B4-BE49-F238E27FC236}">
                <a16:creationId xmlns:a16="http://schemas.microsoft.com/office/drawing/2014/main" id="{95343B87-7A52-F563-014F-F32398A652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5570" y="3229952"/>
            <a:ext cx="4180964" cy="3007360"/>
          </a:xfrm>
          <a:prstGeom prst="rect">
            <a:avLst/>
          </a:prstGeom>
        </p:spPr>
      </p:pic>
      <p:sp>
        <p:nvSpPr>
          <p:cNvPr id="6" name="Rectangle 5">
            <a:extLst>
              <a:ext uri="{FF2B5EF4-FFF2-40B4-BE49-F238E27FC236}">
                <a16:creationId xmlns:a16="http://schemas.microsoft.com/office/drawing/2014/main" id="{0718A474-F936-5BDA-9E45-6CBA5DC2BA58}"/>
              </a:ext>
            </a:extLst>
          </p:cNvPr>
          <p:cNvSpPr/>
          <p:nvPr/>
        </p:nvSpPr>
        <p:spPr>
          <a:xfrm>
            <a:off x="4685570" y="3349125"/>
            <a:ext cx="4180964" cy="193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9" name="TextBox 8">
            <a:extLst>
              <a:ext uri="{FF2B5EF4-FFF2-40B4-BE49-F238E27FC236}">
                <a16:creationId xmlns:a16="http://schemas.microsoft.com/office/drawing/2014/main" id="{8F7F6599-17B0-4EF6-1DEF-CEAF38852A05}"/>
              </a:ext>
            </a:extLst>
          </p:cNvPr>
          <p:cNvSpPr txBox="1"/>
          <p:nvPr/>
        </p:nvSpPr>
        <p:spPr>
          <a:xfrm>
            <a:off x="202750" y="752732"/>
            <a:ext cx="3103978" cy="1369606"/>
          </a:xfrm>
          <a:prstGeom prst="rect">
            <a:avLst/>
          </a:prstGeom>
          <a:noFill/>
        </p:spPr>
        <p:txBody>
          <a:bodyPr wrap="none" rtlCol="0">
            <a:spAutoFit/>
          </a:bodyPr>
          <a:lstStyle/>
          <a:p>
            <a:r>
              <a:rPr lang="x-none" sz="1500" dirty="0"/>
              <a:t>New concept:</a:t>
            </a:r>
          </a:p>
          <a:p>
            <a:r>
              <a:rPr lang="en-GB" sz="1500" dirty="0"/>
              <a:t>p</a:t>
            </a:r>
            <a:r>
              <a:rPr lang="x-none" sz="1500" dirty="0"/>
              <a:t>re-conditioned bulk superconductor</a:t>
            </a:r>
          </a:p>
          <a:p>
            <a:endParaRPr lang="x-none" sz="800" dirty="0"/>
          </a:p>
          <a:p>
            <a:r>
              <a:rPr lang="x-none" sz="1500" dirty="0"/>
              <a:t>      - new cryostat</a:t>
            </a:r>
          </a:p>
          <a:p>
            <a:r>
              <a:rPr lang="en-US" sz="1500" dirty="0"/>
              <a:t>      </a:t>
            </a:r>
            <a:r>
              <a:rPr lang="x-none" sz="1500" dirty="0"/>
              <a:t>- new holder probe</a:t>
            </a:r>
            <a:r>
              <a:rPr lang="en-US" sz="1500" dirty="0"/>
              <a:t> (6x)</a:t>
            </a:r>
            <a:endParaRPr lang="x-none" sz="1500" dirty="0"/>
          </a:p>
          <a:p>
            <a:r>
              <a:rPr lang="x-none" sz="1500" dirty="0"/>
              <a:t>      - smart MgB2 sample exchange</a:t>
            </a:r>
          </a:p>
        </p:txBody>
      </p:sp>
      <p:pic>
        <p:nvPicPr>
          <p:cNvPr id="14" name="Picture 13" descr="mgb2_holder.jpg">
            <a:extLst>
              <a:ext uri="{FF2B5EF4-FFF2-40B4-BE49-F238E27FC236}">
                <a16:creationId xmlns:a16="http://schemas.microsoft.com/office/drawing/2014/main" id="{5F3C207E-5436-9A29-34EB-6E6CFA3DE3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2355" y="920096"/>
            <a:ext cx="4634653" cy="2091424"/>
          </a:xfrm>
          <a:prstGeom prst="rect">
            <a:avLst/>
          </a:prstGeom>
        </p:spPr>
      </p:pic>
      <p:pic>
        <p:nvPicPr>
          <p:cNvPr id="15" name="Picture 14" descr="mgb2_cold.jpg">
            <a:extLst>
              <a:ext uri="{FF2B5EF4-FFF2-40B4-BE49-F238E27FC236}">
                <a16:creationId xmlns:a16="http://schemas.microsoft.com/office/drawing/2014/main" id="{33A6D330-869E-E6CE-2603-D2BA40483A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91" y="3286642"/>
            <a:ext cx="4335845" cy="3166694"/>
          </a:xfrm>
          <a:prstGeom prst="rect">
            <a:avLst/>
          </a:prstGeom>
        </p:spPr>
      </p:pic>
      <p:pic>
        <p:nvPicPr>
          <p:cNvPr id="16" name="Picture 15" descr="mgb2.jpg">
            <a:extLst>
              <a:ext uri="{FF2B5EF4-FFF2-40B4-BE49-F238E27FC236}">
                <a16:creationId xmlns:a16="http://schemas.microsoft.com/office/drawing/2014/main" id="{7B3FBD82-DF79-3532-8BBE-DF69CB8255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510" y="2145477"/>
            <a:ext cx="2488293" cy="991378"/>
          </a:xfrm>
          <a:prstGeom prst="rect">
            <a:avLst/>
          </a:prstGeom>
        </p:spPr>
      </p:pic>
      <p:sp>
        <p:nvSpPr>
          <p:cNvPr id="17" name="Rectangle 16">
            <a:extLst>
              <a:ext uri="{FF2B5EF4-FFF2-40B4-BE49-F238E27FC236}">
                <a16:creationId xmlns:a16="http://schemas.microsoft.com/office/drawing/2014/main" id="{AF3EC60E-BB4C-9A91-9938-686EC0F0FC3D}"/>
              </a:ext>
            </a:extLst>
          </p:cNvPr>
          <p:cNvSpPr/>
          <p:nvPr/>
        </p:nvSpPr>
        <p:spPr>
          <a:xfrm>
            <a:off x="5915538" y="3247343"/>
            <a:ext cx="2950996" cy="1937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7211C97-5F56-D833-78C3-6AE01D9A1714}"/>
              </a:ext>
            </a:extLst>
          </p:cNvPr>
          <p:cNvSpPr txBox="1"/>
          <p:nvPr/>
        </p:nvSpPr>
        <p:spPr>
          <a:xfrm>
            <a:off x="5937501" y="3080778"/>
            <a:ext cx="1699065" cy="307777"/>
          </a:xfrm>
          <a:prstGeom prst="rect">
            <a:avLst/>
          </a:prstGeom>
          <a:noFill/>
        </p:spPr>
        <p:txBody>
          <a:bodyPr wrap="none" rtlCol="0">
            <a:spAutoFit/>
          </a:bodyPr>
          <a:lstStyle/>
          <a:p>
            <a:r>
              <a:rPr lang="en-US" sz="1400" dirty="0"/>
              <a:t>Magnetization </a:t>
            </a:r>
            <a:r>
              <a:rPr lang="x-none" sz="1400" dirty="0"/>
              <a:t>@ 1 </a:t>
            </a:r>
            <a:r>
              <a:rPr lang="en-US" sz="1400" dirty="0"/>
              <a:t>T</a:t>
            </a:r>
            <a:endParaRPr lang="x-none" sz="1400" dirty="0"/>
          </a:p>
        </p:txBody>
      </p:sp>
      <p:sp>
        <p:nvSpPr>
          <p:cNvPr id="20" name="CasellaDiTesto 6">
            <a:extLst>
              <a:ext uri="{FF2B5EF4-FFF2-40B4-BE49-F238E27FC236}">
                <a16:creationId xmlns:a16="http://schemas.microsoft.com/office/drawing/2014/main" id="{A0EE6E86-7CDC-2A97-25DA-FDEDCAB1E01A}"/>
              </a:ext>
            </a:extLst>
          </p:cNvPr>
          <p:cNvSpPr txBox="1"/>
          <p:nvPr/>
        </p:nvSpPr>
        <p:spPr>
          <a:xfrm>
            <a:off x="4598505" y="6207472"/>
            <a:ext cx="4355093" cy="369332"/>
          </a:xfrm>
          <a:prstGeom prst="rect">
            <a:avLst/>
          </a:prstGeom>
          <a:noFill/>
        </p:spPr>
        <p:txBody>
          <a:bodyPr wrap="square" rtlCol="0">
            <a:spAutoFit/>
          </a:bodyPr>
          <a:lstStyle/>
          <a:p>
            <a:r>
              <a:rPr lang="it-IT" b="1" dirty="0" err="1">
                <a:solidFill>
                  <a:srgbClr val="C00000"/>
                </a:solidFill>
              </a:rPr>
              <a:t>Developed</a:t>
            </a:r>
            <a:r>
              <a:rPr lang="it-IT" b="1" dirty="0">
                <a:solidFill>
                  <a:srgbClr val="C00000"/>
                </a:solidFill>
              </a:rPr>
              <a:t> thanks to L. Barion, M. Cavallina</a:t>
            </a:r>
            <a:endParaRPr lang="it-IT" sz="1050" b="1" dirty="0">
              <a:solidFill>
                <a:srgbClr val="C00000"/>
              </a:solidFill>
            </a:endParaRPr>
          </a:p>
        </p:txBody>
      </p:sp>
    </p:spTree>
    <p:extLst>
      <p:ext uri="{BB962C8B-B14F-4D97-AF65-F5344CB8AC3E}">
        <p14:creationId xmlns:p14="http://schemas.microsoft.com/office/powerpoint/2010/main" val="307748488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92">
            <a:extLst>
              <a:ext uri="{FF2B5EF4-FFF2-40B4-BE49-F238E27FC236}">
                <a16:creationId xmlns:a16="http://schemas.microsoft.com/office/drawing/2014/main" id="{00B63A31-9F0C-ED4A-9E51-733906FBD61F}"/>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 name="Slide Number Placeholder 9">
            <a:extLst>
              <a:ext uri="{FF2B5EF4-FFF2-40B4-BE49-F238E27FC236}">
                <a16:creationId xmlns:a16="http://schemas.microsoft.com/office/drawing/2014/main" id="{B6FDE13A-C53A-4045-BFE2-278F709BB434}"/>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18</a:t>
            </a:fld>
            <a:endParaRPr lang="it-IT" sz="1600" b="1" dirty="0">
              <a:solidFill>
                <a:schemeClr val="tx1"/>
              </a:solidFill>
              <a:latin typeface="Calibri" charset="0"/>
              <a:ea typeface="Calibri" charset="0"/>
              <a:cs typeface="Calibri" charset="0"/>
            </a:endParaRPr>
          </a:p>
        </p:txBody>
      </p:sp>
      <p:sp>
        <p:nvSpPr>
          <p:cNvPr id="8" name="TextBox 3">
            <a:extLst>
              <a:ext uri="{FF2B5EF4-FFF2-40B4-BE49-F238E27FC236}">
                <a16:creationId xmlns:a16="http://schemas.microsoft.com/office/drawing/2014/main" id="{BEDFBE81-1EC6-1249-B972-8C313A19FA9C}"/>
              </a:ext>
            </a:extLst>
          </p:cNvPr>
          <p:cNvSpPr txBox="1"/>
          <p:nvPr/>
        </p:nvSpPr>
        <p:spPr>
          <a:xfrm>
            <a:off x="256631" y="266787"/>
            <a:ext cx="8419825" cy="492443"/>
          </a:xfrm>
          <a:prstGeom prst="rect">
            <a:avLst/>
          </a:prstGeom>
          <a:noFill/>
          <a:ln w="19050">
            <a:noFill/>
          </a:ln>
        </p:spPr>
        <p:txBody>
          <a:bodyPr wrap="square" rtlCol="0">
            <a:spAutoFit/>
          </a:bodyPr>
          <a:lstStyle/>
          <a:p>
            <a:r>
              <a:rPr lang="it-IT" sz="2600" dirty="0" err="1">
                <a:solidFill>
                  <a:srgbClr val="0000FF"/>
                </a:solidFill>
                <a:latin typeface="Comic Sans MS" panose="030F0702030302020204" pitchFamily="66" charset="0"/>
              </a:rPr>
              <a:t>Sintillating</a:t>
            </a:r>
            <a:r>
              <a:rPr lang="it-IT" sz="2600" dirty="0">
                <a:solidFill>
                  <a:srgbClr val="0000FF"/>
                </a:solidFill>
                <a:latin typeface="Comic Sans MS" panose="030F0702030302020204" pitchFamily="66" charset="0"/>
              </a:rPr>
              <a:t> </a:t>
            </a:r>
            <a:r>
              <a:rPr lang="it-IT" sz="2600" dirty="0" err="1">
                <a:solidFill>
                  <a:srgbClr val="0000FF"/>
                </a:solidFill>
                <a:latin typeface="Comic Sans MS" panose="030F0702030302020204" pitchFamily="66" charset="0"/>
              </a:rPr>
              <a:t>Fiber</a:t>
            </a:r>
            <a:r>
              <a:rPr lang="it-IT" sz="2600" dirty="0">
                <a:solidFill>
                  <a:srgbClr val="0000FF"/>
                </a:solidFill>
                <a:latin typeface="Comic Sans MS" panose="030F0702030302020204" pitchFamily="66" charset="0"/>
              </a:rPr>
              <a:t> Detector</a:t>
            </a:r>
          </a:p>
        </p:txBody>
      </p:sp>
      <p:sp>
        <p:nvSpPr>
          <p:cNvPr id="3" name="CasellaDiTesto 6">
            <a:extLst>
              <a:ext uri="{FF2B5EF4-FFF2-40B4-BE49-F238E27FC236}">
                <a16:creationId xmlns:a16="http://schemas.microsoft.com/office/drawing/2014/main" id="{2227C2DA-F589-DF28-21BB-113314FD8DBE}"/>
              </a:ext>
            </a:extLst>
          </p:cNvPr>
          <p:cNvSpPr txBox="1"/>
          <p:nvPr/>
        </p:nvSpPr>
        <p:spPr>
          <a:xfrm>
            <a:off x="3131840" y="6130146"/>
            <a:ext cx="5760640" cy="369332"/>
          </a:xfrm>
          <a:prstGeom prst="rect">
            <a:avLst/>
          </a:prstGeom>
          <a:noFill/>
        </p:spPr>
        <p:txBody>
          <a:bodyPr wrap="square" rtlCol="0">
            <a:spAutoFit/>
          </a:bodyPr>
          <a:lstStyle/>
          <a:p>
            <a:r>
              <a:rPr lang="it-IT" b="1" dirty="0" err="1">
                <a:solidFill>
                  <a:srgbClr val="C00000"/>
                </a:solidFill>
              </a:rPr>
              <a:t>Developed</a:t>
            </a:r>
            <a:r>
              <a:rPr lang="it-IT" b="1" dirty="0">
                <a:solidFill>
                  <a:srgbClr val="C00000"/>
                </a:solidFill>
              </a:rPr>
              <a:t> thanks to L. Barion, M. Roberto, M. Cavallina</a:t>
            </a:r>
            <a:endParaRPr lang="it-IT" sz="1050" b="1" dirty="0">
              <a:solidFill>
                <a:srgbClr val="C00000"/>
              </a:solidFill>
            </a:endParaRPr>
          </a:p>
        </p:txBody>
      </p:sp>
      <p:sp>
        <p:nvSpPr>
          <p:cNvPr id="9" name="Rectangle 72">
            <a:extLst>
              <a:ext uri="{FF2B5EF4-FFF2-40B4-BE49-F238E27FC236}">
                <a16:creationId xmlns:a16="http://schemas.microsoft.com/office/drawing/2014/main" id="{5C21149B-3FAA-B0D6-4718-B33FD7850465}"/>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sp>
        <p:nvSpPr>
          <p:cNvPr id="10" name="TextBox 9">
            <a:extLst>
              <a:ext uri="{FF2B5EF4-FFF2-40B4-BE49-F238E27FC236}">
                <a16:creationId xmlns:a16="http://schemas.microsoft.com/office/drawing/2014/main" id="{FDDB31E3-4504-6202-BE6D-086A433252E5}"/>
              </a:ext>
            </a:extLst>
          </p:cNvPr>
          <p:cNvSpPr txBox="1"/>
          <p:nvPr/>
        </p:nvSpPr>
        <p:spPr>
          <a:xfrm>
            <a:off x="395536" y="1052736"/>
            <a:ext cx="6876691" cy="369332"/>
          </a:xfrm>
          <a:prstGeom prst="rect">
            <a:avLst/>
          </a:prstGeom>
          <a:noFill/>
        </p:spPr>
        <p:txBody>
          <a:bodyPr wrap="none" rtlCol="0">
            <a:spAutoFit/>
          </a:bodyPr>
          <a:lstStyle/>
          <a:p>
            <a:r>
              <a:rPr lang="en-IT" dirty="0"/>
              <a:t>New potential application of the CLAS12 RICH Electronics  reading SiPM</a:t>
            </a:r>
          </a:p>
        </p:txBody>
      </p:sp>
      <p:pic>
        <p:nvPicPr>
          <p:cNvPr id="15" name="Picture 14" descr="A picture containing screenshot, design, LEGO&#10;&#10;Description automatically generated">
            <a:extLst>
              <a:ext uri="{FF2B5EF4-FFF2-40B4-BE49-F238E27FC236}">
                <a16:creationId xmlns:a16="http://schemas.microsoft.com/office/drawing/2014/main" id="{07B24E49-087B-429B-747A-5439EDF60A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806" y="1988840"/>
            <a:ext cx="3839502" cy="2107236"/>
          </a:xfrm>
          <a:prstGeom prst="rect">
            <a:avLst/>
          </a:prstGeom>
        </p:spPr>
      </p:pic>
      <p:pic>
        <p:nvPicPr>
          <p:cNvPr id="16" name="Picture 15" descr="A picture containing screenshot, diagram, design&#10;&#10;Description automatically generated">
            <a:extLst>
              <a:ext uri="{FF2B5EF4-FFF2-40B4-BE49-F238E27FC236}">
                <a16:creationId xmlns:a16="http://schemas.microsoft.com/office/drawing/2014/main" id="{956A4ECE-DD5F-FA60-BFB1-3498E9DE7B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1989280"/>
            <a:ext cx="3255264" cy="2121464"/>
          </a:xfrm>
          <a:prstGeom prst="rect">
            <a:avLst/>
          </a:prstGeom>
        </p:spPr>
      </p:pic>
      <p:sp>
        <p:nvSpPr>
          <p:cNvPr id="17" name="TextBox 16">
            <a:extLst>
              <a:ext uri="{FF2B5EF4-FFF2-40B4-BE49-F238E27FC236}">
                <a16:creationId xmlns:a16="http://schemas.microsoft.com/office/drawing/2014/main" id="{37D0A2D4-D46B-7601-2364-563DD21A72B0}"/>
              </a:ext>
            </a:extLst>
          </p:cNvPr>
          <p:cNvSpPr txBox="1"/>
          <p:nvPr/>
        </p:nvSpPr>
        <p:spPr>
          <a:xfrm>
            <a:off x="755576" y="4546701"/>
            <a:ext cx="7720640" cy="923330"/>
          </a:xfrm>
          <a:prstGeom prst="rect">
            <a:avLst/>
          </a:prstGeom>
          <a:noFill/>
        </p:spPr>
        <p:txBody>
          <a:bodyPr wrap="none" rtlCol="0">
            <a:spAutoFit/>
          </a:bodyPr>
          <a:lstStyle/>
          <a:p>
            <a:r>
              <a:rPr lang="en-IT" dirty="0"/>
              <a:t>To be used as fast beam particle tracking with RICH prototypes</a:t>
            </a:r>
          </a:p>
          <a:p>
            <a:endParaRPr lang="en-IT" dirty="0"/>
          </a:p>
          <a:p>
            <a:r>
              <a:rPr lang="en-IT" dirty="0"/>
              <a:t>Potential use as recoil detector for CLAS12 – RGH (transversely polarized targets)</a:t>
            </a:r>
          </a:p>
        </p:txBody>
      </p:sp>
    </p:spTree>
    <p:extLst>
      <p:ext uri="{BB962C8B-B14F-4D97-AF65-F5344CB8AC3E}">
        <p14:creationId xmlns:p14="http://schemas.microsoft.com/office/powerpoint/2010/main" val="298332749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92">
            <a:extLst>
              <a:ext uri="{FF2B5EF4-FFF2-40B4-BE49-F238E27FC236}">
                <a16:creationId xmlns:a16="http://schemas.microsoft.com/office/drawing/2014/main" id="{00B63A31-9F0C-ED4A-9E51-733906FBD61F}"/>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 name="Slide Number Placeholder 9">
            <a:extLst>
              <a:ext uri="{FF2B5EF4-FFF2-40B4-BE49-F238E27FC236}">
                <a16:creationId xmlns:a16="http://schemas.microsoft.com/office/drawing/2014/main" id="{B6FDE13A-C53A-4045-BFE2-278F709BB434}"/>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19</a:t>
            </a:fld>
            <a:endParaRPr lang="it-IT" sz="1600" b="1" dirty="0">
              <a:solidFill>
                <a:schemeClr val="tx1"/>
              </a:solidFill>
              <a:latin typeface="Calibri" charset="0"/>
              <a:ea typeface="Calibri" charset="0"/>
              <a:cs typeface="Calibri" charset="0"/>
            </a:endParaRPr>
          </a:p>
        </p:txBody>
      </p:sp>
      <p:sp>
        <p:nvSpPr>
          <p:cNvPr id="8" name="TextBox 3">
            <a:extLst>
              <a:ext uri="{FF2B5EF4-FFF2-40B4-BE49-F238E27FC236}">
                <a16:creationId xmlns:a16="http://schemas.microsoft.com/office/drawing/2014/main" id="{BEDFBE81-1EC6-1249-B972-8C313A19FA9C}"/>
              </a:ext>
            </a:extLst>
          </p:cNvPr>
          <p:cNvSpPr txBox="1"/>
          <p:nvPr/>
        </p:nvSpPr>
        <p:spPr>
          <a:xfrm>
            <a:off x="256631" y="129262"/>
            <a:ext cx="8419825" cy="492443"/>
          </a:xfrm>
          <a:prstGeom prst="rect">
            <a:avLst/>
          </a:prstGeom>
          <a:noFill/>
          <a:ln w="19050">
            <a:noFill/>
          </a:ln>
        </p:spPr>
        <p:txBody>
          <a:bodyPr wrap="square" rtlCol="0">
            <a:spAutoFit/>
          </a:bodyPr>
          <a:lstStyle/>
          <a:p>
            <a:r>
              <a:rPr lang="it-IT" sz="2600" dirty="0">
                <a:solidFill>
                  <a:srgbClr val="0000FF"/>
                </a:solidFill>
                <a:latin typeface="Symbol" pitchFamily="2" charset="2"/>
              </a:rPr>
              <a:t>m</a:t>
            </a:r>
            <a:r>
              <a:rPr lang="it-IT" sz="2600" dirty="0">
                <a:solidFill>
                  <a:srgbClr val="0000FF"/>
                </a:solidFill>
                <a:latin typeface="Comic Sans MS" panose="030F0702030302020204" pitchFamily="66" charset="0"/>
              </a:rPr>
              <a:t>-</a:t>
            </a:r>
            <a:r>
              <a:rPr lang="it-IT" sz="2600" dirty="0" err="1">
                <a:solidFill>
                  <a:srgbClr val="0000FF"/>
                </a:solidFill>
                <a:latin typeface="Comic Sans MS" panose="030F0702030302020204" pitchFamily="66" charset="0"/>
              </a:rPr>
              <a:t>Rwell</a:t>
            </a:r>
            <a:r>
              <a:rPr lang="it-IT" sz="2600" dirty="0">
                <a:solidFill>
                  <a:srgbClr val="0000FF"/>
                </a:solidFill>
                <a:latin typeface="Comic Sans MS" panose="030F0702030302020204" pitchFamily="66" charset="0"/>
              </a:rPr>
              <a:t> @ CLAS12</a:t>
            </a:r>
          </a:p>
        </p:txBody>
      </p:sp>
      <p:sp>
        <p:nvSpPr>
          <p:cNvPr id="3" name="TextBox 2">
            <a:extLst>
              <a:ext uri="{FF2B5EF4-FFF2-40B4-BE49-F238E27FC236}">
                <a16:creationId xmlns:a16="http://schemas.microsoft.com/office/drawing/2014/main" id="{545AD136-BD4C-A5E7-6478-CE110D355541}"/>
              </a:ext>
            </a:extLst>
          </p:cNvPr>
          <p:cNvSpPr txBox="1"/>
          <p:nvPr/>
        </p:nvSpPr>
        <p:spPr>
          <a:xfrm>
            <a:off x="3888975" y="6080695"/>
            <a:ext cx="4980787" cy="369332"/>
          </a:xfrm>
          <a:prstGeom prst="rect">
            <a:avLst/>
          </a:prstGeom>
          <a:noFill/>
        </p:spPr>
        <p:txBody>
          <a:bodyPr wrap="none" rtlCol="0">
            <a:spAutoFit/>
          </a:bodyPr>
          <a:lstStyle/>
          <a:p>
            <a:r>
              <a:rPr lang="en-IT" b="1" dirty="0">
                <a:solidFill>
                  <a:srgbClr val="C00000"/>
                </a:solidFill>
              </a:rPr>
              <a:t>Mechanical stability study thanks to M. Melchiorri</a:t>
            </a:r>
          </a:p>
        </p:txBody>
      </p:sp>
      <p:sp>
        <p:nvSpPr>
          <p:cNvPr id="2" name="Rectangle 72">
            <a:extLst>
              <a:ext uri="{FF2B5EF4-FFF2-40B4-BE49-F238E27FC236}">
                <a16:creationId xmlns:a16="http://schemas.microsoft.com/office/drawing/2014/main" id="{1799C6EE-4E75-1F70-5855-17E6317F7AB8}"/>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pic>
        <p:nvPicPr>
          <p:cNvPr id="4" name="Picture 3" descr="mRwell_readout.jpg">
            <a:extLst>
              <a:ext uri="{FF2B5EF4-FFF2-40B4-BE49-F238E27FC236}">
                <a16:creationId xmlns:a16="http://schemas.microsoft.com/office/drawing/2014/main" id="{41327305-C80F-917D-02E8-5724CF1D0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9412" y="2689393"/>
            <a:ext cx="4343194" cy="2544378"/>
          </a:xfrm>
          <a:prstGeom prst="rect">
            <a:avLst/>
          </a:prstGeom>
        </p:spPr>
      </p:pic>
      <p:sp>
        <p:nvSpPr>
          <p:cNvPr id="5" name="TextBox 4">
            <a:extLst>
              <a:ext uri="{FF2B5EF4-FFF2-40B4-BE49-F238E27FC236}">
                <a16:creationId xmlns:a16="http://schemas.microsoft.com/office/drawing/2014/main" id="{854E733F-5F9B-533D-81E0-B943A2178C9F}"/>
              </a:ext>
            </a:extLst>
          </p:cNvPr>
          <p:cNvSpPr txBox="1"/>
          <p:nvPr/>
        </p:nvSpPr>
        <p:spPr>
          <a:xfrm>
            <a:off x="-6288" y="2765411"/>
            <a:ext cx="3348289" cy="1015663"/>
          </a:xfrm>
          <a:prstGeom prst="rect">
            <a:avLst/>
          </a:prstGeom>
          <a:noFill/>
        </p:spPr>
        <p:txBody>
          <a:bodyPr wrap="none" rtlCol="0">
            <a:spAutoFit/>
          </a:bodyPr>
          <a:lstStyle/>
          <a:p>
            <a:r>
              <a:rPr lang="en-US" sz="1500" dirty="0"/>
              <a:t>@INFN:  RM2 and G. </a:t>
            </a:r>
            <a:r>
              <a:rPr lang="en-US" sz="1500" dirty="0" err="1"/>
              <a:t>Bencivenni</a:t>
            </a:r>
            <a:r>
              <a:rPr lang="en-US" sz="1500" dirty="0"/>
              <a:t> </a:t>
            </a:r>
          </a:p>
          <a:p>
            <a:r>
              <a:rPr lang="en-US" sz="1500" dirty="0"/>
              <a:t>                with support from other groups</a:t>
            </a:r>
          </a:p>
          <a:p>
            <a:endParaRPr lang="en-US" sz="1500" dirty="0"/>
          </a:p>
          <a:p>
            <a:r>
              <a:rPr lang="en-US" sz="1500" b="1" dirty="0"/>
              <a:t>2022</a:t>
            </a:r>
            <a:r>
              <a:rPr lang="en-US" sz="1500" dirty="0"/>
              <a:t>: 10x10 cm</a:t>
            </a:r>
            <a:r>
              <a:rPr lang="en-US" sz="1500" baseline="30000" dirty="0"/>
              <a:t>2</a:t>
            </a:r>
            <a:r>
              <a:rPr lang="en-US" sz="1500" dirty="0"/>
              <a:t> prototype readout</a:t>
            </a:r>
          </a:p>
        </p:txBody>
      </p:sp>
      <p:sp>
        <p:nvSpPr>
          <p:cNvPr id="6" name="TextBox 5">
            <a:extLst>
              <a:ext uri="{FF2B5EF4-FFF2-40B4-BE49-F238E27FC236}">
                <a16:creationId xmlns:a16="http://schemas.microsoft.com/office/drawing/2014/main" id="{567CC8EA-D990-AEC3-8ABE-A5EF698A7531}"/>
              </a:ext>
            </a:extLst>
          </p:cNvPr>
          <p:cNvSpPr txBox="1"/>
          <p:nvPr/>
        </p:nvSpPr>
        <p:spPr>
          <a:xfrm>
            <a:off x="501715" y="3715866"/>
            <a:ext cx="2822247" cy="369332"/>
          </a:xfrm>
          <a:prstGeom prst="rect">
            <a:avLst/>
          </a:prstGeom>
          <a:noFill/>
        </p:spPr>
        <p:txBody>
          <a:bodyPr wrap="none" rtlCol="0">
            <a:spAutoFit/>
          </a:bodyPr>
          <a:lstStyle/>
          <a:p>
            <a:r>
              <a:rPr lang="en-US" sz="1500" dirty="0"/>
              <a:t>Compare 780 </a:t>
            </a:r>
            <a:r>
              <a:rPr lang="en-US" sz="1500" dirty="0">
                <a:latin typeface="Symbol" charset="2"/>
                <a:cs typeface="Symbol" charset="2"/>
              </a:rPr>
              <a:t>m</a:t>
            </a:r>
            <a:r>
              <a:rPr lang="en-US" sz="1500" dirty="0"/>
              <a:t>m </a:t>
            </a:r>
            <a:r>
              <a:rPr lang="en-US" sz="1500" dirty="0" err="1"/>
              <a:t>vs</a:t>
            </a:r>
            <a:r>
              <a:rPr lang="en-US" sz="1500" dirty="0"/>
              <a:t> 300 </a:t>
            </a:r>
            <a:r>
              <a:rPr lang="en-US" sz="1500" dirty="0">
                <a:latin typeface="Symbol" charset="2"/>
                <a:cs typeface="Symbol" charset="2"/>
              </a:rPr>
              <a:t>m</a:t>
            </a:r>
            <a:r>
              <a:rPr lang="en-US" sz="1500" dirty="0"/>
              <a:t>m pitch</a:t>
            </a:r>
          </a:p>
          <a:p>
            <a:endParaRPr lang="en-US" sz="300" dirty="0"/>
          </a:p>
        </p:txBody>
      </p:sp>
      <p:sp>
        <p:nvSpPr>
          <p:cNvPr id="7" name="TextBox 6">
            <a:extLst>
              <a:ext uri="{FF2B5EF4-FFF2-40B4-BE49-F238E27FC236}">
                <a16:creationId xmlns:a16="http://schemas.microsoft.com/office/drawing/2014/main" id="{650461C7-EB05-F5B3-98CD-434D8D26AB50}"/>
              </a:ext>
            </a:extLst>
          </p:cNvPr>
          <p:cNvSpPr txBox="1"/>
          <p:nvPr/>
        </p:nvSpPr>
        <p:spPr>
          <a:xfrm>
            <a:off x="40365" y="4186771"/>
            <a:ext cx="4352254" cy="1600438"/>
          </a:xfrm>
          <a:prstGeom prst="rect">
            <a:avLst/>
          </a:prstGeom>
          <a:noFill/>
        </p:spPr>
        <p:txBody>
          <a:bodyPr wrap="none" rtlCol="0">
            <a:spAutoFit/>
          </a:bodyPr>
          <a:lstStyle/>
          <a:p>
            <a:r>
              <a:rPr lang="en-US" sz="1500" b="1" dirty="0"/>
              <a:t>2023</a:t>
            </a:r>
            <a:r>
              <a:rPr lang="en-US" sz="1500" dirty="0"/>
              <a:t>: 50x50 cm</a:t>
            </a:r>
            <a:r>
              <a:rPr lang="en-US" sz="1500" baseline="30000" dirty="0"/>
              <a:t>2</a:t>
            </a:r>
            <a:r>
              <a:rPr lang="en-US" sz="1500" dirty="0"/>
              <a:t> prototype</a:t>
            </a:r>
          </a:p>
          <a:p>
            <a:r>
              <a:rPr lang="en-US" sz="800" dirty="0"/>
              <a:t> </a:t>
            </a:r>
          </a:p>
          <a:p>
            <a:r>
              <a:rPr lang="en-US" sz="1500" dirty="0"/>
              <a:t>    Study charge collection, time and spatial resolution</a:t>
            </a:r>
          </a:p>
          <a:p>
            <a:endParaRPr lang="en-US" sz="1500" dirty="0"/>
          </a:p>
          <a:p>
            <a:r>
              <a:rPr lang="en-US" sz="1500" dirty="0"/>
              <a:t>    Requirements: </a:t>
            </a:r>
            <a:r>
              <a:rPr lang="en-US" sz="1500" dirty="0" err="1">
                <a:latin typeface="Symbol" charset="2"/>
                <a:cs typeface="Symbol" charset="2"/>
              </a:rPr>
              <a:t>s</a:t>
            </a:r>
            <a:r>
              <a:rPr lang="en-US" sz="1500" baseline="-25000" dirty="0" err="1"/>
              <a:t>s</a:t>
            </a:r>
            <a:r>
              <a:rPr lang="en-US" sz="1500" dirty="0"/>
              <a:t> ~ 100 mm</a:t>
            </a:r>
          </a:p>
          <a:p>
            <a:r>
              <a:rPr lang="en-US" sz="1500" dirty="0"/>
              <a:t>                               </a:t>
            </a:r>
            <a:r>
              <a:rPr lang="en-US" sz="1500" dirty="0" err="1">
                <a:latin typeface="Symbol" charset="2"/>
                <a:cs typeface="Symbol" charset="2"/>
              </a:rPr>
              <a:t>D</a:t>
            </a:r>
            <a:r>
              <a:rPr lang="en-US" sz="1500" dirty="0" err="1"/>
              <a:t>t</a:t>
            </a:r>
            <a:r>
              <a:rPr lang="en-US" sz="1500" dirty="0"/>
              <a:t> ~ 10 ns</a:t>
            </a:r>
          </a:p>
          <a:p>
            <a:r>
              <a:rPr lang="en-US" sz="1500" dirty="0"/>
              <a:t>                               </a:t>
            </a:r>
            <a:r>
              <a:rPr lang="en-US" sz="1500" dirty="0" err="1"/>
              <a:t>Eff</a:t>
            </a:r>
            <a:r>
              <a:rPr lang="en-US" sz="1500" dirty="0"/>
              <a:t> &gt; 95%</a:t>
            </a:r>
          </a:p>
        </p:txBody>
      </p:sp>
      <p:sp>
        <p:nvSpPr>
          <p:cNvPr id="16" name="TextBox 15">
            <a:extLst>
              <a:ext uri="{FF2B5EF4-FFF2-40B4-BE49-F238E27FC236}">
                <a16:creationId xmlns:a16="http://schemas.microsoft.com/office/drawing/2014/main" id="{34E2DD95-3F1F-5217-734F-B99E32EA1BA3}"/>
              </a:ext>
            </a:extLst>
          </p:cNvPr>
          <p:cNvSpPr txBox="1"/>
          <p:nvPr/>
        </p:nvSpPr>
        <p:spPr>
          <a:xfrm>
            <a:off x="252337" y="1678881"/>
            <a:ext cx="8128444" cy="553998"/>
          </a:xfrm>
          <a:prstGeom prst="rect">
            <a:avLst/>
          </a:prstGeom>
          <a:noFill/>
        </p:spPr>
        <p:txBody>
          <a:bodyPr wrap="none" rtlCol="0">
            <a:spAutoFit/>
          </a:bodyPr>
          <a:lstStyle/>
          <a:p>
            <a:r>
              <a:rPr lang="en-US" sz="1500" dirty="0">
                <a:latin typeface="Symbol" charset="2"/>
                <a:cs typeface="Symbol" charset="2"/>
              </a:rPr>
              <a:t>m</a:t>
            </a:r>
            <a:r>
              <a:rPr lang="en-US" sz="1500" dirty="0"/>
              <a:t>-</a:t>
            </a:r>
            <a:r>
              <a:rPr lang="en-US" sz="1500" dirty="0" err="1"/>
              <a:t>Rwell</a:t>
            </a:r>
            <a:r>
              <a:rPr lang="en-US" sz="1500" dirty="0"/>
              <a:t> technology features compactness, easy assembling, easy powering, </a:t>
            </a:r>
            <a:r>
              <a:rPr lang="en-US" sz="1500" dirty="0" err="1"/>
              <a:t>instrinsic</a:t>
            </a:r>
            <a:r>
              <a:rPr lang="en-US" sz="1500" dirty="0"/>
              <a:t> spark quenching</a:t>
            </a:r>
          </a:p>
          <a:p>
            <a:r>
              <a:rPr lang="en-US" sz="1500" dirty="0"/>
              <a:t>                                    is new, only small prototypes have been tested </a:t>
            </a:r>
            <a:r>
              <a:rPr lang="en-US" sz="1500" dirty="0">
                <a:sym typeface="Wingdings"/>
              </a:rPr>
              <a:t> require extensive R&amp;D</a:t>
            </a:r>
          </a:p>
        </p:txBody>
      </p:sp>
      <p:sp>
        <p:nvSpPr>
          <p:cNvPr id="17" name="TextBox 16">
            <a:extLst>
              <a:ext uri="{FF2B5EF4-FFF2-40B4-BE49-F238E27FC236}">
                <a16:creationId xmlns:a16="http://schemas.microsoft.com/office/drawing/2014/main" id="{C055D7D5-C0F0-4771-45C9-339378C9FE8A}"/>
              </a:ext>
            </a:extLst>
          </p:cNvPr>
          <p:cNvSpPr txBox="1"/>
          <p:nvPr/>
        </p:nvSpPr>
        <p:spPr>
          <a:xfrm>
            <a:off x="592401" y="809783"/>
            <a:ext cx="6949531" cy="584775"/>
          </a:xfrm>
          <a:prstGeom prst="rect">
            <a:avLst/>
          </a:prstGeom>
          <a:noFill/>
        </p:spPr>
        <p:txBody>
          <a:bodyPr wrap="none" rtlCol="0">
            <a:spAutoFit/>
          </a:bodyPr>
          <a:lstStyle/>
          <a:p>
            <a:r>
              <a:rPr lang="en-IT" sz="1600" dirty="0"/>
              <a:t>Substitute first tracking chamber layer to increase the luminosity (x 2)</a:t>
            </a:r>
          </a:p>
          <a:p>
            <a:r>
              <a:rPr lang="en-IT" sz="1600" dirty="0"/>
              <a:t>Develop a recoil detector for RGH- experiments with transversely polarized target</a:t>
            </a:r>
          </a:p>
        </p:txBody>
      </p:sp>
    </p:spTree>
    <p:extLst>
      <p:ext uri="{BB962C8B-B14F-4D97-AF65-F5344CB8AC3E}">
        <p14:creationId xmlns:p14="http://schemas.microsoft.com/office/powerpoint/2010/main" val="95600447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3">
            <a:extLst>
              <a:ext uri="{FF2B5EF4-FFF2-40B4-BE49-F238E27FC236}">
                <a16:creationId xmlns:a16="http://schemas.microsoft.com/office/drawing/2014/main" id="{D0D72348-70B0-BF43-AD2D-08336B4EF08E}"/>
              </a:ext>
            </a:extLst>
          </p:cNvPr>
          <p:cNvSpPr txBox="1"/>
          <p:nvPr/>
        </p:nvSpPr>
        <p:spPr>
          <a:xfrm>
            <a:off x="1170465" y="476672"/>
            <a:ext cx="6803069" cy="492443"/>
          </a:xfrm>
          <a:prstGeom prst="rect">
            <a:avLst/>
          </a:prstGeom>
          <a:noFill/>
          <a:ln w="19050">
            <a:noFill/>
          </a:ln>
        </p:spPr>
        <p:txBody>
          <a:bodyPr wrap="square" rtlCol="0">
            <a:spAutoFit/>
          </a:bodyPr>
          <a:lstStyle/>
          <a:p>
            <a:r>
              <a:rPr lang="it-IT" sz="2600" dirty="0">
                <a:solidFill>
                  <a:srgbClr val="0000FF"/>
                </a:solidFill>
                <a:latin typeface="Comic Sans MS" panose="030F0702030302020204" pitchFamily="66" charset="0"/>
              </a:rPr>
              <a:t>Jlab12 Italia (R.N. &amp; R.L. M. </a:t>
            </a:r>
            <a:r>
              <a:rPr lang="it-IT" sz="2600" dirty="0" err="1">
                <a:solidFill>
                  <a:srgbClr val="0000FF"/>
                </a:solidFill>
                <a:latin typeface="Comic Sans MS" panose="030F0702030302020204" pitchFamily="66" charset="0"/>
              </a:rPr>
              <a:t>Contalbrigo</a:t>
            </a:r>
            <a:r>
              <a:rPr lang="it-IT" sz="2600" dirty="0">
                <a:solidFill>
                  <a:srgbClr val="0000FF"/>
                </a:solidFill>
                <a:latin typeface="Comic Sans MS" panose="030F0702030302020204" pitchFamily="66" charset="0"/>
              </a:rPr>
              <a:t>)</a:t>
            </a:r>
          </a:p>
        </p:txBody>
      </p:sp>
      <p:cxnSp>
        <p:nvCxnSpPr>
          <p:cNvPr id="11" name="Straight Connector 92">
            <a:extLst>
              <a:ext uri="{FF2B5EF4-FFF2-40B4-BE49-F238E27FC236}">
                <a16:creationId xmlns:a16="http://schemas.microsoft.com/office/drawing/2014/main" id="{00B63A31-9F0C-ED4A-9E51-733906FBD61F}"/>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 name="Slide Number Placeholder 9">
            <a:extLst>
              <a:ext uri="{FF2B5EF4-FFF2-40B4-BE49-F238E27FC236}">
                <a16:creationId xmlns:a16="http://schemas.microsoft.com/office/drawing/2014/main" id="{B6FDE13A-C53A-4045-BFE2-278F709BB434}"/>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2</a:t>
            </a:fld>
            <a:endParaRPr lang="it-IT" sz="1600" b="1" dirty="0">
              <a:solidFill>
                <a:schemeClr val="tx1"/>
              </a:solidFill>
              <a:latin typeface="Calibri" charset="0"/>
              <a:ea typeface="Calibri" charset="0"/>
              <a:cs typeface="Calibri" charset="0"/>
            </a:endParaRPr>
          </a:p>
        </p:txBody>
      </p:sp>
      <p:pic>
        <p:nvPicPr>
          <p:cNvPr id="2" name="Immagine 1">
            <a:extLst>
              <a:ext uri="{FF2B5EF4-FFF2-40B4-BE49-F238E27FC236}">
                <a16:creationId xmlns:a16="http://schemas.microsoft.com/office/drawing/2014/main" id="{F5C59761-6A54-2A4E-A699-0E1744A65725}"/>
              </a:ext>
            </a:extLst>
          </p:cNvPr>
          <p:cNvPicPr>
            <a:picLocks noChangeAspect="1"/>
          </p:cNvPicPr>
          <p:nvPr/>
        </p:nvPicPr>
        <p:blipFill>
          <a:blip r:embed="rId3"/>
          <a:stretch>
            <a:fillRect/>
          </a:stretch>
        </p:blipFill>
        <p:spPr>
          <a:xfrm>
            <a:off x="251520" y="1268760"/>
            <a:ext cx="8172990" cy="4817968"/>
          </a:xfrm>
          <a:prstGeom prst="rect">
            <a:avLst/>
          </a:prstGeom>
        </p:spPr>
      </p:pic>
      <p:sp>
        <p:nvSpPr>
          <p:cNvPr id="3" name="Rectangle 72">
            <a:extLst>
              <a:ext uri="{FF2B5EF4-FFF2-40B4-BE49-F238E27FC236}">
                <a16:creationId xmlns:a16="http://schemas.microsoft.com/office/drawing/2014/main" id="{7BCF06FB-2598-C047-1627-CCAB8EF764D9}"/>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spTree>
    <p:extLst>
      <p:ext uri="{BB962C8B-B14F-4D97-AF65-F5344CB8AC3E}">
        <p14:creationId xmlns:p14="http://schemas.microsoft.com/office/powerpoint/2010/main" val="341764109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92">
            <a:extLst>
              <a:ext uri="{FF2B5EF4-FFF2-40B4-BE49-F238E27FC236}">
                <a16:creationId xmlns:a16="http://schemas.microsoft.com/office/drawing/2014/main" id="{00B63A31-9F0C-ED4A-9E51-733906FBD61F}"/>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 name="Slide Number Placeholder 9">
            <a:extLst>
              <a:ext uri="{FF2B5EF4-FFF2-40B4-BE49-F238E27FC236}">
                <a16:creationId xmlns:a16="http://schemas.microsoft.com/office/drawing/2014/main" id="{B6FDE13A-C53A-4045-BFE2-278F709BB434}"/>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20</a:t>
            </a:fld>
            <a:endParaRPr lang="it-IT" sz="1600" b="1" dirty="0">
              <a:solidFill>
                <a:schemeClr val="tx1"/>
              </a:solidFill>
              <a:latin typeface="Calibri" charset="0"/>
              <a:ea typeface="Calibri" charset="0"/>
              <a:cs typeface="Calibri" charset="0"/>
            </a:endParaRPr>
          </a:p>
        </p:txBody>
      </p:sp>
      <p:sp>
        <p:nvSpPr>
          <p:cNvPr id="8" name="TextBox 3">
            <a:extLst>
              <a:ext uri="{FF2B5EF4-FFF2-40B4-BE49-F238E27FC236}">
                <a16:creationId xmlns:a16="http://schemas.microsoft.com/office/drawing/2014/main" id="{BEDFBE81-1EC6-1249-B972-8C313A19FA9C}"/>
              </a:ext>
            </a:extLst>
          </p:cNvPr>
          <p:cNvSpPr txBox="1"/>
          <p:nvPr/>
        </p:nvSpPr>
        <p:spPr>
          <a:xfrm>
            <a:off x="252980" y="181750"/>
            <a:ext cx="8419825" cy="492443"/>
          </a:xfrm>
          <a:prstGeom prst="rect">
            <a:avLst/>
          </a:prstGeom>
          <a:noFill/>
          <a:ln w="19050">
            <a:noFill/>
          </a:ln>
        </p:spPr>
        <p:txBody>
          <a:bodyPr wrap="square" rtlCol="0">
            <a:spAutoFit/>
          </a:bodyPr>
          <a:lstStyle/>
          <a:p>
            <a:r>
              <a:rPr lang="it-IT" sz="2600" dirty="0">
                <a:solidFill>
                  <a:srgbClr val="0000FF"/>
                </a:solidFill>
                <a:latin typeface="Comic Sans MS" panose="030F0702030302020204" pitchFamily="66" charset="0"/>
              </a:rPr>
              <a:t>Il gruppo di Ferrara @ </a:t>
            </a:r>
            <a:r>
              <a:rPr lang="it-IT" sz="2600" dirty="0" err="1">
                <a:solidFill>
                  <a:srgbClr val="0000FF"/>
                </a:solidFill>
                <a:latin typeface="Comic Sans MS" panose="030F0702030302020204" pitchFamily="66" charset="0"/>
              </a:rPr>
              <a:t>JLab</a:t>
            </a:r>
            <a:endParaRPr lang="it-IT" sz="2600" dirty="0">
              <a:solidFill>
                <a:srgbClr val="0000FF"/>
              </a:solidFill>
              <a:latin typeface="Comic Sans MS" panose="030F0702030302020204" pitchFamily="66" charset="0"/>
            </a:endParaRPr>
          </a:p>
        </p:txBody>
      </p:sp>
      <p:sp>
        <p:nvSpPr>
          <p:cNvPr id="7" name="TextBox 5">
            <a:extLst>
              <a:ext uri="{FF2B5EF4-FFF2-40B4-BE49-F238E27FC236}">
                <a16:creationId xmlns:a16="http://schemas.microsoft.com/office/drawing/2014/main" id="{6076915A-E55B-2846-B5F0-94D8B11CC489}"/>
              </a:ext>
            </a:extLst>
          </p:cNvPr>
          <p:cNvSpPr txBox="1"/>
          <p:nvPr/>
        </p:nvSpPr>
        <p:spPr>
          <a:xfrm>
            <a:off x="123309" y="736532"/>
            <a:ext cx="8679166" cy="5457070"/>
          </a:xfrm>
          <a:prstGeom prst="rect">
            <a:avLst/>
          </a:prstGeom>
          <a:solidFill>
            <a:schemeClr val="bg1"/>
          </a:solidFill>
        </p:spPr>
        <p:txBody>
          <a:bodyPr wrap="square" lIns="100772" tIns="50387" rIns="100772" bIns="50387" rtlCol="0">
            <a:spAutoFit/>
          </a:bodyPr>
          <a:lstStyle/>
          <a:p>
            <a:r>
              <a:rPr lang="it-IT" sz="1600" dirty="0" err="1">
                <a:solidFill>
                  <a:srgbClr val="FF0000"/>
                </a:solidFill>
                <a:latin typeface="Comic Sans MS"/>
                <a:cs typeface="Comic Sans MS"/>
              </a:rPr>
              <a:t>Responsabilita’</a:t>
            </a:r>
            <a:r>
              <a:rPr lang="it-IT" sz="1600" dirty="0">
                <a:solidFill>
                  <a:srgbClr val="FF0000"/>
                </a:solidFill>
                <a:latin typeface="Comic Sans MS"/>
                <a:cs typeface="Comic Sans MS"/>
              </a:rPr>
              <a:t>:</a:t>
            </a:r>
          </a:p>
          <a:p>
            <a:endParaRPr lang="it-IT" sz="600" dirty="0">
              <a:solidFill>
                <a:srgbClr val="FF0000"/>
              </a:solidFill>
              <a:latin typeface="Comic Sans MS"/>
              <a:cs typeface="Comic Sans MS"/>
            </a:endParaRPr>
          </a:p>
          <a:p>
            <a:pPr marL="377900" indent="-377900">
              <a:buFont typeface="Arial" pitchFamily="34" charset="0"/>
              <a:buChar char="•"/>
            </a:pPr>
            <a:r>
              <a:rPr lang="it-IT" sz="1600" dirty="0">
                <a:latin typeface="Comic Sans MS"/>
                <a:cs typeface="Comic Sans MS"/>
              </a:rPr>
              <a:t>M. C.: responsabile locale e nazionale di JLab12</a:t>
            </a:r>
          </a:p>
          <a:p>
            <a:pPr marL="377900" indent="-377900">
              <a:buFont typeface="Arial" pitchFamily="34" charset="0"/>
              <a:buChar char="•"/>
            </a:pPr>
            <a:r>
              <a:rPr lang="it-IT" sz="1600" dirty="0">
                <a:latin typeface="Comic Sans MS"/>
                <a:cs typeface="Comic Sans MS"/>
              </a:rPr>
              <a:t>M. C. : </a:t>
            </a:r>
            <a:r>
              <a:rPr lang="it-IT" sz="1600" dirty="0" err="1">
                <a:latin typeface="Comic Sans MS"/>
                <a:cs typeface="Comic Sans MS"/>
              </a:rPr>
              <a:t>chair</a:t>
            </a:r>
            <a:r>
              <a:rPr lang="it-IT" sz="1600" dirty="0">
                <a:latin typeface="Comic Sans MS"/>
                <a:cs typeface="Comic Sans MS"/>
              </a:rPr>
              <a:t> of the </a:t>
            </a:r>
            <a:r>
              <a:rPr lang="it-IT" sz="1600" dirty="0" err="1">
                <a:latin typeface="Comic Sans MS"/>
                <a:cs typeface="Comic Sans MS"/>
              </a:rPr>
              <a:t>Jlab</a:t>
            </a:r>
            <a:r>
              <a:rPr lang="it-IT" sz="1600" dirty="0">
                <a:latin typeface="Comic Sans MS"/>
                <a:cs typeface="Comic Sans MS"/>
              </a:rPr>
              <a:t> User Organization</a:t>
            </a:r>
          </a:p>
          <a:p>
            <a:pPr marL="377900" indent="-377900">
              <a:buFont typeface="Arial" pitchFamily="34" charset="0"/>
              <a:buChar char="•"/>
            </a:pPr>
            <a:r>
              <a:rPr lang="it-IT" sz="1600" dirty="0">
                <a:latin typeface="Comic Sans MS"/>
                <a:cs typeface="Comic Sans MS"/>
              </a:rPr>
              <a:t>M. C.: contact </a:t>
            </a:r>
            <a:r>
              <a:rPr lang="it-IT" sz="1600" dirty="0" err="1">
                <a:latin typeface="Comic Sans MS"/>
                <a:cs typeface="Comic Sans MS"/>
              </a:rPr>
              <a:t>person</a:t>
            </a:r>
            <a:r>
              <a:rPr lang="it-IT" sz="1600" dirty="0">
                <a:latin typeface="Comic Sans MS"/>
                <a:cs typeface="Comic Sans MS"/>
              </a:rPr>
              <a:t> for the RGH </a:t>
            </a:r>
            <a:r>
              <a:rPr lang="it-IT" sz="1600" dirty="0" err="1">
                <a:latin typeface="Comic Sans MS"/>
                <a:cs typeface="Comic Sans MS"/>
              </a:rPr>
              <a:t>experiments</a:t>
            </a:r>
            <a:r>
              <a:rPr lang="it-IT" sz="1600" dirty="0">
                <a:latin typeface="Comic Sans MS"/>
                <a:cs typeface="Comic Sans MS"/>
              </a:rPr>
              <a:t> with </a:t>
            </a:r>
            <a:r>
              <a:rPr lang="it-IT" sz="1600" dirty="0" err="1">
                <a:latin typeface="Comic Sans MS"/>
                <a:cs typeface="Comic Sans MS"/>
              </a:rPr>
              <a:t>transversely</a:t>
            </a:r>
            <a:r>
              <a:rPr lang="it-IT" sz="1600" dirty="0">
                <a:latin typeface="Comic Sans MS"/>
                <a:cs typeface="Comic Sans MS"/>
              </a:rPr>
              <a:t> </a:t>
            </a:r>
            <a:r>
              <a:rPr lang="it-IT" sz="1600" dirty="0" err="1">
                <a:latin typeface="Comic Sans MS"/>
                <a:cs typeface="Comic Sans MS"/>
              </a:rPr>
              <a:t>polarized</a:t>
            </a:r>
            <a:r>
              <a:rPr lang="it-IT" sz="1600" dirty="0">
                <a:latin typeface="Comic Sans MS"/>
                <a:cs typeface="Comic Sans MS"/>
              </a:rPr>
              <a:t> target</a:t>
            </a:r>
          </a:p>
          <a:p>
            <a:pPr marL="377900" indent="-377900">
              <a:buFont typeface="Arial" pitchFamily="34" charset="0"/>
              <a:buChar char="•"/>
            </a:pPr>
            <a:r>
              <a:rPr lang="it-IT" sz="1600" dirty="0">
                <a:latin typeface="Comic Sans MS"/>
                <a:cs typeface="Comic Sans MS"/>
              </a:rPr>
              <a:t>M. C. responsabile progetto RICH</a:t>
            </a:r>
          </a:p>
          <a:p>
            <a:pPr marL="377900" indent="-377900">
              <a:buFont typeface="Arial" pitchFamily="34" charset="0"/>
              <a:buChar char="•"/>
            </a:pPr>
            <a:r>
              <a:rPr lang="it-IT" sz="1600" dirty="0">
                <a:latin typeface="Comic Sans MS"/>
                <a:cs typeface="Comic Sans MS"/>
              </a:rPr>
              <a:t>M. C. &amp; L.P. Co-spokesperson di diverse proposte di esperimento (PAC34,37,38,39)</a:t>
            </a:r>
          </a:p>
          <a:p>
            <a:endParaRPr lang="it-IT" sz="2000" dirty="0">
              <a:solidFill>
                <a:schemeClr val="tx1"/>
              </a:solidFill>
              <a:latin typeface="Comic Sans MS"/>
              <a:cs typeface="Comic Sans MS"/>
            </a:endParaRPr>
          </a:p>
          <a:p>
            <a:r>
              <a:rPr lang="it-IT" sz="1600" dirty="0">
                <a:solidFill>
                  <a:srgbClr val="FF0000"/>
                </a:solidFill>
                <a:latin typeface="Comic Sans MS"/>
                <a:cs typeface="Comic Sans MS"/>
              </a:rPr>
              <a:t>Contributi principali del gruppo:</a:t>
            </a:r>
          </a:p>
          <a:p>
            <a:r>
              <a:rPr lang="it-IT" sz="600" dirty="0">
                <a:latin typeface="Comic Sans MS"/>
                <a:cs typeface="Comic Sans MS"/>
              </a:rPr>
              <a:t> </a:t>
            </a:r>
          </a:p>
          <a:p>
            <a:pPr marL="377900" indent="-377900">
              <a:buFont typeface="Arial" pitchFamily="34" charset="0"/>
              <a:buChar char="•"/>
            </a:pPr>
            <a:r>
              <a:rPr lang="it-IT" sz="1600" dirty="0">
                <a:latin typeface="Comic Sans MS"/>
                <a:cs typeface="Comic Sans MS"/>
              </a:rPr>
              <a:t>Data </a:t>
            </a:r>
            <a:r>
              <a:rPr lang="it-IT" sz="1600" dirty="0" err="1">
                <a:latin typeface="Comic Sans MS"/>
                <a:cs typeface="Comic Sans MS"/>
              </a:rPr>
              <a:t>analysis</a:t>
            </a:r>
            <a:r>
              <a:rPr lang="it-IT" sz="1600" dirty="0">
                <a:latin typeface="Comic Sans MS"/>
                <a:cs typeface="Comic Sans MS"/>
              </a:rPr>
              <a:t> </a:t>
            </a:r>
            <a:endParaRPr lang="it-IT" sz="1600" dirty="0">
              <a:solidFill>
                <a:srgbClr val="FF0000"/>
              </a:solidFill>
              <a:latin typeface="Comic Sans MS"/>
              <a:cs typeface="Comic Sans MS"/>
            </a:endParaRPr>
          </a:p>
          <a:p>
            <a:r>
              <a:rPr lang="it-IT" sz="1600" dirty="0">
                <a:solidFill>
                  <a:srgbClr val="FF0000"/>
                </a:solidFill>
                <a:latin typeface="Comic Sans MS"/>
                <a:cs typeface="Comic Sans MS"/>
              </a:rPr>
              <a:t>      </a:t>
            </a:r>
            <a:r>
              <a:rPr lang="it-IT" sz="1600" dirty="0">
                <a:latin typeface="Comic Sans MS"/>
                <a:cs typeface="Comic Sans MS"/>
              </a:rPr>
              <a:t>- Data </a:t>
            </a:r>
            <a:r>
              <a:rPr lang="it-IT" sz="1600" dirty="0" err="1">
                <a:latin typeface="Comic Sans MS"/>
                <a:cs typeface="Comic Sans MS"/>
              </a:rPr>
              <a:t>analysis</a:t>
            </a:r>
            <a:r>
              <a:rPr lang="it-IT" sz="1600" dirty="0">
                <a:latin typeface="Comic Sans MS"/>
                <a:cs typeface="Comic Sans MS"/>
              </a:rPr>
              <a:t> on </a:t>
            </a:r>
            <a:r>
              <a:rPr lang="it-IT" sz="1600" dirty="0" err="1">
                <a:latin typeface="Comic Sans MS"/>
                <a:cs typeface="Comic Sans MS"/>
              </a:rPr>
              <a:t>kaon</a:t>
            </a:r>
            <a:r>
              <a:rPr lang="it-IT" sz="1600" dirty="0">
                <a:latin typeface="Comic Sans MS"/>
                <a:cs typeface="Comic Sans MS"/>
              </a:rPr>
              <a:t> SIDIS</a:t>
            </a:r>
          </a:p>
          <a:p>
            <a:r>
              <a:rPr lang="it-IT" sz="1200" dirty="0">
                <a:latin typeface="Comic Sans MS"/>
                <a:cs typeface="Comic Sans MS"/>
              </a:rPr>
              <a:t> </a:t>
            </a:r>
            <a:endParaRPr lang="it-IT" sz="1200" dirty="0">
              <a:solidFill>
                <a:srgbClr val="FF0000"/>
              </a:solidFill>
              <a:latin typeface="Comic Sans MS"/>
              <a:cs typeface="Comic Sans MS"/>
            </a:endParaRPr>
          </a:p>
          <a:p>
            <a:pPr marL="377900" indent="-377900">
              <a:buFont typeface="Arial" pitchFamily="34" charset="0"/>
              <a:buChar char="•"/>
            </a:pPr>
            <a:r>
              <a:rPr lang="it-IT" sz="1600" dirty="0">
                <a:latin typeface="Comic Sans MS"/>
                <a:cs typeface="Comic Sans MS"/>
              </a:rPr>
              <a:t>RICH detector </a:t>
            </a:r>
          </a:p>
          <a:p>
            <a:r>
              <a:rPr lang="it-IT" sz="1600" dirty="0">
                <a:latin typeface="Comic Sans MS"/>
                <a:cs typeface="Comic Sans MS"/>
              </a:rPr>
              <a:t>      - </a:t>
            </a:r>
            <a:r>
              <a:rPr lang="it-IT" sz="1600" dirty="0" err="1">
                <a:latin typeface="Comic Sans MS"/>
                <a:cs typeface="Comic Sans MS"/>
              </a:rPr>
              <a:t>Reconstruction</a:t>
            </a:r>
            <a:r>
              <a:rPr lang="it-IT" sz="1600" dirty="0">
                <a:latin typeface="Comic Sans MS"/>
                <a:cs typeface="Comic Sans MS"/>
              </a:rPr>
              <a:t> and </a:t>
            </a:r>
            <a:r>
              <a:rPr lang="it-IT" sz="1600" dirty="0" err="1">
                <a:latin typeface="Comic Sans MS"/>
                <a:cs typeface="Comic Sans MS"/>
              </a:rPr>
              <a:t>alignment</a:t>
            </a:r>
            <a:r>
              <a:rPr lang="it-IT" sz="1600" dirty="0">
                <a:latin typeface="Comic Sans MS"/>
                <a:cs typeface="Comic Sans MS"/>
              </a:rPr>
              <a:t> </a:t>
            </a:r>
            <a:r>
              <a:rPr lang="it-IT" sz="1600" dirty="0" err="1">
                <a:latin typeface="Comic Sans MS"/>
                <a:cs typeface="Comic Sans MS"/>
              </a:rPr>
              <a:t>algorithms</a:t>
            </a:r>
            <a:r>
              <a:rPr lang="it-IT" sz="1600" dirty="0">
                <a:latin typeface="Comic Sans MS"/>
                <a:cs typeface="Comic Sans MS"/>
              </a:rPr>
              <a:t> </a:t>
            </a:r>
          </a:p>
          <a:p>
            <a:r>
              <a:rPr lang="it-IT" sz="1600" dirty="0">
                <a:latin typeface="Comic Sans MS"/>
                <a:cs typeface="Comic Sans MS"/>
              </a:rPr>
              <a:t>     </a:t>
            </a:r>
            <a:endParaRPr lang="it-IT" sz="1200" dirty="0">
              <a:latin typeface="Comic Sans MS"/>
              <a:cs typeface="Comic Sans MS"/>
            </a:endParaRPr>
          </a:p>
          <a:p>
            <a:pPr marL="377900" indent="-377900">
              <a:buFont typeface="Arial" pitchFamily="34" charset="0"/>
              <a:buChar char="•"/>
            </a:pPr>
            <a:r>
              <a:rPr lang="it-IT" sz="1600" dirty="0">
                <a:latin typeface="Comic Sans MS"/>
                <a:cs typeface="Comic Sans MS"/>
              </a:rPr>
              <a:t>Magneti superconduttori</a:t>
            </a:r>
          </a:p>
          <a:p>
            <a:r>
              <a:rPr lang="it-IT" sz="1600" dirty="0">
                <a:latin typeface="Comic Sans MS"/>
                <a:cs typeface="Comic Sans MS"/>
              </a:rPr>
              <a:t>      - Configurazione magnetica per </a:t>
            </a:r>
            <a:r>
              <a:rPr lang="it-IT" sz="1600" dirty="0" err="1">
                <a:latin typeface="Comic Sans MS"/>
                <a:cs typeface="Comic Sans MS"/>
              </a:rPr>
              <a:t>transverse</a:t>
            </a:r>
            <a:r>
              <a:rPr lang="it-IT" sz="1600" dirty="0">
                <a:latin typeface="Comic Sans MS"/>
                <a:cs typeface="Comic Sans MS"/>
              </a:rPr>
              <a:t> target </a:t>
            </a:r>
          </a:p>
          <a:p>
            <a:r>
              <a:rPr lang="it-IT" sz="1600" dirty="0">
                <a:solidFill>
                  <a:srgbClr val="FF0000"/>
                </a:solidFill>
                <a:latin typeface="Comic Sans MS"/>
                <a:cs typeface="Comic Sans MS"/>
              </a:rPr>
              <a:t>      </a:t>
            </a:r>
            <a:r>
              <a:rPr lang="it-IT" sz="1600" dirty="0">
                <a:solidFill>
                  <a:srgbClr val="000000"/>
                </a:solidFill>
                <a:latin typeface="Comic Sans MS"/>
                <a:cs typeface="Comic Sans MS"/>
              </a:rPr>
              <a:t>- Frozen field con magneti a bulk di superconduttore</a:t>
            </a:r>
            <a:r>
              <a:rPr lang="it-IT" sz="1600" dirty="0">
                <a:solidFill>
                  <a:srgbClr val="FF0000"/>
                </a:solidFill>
                <a:latin typeface="Comic Sans MS"/>
                <a:cs typeface="Comic Sans MS"/>
              </a:rPr>
              <a:t>  </a:t>
            </a:r>
          </a:p>
          <a:p>
            <a:r>
              <a:rPr lang="it-IT" sz="1600" dirty="0">
                <a:latin typeface="Comic Sans MS"/>
                <a:cs typeface="Comic Sans MS"/>
              </a:rPr>
              <a:t>      - </a:t>
            </a:r>
            <a:r>
              <a:rPr lang="it-IT" sz="1600" dirty="0" err="1">
                <a:latin typeface="Comic Sans MS"/>
                <a:cs typeface="Comic Sans MS"/>
              </a:rPr>
              <a:t>Recoil</a:t>
            </a:r>
            <a:r>
              <a:rPr lang="it-IT" sz="1600" dirty="0">
                <a:latin typeface="Comic Sans MS"/>
                <a:cs typeface="Comic Sans MS"/>
              </a:rPr>
              <a:t> detector design  </a:t>
            </a:r>
          </a:p>
          <a:p>
            <a:pPr marL="377900" indent="-377900">
              <a:buFont typeface="Arial" pitchFamily="34" charset="0"/>
              <a:buChar char="•"/>
            </a:pPr>
            <a:endParaRPr lang="it-IT" sz="1600" dirty="0">
              <a:latin typeface="Comic Sans MS"/>
              <a:cs typeface="Comic Sans MS"/>
            </a:endParaRPr>
          </a:p>
          <a:p>
            <a:pPr marL="377900" indent="-377900">
              <a:buFont typeface="Arial" pitchFamily="34" charset="0"/>
              <a:buChar char="•"/>
            </a:pPr>
            <a:r>
              <a:rPr lang="it-IT" sz="1600" dirty="0">
                <a:latin typeface="Comic Sans MS"/>
                <a:cs typeface="Comic Sans MS"/>
              </a:rPr>
              <a:t>High-</a:t>
            </a:r>
            <a:r>
              <a:rPr lang="it-IT" sz="1600" dirty="0" err="1">
                <a:latin typeface="Comic Sans MS"/>
                <a:cs typeface="Comic Sans MS"/>
              </a:rPr>
              <a:t>luminosity</a:t>
            </a:r>
            <a:endParaRPr lang="it-IT" sz="1600" dirty="0">
              <a:latin typeface="Comic Sans MS"/>
              <a:cs typeface="Comic Sans MS"/>
            </a:endParaRPr>
          </a:p>
          <a:p>
            <a:r>
              <a:rPr lang="it-IT" sz="1600" dirty="0">
                <a:latin typeface="Comic Sans MS"/>
                <a:cs typeface="Comic Sans MS"/>
              </a:rPr>
              <a:t>      - Study micro-</a:t>
            </a:r>
            <a:r>
              <a:rPr lang="it-IT" sz="1600" dirty="0" err="1">
                <a:latin typeface="Comic Sans MS"/>
                <a:cs typeface="Comic Sans MS"/>
              </a:rPr>
              <a:t>Rwell</a:t>
            </a:r>
            <a:r>
              <a:rPr lang="it-IT" sz="1600" dirty="0">
                <a:latin typeface="Comic Sans MS"/>
                <a:cs typeface="Comic Sans MS"/>
              </a:rPr>
              <a:t> </a:t>
            </a:r>
            <a:r>
              <a:rPr lang="it-IT" sz="1600" dirty="0" err="1">
                <a:latin typeface="Comic Sans MS"/>
                <a:cs typeface="Comic Sans MS"/>
              </a:rPr>
              <a:t>mechanical</a:t>
            </a:r>
            <a:r>
              <a:rPr lang="it-IT" sz="1600" dirty="0">
                <a:latin typeface="Comic Sans MS"/>
                <a:cs typeface="Comic Sans MS"/>
              </a:rPr>
              <a:t> </a:t>
            </a:r>
            <a:r>
              <a:rPr lang="it-IT" sz="1600" dirty="0" err="1">
                <a:latin typeface="Comic Sans MS"/>
                <a:cs typeface="Comic Sans MS"/>
              </a:rPr>
              <a:t>stability</a:t>
            </a:r>
            <a:r>
              <a:rPr lang="it-IT" sz="1600" dirty="0">
                <a:latin typeface="Comic Sans MS"/>
                <a:cs typeface="Comic Sans MS"/>
              </a:rPr>
              <a:t> with light </a:t>
            </a:r>
            <a:r>
              <a:rPr lang="it-IT" sz="1600" dirty="0" err="1">
                <a:latin typeface="Comic Sans MS"/>
                <a:cs typeface="Comic Sans MS"/>
              </a:rPr>
              <a:t>structure</a:t>
            </a:r>
            <a:endParaRPr lang="it-IT" sz="1600" dirty="0">
              <a:latin typeface="Comic Sans MS"/>
              <a:cs typeface="Comic Sans MS"/>
            </a:endParaRPr>
          </a:p>
        </p:txBody>
      </p:sp>
      <p:sp>
        <p:nvSpPr>
          <p:cNvPr id="2" name="Rectangle 72">
            <a:extLst>
              <a:ext uri="{FF2B5EF4-FFF2-40B4-BE49-F238E27FC236}">
                <a16:creationId xmlns:a16="http://schemas.microsoft.com/office/drawing/2014/main" id="{455C83A7-97AF-9E94-EB3D-4D6AA215E8D4}"/>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spTree>
    <p:extLst>
      <p:ext uri="{BB962C8B-B14F-4D97-AF65-F5344CB8AC3E}">
        <p14:creationId xmlns:p14="http://schemas.microsoft.com/office/powerpoint/2010/main" val="59340499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92">
            <a:extLst>
              <a:ext uri="{FF2B5EF4-FFF2-40B4-BE49-F238E27FC236}">
                <a16:creationId xmlns:a16="http://schemas.microsoft.com/office/drawing/2014/main" id="{079712CA-4240-0D41-BBEB-A763B7869575}"/>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 name="Slide Number Placeholder 9">
            <a:extLst>
              <a:ext uri="{FF2B5EF4-FFF2-40B4-BE49-F238E27FC236}">
                <a16:creationId xmlns:a16="http://schemas.microsoft.com/office/drawing/2014/main" id="{CBAED508-9771-0A49-B6B7-46944583623D}"/>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21</a:t>
            </a:fld>
            <a:endParaRPr lang="it-IT" sz="1600" b="1" dirty="0">
              <a:solidFill>
                <a:schemeClr val="tx1"/>
              </a:solidFill>
              <a:latin typeface="Calibri" charset="0"/>
              <a:ea typeface="Calibri" charset="0"/>
              <a:cs typeface="Calibri" charset="0"/>
            </a:endParaRPr>
          </a:p>
        </p:txBody>
      </p:sp>
      <p:grpSp>
        <p:nvGrpSpPr>
          <p:cNvPr id="6" name="Gruppo 5">
            <a:extLst>
              <a:ext uri="{FF2B5EF4-FFF2-40B4-BE49-F238E27FC236}">
                <a16:creationId xmlns:a16="http://schemas.microsoft.com/office/drawing/2014/main" id="{49532358-1B77-8946-B72D-50BB64E74EE1}"/>
              </a:ext>
            </a:extLst>
          </p:cNvPr>
          <p:cNvGrpSpPr/>
          <p:nvPr/>
        </p:nvGrpSpPr>
        <p:grpSpPr>
          <a:xfrm>
            <a:off x="392435" y="1894148"/>
            <a:ext cx="8434512" cy="937745"/>
            <a:chOff x="457968" y="4867519"/>
            <a:chExt cx="8434512" cy="937745"/>
          </a:xfrm>
        </p:grpSpPr>
        <p:sp>
          <p:nvSpPr>
            <p:cNvPr id="7" name="CasellaDiTesto 6">
              <a:extLst>
                <a:ext uri="{FF2B5EF4-FFF2-40B4-BE49-F238E27FC236}">
                  <a16:creationId xmlns:a16="http://schemas.microsoft.com/office/drawing/2014/main" id="{C078F807-218F-F541-8D75-70B19681E39D}"/>
                </a:ext>
              </a:extLst>
            </p:cNvPr>
            <p:cNvSpPr txBox="1"/>
            <p:nvPr/>
          </p:nvSpPr>
          <p:spPr>
            <a:xfrm>
              <a:off x="2519877" y="4941168"/>
              <a:ext cx="6372603" cy="738664"/>
            </a:xfrm>
            <a:prstGeom prst="rect">
              <a:avLst/>
            </a:prstGeom>
            <a:noFill/>
          </p:spPr>
          <p:txBody>
            <a:bodyPr wrap="square" rtlCol="0">
              <a:spAutoFit/>
            </a:bodyPr>
            <a:lstStyle/>
            <a:p>
              <a:r>
                <a:rPr lang="it-IT" sz="2400" b="1" dirty="0">
                  <a:solidFill>
                    <a:srgbClr val="0000FF"/>
                  </a:solidFill>
                </a:rPr>
                <a:t>EIC-NET</a:t>
              </a:r>
              <a:r>
                <a:rPr lang="it-IT" sz="2400" dirty="0"/>
                <a:t> </a:t>
              </a:r>
              <a:r>
                <a:rPr lang="it-IT" sz="2400" b="1" dirty="0">
                  <a:solidFill>
                    <a:srgbClr val="FF0000"/>
                  </a:solidFill>
                </a:rPr>
                <a:t>(R.L.: Marco </a:t>
              </a:r>
              <a:r>
                <a:rPr lang="it-IT" sz="2400" b="1" dirty="0" err="1">
                  <a:solidFill>
                    <a:srgbClr val="FF0000"/>
                  </a:solidFill>
                </a:rPr>
                <a:t>Contalbrigo</a:t>
              </a:r>
              <a:r>
                <a:rPr lang="it-IT" sz="2400" b="1" dirty="0">
                  <a:solidFill>
                    <a:srgbClr val="FF0000"/>
                  </a:solidFill>
                </a:rPr>
                <a:t>)</a:t>
              </a:r>
            </a:p>
            <a:p>
              <a:pPr marL="285750" indent="-285750">
                <a:buFont typeface="Arial" panose="020B0604020202020204" pitchFamily="34" charset="0"/>
                <a:buChar char="•"/>
              </a:pPr>
              <a:r>
                <a:rPr lang="it-IT" dirty="0">
                  <a:latin typeface="Arial" panose="020B0604020202020204" pitchFamily="34" charset="0"/>
                  <a:cs typeface="Arial" panose="020B0604020202020204" pitchFamily="34" charset="0"/>
                </a:rPr>
                <a:t>INFN Network for </a:t>
              </a:r>
              <a:r>
                <a:rPr lang="it-IT" dirty="0" err="1">
                  <a:latin typeface="Arial" panose="020B0604020202020204" pitchFamily="34" charset="0"/>
                  <a:cs typeface="Arial" panose="020B0604020202020204" pitchFamily="34" charset="0"/>
                </a:rPr>
                <a:t>preliminary</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studies</a:t>
              </a:r>
              <a:r>
                <a:rPr lang="it-IT" dirty="0">
                  <a:latin typeface="Arial" panose="020B0604020202020204" pitchFamily="34" charset="0"/>
                  <a:cs typeface="Arial" panose="020B0604020202020204" pitchFamily="34" charset="0"/>
                </a:rPr>
                <a:t> on the EIC </a:t>
              </a:r>
              <a:r>
                <a:rPr lang="it-IT" dirty="0" err="1">
                  <a:latin typeface="Arial" panose="020B0604020202020204" pitchFamily="34" charset="0"/>
                  <a:cs typeface="Arial" panose="020B0604020202020204" pitchFamily="34" charset="0"/>
                </a:rPr>
                <a:t>project</a:t>
              </a:r>
              <a:endParaRPr lang="it-IT" dirty="0">
                <a:latin typeface="Arial" panose="020B0604020202020204" pitchFamily="34" charset="0"/>
                <a:cs typeface="Arial" panose="020B0604020202020204" pitchFamily="34" charset="0"/>
              </a:endParaRPr>
            </a:p>
          </p:txBody>
        </p:sp>
        <p:pic>
          <p:nvPicPr>
            <p:cNvPr id="8" name="Picture 6">
              <a:extLst>
                <a:ext uri="{FF2B5EF4-FFF2-40B4-BE49-F238E27FC236}">
                  <a16:creationId xmlns:a16="http://schemas.microsoft.com/office/drawing/2014/main" id="{FE15B140-CA7D-024F-8C8E-0DB9C79F7178}"/>
                </a:ext>
              </a:extLst>
            </p:cNvPr>
            <p:cNvPicPr>
              <a:picLocks noChangeAspect="1"/>
            </p:cNvPicPr>
            <p:nvPr/>
          </p:nvPicPr>
          <p:blipFill>
            <a:blip r:embed="rId3"/>
            <a:stretch>
              <a:fillRect/>
            </a:stretch>
          </p:blipFill>
          <p:spPr>
            <a:xfrm>
              <a:off x="457968" y="4867519"/>
              <a:ext cx="1881784" cy="937745"/>
            </a:xfrm>
            <a:prstGeom prst="rect">
              <a:avLst/>
            </a:prstGeom>
          </p:spPr>
        </p:pic>
      </p:grpSp>
      <p:sp>
        <p:nvSpPr>
          <p:cNvPr id="9" name="TextBox 8">
            <a:extLst>
              <a:ext uri="{FF2B5EF4-FFF2-40B4-BE49-F238E27FC236}">
                <a16:creationId xmlns:a16="http://schemas.microsoft.com/office/drawing/2014/main" id="{CAA6DB3C-D3E4-3CC0-257D-570E887C162B}"/>
              </a:ext>
            </a:extLst>
          </p:cNvPr>
          <p:cNvSpPr txBox="1"/>
          <p:nvPr/>
        </p:nvSpPr>
        <p:spPr>
          <a:xfrm>
            <a:off x="683568" y="4151540"/>
            <a:ext cx="7186134" cy="2031325"/>
          </a:xfrm>
          <a:prstGeom prst="rect">
            <a:avLst/>
          </a:prstGeom>
          <a:noFill/>
        </p:spPr>
        <p:txBody>
          <a:bodyPr wrap="none" rtlCol="0">
            <a:spAutoFit/>
          </a:bodyPr>
          <a:lstStyle/>
          <a:p>
            <a:r>
              <a:rPr lang="en-IT" b="1" dirty="0"/>
              <a:t>M. Contalbrigo </a:t>
            </a:r>
            <a:r>
              <a:rPr lang="en-IT" dirty="0"/>
              <a:t>is dRICH detector subsystem lead </a:t>
            </a:r>
          </a:p>
          <a:p>
            <a:r>
              <a:rPr lang="en-IT" dirty="0"/>
              <a:t>                               co-coordinator of the dRICH R&amp;D EIC Program (eRD102)</a:t>
            </a:r>
          </a:p>
          <a:p>
            <a:endParaRPr lang="en-IT" dirty="0"/>
          </a:p>
          <a:p>
            <a:r>
              <a:rPr lang="en-IT" b="1" dirty="0"/>
              <a:t>A. Saputi </a:t>
            </a:r>
            <a:r>
              <a:rPr lang="en-IT" dirty="0"/>
              <a:t>is Contact Person for dRICH mechanics</a:t>
            </a:r>
          </a:p>
          <a:p>
            <a:endParaRPr lang="en-IT" dirty="0"/>
          </a:p>
          <a:p>
            <a:endParaRPr lang="en-IT" dirty="0"/>
          </a:p>
          <a:p>
            <a:r>
              <a:rPr lang="en-IT" dirty="0"/>
              <a:t>dRICH: Dual-radiator RICH for the EIC hadron end-cap (project led by INFN)</a:t>
            </a:r>
          </a:p>
        </p:txBody>
      </p:sp>
      <p:sp>
        <p:nvSpPr>
          <p:cNvPr id="2" name="Rectangle 72">
            <a:extLst>
              <a:ext uri="{FF2B5EF4-FFF2-40B4-BE49-F238E27FC236}">
                <a16:creationId xmlns:a16="http://schemas.microsoft.com/office/drawing/2014/main" id="{86A91783-6AC4-0D22-7046-C61E300E3F30}"/>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spTree>
    <p:extLst>
      <p:ext uri="{BB962C8B-B14F-4D97-AF65-F5344CB8AC3E}">
        <p14:creationId xmlns:p14="http://schemas.microsoft.com/office/powerpoint/2010/main" val="123174042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92">
            <a:extLst>
              <a:ext uri="{FF2B5EF4-FFF2-40B4-BE49-F238E27FC236}">
                <a16:creationId xmlns:a16="http://schemas.microsoft.com/office/drawing/2014/main" id="{00B63A31-9F0C-ED4A-9E51-733906FBD61F}"/>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 name="Slide Number Placeholder 9">
            <a:extLst>
              <a:ext uri="{FF2B5EF4-FFF2-40B4-BE49-F238E27FC236}">
                <a16:creationId xmlns:a16="http://schemas.microsoft.com/office/drawing/2014/main" id="{B6FDE13A-C53A-4045-BFE2-278F709BB434}"/>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22</a:t>
            </a:fld>
            <a:endParaRPr lang="it-IT" sz="1600" b="1" dirty="0">
              <a:solidFill>
                <a:schemeClr val="tx1"/>
              </a:solidFill>
              <a:latin typeface="Calibri" charset="0"/>
              <a:ea typeface="Calibri" charset="0"/>
              <a:cs typeface="Calibri" charset="0"/>
            </a:endParaRPr>
          </a:p>
        </p:txBody>
      </p:sp>
      <p:sp>
        <p:nvSpPr>
          <p:cNvPr id="8" name="TextBox 3">
            <a:extLst>
              <a:ext uri="{FF2B5EF4-FFF2-40B4-BE49-F238E27FC236}">
                <a16:creationId xmlns:a16="http://schemas.microsoft.com/office/drawing/2014/main" id="{BEDFBE81-1EC6-1249-B972-8C313A19FA9C}"/>
              </a:ext>
            </a:extLst>
          </p:cNvPr>
          <p:cNvSpPr txBox="1"/>
          <p:nvPr/>
        </p:nvSpPr>
        <p:spPr>
          <a:xfrm>
            <a:off x="256631" y="266787"/>
            <a:ext cx="8419825" cy="492443"/>
          </a:xfrm>
          <a:prstGeom prst="rect">
            <a:avLst/>
          </a:prstGeom>
          <a:noFill/>
          <a:ln w="19050">
            <a:noFill/>
          </a:ln>
        </p:spPr>
        <p:txBody>
          <a:bodyPr wrap="square" rtlCol="0">
            <a:spAutoFit/>
          </a:bodyPr>
          <a:lstStyle/>
          <a:p>
            <a:r>
              <a:rPr lang="it-IT" sz="2600" dirty="0">
                <a:solidFill>
                  <a:srgbClr val="0000FF"/>
                </a:solidFill>
                <a:latin typeface="Comic Sans MS" panose="030F0702030302020204" pitchFamily="66" charset="0"/>
              </a:rPr>
              <a:t>EIC_NET</a:t>
            </a:r>
          </a:p>
        </p:txBody>
      </p:sp>
      <p:pic>
        <p:nvPicPr>
          <p:cNvPr id="9" name="Picture 8" descr="EIC_cinema.png">
            <a:extLst>
              <a:ext uri="{FF2B5EF4-FFF2-40B4-BE49-F238E27FC236}">
                <a16:creationId xmlns:a16="http://schemas.microsoft.com/office/drawing/2014/main" id="{7EF64EFC-01F5-724B-BC3F-D35C139929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528" y="1057237"/>
            <a:ext cx="3968863" cy="5135486"/>
          </a:xfrm>
          <a:prstGeom prst="rect">
            <a:avLst/>
          </a:prstGeom>
        </p:spPr>
      </p:pic>
      <p:sp>
        <p:nvSpPr>
          <p:cNvPr id="13" name="TextBox 1">
            <a:extLst>
              <a:ext uri="{FF2B5EF4-FFF2-40B4-BE49-F238E27FC236}">
                <a16:creationId xmlns:a16="http://schemas.microsoft.com/office/drawing/2014/main" id="{E488B9ED-6771-DA45-A886-8012A6BF5675}"/>
              </a:ext>
            </a:extLst>
          </p:cNvPr>
          <p:cNvSpPr txBox="1"/>
          <p:nvPr/>
        </p:nvSpPr>
        <p:spPr>
          <a:xfrm>
            <a:off x="4616244" y="1123210"/>
            <a:ext cx="4277453" cy="4785926"/>
          </a:xfrm>
          <a:prstGeom prst="rect">
            <a:avLst/>
          </a:prstGeom>
          <a:noFill/>
        </p:spPr>
        <p:txBody>
          <a:bodyPr wrap="none" rtlCol="0">
            <a:spAutoFit/>
          </a:bodyPr>
          <a:lstStyle/>
          <a:p>
            <a:r>
              <a:rPr lang="en-US" sz="2400" b="1" dirty="0"/>
              <a:t>Electron Ion Collider:</a:t>
            </a:r>
          </a:p>
          <a:p>
            <a:endParaRPr lang="en-US" sz="1100" dirty="0"/>
          </a:p>
          <a:p>
            <a:r>
              <a:rPr lang="en-US" dirty="0"/>
              <a:t>Strong interest in Italian nuclear physics </a:t>
            </a:r>
          </a:p>
          <a:p>
            <a:r>
              <a:rPr lang="en-US" dirty="0"/>
              <a:t>community (theory and experiment)</a:t>
            </a:r>
          </a:p>
          <a:p>
            <a:endParaRPr lang="en-US" dirty="0"/>
          </a:p>
          <a:p>
            <a:r>
              <a:rPr lang="en-US" dirty="0"/>
              <a:t>CD1 approval in June 2021</a:t>
            </a:r>
          </a:p>
          <a:p>
            <a:endParaRPr lang="en-US" dirty="0"/>
          </a:p>
          <a:p>
            <a:r>
              <a:rPr lang="en-US" dirty="0"/>
              <a:t>EPIC Coll. for 1</a:t>
            </a:r>
            <a:r>
              <a:rPr lang="en-US" baseline="30000" dirty="0"/>
              <a:t>st</a:t>
            </a:r>
            <a:r>
              <a:rPr lang="en-US" dirty="0"/>
              <a:t> detector start in fall 2022</a:t>
            </a:r>
          </a:p>
          <a:p>
            <a:endParaRPr lang="en-US" dirty="0"/>
          </a:p>
          <a:p>
            <a:r>
              <a:rPr lang="en-US" dirty="0"/>
              <a:t>Detector subsystems defined in spring 2023</a:t>
            </a:r>
          </a:p>
          <a:p>
            <a:endParaRPr lang="en-US" dirty="0"/>
          </a:p>
          <a:p>
            <a:r>
              <a:rPr lang="en-US" dirty="0"/>
              <a:t>TDR expected at the end of 2024</a:t>
            </a:r>
          </a:p>
          <a:p>
            <a:endParaRPr lang="en-US" dirty="0"/>
          </a:p>
          <a:p>
            <a:r>
              <a:rPr lang="en-US" dirty="0"/>
              <a:t>CD2 &amp; 3 expected in spring 2025</a:t>
            </a:r>
          </a:p>
          <a:p>
            <a:r>
              <a:rPr lang="en-US" dirty="0"/>
              <a:t>     (start of construction)</a:t>
            </a:r>
          </a:p>
          <a:p>
            <a:endParaRPr lang="en-US" dirty="0"/>
          </a:p>
          <a:p>
            <a:r>
              <a:rPr lang="en-US" b="1" dirty="0">
                <a:solidFill>
                  <a:srgbClr val="C00000"/>
                </a:solidFill>
              </a:rPr>
              <a:t>INFN Ferrara leading the </a:t>
            </a:r>
            <a:r>
              <a:rPr lang="en-US" b="1" dirty="0" err="1">
                <a:solidFill>
                  <a:srgbClr val="C00000"/>
                </a:solidFill>
              </a:rPr>
              <a:t>dRICH</a:t>
            </a:r>
            <a:r>
              <a:rPr lang="en-US" b="1" dirty="0">
                <a:solidFill>
                  <a:srgbClr val="C00000"/>
                </a:solidFill>
              </a:rPr>
              <a:t> subsystem</a:t>
            </a:r>
          </a:p>
        </p:txBody>
      </p:sp>
      <p:sp>
        <p:nvSpPr>
          <p:cNvPr id="2" name="Rectangle 72">
            <a:extLst>
              <a:ext uri="{FF2B5EF4-FFF2-40B4-BE49-F238E27FC236}">
                <a16:creationId xmlns:a16="http://schemas.microsoft.com/office/drawing/2014/main" id="{722A616A-565D-BC1B-7517-F6F6674183A4}"/>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spTree>
    <p:extLst>
      <p:ext uri="{BB962C8B-B14F-4D97-AF65-F5344CB8AC3E}">
        <p14:creationId xmlns:p14="http://schemas.microsoft.com/office/powerpoint/2010/main" val="331020664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BEDFBE81-1EC6-1249-B972-8C313A19FA9C}"/>
              </a:ext>
            </a:extLst>
          </p:cNvPr>
          <p:cNvSpPr txBox="1"/>
          <p:nvPr/>
        </p:nvSpPr>
        <p:spPr>
          <a:xfrm>
            <a:off x="251520" y="153898"/>
            <a:ext cx="8419825" cy="492443"/>
          </a:xfrm>
          <a:prstGeom prst="rect">
            <a:avLst/>
          </a:prstGeom>
          <a:noFill/>
          <a:ln w="19050">
            <a:noFill/>
          </a:ln>
        </p:spPr>
        <p:txBody>
          <a:bodyPr wrap="square" rtlCol="0">
            <a:spAutoFit/>
          </a:bodyPr>
          <a:lstStyle/>
          <a:p>
            <a:r>
              <a:rPr lang="it-IT" sz="2600" dirty="0">
                <a:solidFill>
                  <a:srgbClr val="0000FF"/>
                </a:solidFill>
                <a:latin typeface="Comic Sans MS" panose="030F0702030302020204" pitchFamily="66" charset="0"/>
              </a:rPr>
              <a:t>EIC_NET: The </a:t>
            </a:r>
            <a:r>
              <a:rPr lang="it-IT" sz="2600" dirty="0" err="1">
                <a:solidFill>
                  <a:srgbClr val="0000FF"/>
                </a:solidFill>
                <a:latin typeface="Comic Sans MS" panose="030F0702030302020204" pitchFamily="66" charset="0"/>
              </a:rPr>
              <a:t>dual</a:t>
            </a:r>
            <a:r>
              <a:rPr lang="it-IT" sz="2600" dirty="0">
                <a:solidFill>
                  <a:srgbClr val="0000FF"/>
                </a:solidFill>
                <a:latin typeface="Comic Sans MS" panose="030F0702030302020204" pitchFamily="66" charset="0"/>
              </a:rPr>
              <a:t> RICH</a:t>
            </a:r>
          </a:p>
        </p:txBody>
      </p:sp>
      <p:sp>
        <p:nvSpPr>
          <p:cNvPr id="36" name="Rectangle 72">
            <a:extLst>
              <a:ext uri="{FF2B5EF4-FFF2-40B4-BE49-F238E27FC236}">
                <a16:creationId xmlns:a16="http://schemas.microsoft.com/office/drawing/2014/main" id="{E622343D-2386-D444-A416-3CECF59B5FB4}"/>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cxnSp>
        <p:nvCxnSpPr>
          <p:cNvPr id="37" name="Straight Connector 92">
            <a:extLst>
              <a:ext uri="{FF2B5EF4-FFF2-40B4-BE49-F238E27FC236}">
                <a16:creationId xmlns:a16="http://schemas.microsoft.com/office/drawing/2014/main" id="{1AE1A524-93A8-044E-9FBB-38E13CCA13BF}"/>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8" name="Slide Number Placeholder 9">
            <a:extLst>
              <a:ext uri="{FF2B5EF4-FFF2-40B4-BE49-F238E27FC236}">
                <a16:creationId xmlns:a16="http://schemas.microsoft.com/office/drawing/2014/main" id="{5E413118-F86A-5B42-8156-99856E03382A}"/>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23</a:t>
            </a:fld>
            <a:endParaRPr lang="it-IT" sz="1600" b="1" dirty="0">
              <a:solidFill>
                <a:schemeClr val="tx1"/>
              </a:solidFill>
              <a:latin typeface="Calibri" charset="0"/>
              <a:ea typeface="Calibri" charset="0"/>
              <a:cs typeface="Calibri" charset="0"/>
            </a:endParaRPr>
          </a:p>
        </p:txBody>
      </p:sp>
      <p:sp>
        <p:nvSpPr>
          <p:cNvPr id="2" name="Rectangle 1">
            <a:extLst>
              <a:ext uri="{FF2B5EF4-FFF2-40B4-BE49-F238E27FC236}">
                <a16:creationId xmlns:a16="http://schemas.microsoft.com/office/drawing/2014/main" id="{A91DD836-C9A4-EBD3-D24C-36770403E59A}"/>
              </a:ext>
            </a:extLst>
          </p:cNvPr>
          <p:cNvSpPr/>
          <p:nvPr/>
        </p:nvSpPr>
        <p:spPr>
          <a:xfrm>
            <a:off x="-30874" y="5219331"/>
            <a:ext cx="9144000" cy="13212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3" name="Rectangle 2">
            <a:extLst>
              <a:ext uri="{FF2B5EF4-FFF2-40B4-BE49-F238E27FC236}">
                <a16:creationId xmlns:a16="http://schemas.microsoft.com/office/drawing/2014/main" id="{EB8CE837-50F9-A600-B073-AAEB30B8B3EA}"/>
              </a:ext>
            </a:extLst>
          </p:cNvPr>
          <p:cNvSpPr/>
          <p:nvPr/>
        </p:nvSpPr>
        <p:spPr>
          <a:xfrm>
            <a:off x="2885307" y="1042303"/>
            <a:ext cx="3143247" cy="256771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350"/>
          </a:p>
        </p:txBody>
      </p:sp>
      <p:sp>
        <p:nvSpPr>
          <p:cNvPr id="4" name="Rectangle 3">
            <a:extLst>
              <a:ext uri="{FF2B5EF4-FFF2-40B4-BE49-F238E27FC236}">
                <a16:creationId xmlns:a16="http://schemas.microsoft.com/office/drawing/2014/main" id="{0746C250-937C-828F-5571-E5DDB62BBA60}"/>
              </a:ext>
            </a:extLst>
          </p:cNvPr>
          <p:cNvSpPr/>
          <p:nvPr/>
        </p:nvSpPr>
        <p:spPr>
          <a:xfrm>
            <a:off x="6135950" y="1053725"/>
            <a:ext cx="1465058" cy="254086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350"/>
          </a:p>
        </p:txBody>
      </p:sp>
      <p:sp>
        <p:nvSpPr>
          <p:cNvPr id="5" name="Rectangle 4">
            <a:extLst>
              <a:ext uri="{FF2B5EF4-FFF2-40B4-BE49-F238E27FC236}">
                <a16:creationId xmlns:a16="http://schemas.microsoft.com/office/drawing/2014/main" id="{782B3A24-DA35-F2F7-E830-E6BCDCBA442B}"/>
              </a:ext>
            </a:extLst>
          </p:cNvPr>
          <p:cNvSpPr/>
          <p:nvPr/>
        </p:nvSpPr>
        <p:spPr>
          <a:xfrm>
            <a:off x="1553790" y="1053725"/>
            <a:ext cx="1209474" cy="2567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350"/>
          </a:p>
        </p:txBody>
      </p:sp>
      <p:pic>
        <p:nvPicPr>
          <p:cNvPr id="6" name="Picture 5">
            <a:extLst>
              <a:ext uri="{FF2B5EF4-FFF2-40B4-BE49-F238E27FC236}">
                <a16:creationId xmlns:a16="http://schemas.microsoft.com/office/drawing/2014/main" id="{5E57F4B1-4321-009C-3BE6-93BD27B9EE96}"/>
              </a:ext>
            </a:extLst>
          </p:cNvPr>
          <p:cNvPicPr>
            <a:picLocks noChangeAspect="1"/>
          </p:cNvPicPr>
          <p:nvPr/>
        </p:nvPicPr>
        <p:blipFill>
          <a:blip r:embed="rId3"/>
          <a:stretch>
            <a:fillRect/>
          </a:stretch>
        </p:blipFill>
        <p:spPr>
          <a:xfrm>
            <a:off x="2955668" y="1334848"/>
            <a:ext cx="3000648" cy="2066753"/>
          </a:xfrm>
          <a:prstGeom prst="rect">
            <a:avLst/>
          </a:prstGeom>
        </p:spPr>
      </p:pic>
      <p:pic>
        <p:nvPicPr>
          <p:cNvPr id="7" name="Picture 6">
            <a:extLst>
              <a:ext uri="{FF2B5EF4-FFF2-40B4-BE49-F238E27FC236}">
                <a16:creationId xmlns:a16="http://schemas.microsoft.com/office/drawing/2014/main" id="{6B883FC3-B30F-0B06-23E7-46F583525C05}"/>
              </a:ext>
            </a:extLst>
          </p:cNvPr>
          <p:cNvPicPr>
            <a:picLocks noChangeAspect="1"/>
          </p:cNvPicPr>
          <p:nvPr/>
        </p:nvPicPr>
        <p:blipFill>
          <a:blip r:embed="rId4"/>
          <a:stretch>
            <a:fillRect/>
          </a:stretch>
        </p:blipFill>
        <p:spPr>
          <a:xfrm>
            <a:off x="1847425" y="2285907"/>
            <a:ext cx="676261" cy="336750"/>
          </a:xfrm>
          <a:prstGeom prst="rect">
            <a:avLst/>
          </a:prstGeom>
        </p:spPr>
      </p:pic>
      <p:pic>
        <p:nvPicPr>
          <p:cNvPr id="9" name="Picture 8">
            <a:extLst>
              <a:ext uri="{FF2B5EF4-FFF2-40B4-BE49-F238E27FC236}">
                <a16:creationId xmlns:a16="http://schemas.microsoft.com/office/drawing/2014/main" id="{35C4DF3B-4E49-5867-6142-6E73E3631D4A}"/>
              </a:ext>
            </a:extLst>
          </p:cNvPr>
          <p:cNvPicPr>
            <a:picLocks noChangeAspect="1"/>
          </p:cNvPicPr>
          <p:nvPr/>
        </p:nvPicPr>
        <p:blipFill>
          <a:blip r:embed="rId5"/>
          <a:stretch>
            <a:fillRect/>
          </a:stretch>
        </p:blipFill>
        <p:spPr>
          <a:xfrm>
            <a:off x="1778422" y="1287981"/>
            <a:ext cx="676261" cy="338131"/>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059CE903-891A-ADB7-7826-20AA4ED1838A}"/>
              </a:ext>
            </a:extLst>
          </p:cNvPr>
          <p:cNvPicPr>
            <a:picLocks noChangeAspect="1"/>
          </p:cNvPicPr>
          <p:nvPr/>
        </p:nvPicPr>
        <p:blipFill>
          <a:blip r:embed="rId6"/>
          <a:stretch>
            <a:fillRect/>
          </a:stretch>
        </p:blipFill>
        <p:spPr>
          <a:xfrm>
            <a:off x="1723420" y="2732822"/>
            <a:ext cx="392326" cy="406723"/>
          </a:xfrm>
          <a:prstGeom prst="rect">
            <a:avLst/>
          </a:prstGeom>
        </p:spPr>
      </p:pic>
      <p:pic>
        <p:nvPicPr>
          <p:cNvPr id="11" name="Picture 10" descr="A blue screen with white text&#10;&#10;Description automatically generated with low confidence">
            <a:extLst>
              <a:ext uri="{FF2B5EF4-FFF2-40B4-BE49-F238E27FC236}">
                <a16:creationId xmlns:a16="http://schemas.microsoft.com/office/drawing/2014/main" id="{74F65772-02DC-E2FC-7C11-DEF666DD573C}"/>
              </a:ext>
            </a:extLst>
          </p:cNvPr>
          <p:cNvPicPr>
            <a:picLocks noChangeAspect="1"/>
          </p:cNvPicPr>
          <p:nvPr/>
        </p:nvPicPr>
        <p:blipFill>
          <a:blip r:embed="rId7"/>
          <a:stretch>
            <a:fillRect/>
          </a:stretch>
        </p:blipFill>
        <p:spPr>
          <a:xfrm>
            <a:off x="2115746" y="2810545"/>
            <a:ext cx="565746" cy="270015"/>
          </a:xfrm>
          <a:prstGeom prst="rect">
            <a:avLst/>
          </a:prstGeom>
        </p:spPr>
      </p:pic>
      <p:sp>
        <p:nvSpPr>
          <p:cNvPr id="12" name="TextBox 11">
            <a:extLst>
              <a:ext uri="{FF2B5EF4-FFF2-40B4-BE49-F238E27FC236}">
                <a16:creationId xmlns:a16="http://schemas.microsoft.com/office/drawing/2014/main" id="{CABEB555-198D-7E30-A91F-99C220BCE931}"/>
              </a:ext>
            </a:extLst>
          </p:cNvPr>
          <p:cNvSpPr txBox="1"/>
          <p:nvPr/>
        </p:nvSpPr>
        <p:spPr>
          <a:xfrm>
            <a:off x="1572705" y="1668592"/>
            <a:ext cx="1125629" cy="507831"/>
          </a:xfrm>
          <a:prstGeom prst="rect">
            <a:avLst/>
          </a:prstGeom>
          <a:noFill/>
        </p:spPr>
        <p:txBody>
          <a:bodyPr wrap="none" rtlCol="0">
            <a:spAutoFit/>
          </a:bodyPr>
          <a:lstStyle/>
          <a:p>
            <a:r>
              <a:rPr lang="en-US" sz="900" dirty="0"/>
              <a:t>BA, </a:t>
            </a:r>
            <a:r>
              <a:rPr lang="x-none" sz="900" dirty="0"/>
              <a:t>BO</a:t>
            </a:r>
            <a:r>
              <a:rPr lang="x-none" sz="900"/>
              <a:t>, </a:t>
            </a:r>
            <a:r>
              <a:rPr lang="en-US" sz="900" dirty="0"/>
              <a:t>CS, CT, FE , </a:t>
            </a:r>
          </a:p>
          <a:p>
            <a:r>
              <a:rPr lang="en-US" sz="900" dirty="0"/>
              <a:t>GE,  </a:t>
            </a:r>
            <a:r>
              <a:rPr lang="x-none" sz="900"/>
              <a:t>LNF</a:t>
            </a:r>
            <a:r>
              <a:rPr lang="x-none" sz="900" dirty="0"/>
              <a:t>, LNS</a:t>
            </a:r>
            <a:r>
              <a:rPr lang="x-none" sz="900"/>
              <a:t>,</a:t>
            </a:r>
            <a:r>
              <a:rPr lang="en-US" sz="900" dirty="0"/>
              <a:t> </a:t>
            </a:r>
            <a:r>
              <a:rPr lang="x-none" sz="900"/>
              <a:t>RM</a:t>
            </a:r>
            <a:r>
              <a:rPr lang="en-US" sz="900" dirty="0"/>
              <a:t>2</a:t>
            </a:r>
            <a:r>
              <a:rPr lang="x-none" sz="900"/>
              <a:t>, </a:t>
            </a:r>
            <a:endParaRPr lang="en-US" sz="900" dirty="0"/>
          </a:p>
          <a:p>
            <a:r>
              <a:rPr lang="en-US" sz="900" dirty="0"/>
              <a:t>SA, </a:t>
            </a:r>
            <a:r>
              <a:rPr lang="x-none" sz="900" dirty="0"/>
              <a:t>TO, TS</a:t>
            </a:r>
          </a:p>
        </p:txBody>
      </p:sp>
      <p:pic>
        <p:nvPicPr>
          <p:cNvPr id="13" name="Picture 12">
            <a:extLst>
              <a:ext uri="{FF2B5EF4-FFF2-40B4-BE49-F238E27FC236}">
                <a16:creationId xmlns:a16="http://schemas.microsoft.com/office/drawing/2014/main" id="{E0C06EF2-A000-B255-CCAA-621DB981080D}"/>
              </a:ext>
            </a:extLst>
          </p:cNvPr>
          <p:cNvPicPr>
            <a:picLocks noChangeAspect="1"/>
          </p:cNvPicPr>
          <p:nvPr/>
        </p:nvPicPr>
        <p:blipFill>
          <a:blip r:embed="rId8"/>
          <a:stretch>
            <a:fillRect/>
          </a:stretch>
        </p:blipFill>
        <p:spPr>
          <a:xfrm>
            <a:off x="6244749" y="1857738"/>
            <a:ext cx="1085850" cy="333375"/>
          </a:xfrm>
          <a:prstGeom prst="rect">
            <a:avLst/>
          </a:prstGeom>
        </p:spPr>
      </p:pic>
      <p:sp>
        <p:nvSpPr>
          <p:cNvPr id="14" name="TextBox 13">
            <a:extLst>
              <a:ext uri="{FF2B5EF4-FFF2-40B4-BE49-F238E27FC236}">
                <a16:creationId xmlns:a16="http://schemas.microsoft.com/office/drawing/2014/main" id="{771B61E6-ECAD-6E90-EE41-50C8146D61A6}"/>
              </a:ext>
            </a:extLst>
          </p:cNvPr>
          <p:cNvSpPr txBox="1"/>
          <p:nvPr/>
        </p:nvSpPr>
        <p:spPr>
          <a:xfrm>
            <a:off x="4422214" y="1018376"/>
            <a:ext cx="465192" cy="276999"/>
          </a:xfrm>
          <a:prstGeom prst="rect">
            <a:avLst/>
          </a:prstGeom>
          <a:noFill/>
        </p:spPr>
        <p:txBody>
          <a:bodyPr wrap="none" rtlCol="0">
            <a:spAutoFit/>
          </a:bodyPr>
          <a:lstStyle/>
          <a:p>
            <a:r>
              <a:rPr lang="en-US" sz="1200" b="1" dirty="0">
                <a:solidFill>
                  <a:srgbClr val="C00000"/>
                </a:solidFill>
              </a:rPr>
              <a:t>EPIC</a:t>
            </a:r>
          </a:p>
        </p:txBody>
      </p:sp>
      <p:sp>
        <p:nvSpPr>
          <p:cNvPr id="26" name="TextBox 25">
            <a:extLst>
              <a:ext uri="{FF2B5EF4-FFF2-40B4-BE49-F238E27FC236}">
                <a16:creationId xmlns:a16="http://schemas.microsoft.com/office/drawing/2014/main" id="{E263C348-E825-6B73-DABB-50223C22AF69}"/>
              </a:ext>
            </a:extLst>
          </p:cNvPr>
          <p:cNvSpPr txBox="1"/>
          <p:nvPr/>
        </p:nvSpPr>
        <p:spPr>
          <a:xfrm>
            <a:off x="1530291" y="701904"/>
            <a:ext cx="5820055" cy="276999"/>
          </a:xfrm>
          <a:prstGeom prst="rect">
            <a:avLst/>
          </a:prstGeom>
          <a:noFill/>
        </p:spPr>
        <p:txBody>
          <a:bodyPr wrap="none" rtlCol="0">
            <a:spAutoFit/>
          </a:bodyPr>
          <a:lstStyle/>
          <a:p>
            <a:r>
              <a:rPr lang="en-US" sz="1200" dirty="0"/>
              <a:t>Compact cost-effective solution for particle identification in the high-energy endcap at EIC </a:t>
            </a:r>
          </a:p>
        </p:txBody>
      </p:sp>
      <p:sp>
        <p:nvSpPr>
          <p:cNvPr id="29" name="Rectangle 28">
            <a:extLst>
              <a:ext uri="{FF2B5EF4-FFF2-40B4-BE49-F238E27FC236}">
                <a16:creationId xmlns:a16="http://schemas.microsoft.com/office/drawing/2014/main" id="{D606C614-377A-A327-FE2D-375EB194DBB7}"/>
              </a:ext>
            </a:extLst>
          </p:cNvPr>
          <p:cNvSpPr/>
          <p:nvPr/>
        </p:nvSpPr>
        <p:spPr>
          <a:xfrm>
            <a:off x="4823390" y="1703849"/>
            <a:ext cx="551622" cy="736123"/>
          </a:xfrm>
          <a:prstGeom prst="rect">
            <a:avLst/>
          </a:prstGeom>
          <a:solidFill>
            <a:srgbClr val="F5F701">
              <a:alpha val="49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sz="1350"/>
          </a:p>
        </p:txBody>
      </p:sp>
      <p:sp>
        <p:nvSpPr>
          <p:cNvPr id="30" name="TextBox 29">
            <a:extLst>
              <a:ext uri="{FF2B5EF4-FFF2-40B4-BE49-F238E27FC236}">
                <a16:creationId xmlns:a16="http://schemas.microsoft.com/office/drawing/2014/main" id="{BC916619-0FEF-5D61-3C49-639B6C4544D5}"/>
              </a:ext>
            </a:extLst>
          </p:cNvPr>
          <p:cNvSpPr txBox="1"/>
          <p:nvPr/>
        </p:nvSpPr>
        <p:spPr>
          <a:xfrm>
            <a:off x="6183074" y="1059175"/>
            <a:ext cx="1508746" cy="276999"/>
          </a:xfrm>
          <a:prstGeom prst="rect">
            <a:avLst/>
          </a:prstGeom>
          <a:noFill/>
        </p:spPr>
        <p:txBody>
          <a:bodyPr wrap="none" rtlCol="0">
            <a:spAutoFit/>
          </a:bodyPr>
          <a:lstStyle/>
          <a:p>
            <a:r>
              <a:rPr lang="en-IT" sz="1200" b="1" dirty="0">
                <a:solidFill>
                  <a:srgbClr val="C00000"/>
                </a:solidFill>
              </a:rPr>
              <a:t>EIC RICH Consortium</a:t>
            </a:r>
          </a:p>
        </p:txBody>
      </p:sp>
      <p:grpSp>
        <p:nvGrpSpPr>
          <p:cNvPr id="31" name="Group 30">
            <a:extLst>
              <a:ext uri="{FF2B5EF4-FFF2-40B4-BE49-F238E27FC236}">
                <a16:creationId xmlns:a16="http://schemas.microsoft.com/office/drawing/2014/main" id="{23797CAD-9FD6-0D2A-89C4-97AB5AA36F38}"/>
              </a:ext>
            </a:extLst>
          </p:cNvPr>
          <p:cNvGrpSpPr/>
          <p:nvPr/>
        </p:nvGrpSpPr>
        <p:grpSpPr>
          <a:xfrm>
            <a:off x="6208683" y="2276128"/>
            <a:ext cx="1259444" cy="345593"/>
            <a:chOff x="6778629" y="2363596"/>
            <a:chExt cx="1679258" cy="460791"/>
          </a:xfrm>
        </p:grpSpPr>
        <p:sp>
          <p:nvSpPr>
            <p:cNvPr id="32" name="Rectangle 31">
              <a:extLst>
                <a:ext uri="{FF2B5EF4-FFF2-40B4-BE49-F238E27FC236}">
                  <a16:creationId xmlns:a16="http://schemas.microsoft.com/office/drawing/2014/main" id="{3251FAE3-5646-11DF-3AC1-0CB318F7049C}"/>
                </a:ext>
              </a:extLst>
            </p:cNvPr>
            <p:cNvSpPr/>
            <p:nvPr/>
          </p:nvSpPr>
          <p:spPr>
            <a:xfrm>
              <a:off x="6778629" y="2363596"/>
              <a:ext cx="1679258"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sz="1350"/>
            </a:p>
          </p:txBody>
        </p:sp>
        <p:pic>
          <p:nvPicPr>
            <p:cNvPr id="33" name="Picture 32">
              <a:extLst>
                <a:ext uri="{FF2B5EF4-FFF2-40B4-BE49-F238E27FC236}">
                  <a16:creationId xmlns:a16="http://schemas.microsoft.com/office/drawing/2014/main" id="{01A903BF-9F5E-DB77-CCA6-1ED4DE17E048}"/>
                </a:ext>
              </a:extLst>
            </p:cNvPr>
            <p:cNvPicPr>
              <a:picLocks noChangeAspect="1"/>
            </p:cNvPicPr>
            <p:nvPr/>
          </p:nvPicPr>
          <p:blipFill>
            <a:blip r:embed="rId9"/>
            <a:stretch>
              <a:fillRect/>
            </a:stretch>
          </p:blipFill>
          <p:spPr>
            <a:xfrm>
              <a:off x="7864001" y="2367187"/>
              <a:ext cx="482803" cy="457200"/>
            </a:xfrm>
            <a:prstGeom prst="rect">
              <a:avLst/>
            </a:prstGeom>
          </p:spPr>
        </p:pic>
        <p:pic>
          <p:nvPicPr>
            <p:cNvPr id="34" name="Picture 33">
              <a:extLst>
                <a:ext uri="{FF2B5EF4-FFF2-40B4-BE49-F238E27FC236}">
                  <a16:creationId xmlns:a16="http://schemas.microsoft.com/office/drawing/2014/main" id="{5D695135-B4C3-4456-D3E4-1DCAFD6B7EAC}"/>
                </a:ext>
              </a:extLst>
            </p:cNvPr>
            <p:cNvPicPr>
              <a:picLocks noChangeAspect="1"/>
            </p:cNvPicPr>
            <p:nvPr/>
          </p:nvPicPr>
          <p:blipFill>
            <a:blip r:embed="rId10"/>
            <a:stretch>
              <a:fillRect/>
            </a:stretch>
          </p:blipFill>
          <p:spPr>
            <a:xfrm>
              <a:off x="6849684" y="2412321"/>
              <a:ext cx="537265" cy="187719"/>
            </a:xfrm>
            <a:prstGeom prst="rect">
              <a:avLst/>
            </a:prstGeom>
          </p:spPr>
        </p:pic>
        <p:pic>
          <p:nvPicPr>
            <p:cNvPr id="40" name="Picture 39">
              <a:extLst>
                <a:ext uri="{FF2B5EF4-FFF2-40B4-BE49-F238E27FC236}">
                  <a16:creationId xmlns:a16="http://schemas.microsoft.com/office/drawing/2014/main" id="{EE8639AD-E6CC-3630-D463-1161C6457B99}"/>
                </a:ext>
              </a:extLst>
            </p:cNvPr>
            <p:cNvPicPr>
              <a:picLocks noChangeAspect="1"/>
            </p:cNvPicPr>
            <p:nvPr/>
          </p:nvPicPr>
          <p:blipFill>
            <a:blip r:embed="rId11"/>
            <a:stretch>
              <a:fillRect/>
            </a:stretch>
          </p:blipFill>
          <p:spPr>
            <a:xfrm>
              <a:off x="7138194" y="2591772"/>
              <a:ext cx="675718" cy="200983"/>
            </a:xfrm>
            <a:prstGeom prst="rect">
              <a:avLst/>
            </a:prstGeom>
          </p:spPr>
        </p:pic>
      </p:grpSp>
      <p:grpSp>
        <p:nvGrpSpPr>
          <p:cNvPr id="41" name="Group 40">
            <a:extLst>
              <a:ext uri="{FF2B5EF4-FFF2-40B4-BE49-F238E27FC236}">
                <a16:creationId xmlns:a16="http://schemas.microsoft.com/office/drawing/2014/main" id="{24CB74A7-F1A2-53BC-9CBB-FB201DF3E803}"/>
              </a:ext>
            </a:extLst>
          </p:cNvPr>
          <p:cNvGrpSpPr/>
          <p:nvPr/>
        </p:nvGrpSpPr>
        <p:grpSpPr>
          <a:xfrm>
            <a:off x="6208683" y="1451191"/>
            <a:ext cx="1259444" cy="342900"/>
            <a:chOff x="6781522" y="2884174"/>
            <a:chExt cx="1679258" cy="457200"/>
          </a:xfrm>
        </p:grpSpPr>
        <p:sp>
          <p:nvSpPr>
            <p:cNvPr id="42" name="Rectangle 41">
              <a:extLst>
                <a:ext uri="{FF2B5EF4-FFF2-40B4-BE49-F238E27FC236}">
                  <a16:creationId xmlns:a16="http://schemas.microsoft.com/office/drawing/2014/main" id="{A8C1DFE8-1339-DBF9-A886-4843414D0952}"/>
                </a:ext>
              </a:extLst>
            </p:cNvPr>
            <p:cNvSpPr/>
            <p:nvPr/>
          </p:nvSpPr>
          <p:spPr>
            <a:xfrm>
              <a:off x="6781522" y="2884174"/>
              <a:ext cx="1679258"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sz="1350"/>
            </a:p>
          </p:txBody>
        </p:sp>
        <p:pic>
          <p:nvPicPr>
            <p:cNvPr id="43" name="Picture 42">
              <a:extLst>
                <a:ext uri="{FF2B5EF4-FFF2-40B4-BE49-F238E27FC236}">
                  <a16:creationId xmlns:a16="http://schemas.microsoft.com/office/drawing/2014/main" id="{3C98712C-CB76-F78B-3D80-7D690B53759A}"/>
                </a:ext>
              </a:extLst>
            </p:cNvPr>
            <p:cNvPicPr>
              <a:picLocks noChangeAspect="1"/>
            </p:cNvPicPr>
            <p:nvPr/>
          </p:nvPicPr>
          <p:blipFill>
            <a:blip r:embed="rId12"/>
            <a:stretch>
              <a:fillRect/>
            </a:stretch>
          </p:blipFill>
          <p:spPr>
            <a:xfrm>
              <a:off x="6807789" y="2957779"/>
              <a:ext cx="1085728" cy="364672"/>
            </a:xfrm>
            <a:prstGeom prst="rect">
              <a:avLst/>
            </a:prstGeom>
          </p:spPr>
        </p:pic>
        <p:pic>
          <p:nvPicPr>
            <p:cNvPr id="44" name="Picture 43">
              <a:extLst>
                <a:ext uri="{FF2B5EF4-FFF2-40B4-BE49-F238E27FC236}">
                  <a16:creationId xmlns:a16="http://schemas.microsoft.com/office/drawing/2014/main" id="{AA99C9E9-224B-9069-005B-1E95C20893F3}"/>
                </a:ext>
              </a:extLst>
            </p:cNvPr>
            <p:cNvPicPr>
              <a:picLocks noChangeAspect="1"/>
            </p:cNvPicPr>
            <p:nvPr/>
          </p:nvPicPr>
          <p:blipFill>
            <a:blip r:embed="rId13"/>
            <a:stretch>
              <a:fillRect/>
            </a:stretch>
          </p:blipFill>
          <p:spPr>
            <a:xfrm>
              <a:off x="7959480" y="2949605"/>
              <a:ext cx="342587" cy="342002"/>
            </a:xfrm>
            <a:prstGeom prst="rect">
              <a:avLst/>
            </a:prstGeom>
          </p:spPr>
        </p:pic>
      </p:grpSp>
      <p:sp>
        <p:nvSpPr>
          <p:cNvPr id="45" name="TextBox 44">
            <a:extLst>
              <a:ext uri="{FF2B5EF4-FFF2-40B4-BE49-F238E27FC236}">
                <a16:creationId xmlns:a16="http://schemas.microsoft.com/office/drawing/2014/main" id="{19C55EEC-A43B-688A-CE30-962C8C837FD2}"/>
              </a:ext>
            </a:extLst>
          </p:cNvPr>
          <p:cNvSpPr txBox="1"/>
          <p:nvPr/>
        </p:nvSpPr>
        <p:spPr>
          <a:xfrm>
            <a:off x="6233367" y="2772988"/>
            <a:ext cx="391454" cy="300082"/>
          </a:xfrm>
          <a:prstGeom prst="rect">
            <a:avLst/>
          </a:prstGeom>
          <a:noFill/>
        </p:spPr>
        <p:txBody>
          <a:bodyPr wrap="none" rtlCol="0">
            <a:spAutoFit/>
          </a:bodyPr>
          <a:lstStyle/>
          <a:p>
            <a:r>
              <a:rPr lang="en-IT" sz="1350" dirty="0"/>
              <a:t>…..</a:t>
            </a:r>
          </a:p>
        </p:txBody>
      </p:sp>
      <p:sp>
        <p:nvSpPr>
          <p:cNvPr id="46" name="TextBox 45">
            <a:extLst>
              <a:ext uri="{FF2B5EF4-FFF2-40B4-BE49-F238E27FC236}">
                <a16:creationId xmlns:a16="http://schemas.microsoft.com/office/drawing/2014/main" id="{1D5A25BB-C4AB-F4E4-EE08-0EE588799A0F}"/>
              </a:ext>
            </a:extLst>
          </p:cNvPr>
          <p:cNvSpPr txBox="1"/>
          <p:nvPr/>
        </p:nvSpPr>
        <p:spPr>
          <a:xfrm>
            <a:off x="1582467" y="1059175"/>
            <a:ext cx="575799" cy="276999"/>
          </a:xfrm>
          <a:prstGeom prst="rect">
            <a:avLst/>
          </a:prstGeom>
          <a:noFill/>
        </p:spPr>
        <p:txBody>
          <a:bodyPr wrap="none" rtlCol="0">
            <a:spAutoFit/>
          </a:bodyPr>
          <a:lstStyle/>
          <a:p>
            <a:r>
              <a:rPr lang="en-IT" sz="1200" b="1" dirty="0">
                <a:solidFill>
                  <a:srgbClr val="C00000"/>
                </a:solidFill>
              </a:rPr>
              <a:t>dRICH</a:t>
            </a:r>
          </a:p>
        </p:txBody>
      </p:sp>
      <p:pic>
        <p:nvPicPr>
          <p:cNvPr id="47" name="Picture 46">
            <a:extLst>
              <a:ext uri="{FF2B5EF4-FFF2-40B4-BE49-F238E27FC236}">
                <a16:creationId xmlns:a16="http://schemas.microsoft.com/office/drawing/2014/main" id="{8A7F5CB5-831A-6CDA-3E4D-FFF3DA72CC37}"/>
              </a:ext>
            </a:extLst>
          </p:cNvPr>
          <p:cNvPicPr>
            <a:picLocks noChangeAspect="1"/>
          </p:cNvPicPr>
          <p:nvPr/>
        </p:nvPicPr>
        <p:blipFill>
          <a:blip r:embed="rId14"/>
          <a:stretch>
            <a:fillRect/>
          </a:stretch>
        </p:blipFill>
        <p:spPr>
          <a:xfrm>
            <a:off x="1812195" y="5249985"/>
            <a:ext cx="2212754" cy="1269291"/>
          </a:xfrm>
          <a:prstGeom prst="rect">
            <a:avLst/>
          </a:prstGeom>
        </p:spPr>
      </p:pic>
      <p:pic>
        <p:nvPicPr>
          <p:cNvPr id="48" name="Picture 47">
            <a:extLst>
              <a:ext uri="{FF2B5EF4-FFF2-40B4-BE49-F238E27FC236}">
                <a16:creationId xmlns:a16="http://schemas.microsoft.com/office/drawing/2014/main" id="{CB2C2B82-CA95-FFCE-F64D-3012186E319E}"/>
              </a:ext>
            </a:extLst>
          </p:cNvPr>
          <p:cNvPicPr>
            <a:picLocks noChangeAspect="1"/>
          </p:cNvPicPr>
          <p:nvPr/>
        </p:nvPicPr>
        <p:blipFill>
          <a:blip r:embed="rId15"/>
          <a:stretch>
            <a:fillRect/>
          </a:stretch>
        </p:blipFill>
        <p:spPr>
          <a:xfrm>
            <a:off x="5912365" y="5247302"/>
            <a:ext cx="2006952" cy="1270211"/>
          </a:xfrm>
          <a:prstGeom prst="rect">
            <a:avLst/>
          </a:prstGeom>
        </p:spPr>
      </p:pic>
      <p:pic>
        <p:nvPicPr>
          <p:cNvPr id="49" name="Picture 48" descr="copertina.jpg">
            <a:extLst>
              <a:ext uri="{FF2B5EF4-FFF2-40B4-BE49-F238E27FC236}">
                <a16:creationId xmlns:a16="http://schemas.microsoft.com/office/drawing/2014/main" id="{9C8369AE-3C53-E3F0-4921-F96D385F5A5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55" y="5246724"/>
            <a:ext cx="1783342" cy="1264876"/>
          </a:xfrm>
          <a:prstGeom prst="rect">
            <a:avLst/>
          </a:prstGeom>
        </p:spPr>
      </p:pic>
      <p:sp>
        <p:nvSpPr>
          <p:cNvPr id="50" name="TextBox 49">
            <a:extLst>
              <a:ext uri="{FF2B5EF4-FFF2-40B4-BE49-F238E27FC236}">
                <a16:creationId xmlns:a16="http://schemas.microsoft.com/office/drawing/2014/main" id="{6DBC9A12-6B77-2607-20F6-77BA103D14D6}"/>
              </a:ext>
            </a:extLst>
          </p:cNvPr>
          <p:cNvSpPr txBox="1"/>
          <p:nvPr/>
        </p:nvSpPr>
        <p:spPr>
          <a:xfrm>
            <a:off x="349113" y="4921068"/>
            <a:ext cx="8413072" cy="276999"/>
          </a:xfrm>
          <a:prstGeom prst="rect">
            <a:avLst/>
          </a:prstGeom>
          <a:noFill/>
        </p:spPr>
        <p:txBody>
          <a:bodyPr wrap="none" rtlCol="0">
            <a:spAutoFit/>
          </a:bodyPr>
          <a:lstStyle/>
          <a:p>
            <a:r>
              <a:rPr lang="en-IT" sz="1200" dirty="0"/>
              <a:t>   CLAS12 RICH                           	COMPASS RICH		ALICE HMPID		             DARKSIDE		            ALCOR</a:t>
            </a:r>
          </a:p>
        </p:txBody>
      </p:sp>
      <p:pic>
        <p:nvPicPr>
          <p:cNvPr id="51" name="Picture 50">
            <a:extLst>
              <a:ext uri="{FF2B5EF4-FFF2-40B4-BE49-F238E27FC236}">
                <a16:creationId xmlns:a16="http://schemas.microsoft.com/office/drawing/2014/main" id="{6A7AD3D3-3143-468C-A152-9F60FE80930A}"/>
              </a:ext>
            </a:extLst>
          </p:cNvPr>
          <p:cNvPicPr>
            <a:picLocks noChangeAspect="1"/>
          </p:cNvPicPr>
          <p:nvPr/>
        </p:nvPicPr>
        <p:blipFill>
          <a:blip r:embed="rId17"/>
          <a:stretch>
            <a:fillRect/>
          </a:stretch>
        </p:blipFill>
        <p:spPr>
          <a:xfrm>
            <a:off x="1630537" y="3265738"/>
            <a:ext cx="1055457" cy="308413"/>
          </a:xfrm>
          <a:prstGeom prst="rect">
            <a:avLst/>
          </a:prstGeom>
        </p:spPr>
      </p:pic>
      <p:pic>
        <p:nvPicPr>
          <p:cNvPr id="52" name="Picture 51">
            <a:extLst>
              <a:ext uri="{FF2B5EF4-FFF2-40B4-BE49-F238E27FC236}">
                <a16:creationId xmlns:a16="http://schemas.microsoft.com/office/drawing/2014/main" id="{B27044A4-F531-87EF-EB99-2335D8BB1086}"/>
              </a:ext>
            </a:extLst>
          </p:cNvPr>
          <p:cNvPicPr>
            <a:picLocks noChangeAspect="1"/>
          </p:cNvPicPr>
          <p:nvPr/>
        </p:nvPicPr>
        <p:blipFill>
          <a:blip r:embed="rId18"/>
          <a:stretch>
            <a:fillRect/>
          </a:stretch>
        </p:blipFill>
        <p:spPr>
          <a:xfrm>
            <a:off x="4047718" y="5241350"/>
            <a:ext cx="1840835" cy="1277338"/>
          </a:xfrm>
          <a:prstGeom prst="rect">
            <a:avLst/>
          </a:prstGeom>
        </p:spPr>
      </p:pic>
      <p:pic>
        <p:nvPicPr>
          <p:cNvPr id="53" name="Picture 52">
            <a:extLst>
              <a:ext uri="{FF2B5EF4-FFF2-40B4-BE49-F238E27FC236}">
                <a16:creationId xmlns:a16="http://schemas.microsoft.com/office/drawing/2014/main" id="{4740B6B4-E3A5-F1B7-E94D-3B476089438D}"/>
              </a:ext>
            </a:extLst>
          </p:cNvPr>
          <p:cNvPicPr>
            <a:picLocks noChangeAspect="1"/>
          </p:cNvPicPr>
          <p:nvPr/>
        </p:nvPicPr>
        <p:blipFill>
          <a:blip r:embed="rId19"/>
          <a:stretch>
            <a:fillRect/>
          </a:stretch>
        </p:blipFill>
        <p:spPr>
          <a:xfrm>
            <a:off x="7947843" y="5253143"/>
            <a:ext cx="1127491" cy="1270212"/>
          </a:xfrm>
          <a:prstGeom prst="rect">
            <a:avLst/>
          </a:prstGeom>
        </p:spPr>
      </p:pic>
      <p:sp>
        <p:nvSpPr>
          <p:cNvPr id="54" name="Rectangle 53">
            <a:extLst>
              <a:ext uri="{FF2B5EF4-FFF2-40B4-BE49-F238E27FC236}">
                <a16:creationId xmlns:a16="http://schemas.microsoft.com/office/drawing/2014/main" id="{4E36F244-F1F4-A911-CD5C-AC7C01DDACEE}"/>
              </a:ext>
            </a:extLst>
          </p:cNvPr>
          <p:cNvSpPr/>
          <p:nvPr/>
        </p:nvSpPr>
        <p:spPr>
          <a:xfrm>
            <a:off x="-33185" y="6518167"/>
            <a:ext cx="9144000"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55" name="Rectangle 54">
            <a:extLst>
              <a:ext uri="{FF2B5EF4-FFF2-40B4-BE49-F238E27FC236}">
                <a16:creationId xmlns:a16="http://schemas.microsoft.com/office/drawing/2014/main" id="{6030B922-15C0-0514-F5FE-6D4D1EBD87D5}"/>
              </a:ext>
            </a:extLst>
          </p:cNvPr>
          <p:cNvSpPr/>
          <p:nvPr/>
        </p:nvSpPr>
        <p:spPr>
          <a:xfrm>
            <a:off x="-33185" y="5223864"/>
            <a:ext cx="9144000"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56" name="TextBox 55">
            <a:extLst>
              <a:ext uri="{FF2B5EF4-FFF2-40B4-BE49-F238E27FC236}">
                <a16:creationId xmlns:a16="http://schemas.microsoft.com/office/drawing/2014/main" id="{C62A1046-D6ED-0241-732A-CEF3AD342FD6}"/>
              </a:ext>
            </a:extLst>
          </p:cNvPr>
          <p:cNvSpPr txBox="1"/>
          <p:nvPr/>
        </p:nvSpPr>
        <p:spPr>
          <a:xfrm>
            <a:off x="-17684" y="4620723"/>
            <a:ext cx="1576778" cy="276999"/>
          </a:xfrm>
          <a:prstGeom prst="rect">
            <a:avLst/>
          </a:prstGeom>
          <a:noFill/>
        </p:spPr>
        <p:txBody>
          <a:bodyPr wrap="none" rtlCol="0">
            <a:spAutoFit/>
          </a:bodyPr>
          <a:lstStyle/>
          <a:p>
            <a:r>
              <a:rPr lang="en-IT" sz="1200" dirty="0"/>
              <a:t>Background Expertise:</a:t>
            </a:r>
          </a:p>
        </p:txBody>
      </p:sp>
      <p:sp>
        <p:nvSpPr>
          <p:cNvPr id="57" name="TextBox 56">
            <a:extLst>
              <a:ext uri="{FF2B5EF4-FFF2-40B4-BE49-F238E27FC236}">
                <a16:creationId xmlns:a16="http://schemas.microsoft.com/office/drawing/2014/main" id="{D3292891-55B9-6348-432C-C904B518752A}"/>
              </a:ext>
            </a:extLst>
          </p:cNvPr>
          <p:cNvSpPr txBox="1"/>
          <p:nvPr/>
        </p:nvSpPr>
        <p:spPr>
          <a:xfrm>
            <a:off x="6485865" y="4096774"/>
            <a:ext cx="1553630" cy="276999"/>
          </a:xfrm>
          <a:prstGeom prst="rect">
            <a:avLst/>
          </a:prstGeom>
          <a:solidFill>
            <a:srgbClr val="FFFF00"/>
          </a:solidFill>
        </p:spPr>
        <p:txBody>
          <a:bodyPr wrap="none" rtlCol="0">
            <a:spAutoFit/>
          </a:bodyPr>
          <a:lstStyle/>
          <a:p>
            <a:pPr algn="l"/>
            <a:r>
              <a:rPr lang="en-US" sz="1200" b="1" dirty="0">
                <a:latin typeface="+mj-lt"/>
              </a:rPr>
              <a:t>e: 5 GeV to 18 GeV</a:t>
            </a:r>
          </a:p>
        </p:txBody>
      </p:sp>
      <p:sp>
        <p:nvSpPr>
          <p:cNvPr id="58" name="TextBox 57">
            <a:extLst>
              <a:ext uri="{FF2B5EF4-FFF2-40B4-BE49-F238E27FC236}">
                <a16:creationId xmlns:a16="http://schemas.microsoft.com/office/drawing/2014/main" id="{6554AD50-19F6-C48F-05E6-CF300ECFD896}"/>
              </a:ext>
            </a:extLst>
          </p:cNvPr>
          <p:cNvSpPr txBox="1"/>
          <p:nvPr/>
        </p:nvSpPr>
        <p:spPr>
          <a:xfrm>
            <a:off x="1043912" y="4091970"/>
            <a:ext cx="2060500" cy="276999"/>
          </a:xfrm>
          <a:prstGeom prst="rect">
            <a:avLst/>
          </a:prstGeom>
          <a:solidFill>
            <a:srgbClr val="FFFF00"/>
          </a:solidFill>
        </p:spPr>
        <p:txBody>
          <a:bodyPr wrap="none" rtlCol="0">
            <a:spAutoFit/>
          </a:bodyPr>
          <a:lstStyle/>
          <a:p>
            <a:pPr algn="l"/>
            <a:r>
              <a:rPr lang="en-US" sz="1200" b="1" dirty="0">
                <a:latin typeface="+mj-lt"/>
              </a:rPr>
              <a:t>p: 41 GeV, 100 to 275 GeV</a:t>
            </a:r>
          </a:p>
        </p:txBody>
      </p:sp>
      <p:cxnSp>
        <p:nvCxnSpPr>
          <p:cNvPr id="59" name="Straight Arrow Connector 58">
            <a:extLst>
              <a:ext uri="{FF2B5EF4-FFF2-40B4-BE49-F238E27FC236}">
                <a16:creationId xmlns:a16="http://schemas.microsoft.com/office/drawing/2014/main" id="{BBA49304-B1C3-BD5C-C49C-7ED769CBE362}"/>
              </a:ext>
            </a:extLst>
          </p:cNvPr>
          <p:cNvCxnSpPr/>
          <p:nvPr/>
        </p:nvCxnSpPr>
        <p:spPr>
          <a:xfrm>
            <a:off x="3211755" y="4230016"/>
            <a:ext cx="1234825"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5DFD0C5-BE5A-857F-12D0-59C0380460CE}"/>
              </a:ext>
            </a:extLst>
          </p:cNvPr>
          <p:cNvCxnSpPr>
            <a:cxnSpLocks/>
          </p:cNvCxnSpPr>
          <p:nvPr/>
        </p:nvCxnSpPr>
        <p:spPr>
          <a:xfrm flipH="1">
            <a:off x="4905423" y="4235405"/>
            <a:ext cx="1347627" cy="13447"/>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D521B835-A072-4253-83FE-5DB6CFD34DBE}"/>
              </a:ext>
            </a:extLst>
          </p:cNvPr>
          <p:cNvSpPr txBox="1"/>
          <p:nvPr/>
        </p:nvSpPr>
        <p:spPr>
          <a:xfrm>
            <a:off x="3249489" y="3956892"/>
            <a:ext cx="899798" cy="307777"/>
          </a:xfrm>
          <a:prstGeom prst="rect">
            <a:avLst/>
          </a:prstGeom>
          <a:noFill/>
        </p:spPr>
        <p:txBody>
          <a:bodyPr wrap="none" rtlCol="0">
            <a:spAutoFit/>
          </a:bodyPr>
          <a:lstStyle/>
          <a:p>
            <a:r>
              <a:rPr lang="en-US" sz="1400" dirty="0"/>
              <a:t>p/A beam</a:t>
            </a:r>
          </a:p>
        </p:txBody>
      </p:sp>
      <p:sp>
        <p:nvSpPr>
          <p:cNvPr id="62" name="TextBox 61">
            <a:extLst>
              <a:ext uri="{FF2B5EF4-FFF2-40B4-BE49-F238E27FC236}">
                <a16:creationId xmlns:a16="http://schemas.microsoft.com/office/drawing/2014/main" id="{669BE286-6132-511B-EE03-310449D1F3CE}"/>
              </a:ext>
            </a:extLst>
          </p:cNvPr>
          <p:cNvSpPr txBox="1"/>
          <p:nvPr/>
        </p:nvSpPr>
        <p:spPr>
          <a:xfrm>
            <a:off x="5143394" y="3956892"/>
            <a:ext cx="728084" cy="307777"/>
          </a:xfrm>
          <a:prstGeom prst="rect">
            <a:avLst/>
          </a:prstGeom>
          <a:noFill/>
        </p:spPr>
        <p:txBody>
          <a:bodyPr wrap="none" rtlCol="0">
            <a:spAutoFit/>
          </a:bodyPr>
          <a:lstStyle/>
          <a:p>
            <a:r>
              <a:rPr lang="en-US" sz="1400" dirty="0"/>
              <a:t>e beam</a:t>
            </a:r>
          </a:p>
        </p:txBody>
      </p:sp>
      <p:sp>
        <p:nvSpPr>
          <p:cNvPr id="63" name="Rectangle 62">
            <a:extLst>
              <a:ext uri="{FF2B5EF4-FFF2-40B4-BE49-F238E27FC236}">
                <a16:creationId xmlns:a16="http://schemas.microsoft.com/office/drawing/2014/main" id="{7E7D4F96-A9E3-FD6C-9BE9-2283F8E95CF1}"/>
              </a:ext>
            </a:extLst>
          </p:cNvPr>
          <p:cNvSpPr/>
          <p:nvPr/>
        </p:nvSpPr>
        <p:spPr>
          <a:xfrm>
            <a:off x="868604" y="3861048"/>
            <a:ext cx="7441059" cy="6565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059610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BEDFBE81-1EC6-1249-B972-8C313A19FA9C}"/>
              </a:ext>
            </a:extLst>
          </p:cNvPr>
          <p:cNvSpPr txBox="1"/>
          <p:nvPr/>
        </p:nvSpPr>
        <p:spPr>
          <a:xfrm>
            <a:off x="251520" y="153898"/>
            <a:ext cx="8419825" cy="492443"/>
          </a:xfrm>
          <a:prstGeom prst="rect">
            <a:avLst/>
          </a:prstGeom>
          <a:noFill/>
          <a:ln w="19050">
            <a:noFill/>
          </a:ln>
        </p:spPr>
        <p:txBody>
          <a:bodyPr wrap="square" rtlCol="0">
            <a:spAutoFit/>
          </a:bodyPr>
          <a:lstStyle/>
          <a:p>
            <a:r>
              <a:rPr lang="it-IT" sz="2600" dirty="0">
                <a:solidFill>
                  <a:srgbClr val="0000FF"/>
                </a:solidFill>
                <a:latin typeface="Comic Sans MS" panose="030F0702030302020204" pitchFamily="66" charset="0"/>
              </a:rPr>
              <a:t>EIC_NET: </a:t>
            </a:r>
            <a:r>
              <a:rPr lang="it-IT" sz="2600" dirty="0" err="1">
                <a:solidFill>
                  <a:srgbClr val="0000FF"/>
                </a:solidFill>
                <a:latin typeface="Comic Sans MS" panose="030F0702030302020204" pitchFamily="66" charset="0"/>
              </a:rPr>
              <a:t>dRICH</a:t>
            </a:r>
            <a:r>
              <a:rPr lang="it-IT" sz="2600" dirty="0">
                <a:solidFill>
                  <a:srgbClr val="0000FF"/>
                </a:solidFill>
                <a:latin typeface="Comic Sans MS" panose="030F0702030302020204" pitchFamily="66" charset="0"/>
              </a:rPr>
              <a:t> Organization Chart</a:t>
            </a:r>
          </a:p>
        </p:txBody>
      </p:sp>
      <p:sp>
        <p:nvSpPr>
          <p:cNvPr id="36" name="Rectangle 72">
            <a:extLst>
              <a:ext uri="{FF2B5EF4-FFF2-40B4-BE49-F238E27FC236}">
                <a16:creationId xmlns:a16="http://schemas.microsoft.com/office/drawing/2014/main" id="{E622343D-2386-D444-A416-3CECF59B5FB4}"/>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cxnSp>
        <p:nvCxnSpPr>
          <p:cNvPr id="37" name="Straight Connector 92">
            <a:extLst>
              <a:ext uri="{FF2B5EF4-FFF2-40B4-BE49-F238E27FC236}">
                <a16:creationId xmlns:a16="http://schemas.microsoft.com/office/drawing/2014/main" id="{1AE1A524-93A8-044E-9FBB-38E13CCA13BF}"/>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8" name="Slide Number Placeholder 9">
            <a:extLst>
              <a:ext uri="{FF2B5EF4-FFF2-40B4-BE49-F238E27FC236}">
                <a16:creationId xmlns:a16="http://schemas.microsoft.com/office/drawing/2014/main" id="{5E413118-F86A-5B42-8156-99856E03382A}"/>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24</a:t>
            </a:fld>
            <a:endParaRPr lang="it-IT" sz="1600" b="1" dirty="0">
              <a:solidFill>
                <a:schemeClr val="tx1"/>
              </a:solidFill>
              <a:latin typeface="Calibri" charset="0"/>
              <a:ea typeface="Calibri" charset="0"/>
              <a:cs typeface="Calibri" charset="0"/>
            </a:endParaRPr>
          </a:p>
        </p:txBody>
      </p:sp>
      <p:sp>
        <p:nvSpPr>
          <p:cNvPr id="2" name="Rectangle 1">
            <a:extLst>
              <a:ext uri="{FF2B5EF4-FFF2-40B4-BE49-F238E27FC236}">
                <a16:creationId xmlns:a16="http://schemas.microsoft.com/office/drawing/2014/main" id="{1190B96F-CFF6-5D9E-BFD5-8830A2CD6B0F}"/>
              </a:ext>
            </a:extLst>
          </p:cNvPr>
          <p:cNvSpPr/>
          <p:nvPr/>
        </p:nvSpPr>
        <p:spPr>
          <a:xfrm>
            <a:off x="570739" y="1358179"/>
            <a:ext cx="2497895" cy="278744"/>
          </a:xfrm>
          <a:prstGeom prst="rect">
            <a:avLst/>
          </a:prstGeom>
          <a:solidFill>
            <a:schemeClr val="tx2">
              <a:lumMod val="60000"/>
              <a:lumOff val="40000"/>
            </a:schemeClr>
          </a:solidFill>
          <a:ln w="12700">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3" name="TextBox 2">
            <a:extLst>
              <a:ext uri="{FF2B5EF4-FFF2-40B4-BE49-F238E27FC236}">
                <a16:creationId xmlns:a16="http://schemas.microsoft.com/office/drawing/2014/main" id="{F59046C3-2F2B-8882-67B1-97BD58D0E3F1}"/>
              </a:ext>
            </a:extLst>
          </p:cNvPr>
          <p:cNvSpPr txBox="1"/>
          <p:nvPr/>
        </p:nvSpPr>
        <p:spPr>
          <a:xfrm>
            <a:off x="565550" y="1360704"/>
            <a:ext cx="2606739" cy="276999"/>
          </a:xfrm>
          <a:prstGeom prst="rect">
            <a:avLst/>
          </a:prstGeom>
          <a:noFill/>
        </p:spPr>
        <p:txBody>
          <a:bodyPr wrap="none" rtlCol="0">
            <a:spAutoFit/>
          </a:bodyPr>
          <a:lstStyle/>
          <a:p>
            <a:pPr algn="ctr"/>
            <a:r>
              <a:rPr lang="en-IT" sz="1200" dirty="0">
                <a:solidFill>
                  <a:schemeClr val="bg1"/>
                </a:solidFill>
              </a:rPr>
              <a:t>6.10.04 Particle Identification   </a:t>
            </a:r>
            <a:r>
              <a:rPr lang="en-IT" sz="1200" dirty="0">
                <a:solidFill>
                  <a:srgbClr val="C00000"/>
                </a:solidFill>
              </a:rPr>
              <a:t>Level-3</a:t>
            </a:r>
          </a:p>
        </p:txBody>
      </p:sp>
      <p:sp>
        <p:nvSpPr>
          <p:cNvPr id="4" name="Rectangle 3">
            <a:extLst>
              <a:ext uri="{FF2B5EF4-FFF2-40B4-BE49-F238E27FC236}">
                <a16:creationId xmlns:a16="http://schemas.microsoft.com/office/drawing/2014/main" id="{0A17579B-77E1-2221-2254-EBAAEA1CE848}"/>
              </a:ext>
            </a:extLst>
          </p:cNvPr>
          <p:cNvSpPr/>
          <p:nvPr/>
        </p:nvSpPr>
        <p:spPr>
          <a:xfrm>
            <a:off x="565550" y="2118548"/>
            <a:ext cx="2497895" cy="278744"/>
          </a:xfrm>
          <a:prstGeom prst="rect">
            <a:avLst/>
          </a:prstGeom>
          <a:solidFill>
            <a:schemeClr val="tx2">
              <a:lumMod val="60000"/>
              <a:lumOff val="40000"/>
            </a:schemeClr>
          </a:solidFill>
          <a:ln w="12700">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5" name="TextBox 4">
            <a:extLst>
              <a:ext uri="{FF2B5EF4-FFF2-40B4-BE49-F238E27FC236}">
                <a16:creationId xmlns:a16="http://schemas.microsoft.com/office/drawing/2014/main" id="{195A81AA-5E7B-3B22-9777-54E90FDEA7A9}"/>
              </a:ext>
            </a:extLst>
          </p:cNvPr>
          <p:cNvSpPr txBox="1"/>
          <p:nvPr/>
        </p:nvSpPr>
        <p:spPr>
          <a:xfrm>
            <a:off x="602163" y="2122159"/>
            <a:ext cx="2133276" cy="276999"/>
          </a:xfrm>
          <a:prstGeom prst="rect">
            <a:avLst/>
          </a:prstGeom>
          <a:noFill/>
        </p:spPr>
        <p:txBody>
          <a:bodyPr wrap="none" rtlCol="0">
            <a:spAutoFit/>
          </a:bodyPr>
          <a:lstStyle/>
          <a:p>
            <a:pPr algn="ctr"/>
            <a:r>
              <a:rPr lang="en-IT" sz="1200" dirty="0">
                <a:solidFill>
                  <a:schemeClr val="bg1"/>
                </a:solidFill>
              </a:rPr>
              <a:t>6.10.04.03  dRICH           </a:t>
            </a:r>
            <a:r>
              <a:rPr lang="en-IT" sz="1200" dirty="0">
                <a:solidFill>
                  <a:srgbClr val="C00000"/>
                </a:solidFill>
              </a:rPr>
              <a:t>Level-4</a:t>
            </a:r>
          </a:p>
        </p:txBody>
      </p:sp>
      <p:sp>
        <p:nvSpPr>
          <p:cNvPr id="6" name="TextBox 5">
            <a:extLst>
              <a:ext uri="{FF2B5EF4-FFF2-40B4-BE49-F238E27FC236}">
                <a16:creationId xmlns:a16="http://schemas.microsoft.com/office/drawing/2014/main" id="{AB8F994C-B627-2F0E-6664-4A0A9F7F2BB2}"/>
              </a:ext>
            </a:extLst>
          </p:cNvPr>
          <p:cNvSpPr txBox="1"/>
          <p:nvPr/>
        </p:nvSpPr>
        <p:spPr>
          <a:xfrm>
            <a:off x="3275939" y="1369942"/>
            <a:ext cx="1841979" cy="276999"/>
          </a:xfrm>
          <a:prstGeom prst="rect">
            <a:avLst/>
          </a:prstGeom>
          <a:noFill/>
        </p:spPr>
        <p:txBody>
          <a:bodyPr wrap="none" rtlCol="0">
            <a:spAutoFit/>
          </a:bodyPr>
          <a:lstStyle/>
          <a:p>
            <a:r>
              <a:rPr lang="en-IT" sz="1200" dirty="0"/>
              <a:t>CAM from DOE EIC Project</a:t>
            </a:r>
          </a:p>
        </p:txBody>
      </p:sp>
      <p:sp>
        <p:nvSpPr>
          <p:cNvPr id="7" name="TextBox 6">
            <a:extLst>
              <a:ext uri="{FF2B5EF4-FFF2-40B4-BE49-F238E27FC236}">
                <a16:creationId xmlns:a16="http://schemas.microsoft.com/office/drawing/2014/main" id="{74EE841D-4F4A-A5EB-94FE-94470653E8CF}"/>
              </a:ext>
            </a:extLst>
          </p:cNvPr>
          <p:cNvSpPr txBox="1"/>
          <p:nvPr/>
        </p:nvSpPr>
        <p:spPr>
          <a:xfrm>
            <a:off x="3176302" y="2089644"/>
            <a:ext cx="3472489" cy="276999"/>
          </a:xfrm>
          <a:prstGeom prst="rect">
            <a:avLst/>
          </a:prstGeom>
          <a:noFill/>
        </p:spPr>
        <p:txBody>
          <a:bodyPr wrap="none" rtlCol="0">
            <a:spAutoFit/>
          </a:bodyPr>
          <a:lstStyle/>
          <a:p>
            <a:r>
              <a:rPr lang="en-IT" sz="1200" dirty="0"/>
              <a:t>CAM from Project + DSTC from EPIC (</a:t>
            </a:r>
            <a:r>
              <a:rPr lang="en-IT" sz="1200" b="1" dirty="0">
                <a:solidFill>
                  <a:srgbClr val="C00000"/>
                </a:solidFill>
              </a:rPr>
              <a:t>M. Contalbrigo</a:t>
            </a:r>
            <a:r>
              <a:rPr lang="en-IT" sz="1200" dirty="0"/>
              <a:t>)</a:t>
            </a:r>
          </a:p>
        </p:txBody>
      </p:sp>
      <p:sp>
        <p:nvSpPr>
          <p:cNvPr id="9" name="Rectangle 8">
            <a:extLst>
              <a:ext uri="{FF2B5EF4-FFF2-40B4-BE49-F238E27FC236}">
                <a16:creationId xmlns:a16="http://schemas.microsoft.com/office/drawing/2014/main" id="{7D82817B-156B-7CB9-D9A1-0E123BDC1E70}"/>
              </a:ext>
            </a:extLst>
          </p:cNvPr>
          <p:cNvSpPr/>
          <p:nvPr/>
        </p:nvSpPr>
        <p:spPr>
          <a:xfrm>
            <a:off x="585953" y="2909013"/>
            <a:ext cx="2497895" cy="278744"/>
          </a:xfrm>
          <a:prstGeom prst="rect">
            <a:avLst/>
          </a:prstGeom>
          <a:solidFill>
            <a:schemeClr val="tx2">
              <a:lumMod val="60000"/>
              <a:lumOff val="40000"/>
            </a:schemeClr>
          </a:solidFill>
          <a:ln w="12700">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0" name="TextBox 9">
            <a:extLst>
              <a:ext uri="{FF2B5EF4-FFF2-40B4-BE49-F238E27FC236}">
                <a16:creationId xmlns:a16="http://schemas.microsoft.com/office/drawing/2014/main" id="{5126840B-41DE-6436-7BA3-7640A2386EC0}"/>
              </a:ext>
            </a:extLst>
          </p:cNvPr>
          <p:cNvSpPr txBox="1"/>
          <p:nvPr/>
        </p:nvSpPr>
        <p:spPr>
          <a:xfrm>
            <a:off x="655481" y="2914296"/>
            <a:ext cx="2020426" cy="276999"/>
          </a:xfrm>
          <a:prstGeom prst="rect">
            <a:avLst/>
          </a:prstGeom>
          <a:noFill/>
        </p:spPr>
        <p:txBody>
          <a:bodyPr wrap="none" rtlCol="0">
            <a:spAutoFit/>
          </a:bodyPr>
          <a:lstStyle/>
          <a:p>
            <a:pPr algn="ctr"/>
            <a:r>
              <a:rPr lang="en-IT" sz="1200" dirty="0">
                <a:solidFill>
                  <a:schemeClr val="bg1"/>
                </a:solidFill>
              </a:rPr>
              <a:t>Photo-Detector            </a:t>
            </a:r>
            <a:r>
              <a:rPr lang="en-IT" sz="1200" dirty="0">
                <a:solidFill>
                  <a:srgbClr val="C00000"/>
                </a:solidFill>
              </a:rPr>
              <a:t>Level-5</a:t>
            </a:r>
          </a:p>
        </p:txBody>
      </p:sp>
      <p:sp>
        <p:nvSpPr>
          <p:cNvPr id="11" name="TextBox 10">
            <a:extLst>
              <a:ext uri="{FF2B5EF4-FFF2-40B4-BE49-F238E27FC236}">
                <a16:creationId xmlns:a16="http://schemas.microsoft.com/office/drawing/2014/main" id="{0E1431FD-02AA-2EEA-FAF1-DF6A228120C2}"/>
              </a:ext>
            </a:extLst>
          </p:cNvPr>
          <p:cNvSpPr txBox="1"/>
          <p:nvPr/>
        </p:nvSpPr>
        <p:spPr>
          <a:xfrm>
            <a:off x="3172289" y="2615054"/>
            <a:ext cx="2075825" cy="276999"/>
          </a:xfrm>
          <a:prstGeom prst="rect">
            <a:avLst/>
          </a:prstGeom>
          <a:noFill/>
        </p:spPr>
        <p:txBody>
          <a:bodyPr wrap="none" rtlCol="0">
            <a:spAutoFit/>
          </a:bodyPr>
          <a:lstStyle/>
          <a:p>
            <a:r>
              <a:rPr lang="en-IT" sz="1200" dirty="0"/>
              <a:t>Work packages lead from EPIC</a:t>
            </a:r>
          </a:p>
        </p:txBody>
      </p:sp>
      <p:sp>
        <p:nvSpPr>
          <p:cNvPr id="12" name="Rectangle 11">
            <a:extLst>
              <a:ext uri="{FF2B5EF4-FFF2-40B4-BE49-F238E27FC236}">
                <a16:creationId xmlns:a16="http://schemas.microsoft.com/office/drawing/2014/main" id="{790508EA-C9E2-0F60-00D1-5E097EBD8488}"/>
              </a:ext>
            </a:extLst>
          </p:cNvPr>
          <p:cNvSpPr/>
          <p:nvPr/>
        </p:nvSpPr>
        <p:spPr>
          <a:xfrm>
            <a:off x="585953" y="3276761"/>
            <a:ext cx="2497895" cy="278744"/>
          </a:xfrm>
          <a:prstGeom prst="rect">
            <a:avLst/>
          </a:prstGeom>
          <a:solidFill>
            <a:schemeClr val="tx2">
              <a:lumMod val="60000"/>
              <a:lumOff val="40000"/>
            </a:schemeClr>
          </a:solidFill>
          <a:ln w="12700">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3" name="TextBox 12">
            <a:extLst>
              <a:ext uri="{FF2B5EF4-FFF2-40B4-BE49-F238E27FC236}">
                <a16:creationId xmlns:a16="http://schemas.microsoft.com/office/drawing/2014/main" id="{3748A29E-D60D-897F-6250-0CD1914C9D21}"/>
              </a:ext>
            </a:extLst>
          </p:cNvPr>
          <p:cNvSpPr txBox="1"/>
          <p:nvPr/>
        </p:nvSpPr>
        <p:spPr>
          <a:xfrm>
            <a:off x="659492" y="3282044"/>
            <a:ext cx="2012410" cy="276999"/>
          </a:xfrm>
          <a:prstGeom prst="rect">
            <a:avLst/>
          </a:prstGeom>
          <a:noFill/>
        </p:spPr>
        <p:txBody>
          <a:bodyPr wrap="none" rtlCol="0">
            <a:spAutoFit/>
          </a:bodyPr>
          <a:lstStyle/>
          <a:p>
            <a:pPr algn="ctr"/>
            <a:r>
              <a:rPr lang="en-IT" sz="1200" dirty="0">
                <a:solidFill>
                  <a:schemeClr val="bg1"/>
                </a:solidFill>
              </a:rPr>
              <a:t>Front-end Asics            </a:t>
            </a:r>
            <a:r>
              <a:rPr lang="en-IT" sz="1200" dirty="0">
                <a:solidFill>
                  <a:srgbClr val="C00000"/>
                </a:solidFill>
              </a:rPr>
              <a:t>Level-5</a:t>
            </a:r>
          </a:p>
        </p:txBody>
      </p:sp>
      <p:sp>
        <p:nvSpPr>
          <p:cNvPr id="14" name="Rectangle 13">
            <a:extLst>
              <a:ext uri="{FF2B5EF4-FFF2-40B4-BE49-F238E27FC236}">
                <a16:creationId xmlns:a16="http://schemas.microsoft.com/office/drawing/2014/main" id="{1DB02FFA-CA97-8915-401A-3F37567D81E5}"/>
              </a:ext>
            </a:extLst>
          </p:cNvPr>
          <p:cNvSpPr/>
          <p:nvPr/>
        </p:nvSpPr>
        <p:spPr>
          <a:xfrm>
            <a:off x="585953" y="3647660"/>
            <a:ext cx="2497895" cy="278744"/>
          </a:xfrm>
          <a:prstGeom prst="rect">
            <a:avLst/>
          </a:prstGeom>
          <a:solidFill>
            <a:schemeClr val="tx2">
              <a:lumMod val="60000"/>
              <a:lumOff val="40000"/>
            </a:schemeClr>
          </a:solidFill>
          <a:ln w="12700">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6" name="TextBox 25">
            <a:extLst>
              <a:ext uri="{FF2B5EF4-FFF2-40B4-BE49-F238E27FC236}">
                <a16:creationId xmlns:a16="http://schemas.microsoft.com/office/drawing/2014/main" id="{C267FBF1-68B5-920E-E340-187AC93B4B51}"/>
              </a:ext>
            </a:extLst>
          </p:cNvPr>
          <p:cNvSpPr txBox="1"/>
          <p:nvPr/>
        </p:nvSpPr>
        <p:spPr>
          <a:xfrm>
            <a:off x="648786" y="3652943"/>
            <a:ext cx="2033827" cy="276999"/>
          </a:xfrm>
          <a:prstGeom prst="rect">
            <a:avLst/>
          </a:prstGeom>
          <a:noFill/>
        </p:spPr>
        <p:txBody>
          <a:bodyPr wrap="none" rtlCol="0">
            <a:spAutoFit/>
          </a:bodyPr>
          <a:lstStyle/>
          <a:p>
            <a:pPr algn="ctr"/>
            <a:r>
              <a:rPr lang="en-IT" sz="1200" dirty="0">
                <a:solidFill>
                  <a:schemeClr val="bg1"/>
                </a:solidFill>
              </a:rPr>
              <a:t>Data-acquisition           </a:t>
            </a:r>
            <a:r>
              <a:rPr lang="en-IT" sz="1200" dirty="0">
                <a:solidFill>
                  <a:srgbClr val="C00000"/>
                </a:solidFill>
              </a:rPr>
              <a:t>Level-5</a:t>
            </a:r>
          </a:p>
        </p:txBody>
      </p:sp>
      <p:sp>
        <p:nvSpPr>
          <p:cNvPr id="29" name="Rectangle 28">
            <a:extLst>
              <a:ext uri="{FF2B5EF4-FFF2-40B4-BE49-F238E27FC236}">
                <a16:creationId xmlns:a16="http://schemas.microsoft.com/office/drawing/2014/main" id="{FC7EA0E8-3271-627D-77DF-CB34687BED3E}"/>
              </a:ext>
            </a:extLst>
          </p:cNvPr>
          <p:cNvSpPr/>
          <p:nvPr/>
        </p:nvSpPr>
        <p:spPr>
          <a:xfrm>
            <a:off x="585953" y="4039920"/>
            <a:ext cx="2497895" cy="278744"/>
          </a:xfrm>
          <a:prstGeom prst="rect">
            <a:avLst/>
          </a:prstGeom>
          <a:solidFill>
            <a:schemeClr val="tx2">
              <a:lumMod val="60000"/>
              <a:lumOff val="40000"/>
            </a:schemeClr>
          </a:solidFill>
          <a:ln w="12700">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30" name="TextBox 29">
            <a:extLst>
              <a:ext uri="{FF2B5EF4-FFF2-40B4-BE49-F238E27FC236}">
                <a16:creationId xmlns:a16="http://schemas.microsoft.com/office/drawing/2014/main" id="{1ADB0188-7C33-0EDC-C606-1AE135D39F2D}"/>
              </a:ext>
            </a:extLst>
          </p:cNvPr>
          <p:cNvSpPr txBox="1"/>
          <p:nvPr/>
        </p:nvSpPr>
        <p:spPr>
          <a:xfrm>
            <a:off x="645551" y="4045203"/>
            <a:ext cx="2040303" cy="276999"/>
          </a:xfrm>
          <a:prstGeom prst="rect">
            <a:avLst/>
          </a:prstGeom>
          <a:noFill/>
        </p:spPr>
        <p:txBody>
          <a:bodyPr wrap="none" rtlCol="0">
            <a:spAutoFit/>
          </a:bodyPr>
          <a:lstStyle/>
          <a:p>
            <a:pPr algn="ctr"/>
            <a:r>
              <a:rPr lang="en-IT" sz="1200" dirty="0">
                <a:solidFill>
                  <a:schemeClr val="bg1"/>
                </a:solidFill>
              </a:rPr>
              <a:t>Mechanics                     </a:t>
            </a:r>
            <a:r>
              <a:rPr lang="en-IT" sz="1200" dirty="0">
                <a:solidFill>
                  <a:srgbClr val="C00000"/>
                </a:solidFill>
              </a:rPr>
              <a:t>Level-5</a:t>
            </a:r>
          </a:p>
        </p:txBody>
      </p:sp>
      <p:sp>
        <p:nvSpPr>
          <p:cNvPr id="31" name="Rectangle 30">
            <a:extLst>
              <a:ext uri="{FF2B5EF4-FFF2-40B4-BE49-F238E27FC236}">
                <a16:creationId xmlns:a16="http://schemas.microsoft.com/office/drawing/2014/main" id="{AFDD2335-27C4-DD32-A272-13FE4411F441}"/>
              </a:ext>
            </a:extLst>
          </p:cNvPr>
          <p:cNvSpPr/>
          <p:nvPr/>
        </p:nvSpPr>
        <p:spPr>
          <a:xfrm>
            <a:off x="585953" y="4414794"/>
            <a:ext cx="2497895" cy="278744"/>
          </a:xfrm>
          <a:prstGeom prst="rect">
            <a:avLst/>
          </a:prstGeom>
          <a:solidFill>
            <a:schemeClr val="tx2">
              <a:lumMod val="60000"/>
              <a:lumOff val="40000"/>
            </a:schemeClr>
          </a:solidFill>
          <a:ln w="12700">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32" name="TextBox 31">
            <a:extLst>
              <a:ext uri="{FF2B5EF4-FFF2-40B4-BE49-F238E27FC236}">
                <a16:creationId xmlns:a16="http://schemas.microsoft.com/office/drawing/2014/main" id="{D12B4B2C-5ED2-7934-C6AF-E5DC0707D7B2}"/>
              </a:ext>
            </a:extLst>
          </p:cNvPr>
          <p:cNvSpPr txBox="1"/>
          <p:nvPr/>
        </p:nvSpPr>
        <p:spPr>
          <a:xfrm>
            <a:off x="634140" y="4420077"/>
            <a:ext cx="2063130" cy="276999"/>
          </a:xfrm>
          <a:prstGeom prst="rect">
            <a:avLst/>
          </a:prstGeom>
          <a:noFill/>
        </p:spPr>
        <p:txBody>
          <a:bodyPr wrap="none" rtlCol="0">
            <a:spAutoFit/>
          </a:bodyPr>
          <a:lstStyle/>
          <a:p>
            <a:pPr algn="ctr"/>
            <a:r>
              <a:rPr lang="en-IT" sz="1200" dirty="0">
                <a:solidFill>
                  <a:schemeClr val="bg1"/>
                </a:solidFill>
              </a:rPr>
              <a:t>Gas radiator                   </a:t>
            </a:r>
            <a:r>
              <a:rPr lang="en-IT" sz="1200" dirty="0">
                <a:solidFill>
                  <a:srgbClr val="C00000"/>
                </a:solidFill>
              </a:rPr>
              <a:t>Level-5</a:t>
            </a:r>
          </a:p>
        </p:txBody>
      </p:sp>
      <p:sp>
        <p:nvSpPr>
          <p:cNvPr id="33" name="Rectangle 32">
            <a:extLst>
              <a:ext uri="{FF2B5EF4-FFF2-40B4-BE49-F238E27FC236}">
                <a16:creationId xmlns:a16="http://schemas.microsoft.com/office/drawing/2014/main" id="{8CE2BC44-D4F6-AB7B-B086-38F7A9AD0A1A}"/>
              </a:ext>
            </a:extLst>
          </p:cNvPr>
          <p:cNvSpPr/>
          <p:nvPr/>
        </p:nvSpPr>
        <p:spPr>
          <a:xfrm>
            <a:off x="585953" y="4788508"/>
            <a:ext cx="2497895" cy="278744"/>
          </a:xfrm>
          <a:prstGeom prst="rect">
            <a:avLst/>
          </a:prstGeom>
          <a:solidFill>
            <a:schemeClr val="tx2">
              <a:lumMod val="60000"/>
              <a:lumOff val="40000"/>
            </a:schemeClr>
          </a:solidFill>
          <a:ln w="12700">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34" name="TextBox 33">
            <a:extLst>
              <a:ext uri="{FF2B5EF4-FFF2-40B4-BE49-F238E27FC236}">
                <a16:creationId xmlns:a16="http://schemas.microsoft.com/office/drawing/2014/main" id="{D0F0FD34-65F4-D9B2-63E2-91D2697E67CD}"/>
              </a:ext>
            </a:extLst>
          </p:cNvPr>
          <p:cNvSpPr txBox="1"/>
          <p:nvPr/>
        </p:nvSpPr>
        <p:spPr>
          <a:xfrm>
            <a:off x="619554" y="4793791"/>
            <a:ext cx="2092304" cy="276999"/>
          </a:xfrm>
          <a:prstGeom prst="rect">
            <a:avLst/>
          </a:prstGeom>
          <a:noFill/>
        </p:spPr>
        <p:txBody>
          <a:bodyPr wrap="none" rtlCol="0">
            <a:spAutoFit/>
          </a:bodyPr>
          <a:lstStyle/>
          <a:p>
            <a:pPr algn="ctr"/>
            <a:r>
              <a:rPr lang="en-IT" sz="1200" dirty="0">
                <a:solidFill>
                  <a:schemeClr val="bg1"/>
                </a:solidFill>
              </a:rPr>
              <a:t>Mirror                             </a:t>
            </a:r>
            <a:r>
              <a:rPr lang="en-IT" sz="1200" dirty="0">
                <a:solidFill>
                  <a:srgbClr val="C00000"/>
                </a:solidFill>
              </a:rPr>
              <a:t>Level-5</a:t>
            </a:r>
          </a:p>
        </p:txBody>
      </p:sp>
      <p:sp>
        <p:nvSpPr>
          <p:cNvPr id="40" name="Rectangle 39">
            <a:extLst>
              <a:ext uri="{FF2B5EF4-FFF2-40B4-BE49-F238E27FC236}">
                <a16:creationId xmlns:a16="http://schemas.microsoft.com/office/drawing/2014/main" id="{61F5D7A3-E612-14E9-5370-D7EF458B47E0}"/>
              </a:ext>
            </a:extLst>
          </p:cNvPr>
          <p:cNvSpPr/>
          <p:nvPr/>
        </p:nvSpPr>
        <p:spPr>
          <a:xfrm>
            <a:off x="585953" y="5162222"/>
            <a:ext cx="2497895" cy="278744"/>
          </a:xfrm>
          <a:prstGeom prst="rect">
            <a:avLst/>
          </a:prstGeom>
          <a:solidFill>
            <a:schemeClr val="tx2">
              <a:lumMod val="60000"/>
              <a:lumOff val="40000"/>
            </a:schemeClr>
          </a:solidFill>
          <a:ln w="12700">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41" name="TextBox 40">
            <a:extLst>
              <a:ext uri="{FF2B5EF4-FFF2-40B4-BE49-F238E27FC236}">
                <a16:creationId xmlns:a16="http://schemas.microsoft.com/office/drawing/2014/main" id="{770020BC-D06B-08E0-0C58-81EF3014C7CD}"/>
              </a:ext>
            </a:extLst>
          </p:cNvPr>
          <p:cNvSpPr txBox="1"/>
          <p:nvPr/>
        </p:nvSpPr>
        <p:spPr>
          <a:xfrm>
            <a:off x="580764" y="5167505"/>
            <a:ext cx="2169889" cy="276999"/>
          </a:xfrm>
          <a:prstGeom prst="rect">
            <a:avLst/>
          </a:prstGeom>
          <a:noFill/>
        </p:spPr>
        <p:txBody>
          <a:bodyPr wrap="none" rtlCol="0">
            <a:spAutoFit/>
          </a:bodyPr>
          <a:lstStyle/>
          <a:p>
            <a:pPr algn="ctr"/>
            <a:r>
              <a:rPr lang="en-IT" sz="1200" dirty="0">
                <a:solidFill>
                  <a:schemeClr val="bg1"/>
                </a:solidFill>
              </a:rPr>
              <a:t>Aerogel Radiator             </a:t>
            </a:r>
            <a:r>
              <a:rPr lang="en-IT" sz="1200" dirty="0">
                <a:solidFill>
                  <a:srgbClr val="C00000"/>
                </a:solidFill>
              </a:rPr>
              <a:t>Level-5</a:t>
            </a:r>
          </a:p>
        </p:txBody>
      </p:sp>
      <p:cxnSp>
        <p:nvCxnSpPr>
          <p:cNvPr id="42" name="Straight Arrow Connector 41">
            <a:extLst>
              <a:ext uri="{FF2B5EF4-FFF2-40B4-BE49-F238E27FC236}">
                <a16:creationId xmlns:a16="http://schemas.microsoft.com/office/drawing/2014/main" id="{FC4E0DDA-2E50-BDE8-3BA1-1B74CBAB6A02}"/>
              </a:ext>
            </a:extLst>
          </p:cNvPr>
          <p:cNvCxnSpPr>
            <a:cxnSpLocks/>
          </p:cNvCxnSpPr>
          <p:nvPr/>
        </p:nvCxnSpPr>
        <p:spPr>
          <a:xfrm>
            <a:off x="2006619" y="1694164"/>
            <a:ext cx="0" cy="356323"/>
          </a:xfrm>
          <a:prstGeom prst="straightConnector1">
            <a:avLst/>
          </a:prstGeom>
          <a:ln>
            <a:solidFill>
              <a:srgbClr val="C00000"/>
            </a:solidFill>
            <a:tailEnd type="triangle" w="med" len="lg"/>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5B3F9E97-1A42-EA84-1707-6767645C9E70}"/>
              </a:ext>
            </a:extLst>
          </p:cNvPr>
          <p:cNvCxnSpPr>
            <a:cxnSpLocks/>
          </p:cNvCxnSpPr>
          <p:nvPr/>
        </p:nvCxnSpPr>
        <p:spPr>
          <a:xfrm>
            <a:off x="2006619" y="2485800"/>
            <a:ext cx="5189" cy="327966"/>
          </a:xfrm>
          <a:prstGeom prst="straightConnector1">
            <a:avLst/>
          </a:prstGeom>
          <a:ln>
            <a:solidFill>
              <a:srgbClr val="C00000"/>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14E20C5D-8467-A175-D698-197683034EE5}"/>
              </a:ext>
            </a:extLst>
          </p:cNvPr>
          <p:cNvSpPr txBox="1"/>
          <p:nvPr/>
        </p:nvSpPr>
        <p:spPr>
          <a:xfrm>
            <a:off x="3228024" y="2936134"/>
            <a:ext cx="5152757" cy="2862322"/>
          </a:xfrm>
          <a:prstGeom prst="rect">
            <a:avLst/>
          </a:prstGeom>
          <a:noFill/>
        </p:spPr>
        <p:txBody>
          <a:bodyPr wrap="none" rtlCol="0">
            <a:spAutoFit/>
          </a:bodyPr>
          <a:lstStyle/>
          <a:p>
            <a:r>
              <a:rPr lang="en-IT" sz="1200" b="1" dirty="0"/>
              <a:t>R. Preghenella</a:t>
            </a:r>
            <a:r>
              <a:rPr lang="en-IT" sz="1200" dirty="0"/>
              <a:t>, INFN-BO, INFN-FE, INFN-CS, INFN-SA, INFN-LNF, INFN-CT, NISER </a:t>
            </a:r>
          </a:p>
          <a:p>
            <a:endParaRPr lang="en-IT" sz="1200" dirty="0"/>
          </a:p>
          <a:p>
            <a:r>
              <a:rPr lang="en-IT" sz="1200" b="1" dirty="0"/>
              <a:t>F. Cossio</a:t>
            </a:r>
            <a:r>
              <a:rPr lang="en-IT" sz="1200" dirty="0"/>
              <a:t>,  INFN-TO, INFN-BO</a:t>
            </a:r>
          </a:p>
          <a:p>
            <a:endParaRPr lang="en-IT" sz="1200" dirty="0"/>
          </a:p>
          <a:p>
            <a:r>
              <a:rPr lang="en-IT" sz="1200" b="1" dirty="0"/>
              <a:t>P. A</a:t>
            </a:r>
            <a:r>
              <a:rPr lang="en-GB" sz="1200" b="1" dirty="0"/>
              <a:t>n</a:t>
            </a:r>
            <a:r>
              <a:rPr lang="en-IT" sz="1200" b="1" dirty="0"/>
              <a:t>tonioli</a:t>
            </a:r>
            <a:r>
              <a:rPr lang="en-IT" sz="1200" dirty="0"/>
              <a:t>, INFN-BO, INFN-FE</a:t>
            </a:r>
          </a:p>
          <a:p>
            <a:endParaRPr lang="en-IT" sz="1200" dirty="0"/>
          </a:p>
          <a:p>
            <a:r>
              <a:rPr lang="en-IT" sz="1200" b="1" dirty="0">
                <a:solidFill>
                  <a:srgbClr val="C00000"/>
                </a:solidFill>
              </a:rPr>
              <a:t>A. Saputi</a:t>
            </a:r>
            <a:r>
              <a:rPr lang="en-IT" sz="1200" dirty="0"/>
              <a:t>, INFN-FE, INFN-CT, INFN-GE, JLAB, BNL</a:t>
            </a:r>
          </a:p>
          <a:p>
            <a:endParaRPr lang="en-IT" sz="1200" dirty="0"/>
          </a:p>
          <a:p>
            <a:r>
              <a:rPr lang="en-IT" sz="1200" b="1" dirty="0"/>
              <a:t>F. Tessarotto</a:t>
            </a:r>
            <a:r>
              <a:rPr lang="en-IT" sz="1200" dirty="0"/>
              <a:t>, INFN-TS, BNL</a:t>
            </a:r>
          </a:p>
          <a:p>
            <a:endParaRPr lang="en-IT" sz="1200" dirty="0"/>
          </a:p>
          <a:p>
            <a:r>
              <a:rPr lang="en-IT" sz="1200" b="1" dirty="0"/>
              <a:t>A. Vossen</a:t>
            </a:r>
            <a:r>
              <a:rPr lang="en-IT" sz="1200" dirty="0"/>
              <a:t>, DUKE, INFN-FE                             </a:t>
            </a:r>
          </a:p>
          <a:p>
            <a:r>
              <a:rPr lang="en-IT" sz="1200" dirty="0"/>
              <a:t> </a:t>
            </a:r>
          </a:p>
          <a:p>
            <a:r>
              <a:rPr lang="en-IT" sz="1200" b="1" dirty="0"/>
              <a:t>G. Volpe</a:t>
            </a:r>
            <a:r>
              <a:rPr lang="en-IT" sz="1200" dirty="0"/>
              <a:t>, INFN-BA, INFN-FE, RICH Consortium</a:t>
            </a:r>
          </a:p>
          <a:p>
            <a:endParaRPr lang="en-IT" sz="1200" dirty="0"/>
          </a:p>
          <a:p>
            <a:r>
              <a:rPr lang="en-IT" sz="1200" dirty="0"/>
              <a:t>INFN-TS, DUKE, INFN-FE</a:t>
            </a:r>
          </a:p>
        </p:txBody>
      </p:sp>
      <p:sp>
        <p:nvSpPr>
          <p:cNvPr id="45" name="Rectangle 44">
            <a:extLst>
              <a:ext uri="{FF2B5EF4-FFF2-40B4-BE49-F238E27FC236}">
                <a16:creationId xmlns:a16="http://schemas.microsoft.com/office/drawing/2014/main" id="{A7B61822-5E43-2223-8AB5-D0625ECD5115}"/>
              </a:ext>
            </a:extLst>
          </p:cNvPr>
          <p:cNvSpPr/>
          <p:nvPr/>
        </p:nvSpPr>
        <p:spPr>
          <a:xfrm>
            <a:off x="567276" y="5519940"/>
            <a:ext cx="2497895" cy="278744"/>
          </a:xfrm>
          <a:prstGeom prst="rect">
            <a:avLst/>
          </a:prstGeom>
          <a:solidFill>
            <a:schemeClr val="accent2">
              <a:lumMod val="40000"/>
              <a:lumOff val="60000"/>
            </a:schemeClr>
          </a:solidFill>
          <a:ln w="12700">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46" name="TextBox 45">
            <a:extLst>
              <a:ext uri="{FF2B5EF4-FFF2-40B4-BE49-F238E27FC236}">
                <a16:creationId xmlns:a16="http://schemas.microsoft.com/office/drawing/2014/main" id="{11AD3CAD-EB93-3E6B-2452-F69F8C01B126}"/>
              </a:ext>
            </a:extLst>
          </p:cNvPr>
          <p:cNvSpPr txBox="1"/>
          <p:nvPr/>
        </p:nvSpPr>
        <p:spPr>
          <a:xfrm>
            <a:off x="602163" y="5523478"/>
            <a:ext cx="850105" cy="276999"/>
          </a:xfrm>
          <a:prstGeom prst="rect">
            <a:avLst/>
          </a:prstGeom>
          <a:noFill/>
        </p:spPr>
        <p:txBody>
          <a:bodyPr wrap="none" rtlCol="0">
            <a:spAutoFit/>
          </a:bodyPr>
          <a:lstStyle/>
          <a:p>
            <a:pPr algn="ctr"/>
            <a:r>
              <a:rPr lang="en-IT" sz="1200" dirty="0">
                <a:solidFill>
                  <a:schemeClr val="bg1"/>
                </a:solidFill>
              </a:rPr>
              <a:t>Simulation</a:t>
            </a:r>
            <a:endParaRPr lang="en-IT" sz="1200" dirty="0">
              <a:solidFill>
                <a:srgbClr val="C00000"/>
              </a:solidFill>
            </a:endParaRPr>
          </a:p>
        </p:txBody>
      </p:sp>
    </p:spTree>
    <p:extLst>
      <p:ext uri="{BB962C8B-B14F-4D97-AF65-F5344CB8AC3E}">
        <p14:creationId xmlns:p14="http://schemas.microsoft.com/office/powerpoint/2010/main" val="165655193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BEDFBE81-1EC6-1249-B972-8C313A19FA9C}"/>
              </a:ext>
            </a:extLst>
          </p:cNvPr>
          <p:cNvSpPr txBox="1"/>
          <p:nvPr/>
        </p:nvSpPr>
        <p:spPr>
          <a:xfrm>
            <a:off x="251520" y="153898"/>
            <a:ext cx="8419825" cy="492443"/>
          </a:xfrm>
          <a:prstGeom prst="rect">
            <a:avLst/>
          </a:prstGeom>
          <a:noFill/>
          <a:ln w="19050">
            <a:noFill/>
          </a:ln>
        </p:spPr>
        <p:txBody>
          <a:bodyPr wrap="square" rtlCol="0">
            <a:spAutoFit/>
          </a:bodyPr>
          <a:lstStyle/>
          <a:p>
            <a:r>
              <a:rPr lang="it-IT" sz="2600" dirty="0">
                <a:solidFill>
                  <a:srgbClr val="0000FF"/>
                </a:solidFill>
                <a:latin typeface="Comic Sans MS" panose="030F0702030302020204" pitchFamily="66" charset="0"/>
              </a:rPr>
              <a:t>EIC_NET: Baseline Design</a:t>
            </a:r>
          </a:p>
        </p:txBody>
      </p:sp>
      <p:sp>
        <p:nvSpPr>
          <p:cNvPr id="36" name="Rectangle 72">
            <a:extLst>
              <a:ext uri="{FF2B5EF4-FFF2-40B4-BE49-F238E27FC236}">
                <a16:creationId xmlns:a16="http://schemas.microsoft.com/office/drawing/2014/main" id="{E622343D-2386-D444-A416-3CECF59B5FB4}"/>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cxnSp>
        <p:nvCxnSpPr>
          <p:cNvPr id="37" name="Straight Connector 92">
            <a:extLst>
              <a:ext uri="{FF2B5EF4-FFF2-40B4-BE49-F238E27FC236}">
                <a16:creationId xmlns:a16="http://schemas.microsoft.com/office/drawing/2014/main" id="{1AE1A524-93A8-044E-9FBB-38E13CCA13BF}"/>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8" name="Slide Number Placeholder 9">
            <a:extLst>
              <a:ext uri="{FF2B5EF4-FFF2-40B4-BE49-F238E27FC236}">
                <a16:creationId xmlns:a16="http://schemas.microsoft.com/office/drawing/2014/main" id="{5E413118-F86A-5B42-8156-99856E03382A}"/>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25</a:t>
            </a:fld>
            <a:endParaRPr lang="it-IT" sz="1600" b="1" dirty="0">
              <a:solidFill>
                <a:schemeClr val="tx1"/>
              </a:solidFill>
              <a:latin typeface="Calibri" charset="0"/>
              <a:ea typeface="Calibri" charset="0"/>
              <a:cs typeface="Calibri" charset="0"/>
            </a:endParaRPr>
          </a:p>
        </p:txBody>
      </p:sp>
      <p:sp>
        <p:nvSpPr>
          <p:cNvPr id="15" name="Rectangle 14">
            <a:extLst>
              <a:ext uri="{FF2B5EF4-FFF2-40B4-BE49-F238E27FC236}">
                <a16:creationId xmlns:a16="http://schemas.microsoft.com/office/drawing/2014/main" id="{3D3960E2-C27F-EE3D-D3F3-0B6BA3D3018D}"/>
              </a:ext>
            </a:extLst>
          </p:cNvPr>
          <p:cNvSpPr/>
          <p:nvPr/>
        </p:nvSpPr>
        <p:spPr>
          <a:xfrm>
            <a:off x="6463855" y="1317846"/>
            <a:ext cx="2404310" cy="4510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sz="1013"/>
          </a:p>
        </p:txBody>
      </p:sp>
      <p:pic>
        <p:nvPicPr>
          <p:cNvPr id="16" name="Picture 15" descr="Graphical user interface, chart&#10;&#10;Description automatically generated">
            <a:extLst>
              <a:ext uri="{FF2B5EF4-FFF2-40B4-BE49-F238E27FC236}">
                <a16:creationId xmlns:a16="http://schemas.microsoft.com/office/drawing/2014/main" id="{FFFB070B-F088-681F-1955-AAE9CA2F951C}"/>
              </a:ext>
            </a:extLst>
          </p:cNvPr>
          <p:cNvPicPr>
            <a:picLocks noChangeAspect="1"/>
          </p:cNvPicPr>
          <p:nvPr/>
        </p:nvPicPr>
        <p:blipFill>
          <a:blip r:embed="rId3"/>
          <a:stretch>
            <a:fillRect/>
          </a:stretch>
        </p:blipFill>
        <p:spPr>
          <a:xfrm>
            <a:off x="6463855" y="3623456"/>
            <a:ext cx="2323166" cy="2171183"/>
          </a:xfrm>
          <a:prstGeom prst="rect">
            <a:avLst/>
          </a:prstGeom>
        </p:spPr>
      </p:pic>
      <p:pic>
        <p:nvPicPr>
          <p:cNvPr id="17" name="Picture 16" descr="Chart&#10;&#10;Description automatically generated">
            <a:extLst>
              <a:ext uri="{FF2B5EF4-FFF2-40B4-BE49-F238E27FC236}">
                <a16:creationId xmlns:a16="http://schemas.microsoft.com/office/drawing/2014/main" id="{F7E02A89-0CCF-5D5B-0E06-4ADD7F5BC424}"/>
              </a:ext>
            </a:extLst>
          </p:cNvPr>
          <p:cNvPicPr>
            <a:picLocks noChangeAspect="1"/>
          </p:cNvPicPr>
          <p:nvPr/>
        </p:nvPicPr>
        <p:blipFill>
          <a:blip r:embed="rId4"/>
          <a:stretch>
            <a:fillRect/>
          </a:stretch>
        </p:blipFill>
        <p:spPr>
          <a:xfrm>
            <a:off x="6463855" y="1317846"/>
            <a:ext cx="2323166" cy="2160327"/>
          </a:xfrm>
          <a:prstGeom prst="rect">
            <a:avLst/>
          </a:prstGeom>
        </p:spPr>
      </p:pic>
      <p:sp>
        <p:nvSpPr>
          <p:cNvPr id="18" name="TextBox 17">
            <a:extLst>
              <a:ext uri="{FF2B5EF4-FFF2-40B4-BE49-F238E27FC236}">
                <a16:creationId xmlns:a16="http://schemas.microsoft.com/office/drawing/2014/main" id="{93750170-A0B2-9118-1A14-BA79DE801463}"/>
              </a:ext>
            </a:extLst>
          </p:cNvPr>
          <p:cNvSpPr txBox="1"/>
          <p:nvPr/>
        </p:nvSpPr>
        <p:spPr>
          <a:xfrm>
            <a:off x="280451" y="5273511"/>
            <a:ext cx="5196897" cy="1032911"/>
          </a:xfrm>
          <a:prstGeom prst="rect">
            <a:avLst/>
          </a:prstGeom>
          <a:solidFill>
            <a:schemeClr val="accent5">
              <a:lumMod val="20000"/>
              <a:lumOff val="80000"/>
            </a:schemeClr>
          </a:solidFill>
          <a:effectLst/>
        </p:spPr>
        <p:txBody>
          <a:bodyPr wrap="square" rtlCol="0">
            <a:spAutoFit/>
          </a:bodyPr>
          <a:lstStyle/>
          <a:p>
            <a:pPr>
              <a:lnSpc>
                <a:spcPct val="120000"/>
              </a:lnSpc>
            </a:pPr>
            <a:r>
              <a:rPr lang="it-IT" sz="1200" b="1" dirty="0" err="1"/>
              <a:t>dRICH</a:t>
            </a:r>
            <a:r>
              <a:rPr lang="it-IT" sz="1200" b="1" dirty="0"/>
              <a:t>:  cost-</a:t>
            </a:r>
            <a:r>
              <a:rPr lang="it-IT" sz="1200" b="1" dirty="0" err="1"/>
              <a:t>effective</a:t>
            </a:r>
            <a:r>
              <a:rPr lang="it-IT" sz="1200" b="1" dirty="0"/>
              <a:t> compact </a:t>
            </a:r>
            <a:r>
              <a:rPr lang="it-IT" sz="1200" b="1" dirty="0" err="1"/>
              <a:t>solution</a:t>
            </a:r>
            <a:r>
              <a:rPr lang="it-IT" sz="1200" b="1" dirty="0"/>
              <a:t> </a:t>
            </a:r>
          </a:p>
          <a:p>
            <a:pPr>
              <a:lnSpc>
                <a:spcPct val="120000"/>
              </a:lnSpc>
            </a:pPr>
            <a:endParaRPr lang="it-IT" sz="600" b="1" dirty="0"/>
          </a:p>
          <a:p>
            <a:pPr>
              <a:lnSpc>
                <a:spcPct val="120000"/>
              </a:lnSpc>
            </a:pPr>
            <a:r>
              <a:rPr lang="it-IT" sz="1200" dirty="0" err="1"/>
              <a:t>Radiators</a:t>
            </a:r>
            <a:r>
              <a:rPr lang="it-IT" sz="1200" dirty="0"/>
              <a:t>:   Aerogel (n</a:t>
            </a:r>
            <a:r>
              <a:rPr lang="it-IT" sz="1200" baseline="-25000" dirty="0"/>
              <a:t>AERO</a:t>
            </a:r>
            <a:r>
              <a:rPr lang="it-IT" sz="1200" dirty="0"/>
              <a:t>~1.02) +  Gas (n</a:t>
            </a:r>
            <a:r>
              <a:rPr lang="it-IT" sz="1200" baseline="-25000" dirty="0"/>
              <a:t>C2F6 </a:t>
            </a:r>
            <a:r>
              <a:rPr lang="it-IT" sz="1200" dirty="0"/>
              <a:t>~</a:t>
            </a:r>
            <a:r>
              <a:rPr lang="it-IT" sz="1200" baseline="-25000" dirty="0"/>
              <a:t> </a:t>
            </a:r>
            <a:r>
              <a:rPr lang="it-IT" sz="1200" dirty="0"/>
              <a:t>1.0008)</a:t>
            </a:r>
          </a:p>
          <a:p>
            <a:pPr>
              <a:lnSpc>
                <a:spcPct val="120000"/>
              </a:lnSpc>
            </a:pPr>
            <a:endParaRPr lang="it-IT" sz="600" dirty="0"/>
          </a:p>
          <a:p>
            <a:pPr>
              <a:lnSpc>
                <a:spcPct val="120000"/>
              </a:lnSpc>
            </a:pPr>
            <a:r>
              <a:rPr lang="it-IT" sz="1200" dirty="0"/>
              <a:t>Detector:    0.5 m</a:t>
            </a:r>
            <a:r>
              <a:rPr lang="it-IT" sz="1200" baseline="30000" dirty="0"/>
              <a:t>2</a:t>
            </a:r>
            <a:r>
              <a:rPr lang="it-IT" sz="1200" dirty="0"/>
              <a:t>/</a:t>
            </a:r>
            <a:r>
              <a:rPr lang="it-IT" sz="1200" dirty="0" err="1"/>
              <a:t>sector</a:t>
            </a:r>
            <a:r>
              <a:rPr lang="it-IT" sz="1200" dirty="0"/>
              <a:t>, 3x3 mm</a:t>
            </a:r>
            <a:r>
              <a:rPr lang="it-IT" sz="1200" baseline="30000" dirty="0"/>
              <a:t>2</a:t>
            </a:r>
            <a:r>
              <a:rPr lang="it-IT" sz="1200" dirty="0"/>
              <a:t> pixel  </a:t>
            </a:r>
            <a:r>
              <a:rPr lang="it-IT" sz="1200" dirty="0">
                <a:sym typeface="Wingdings"/>
              </a:rPr>
              <a:t> </a:t>
            </a:r>
            <a:r>
              <a:rPr lang="it-IT" sz="1200" dirty="0" err="1">
                <a:sym typeface="Wingdings"/>
              </a:rPr>
              <a:t>SiPM</a:t>
            </a:r>
            <a:r>
              <a:rPr lang="it-IT" sz="1200" dirty="0">
                <a:sym typeface="Wingdings"/>
              </a:rPr>
              <a:t> option</a:t>
            </a:r>
            <a:r>
              <a:rPr lang="it-IT" sz="1200" dirty="0"/>
              <a:t>                 </a:t>
            </a:r>
            <a:r>
              <a:rPr lang="it-IT" sz="1600" dirty="0"/>
              <a:t>                  </a:t>
            </a:r>
          </a:p>
        </p:txBody>
      </p:sp>
      <p:sp>
        <p:nvSpPr>
          <p:cNvPr id="19" name="TextBox 18">
            <a:extLst>
              <a:ext uri="{FF2B5EF4-FFF2-40B4-BE49-F238E27FC236}">
                <a16:creationId xmlns:a16="http://schemas.microsoft.com/office/drawing/2014/main" id="{13A174A3-BD46-B3E3-F55F-FC34E73BAE78}"/>
              </a:ext>
            </a:extLst>
          </p:cNvPr>
          <p:cNvSpPr txBox="1"/>
          <p:nvPr/>
        </p:nvSpPr>
        <p:spPr>
          <a:xfrm>
            <a:off x="251520" y="857535"/>
            <a:ext cx="3983142" cy="646331"/>
          </a:xfrm>
          <a:prstGeom prst="rect">
            <a:avLst/>
          </a:prstGeom>
          <a:noFill/>
        </p:spPr>
        <p:txBody>
          <a:bodyPr wrap="none" rtlCol="0">
            <a:spAutoFit/>
          </a:bodyPr>
          <a:lstStyle/>
          <a:p>
            <a:r>
              <a:rPr lang="en-US" sz="1200" b="1" dirty="0">
                <a:solidFill>
                  <a:srgbClr val="C00000"/>
                </a:solidFill>
              </a:rPr>
              <a:t>M</a:t>
            </a:r>
            <a:r>
              <a:rPr lang="x-none" sz="1200" b="1">
                <a:solidFill>
                  <a:srgbClr val="C00000"/>
                </a:solidFill>
              </a:rPr>
              <a:t>ain</a:t>
            </a:r>
            <a:r>
              <a:rPr lang="x-none" sz="1200" b="1"/>
              <a:t>         </a:t>
            </a:r>
            <a:r>
              <a:rPr lang="en-US" sz="1200" b="1" dirty="0"/>
              <a:t>    </a:t>
            </a:r>
            <a:r>
              <a:rPr lang="x-none" sz="1200" b="1"/>
              <a:t> </a:t>
            </a:r>
            <a:r>
              <a:rPr lang="en-US" sz="1200" b="1" dirty="0"/>
              <a:t>     </a:t>
            </a:r>
            <a:r>
              <a:rPr lang="x-none" sz="1200" b="1"/>
              <a:t>   cover w</a:t>
            </a:r>
            <a:r>
              <a:rPr lang="en-GB" sz="1200" b="1" dirty="0" err="1"/>
              <a:t>i</a:t>
            </a:r>
            <a:r>
              <a:rPr lang="x-none" sz="1200" b="1"/>
              <a:t>de momentum range  3 - </a:t>
            </a:r>
            <a:r>
              <a:rPr lang="en-US" sz="1200" b="1" dirty="0"/>
              <a:t>5</a:t>
            </a:r>
            <a:r>
              <a:rPr lang="x-none" sz="1200" b="1"/>
              <a:t>0 GeV/c</a:t>
            </a:r>
          </a:p>
          <a:p>
            <a:r>
              <a:rPr lang="en-US" sz="1200" b="1" dirty="0">
                <a:solidFill>
                  <a:srgbClr val="C00000"/>
                </a:solidFill>
              </a:rPr>
              <a:t>features</a:t>
            </a:r>
            <a:r>
              <a:rPr lang="x-none" sz="1200" b="1"/>
              <a:t>         </a:t>
            </a:r>
            <a:r>
              <a:rPr lang="en-US" sz="1200" b="1" dirty="0"/>
              <a:t>    </a:t>
            </a:r>
            <a:r>
              <a:rPr lang="x-none" sz="1200" b="1"/>
              <a:t>   </a:t>
            </a:r>
            <a:r>
              <a:rPr lang="en-US" sz="1200" b="1" dirty="0"/>
              <a:t> </a:t>
            </a:r>
            <a:r>
              <a:rPr lang="x-none" sz="1200" b="1"/>
              <a:t>work in high (~ 1T) magnetic field</a:t>
            </a:r>
            <a:endParaRPr lang="en-US" sz="1200" b="1" dirty="0"/>
          </a:p>
          <a:p>
            <a:r>
              <a:rPr lang="en-IT" sz="1200" b="1" dirty="0"/>
              <a:t>                                fit in </a:t>
            </a:r>
            <a:r>
              <a:rPr lang="en-GB" sz="1200" b="1" dirty="0"/>
              <a:t>a</a:t>
            </a:r>
            <a:r>
              <a:rPr lang="en-IT" sz="1200" b="1" dirty="0"/>
              <a:t> quite limited (for a gas RICH) space</a:t>
            </a:r>
            <a:endParaRPr lang="x-none" sz="1200" b="1" dirty="0"/>
          </a:p>
        </p:txBody>
      </p:sp>
      <p:grpSp>
        <p:nvGrpSpPr>
          <p:cNvPr id="20" name="Group 19">
            <a:extLst>
              <a:ext uri="{FF2B5EF4-FFF2-40B4-BE49-F238E27FC236}">
                <a16:creationId xmlns:a16="http://schemas.microsoft.com/office/drawing/2014/main" id="{1A57B56A-A885-822B-0B6C-97C70973C9C4}"/>
              </a:ext>
            </a:extLst>
          </p:cNvPr>
          <p:cNvGrpSpPr/>
          <p:nvPr/>
        </p:nvGrpSpPr>
        <p:grpSpPr>
          <a:xfrm>
            <a:off x="245032" y="1684511"/>
            <a:ext cx="4610063" cy="2681494"/>
            <a:chOff x="305716" y="969370"/>
            <a:chExt cx="4610063" cy="2681494"/>
          </a:xfrm>
        </p:grpSpPr>
        <p:pic>
          <p:nvPicPr>
            <p:cNvPr id="21" name="Picture 20" descr="Diagram&#10;&#10;Description automatically generated">
              <a:extLst>
                <a:ext uri="{FF2B5EF4-FFF2-40B4-BE49-F238E27FC236}">
                  <a16:creationId xmlns:a16="http://schemas.microsoft.com/office/drawing/2014/main" id="{2FC5621F-6BA4-7B10-BF45-59B440CFC292}"/>
                </a:ext>
              </a:extLst>
            </p:cNvPr>
            <p:cNvPicPr>
              <a:picLocks noChangeAspect="1"/>
            </p:cNvPicPr>
            <p:nvPr/>
          </p:nvPicPr>
          <p:blipFill>
            <a:blip r:embed="rId5"/>
            <a:stretch>
              <a:fillRect/>
            </a:stretch>
          </p:blipFill>
          <p:spPr>
            <a:xfrm>
              <a:off x="305716" y="1018771"/>
              <a:ext cx="4534858" cy="2632092"/>
            </a:xfrm>
            <a:prstGeom prst="rect">
              <a:avLst/>
            </a:prstGeom>
          </p:spPr>
        </p:pic>
        <p:sp>
          <p:nvSpPr>
            <p:cNvPr id="22" name="Rectangle 21">
              <a:extLst>
                <a:ext uri="{FF2B5EF4-FFF2-40B4-BE49-F238E27FC236}">
                  <a16:creationId xmlns:a16="http://schemas.microsoft.com/office/drawing/2014/main" id="{37CB804B-BE15-57A9-06FF-0BC1426E83DE}"/>
                </a:ext>
              </a:extLst>
            </p:cNvPr>
            <p:cNvSpPr/>
            <p:nvPr/>
          </p:nvSpPr>
          <p:spPr>
            <a:xfrm>
              <a:off x="305716" y="976804"/>
              <a:ext cx="4610063" cy="66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3" name="Rectangle 22">
              <a:extLst>
                <a:ext uri="{FF2B5EF4-FFF2-40B4-BE49-F238E27FC236}">
                  <a16:creationId xmlns:a16="http://schemas.microsoft.com/office/drawing/2014/main" id="{000EE71C-E4AA-490C-B8BD-2CA23BB11288}"/>
                </a:ext>
              </a:extLst>
            </p:cNvPr>
            <p:cNvSpPr/>
            <p:nvPr/>
          </p:nvSpPr>
          <p:spPr>
            <a:xfrm>
              <a:off x="4827572" y="969370"/>
              <a:ext cx="88207" cy="26814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grpSp>
      <p:sp>
        <p:nvSpPr>
          <p:cNvPr id="24" name="Rectangle 23">
            <a:extLst>
              <a:ext uri="{FF2B5EF4-FFF2-40B4-BE49-F238E27FC236}">
                <a16:creationId xmlns:a16="http://schemas.microsoft.com/office/drawing/2014/main" id="{48941A17-E9D8-5AA6-E5D3-3FF626D41D2C}"/>
              </a:ext>
            </a:extLst>
          </p:cNvPr>
          <p:cNvSpPr/>
          <p:nvPr/>
        </p:nvSpPr>
        <p:spPr>
          <a:xfrm>
            <a:off x="6471132" y="3508257"/>
            <a:ext cx="2404310" cy="1329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sz="1013"/>
          </a:p>
        </p:txBody>
      </p:sp>
      <p:sp>
        <p:nvSpPr>
          <p:cNvPr id="25" name="Rectangle 24">
            <a:extLst>
              <a:ext uri="{FF2B5EF4-FFF2-40B4-BE49-F238E27FC236}">
                <a16:creationId xmlns:a16="http://schemas.microsoft.com/office/drawing/2014/main" id="{A0673FEA-4B8F-72E5-AC68-A2384A7345C4}"/>
              </a:ext>
            </a:extLst>
          </p:cNvPr>
          <p:cNvSpPr/>
          <p:nvPr/>
        </p:nvSpPr>
        <p:spPr>
          <a:xfrm>
            <a:off x="6465122" y="1312654"/>
            <a:ext cx="2404309" cy="4516953"/>
          </a:xfrm>
          <a:prstGeom prst="rect">
            <a:avLst/>
          </a:prstGeom>
          <a:noFill/>
          <a:ln w="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7" name="TextBox 26">
            <a:extLst>
              <a:ext uri="{FF2B5EF4-FFF2-40B4-BE49-F238E27FC236}">
                <a16:creationId xmlns:a16="http://schemas.microsoft.com/office/drawing/2014/main" id="{AA26A055-35B0-0F18-38FB-1AB523405BD6}"/>
              </a:ext>
            </a:extLst>
          </p:cNvPr>
          <p:cNvSpPr txBox="1"/>
          <p:nvPr/>
        </p:nvSpPr>
        <p:spPr>
          <a:xfrm>
            <a:off x="6465122" y="3355063"/>
            <a:ext cx="878767" cy="246221"/>
          </a:xfrm>
          <a:prstGeom prst="rect">
            <a:avLst/>
          </a:prstGeom>
          <a:noFill/>
        </p:spPr>
        <p:txBody>
          <a:bodyPr wrap="none" rtlCol="0">
            <a:spAutoFit/>
          </a:bodyPr>
          <a:lstStyle/>
          <a:p>
            <a:r>
              <a:rPr lang="en-IT" sz="1000" dirty="0"/>
              <a:t>ATHENA case</a:t>
            </a:r>
          </a:p>
        </p:txBody>
      </p:sp>
      <p:pic>
        <p:nvPicPr>
          <p:cNvPr id="28" name="Picture 27">
            <a:extLst>
              <a:ext uri="{FF2B5EF4-FFF2-40B4-BE49-F238E27FC236}">
                <a16:creationId xmlns:a16="http://schemas.microsoft.com/office/drawing/2014/main" id="{3FBC72B8-EC23-7C31-CB06-F6A0BB478092}"/>
              </a:ext>
            </a:extLst>
          </p:cNvPr>
          <p:cNvPicPr>
            <a:picLocks noChangeAspect="1"/>
          </p:cNvPicPr>
          <p:nvPr/>
        </p:nvPicPr>
        <p:blipFill>
          <a:blip r:embed="rId6"/>
          <a:stretch>
            <a:fillRect/>
          </a:stretch>
        </p:blipFill>
        <p:spPr>
          <a:xfrm>
            <a:off x="4038136" y="4031812"/>
            <a:ext cx="2348471" cy="2010632"/>
          </a:xfrm>
          <a:prstGeom prst="rect">
            <a:avLst/>
          </a:prstGeom>
        </p:spPr>
      </p:pic>
      <p:sp>
        <p:nvSpPr>
          <p:cNvPr id="35" name="TextBox 34">
            <a:extLst>
              <a:ext uri="{FF2B5EF4-FFF2-40B4-BE49-F238E27FC236}">
                <a16:creationId xmlns:a16="http://schemas.microsoft.com/office/drawing/2014/main" id="{8ABD19FB-AEB6-B097-13BA-66FDBB69EE92}"/>
              </a:ext>
            </a:extLst>
          </p:cNvPr>
          <p:cNvSpPr txBox="1"/>
          <p:nvPr/>
        </p:nvSpPr>
        <p:spPr>
          <a:xfrm>
            <a:off x="70794" y="4602497"/>
            <a:ext cx="3748911" cy="461665"/>
          </a:xfrm>
          <a:prstGeom prst="rect">
            <a:avLst/>
          </a:prstGeom>
          <a:noFill/>
        </p:spPr>
        <p:txBody>
          <a:bodyPr wrap="none" rtlCol="0">
            <a:spAutoFit/>
          </a:bodyPr>
          <a:lstStyle/>
          <a:p>
            <a:r>
              <a:rPr lang="en-IT" sz="1200" dirty="0"/>
              <a:t>Essential for semi-inclusive physics</a:t>
            </a:r>
          </a:p>
          <a:p>
            <a:r>
              <a:rPr lang="en-IT" sz="1200" dirty="0"/>
              <a:t>     due to absence of kinematics constraints at event-level</a:t>
            </a:r>
          </a:p>
        </p:txBody>
      </p:sp>
    </p:spTree>
    <p:extLst>
      <p:ext uri="{BB962C8B-B14F-4D97-AF65-F5344CB8AC3E}">
        <p14:creationId xmlns:p14="http://schemas.microsoft.com/office/powerpoint/2010/main" val="131047377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BEDFBE81-1EC6-1249-B972-8C313A19FA9C}"/>
              </a:ext>
            </a:extLst>
          </p:cNvPr>
          <p:cNvSpPr txBox="1"/>
          <p:nvPr/>
        </p:nvSpPr>
        <p:spPr>
          <a:xfrm>
            <a:off x="251520" y="153898"/>
            <a:ext cx="8419825" cy="492443"/>
          </a:xfrm>
          <a:prstGeom prst="rect">
            <a:avLst/>
          </a:prstGeom>
          <a:noFill/>
          <a:ln w="19050">
            <a:noFill/>
          </a:ln>
        </p:spPr>
        <p:txBody>
          <a:bodyPr wrap="square" rtlCol="0">
            <a:spAutoFit/>
          </a:bodyPr>
          <a:lstStyle/>
          <a:p>
            <a:r>
              <a:rPr lang="it-IT" sz="2600" dirty="0">
                <a:solidFill>
                  <a:srgbClr val="0000FF"/>
                </a:solidFill>
                <a:latin typeface="Comic Sans MS" panose="030F0702030302020204" pitchFamily="66" charset="0"/>
              </a:rPr>
              <a:t>EIC_NET: </a:t>
            </a:r>
            <a:r>
              <a:rPr lang="it-IT" sz="2600" dirty="0" err="1">
                <a:solidFill>
                  <a:srgbClr val="0000FF"/>
                </a:solidFill>
                <a:latin typeface="Comic Sans MS" panose="030F0702030302020204" pitchFamily="66" charset="0"/>
              </a:rPr>
              <a:t>Mechanics</a:t>
            </a:r>
            <a:endParaRPr lang="it-IT" sz="2600" dirty="0">
              <a:solidFill>
                <a:srgbClr val="0000FF"/>
              </a:solidFill>
              <a:latin typeface="Comic Sans MS" panose="030F0702030302020204" pitchFamily="66" charset="0"/>
            </a:endParaRPr>
          </a:p>
        </p:txBody>
      </p:sp>
      <p:sp>
        <p:nvSpPr>
          <p:cNvPr id="36" name="Rectangle 72">
            <a:extLst>
              <a:ext uri="{FF2B5EF4-FFF2-40B4-BE49-F238E27FC236}">
                <a16:creationId xmlns:a16="http://schemas.microsoft.com/office/drawing/2014/main" id="{E622343D-2386-D444-A416-3CECF59B5FB4}"/>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cxnSp>
        <p:nvCxnSpPr>
          <p:cNvPr id="37" name="Straight Connector 92">
            <a:extLst>
              <a:ext uri="{FF2B5EF4-FFF2-40B4-BE49-F238E27FC236}">
                <a16:creationId xmlns:a16="http://schemas.microsoft.com/office/drawing/2014/main" id="{1AE1A524-93A8-044E-9FBB-38E13CCA13BF}"/>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8" name="Slide Number Placeholder 9">
            <a:extLst>
              <a:ext uri="{FF2B5EF4-FFF2-40B4-BE49-F238E27FC236}">
                <a16:creationId xmlns:a16="http://schemas.microsoft.com/office/drawing/2014/main" id="{5E413118-F86A-5B42-8156-99856E03382A}"/>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26</a:t>
            </a:fld>
            <a:endParaRPr lang="it-IT" sz="1600" b="1" dirty="0">
              <a:solidFill>
                <a:schemeClr val="tx1"/>
              </a:solidFill>
              <a:latin typeface="Calibri" charset="0"/>
              <a:ea typeface="Calibri" charset="0"/>
              <a:cs typeface="Calibri" charset="0"/>
            </a:endParaRPr>
          </a:p>
        </p:txBody>
      </p:sp>
      <p:sp>
        <p:nvSpPr>
          <p:cNvPr id="2" name="TextBox 1">
            <a:extLst>
              <a:ext uri="{FF2B5EF4-FFF2-40B4-BE49-F238E27FC236}">
                <a16:creationId xmlns:a16="http://schemas.microsoft.com/office/drawing/2014/main" id="{428B2AA7-E66B-5479-0C33-9044C13B1D9A}"/>
              </a:ext>
            </a:extLst>
          </p:cNvPr>
          <p:cNvSpPr txBox="1"/>
          <p:nvPr/>
        </p:nvSpPr>
        <p:spPr>
          <a:xfrm>
            <a:off x="86225" y="5223971"/>
            <a:ext cx="9022279" cy="892552"/>
          </a:xfrm>
          <a:prstGeom prst="rect">
            <a:avLst/>
          </a:prstGeom>
          <a:noFill/>
        </p:spPr>
        <p:txBody>
          <a:bodyPr wrap="square" rtlCol="0">
            <a:spAutoFit/>
          </a:bodyPr>
          <a:lstStyle/>
          <a:p>
            <a:r>
              <a:rPr lang="en-IT" sz="1200" b="1" dirty="0">
                <a:solidFill>
                  <a:srgbClr val="C00000"/>
                </a:solidFill>
              </a:rPr>
              <a:t>W</a:t>
            </a:r>
            <a:r>
              <a:rPr lang="en-GB" sz="1200" b="1" dirty="0" err="1">
                <a:solidFill>
                  <a:srgbClr val="C00000"/>
                </a:solidFill>
              </a:rPr>
              <a:t>i</a:t>
            </a:r>
            <a:r>
              <a:rPr lang="en-IT" sz="1200" b="1" dirty="0">
                <a:solidFill>
                  <a:srgbClr val="C00000"/>
                </a:solidFill>
              </a:rPr>
              <a:t>ndows</a:t>
            </a:r>
            <a:r>
              <a:rPr lang="en-IT" sz="1200" dirty="0"/>
              <a:t>: sandwich panel made of two ~1 mm carbon fiber reinforced epoxy skins  separated by 30 mm PMI foam or Al honeycomb  (~ 1% X</a:t>
            </a:r>
            <a:r>
              <a:rPr lang="en-IT" sz="1200" baseline="-25000" dirty="0"/>
              <a:t>0</a:t>
            </a:r>
            <a:r>
              <a:rPr lang="en-IT" sz="1200" dirty="0"/>
              <a:t>) </a:t>
            </a:r>
          </a:p>
          <a:p>
            <a:endParaRPr lang="en-IT" sz="800" dirty="0"/>
          </a:p>
          <a:p>
            <a:r>
              <a:rPr lang="en-IT" sz="1200" b="1" dirty="0">
                <a:solidFill>
                  <a:srgbClr val="C00000"/>
                </a:solidFill>
              </a:rPr>
              <a:t>Shells</a:t>
            </a:r>
            <a:r>
              <a:rPr lang="en-IT" sz="1200" dirty="0"/>
              <a:t>: 3 mm (inner tube) to 8 mm (outer tube) thick carbon fiber epoxy composite (~ 4% X</a:t>
            </a:r>
            <a:r>
              <a:rPr lang="en-IT" sz="1200" baseline="-25000" dirty="0"/>
              <a:t>0</a:t>
            </a:r>
            <a:r>
              <a:rPr lang="en-IT" sz="1200" dirty="0"/>
              <a:t>)</a:t>
            </a:r>
          </a:p>
          <a:p>
            <a:endParaRPr lang="en-IT" sz="800" dirty="0"/>
          </a:p>
          <a:p>
            <a:r>
              <a:rPr lang="en-IT" sz="1200" dirty="0"/>
              <a:t>               Skins formed with two layers of balanced weave laminate with fibers at 0</a:t>
            </a:r>
            <a:r>
              <a:rPr lang="en-IT" sz="1200" baseline="30000" dirty="0"/>
              <a:t>o</a:t>
            </a:r>
            <a:r>
              <a:rPr lang="en-IT" sz="1200" dirty="0"/>
              <a:t>/90</a:t>
            </a:r>
            <a:r>
              <a:rPr lang="en-IT" sz="1200" baseline="30000" dirty="0"/>
              <a:t>o</a:t>
            </a:r>
            <a:r>
              <a:rPr lang="en-IT" sz="1200" dirty="0"/>
              <a:t> and +/- 45</a:t>
            </a:r>
            <a:r>
              <a:rPr lang="en-IT" sz="1200" baseline="30000" dirty="0"/>
              <a:t>o</a:t>
            </a:r>
            <a:r>
              <a:rPr lang="en-IT" sz="1200" dirty="0"/>
              <a:t> for uniform stiffness</a:t>
            </a:r>
          </a:p>
        </p:txBody>
      </p:sp>
      <p:pic>
        <p:nvPicPr>
          <p:cNvPr id="3" name="Picture 2">
            <a:extLst>
              <a:ext uri="{FF2B5EF4-FFF2-40B4-BE49-F238E27FC236}">
                <a16:creationId xmlns:a16="http://schemas.microsoft.com/office/drawing/2014/main" id="{AF733476-7759-B38D-F257-94F14959373C}"/>
              </a:ext>
            </a:extLst>
          </p:cNvPr>
          <p:cNvPicPr>
            <a:picLocks noChangeAspect="1"/>
          </p:cNvPicPr>
          <p:nvPr/>
        </p:nvPicPr>
        <p:blipFill>
          <a:blip r:embed="rId3"/>
          <a:stretch>
            <a:fillRect/>
          </a:stretch>
        </p:blipFill>
        <p:spPr>
          <a:xfrm>
            <a:off x="771732" y="1270261"/>
            <a:ext cx="7128933" cy="3645940"/>
          </a:xfrm>
          <a:prstGeom prst="rect">
            <a:avLst/>
          </a:prstGeom>
        </p:spPr>
      </p:pic>
      <p:sp>
        <p:nvSpPr>
          <p:cNvPr id="5" name="TextBox 4">
            <a:extLst>
              <a:ext uri="{FF2B5EF4-FFF2-40B4-BE49-F238E27FC236}">
                <a16:creationId xmlns:a16="http://schemas.microsoft.com/office/drawing/2014/main" id="{3BA5E6D8-858E-9591-E3FD-02FE97D2AB30}"/>
              </a:ext>
            </a:extLst>
          </p:cNvPr>
          <p:cNvSpPr txBox="1"/>
          <p:nvPr/>
        </p:nvSpPr>
        <p:spPr>
          <a:xfrm>
            <a:off x="4863002" y="809980"/>
            <a:ext cx="3639843" cy="369332"/>
          </a:xfrm>
          <a:prstGeom prst="rect">
            <a:avLst/>
          </a:prstGeom>
          <a:noFill/>
        </p:spPr>
        <p:txBody>
          <a:bodyPr wrap="none" rtlCol="0">
            <a:spAutoFit/>
          </a:bodyPr>
          <a:lstStyle/>
          <a:p>
            <a:r>
              <a:rPr lang="en-IT" b="1" dirty="0">
                <a:solidFill>
                  <a:srgbClr val="C00000"/>
                </a:solidFill>
              </a:rPr>
              <a:t>Design thanks to A. Saputi, L. Barion</a:t>
            </a:r>
          </a:p>
        </p:txBody>
      </p:sp>
    </p:spTree>
    <p:extLst>
      <p:ext uri="{BB962C8B-B14F-4D97-AF65-F5344CB8AC3E}">
        <p14:creationId xmlns:p14="http://schemas.microsoft.com/office/powerpoint/2010/main" val="96183337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BEDFBE81-1EC6-1249-B972-8C313A19FA9C}"/>
              </a:ext>
            </a:extLst>
          </p:cNvPr>
          <p:cNvSpPr txBox="1"/>
          <p:nvPr/>
        </p:nvSpPr>
        <p:spPr>
          <a:xfrm>
            <a:off x="251520" y="153898"/>
            <a:ext cx="8419825" cy="492443"/>
          </a:xfrm>
          <a:prstGeom prst="rect">
            <a:avLst/>
          </a:prstGeom>
          <a:noFill/>
          <a:ln w="19050">
            <a:noFill/>
          </a:ln>
        </p:spPr>
        <p:txBody>
          <a:bodyPr wrap="square" rtlCol="0">
            <a:spAutoFit/>
          </a:bodyPr>
          <a:lstStyle/>
          <a:p>
            <a:r>
              <a:rPr lang="it-IT" sz="2600" dirty="0">
                <a:solidFill>
                  <a:srgbClr val="0000FF"/>
                </a:solidFill>
                <a:latin typeface="Comic Sans MS" panose="030F0702030302020204" pitchFamily="66" charset="0"/>
              </a:rPr>
              <a:t>EIC_NET: </a:t>
            </a:r>
            <a:r>
              <a:rPr lang="it-IT" sz="2600" dirty="0" err="1">
                <a:solidFill>
                  <a:srgbClr val="0000FF"/>
                </a:solidFill>
                <a:latin typeface="Comic Sans MS" panose="030F0702030302020204" pitchFamily="66" charset="0"/>
              </a:rPr>
              <a:t>SiPM</a:t>
            </a:r>
            <a:endParaRPr lang="it-IT" sz="2600" dirty="0">
              <a:solidFill>
                <a:srgbClr val="0000FF"/>
              </a:solidFill>
              <a:latin typeface="Comic Sans MS" panose="030F0702030302020204" pitchFamily="66" charset="0"/>
            </a:endParaRPr>
          </a:p>
        </p:txBody>
      </p:sp>
      <p:sp>
        <p:nvSpPr>
          <p:cNvPr id="36" name="Rectangle 72">
            <a:extLst>
              <a:ext uri="{FF2B5EF4-FFF2-40B4-BE49-F238E27FC236}">
                <a16:creationId xmlns:a16="http://schemas.microsoft.com/office/drawing/2014/main" id="{E622343D-2386-D444-A416-3CECF59B5FB4}"/>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cxnSp>
        <p:nvCxnSpPr>
          <p:cNvPr id="37" name="Straight Connector 92">
            <a:extLst>
              <a:ext uri="{FF2B5EF4-FFF2-40B4-BE49-F238E27FC236}">
                <a16:creationId xmlns:a16="http://schemas.microsoft.com/office/drawing/2014/main" id="{1AE1A524-93A8-044E-9FBB-38E13CCA13BF}"/>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8" name="Slide Number Placeholder 9">
            <a:extLst>
              <a:ext uri="{FF2B5EF4-FFF2-40B4-BE49-F238E27FC236}">
                <a16:creationId xmlns:a16="http://schemas.microsoft.com/office/drawing/2014/main" id="{5E413118-F86A-5B42-8156-99856E03382A}"/>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27</a:t>
            </a:fld>
            <a:endParaRPr lang="it-IT" sz="1600" b="1" dirty="0">
              <a:solidFill>
                <a:schemeClr val="tx1"/>
              </a:solidFill>
              <a:latin typeface="Calibri" charset="0"/>
              <a:ea typeface="Calibri" charset="0"/>
              <a:cs typeface="Calibri" charset="0"/>
            </a:endParaRPr>
          </a:p>
        </p:txBody>
      </p:sp>
      <p:pic>
        <p:nvPicPr>
          <p:cNvPr id="25" name="Picture 24">
            <a:extLst>
              <a:ext uri="{FF2B5EF4-FFF2-40B4-BE49-F238E27FC236}">
                <a16:creationId xmlns:a16="http://schemas.microsoft.com/office/drawing/2014/main" id="{21AF17DA-F846-148C-91B9-6F9D2BE78D9C}"/>
              </a:ext>
            </a:extLst>
          </p:cNvPr>
          <p:cNvPicPr>
            <a:picLocks noChangeAspect="1"/>
          </p:cNvPicPr>
          <p:nvPr/>
        </p:nvPicPr>
        <p:blipFill>
          <a:blip r:embed="rId3"/>
          <a:stretch>
            <a:fillRect/>
          </a:stretch>
        </p:blipFill>
        <p:spPr>
          <a:xfrm>
            <a:off x="348687" y="887705"/>
            <a:ext cx="3580759" cy="2428331"/>
          </a:xfrm>
          <a:prstGeom prst="rect">
            <a:avLst/>
          </a:prstGeom>
        </p:spPr>
      </p:pic>
      <p:sp>
        <p:nvSpPr>
          <p:cNvPr id="26" name="TextBox 25">
            <a:extLst>
              <a:ext uri="{FF2B5EF4-FFF2-40B4-BE49-F238E27FC236}">
                <a16:creationId xmlns:a16="http://schemas.microsoft.com/office/drawing/2014/main" id="{18DFF8FD-6530-48C1-6824-FCD28E25E983}"/>
              </a:ext>
            </a:extLst>
          </p:cNvPr>
          <p:cNvSpPr txBox="1"/>
          <p:nvPr/>
        </p:nvSpPr>
        <p:spPr>
          <a:xfrm>
            <a:off x="761406" y="1183911"/>
            <a:ext cx="2170898" cy="400110"/>
          </a:xfrm>
          <a:prstGeom prst="rect">
            <a:avLst/>
          </a:prstGeom>
          <a:noFill/>
        </p:spPr>
        <p:txBody>
          <a:bodyPr wrap="square">
            <a:spAutoFit/>
          </a:bodyPr>
          <a:lstStyle/>
          <a:p>
            <a:pPr algn="l" rtl="0">
              <a:spcBef>
                <a:spcPts val="0"/>
              </a:spcBef>
              <a:spcAft>
                <a:spcPts val="0"/>
              </a:spcAft>
            </a:pPr>
            <a:r>
              <a:rPr lang="en-GB" sz="1000" b="1" i="0" u="none" strike="noStrike" dirty="0" err="1">
                <a:solidFill>
                  <a:srgbClr val="FFFFFF"/>
                </a:solidFill>
                <a:effectLst/>
                <a:latin typeface="Arial" panose="020B0604020202020204" pitchFamily="34" charset="0"/>
              </a:rPr>
              <a:t>ePIC</a:t>
            </a:r>
            <a:r>
              <a:rPr lang="en-GB" sz="1000" b="1" i="0" u="none" strike="noStrike" dirty="0">
                <a:solidFill>
                  <a:srgbClr val="FFFFFF"/>
                </a:solidFill>
                <a:effectLst/>
                <a:latin typeface="Arial" panose="020B0604020202020204" pitchFamily="34" charset="0"/>
              </a:rPr>
              <a:t> background group</a:t>
            </a:r>
            <a:endParaRPr lang="en-GB" sz="1000" b="0" i="0" u="none" strike="noStrike" dirty="0">
              <a:solidFill>
                <a:srgbClr val="000000"/>
              </a:solidFill>
              <a:effectLst/>
            </a:endParaRPr>
          </a:p>
          <a:p>
            <a:pPr algn="l" rtl="0">
              <a:spcBef>
                <a:spcPts val="0"/>
              </a:spcBef>
              <a:spcAft>
                <a:spcPts val="0"/>
              </a:spcAft>
            </a:pPr>
            <a:r>
              <a:rPr lang="en-GB" sz="1000" b="0" i="0" u="none" strike="noStrike" dirty="0">
                <a:solidFill>
                  <a:srgbClr val="FFFFFF"/>
                </a:solidFill>
                <a:effectLst/>
                <a:latin typeface="Arial" panose="020B0604020202020204" pitchFamily="34" charset="0"/>
              </a:rPr>
              <a:t>beam-beam interactions only</a:t>
            </a:r>
            <a:endParaRPr lang="en-GB" sz="1000" b="0" i="0" u="none" strike="noStrike" dirty="0">
              <a:solidFill>
                <a:srgbClr val="000000"/>
              </a:solidFill>
              <a:effectLst/>
            </a:endParaRPr>
          </a:p>
        </p:txBody>
      </p:sp>
      <p:sp>
        <p:nvSpPr>
          <p:cNvPr id="27" name="Rectangle 1">
            <a:extLst>
              <a:ext uri="{FF2B5EF4-FFF2-40B4-BE49-F238E27FC236}">
                <a16:creationId xmlns:a16="http://schemas.microsoft.com/office/drawing/2014/main" id="{774423C6-69EA-64F7-4085-E3B83BCE6E13}"/>
              </a:ext>
            </a:extLst>
          </p:cNvPr>
          <p:cNvSpPr>
            <a:spLocks noChangeArrowheads="1"/>
          </p:cNvSpPr>
          <p:nvPr/>
        </p:nvSpPr>
        <p:spPr bwMode="auto">
          <a:xfrm>
            <a:off x="478441" y="877144"/>
            <a:ext cx="320722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GB" sz="900" dirty="0"/>
              <a:t>1-MeV neutron equivalent fluence (1 fb</a:t>
            </a:r>
            <a:r>
              <a:rPr lang="en-GB" sz="900" baseline="30000" dirty="0"/>
              <a:t>-1</a:t>
            </a:r>
            <a:r>
              <a:rPr lang="en-GB" sz="900" dirty="0"/>
              <a:t> ep running) </a:t>
            </a:r>
          </a:p>
        </p:txBody>
      </p:sp>
      <p:sp>
        <p:nvSpPr>
          <p:cNvPr id="28" name="TextBox 27">
            <a:extLst>
              <a:ext uri="{FF2B5EF4-FFF2-40B4-BE49-F238E27FC236}">
                <a16:creationId xmlns:a16="http://schemas.microsoft.com/office/drawing/2014/main" id="{6B31EB39-58EE-320C-0A47-B4F06745D244}"/>
              </a:ext>
            </a:extLst>
          </p:cNvPr>
          <p:cNvSpPr txBox="1"/>
          <p:nvPr/>
        </p:nvSpPr>
        <p:spPr>
          <a:xfrm>
            <a:off x="771953" y="2419536"/>
            <a:ext cx="1576072" cy="400110"/>
          </a:xfrm>
          <a:prstGeom prst="rect">
            <a:avLst/>
          </a:prstGeom>
          <a:solidFill>
            <a:schemeClr val="bg1"/>
          </a:solidFill>
        </p:spPr>
        <p:txBody>
          <a:bodyPr wrap="none" rtlCol="0">
            <a:spAutoFit/>
          </a:bodyPr>
          <a:lstStyle/>
          <a:p>
            <a:r>
              <a:rPr lang="en-IT" sz="1000" dirty="0"/>
              <a:t>Benchmark fluence (10 x)</a:t>
            </a:r>
          </a:p>
          <a:p>
            <a:r>
              <a:rPr lang="en-IT" sz="1000" dirty="0"/>
              <a:t>~ 10</a:t>
            </a:r>
            <a:r>
              <a:rPr lang="en-IT" sz="1000" baseline="30000" dirty="0"/>
              <a:t>7   </a:t>
            </a:r>
            <a:r>
              <a:rPr lang="en-IT" sz="1000" dirty="0"/>
              <a:t>1-MeV</a:t>
            </a:r>
            <a:r>
              <a:rPr lang="en-IT" sz="1000" baseline="30000" dirty="0"/>
              <a:t>  </a:t>
            </a:r>
            <a:r>
              <a:rPr lang="en-IT" sz="1000" dirty="0"/>
              <a:t>n</a:t>
            </a:r>
            <a:r>
              <a:rPr lang="en-IT" sz="1000" baseline="-25000" dirty="0"/>
              <a:t>eq</a:t>
            </a:r>
            <a:r>
              <a:rPr lang="en-IT" sz="1000" dirty="0"/>
              <a:t>/cm</a:t>
            </a:r>
            <a:r>
              <a:rPr lang="en-IT" sz="1000" baseline="30000" dirty="0"/>
              <a:t>2 </a:t>
            </a:r>
            <a:r>
              <a:rPr lang="en-IT" sz="1000" dirty="0"/>
              <a:t>/ fb</a:t>
            </a:r>
            <a:r>
              <a:rPr lang="en-IT" sz="1000" baseline="30000" dirty="0"/>
              <a:t>-1</a:t>
            </a:r>
          </a:p>
        </p:txBody>
      </p:sp>
      <p:pic>
        <p:nvPicPr>
          <p:cNvPr id="29" name="Picture 28">
            <a:extLst>
              <a:ext uri="{FF2B5EF4-FFF2-40B4-BE49-F238E27FC236}">
                <a16:creationId xmlns:a16="http://schemas.microsoft.com/office/drawing/2014/main" id="{79F1C1E0-84A4-0C6E-2EA4-5DE38A49AB33}"/>
              </a:ext>
            </a:extLst>
          </p:cNvPr>
          <p:cNvPicPr>
            <a:picLocks noChangeAspect="1"/>
          </p:cNvPicPr>
          <p:nvPr/>
        </p:nvPicPr>
        <p:blipFill>
          <a:blip r:embed="rId4"/>
          <a:stretch>
            <a:fillRect/>
          </a:stretch>
        </p:blipFill>
        <p:spPr>
          <a:xfrm>
            <a:off x="4540762" y="545748"/>
            <a:ext cx="4223313" cy="1918699"/>
          </a:xfrm>
          <a:prstGeom prst="rect">
            <a:avLst/>
          </a:prstGeom>
        </p:spPr>
      </p:pic>
      <p:sp>
        <p:nvSpPr>
          <p:cNvPr id="30" name="Rectangle 29">
            <a:extLst>
              <a:ext uri="{FF2B5EF4-FFF2-40B4-BE49-F238E27FC236}">
                <a16:creationId xmlns:a16="http://schemas.microsoft.com/office/drawing/2014/main" id="{25A23328-BFBA-BF85-5E3E-F9BD6FEFE9AC}"/>
              </a:ext>
            </a:extLst>
          </p:cNvPr>
          <p:cNvSpPr/>
          <p:nvPr/>
        </p:nvSpPr>
        <p:spPr>
          <a:xfrm>
            <a:off x="7852687" y="1239516"/>
            <a:ext cx="220717" cy="477470"/>
          </a:xfrm>
          <a:prstGeom prst="rect">
            <a:avLst/>
          </a:prstGeom>
          <a:noFill/>
          <a:ln w="254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31" name="TextBox 30">
            <a:extLst>
              <a:ext uri="{FF2B5EF4-FFF2-40B4-BE49-F238E27FC236}">
                <a16:creationId xmlns:a16="http://schemas.microsoft.com/office/drawing/2014/main" id="{412D5D10-98B8-00FB-7A9E-55A17D2F2D12}"/>
              </a:ext>
            </a:extLst>
          </p:cNvPr>
          <p:cNvSpPr txBox="1"/>
          <p:nvPr/>
        </p:nvSpPr>
        <p:spPr>
          <a:xfrm>
            <a:off x="4842572" y="503419"/>
            <a:ext cx="800219" cy="276999"/>
          </a:xfrm>
          <a:prstGeom prst="rect">
            <a:avLst/>
          </a:prstGeom>
          <a:noFill/>
        </p:spPr>
        <p:txBody>
          <a:bodyPr wrap="none" rtlCol="0">
            <a:spAutoFit/>
          </a:bodyPr>
          <a:lstStyle/>
          <a:p>
            <a:r>
              <a:rPr lang="en-IT" sz="1200" dirty="0">
                <a:solidFill>
                  <a:srgbClr val="C00000"/>
                </a:solidFill>
              </a:rPr>
              <a:t>1.7 T field</a:t>
            </a:r>
          </a:p>
        </p:txBody>
      </p:sp>
      <p:sp>
        <p:nvSpPr>
          <p:cNvPr id="33" name="TextBox 32">
            <a:extLst>
              <a:ext uri="{FF2B5EF4-FFF2-40B4-BE49-F238E27FC236}">
                <a16:creationId xmlns:a16="http://schemas.microsoft.com/office/drawing/2014/main" id="{BA434951-2693-9073-D85D-0ABB3A932ADB}"/>
              </a:ext>
            </a:extLst>
          </p:cNvPr>
          <p:cNvSpPr txBox="1"/>
          <p:nvPr/>
        </p:nvSpPr>
        <p:spPr>
          <a:xfrm>
            <a:off x="478441" y="3717032"/>
            <a:ext cx="3540521" cy="2246769"/>
          </a:xfrm>
          <a:prstGeom prst="rect">
            <a:avLst/>
          </a:prstGeom>
          <a:noFill/>
        </p:spPr>
        <p:txBody>
          <a:bodyPr wrap="none" rtlCol="0">
            <a:spAutoFit/>
          </a:bodyPr>
          <a:lstStyle/>
          <a:p>
            <a:r>
              <a:rPr lang="en-IT" sz="1400" dirty="0"/>
              <a:t>Strong and not-uniform magnetic field</a:t>
            </a:r>
          </a:p>
          <a:p>
            <a:endParaRPr lang="en-IT" sz="1000" dirty="0"/>
          </a:p>
          <a:p>
            <a:r>
              <a:rPr lang="en-IT" sz="1400" dirty="0"/>
              <a:t>Moderate radiation levels (up tp 10</a:t>
            </a:r>
            <a:r>
              <a:rPr lang="en-IT" sz="1400" baseline="30000" dirty="0"/>
              <a:t>11</a:t>
            </a:r>
            <a:r>
              <a:rPr lang="en-IT" sz="1400" dirty="0"/>
              <a:t> n</a:t>
            </a:r>
            <a:r>
              <a:rPr lang="en-IT" sz="1400" baseline="-25000" dirty="0"/>
              <a:t>eq</a:t>
            </a:r>
            <a:r>
              <a:rPr lang="en-IT" sz="1400" dirty="0"/>
              <a:t>/cm</a:t>
            </a:r>
            <a:r>
              <a:rPr lang="en-IT" sz="1400" baseline="30000" dirty="0"/>
              <a:t>2</a:t>
            </a:r>
            <a:r>
              <a:rPr lang="en-IT" sz="1400" dirty="0"/>
              <a:t>)</a:t>
            </a:r>
          </a:p>
          <a:p>
            <a:endParaRPr lang="en-IT" sz="1400" dirty="0"/>
          </a:p>
          <a:p>
            <a:r>
              <a:rPr lang="en-IT" sz="1400" dirty="0"/>
              <a:t>Usage of SiPM with </a:t>
            </a:r>
          </a:p>
          <a:p>
            <a:endParaRPr lang="en-IT" sz="1400" dirty="0"/>
          </a:p>
          <a:p>
            <a:r>
              <a:rPr lang="en-IT" sz="1400" dirty="0"/>
              <a:t>     - low temperature working point</a:t>
            </a:r>
          </a:p>
          <a:p>
            <a:endParaRPr lang="en-IT" sz="1400" dirty="0"/>
          </a:p>
          <a:p>
            <a:r>
              <a:rPr lang="en-IT" sz="1400" dirty="0"/>
              <a:t>     - periodic annealing at high temperature</a:t>
            </a:r>
          </a:p>
          <a:p>
            <a:r>
              <a:rPr lang="en-IT" sz="1400" dirty="0"/>
              <a:t>       (in-site by Joule effect)</a:t>
            </a:r>
          </a:p>
        </p:txBody>
      </p:sp>
      <p:sp>
        <p:nvSpPr>
          <p:cNvPr id="34" name="Rectangle 33">
            <a:extLst>
              <a:ext uri="{FF2B5EF4-FFF2-40B4-BE49-F238E27FC236}">
                <a16:creationId xmlns:a16="http://schemas.microsoft.com/office/drawing/2014/main" id="{51CD3943-9934-C4C1-A7ED-79D8EF711A6B}"/>
              </a:ext>
            </a:extLst>
          </p:cNvPr>
          <p:cNvSpPr/>
          <p:nvPr/>
        </p:nvSpPr>
        <p:spPr>
          <a:xfrm>
            <a:off x="5652120" y="2996952"/>
            <a:ext cx="297361" cy="216024"/>
          </a:xfrm>
          <a:prstGeom prst="rect">
            <a:avLst/>
          </a:prstGeom>
          <a:solidFill>
            <a:schemeClr val="bg1"/>
          </a:solidFill>
          <a:ln w="412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p>
        </p:txBody>
      </p:sp>
      <p:pic>
        <p:nvPicPr>
          <p:cNvPr id="39" name="Picture 38">
            <a:extLst>
              <a:ext uri="{FF2B5EF4-FFF2-40B4-BE49-F238E27FC236}">
                <a16:creationId xmlns:a16="http://schemas.microsoft.com/office/drawing/2014/main" id="{7DAD1177-82E6-61C8-433D-269D916A2829}"/>
              </a:ext>
            </a:extLst>
          </p:cNvPr>
          <p:cNvPicPr>
            <a:picLocks noChangeAspect="1"/>
          </p:cNvPicPr>
          <p:nvPr/>
        </p:nvPicPr>
        <p:blipFill>
          <a:blip r:embed="rId5"/>
          <a:stretch>
            <a:fillRect/>
          </a:stretch>
        </p:blipFill>
        <p:spPr>
          <a:xfrm>
            <a:off x="4738627" y="2819646"/>
            <a:ext cx="3827581" cy="3614675"/>
          </a:xfrm>
          <a:prstGeom prst="rect">
            <a:avLst/>
          </a:prstGeom>
        </p:spPr>
      </p:pic>
      <p:sp>
        <p:nvSpPr>
          <p:cNvPr id="40" name="TextBox 39">
            <a:extLst>
              <a:ext uri="{FF2B5EF4-FFF2-40B4-BE49-F238E27FC236}">
                <a16:creationId xmlns:a16="http://schemas.microsoft.com/office/drawing/2014/main" id="{E20FFC20-711D-8056-0FFE-6A47613E3634}"/>
              </a:ext>
            </a:extLst>
          </p:cNvPr>
          <p:cNvSpPr txBox="1"/>
          <p:nvPr/>
        </p:nvSpPr>
        <p:spPr>
          <a:xfrm>
            <a:off x="6041700" y="2576399"/>
            <a:ext cx="2850780" cy="276999"/>
          </a:xfrm>
          <a:prstGeom prst="rect">
            <a:avLst/>
          </a:prstGeom>
          <a:noFill/>
        </p:spPr>
        <p:txBody>
          <a:bodyPr wrap="none" rtlCol="0">
            <a:spAutoFit/>
          </a:bodyPr>
          <a:lstStyle/>
          <a:p>
            <a:r>
              <a:rPr lang="en-IT" sz="1200" dirty="0"/>
              <a:t>R. Preghenella, NIIMA 1046 (2023) 167661</a:t>
            </a:r>
          </a:p>
        </p:txBody>
      </p:sp>
      <p:sp>
        <p:nvSpPr>
          <p:cNvPr id="2" name="TextBox 1">
            <a:extLst>
              <a:ext uri="{FF2B5EF4-FFF2-40B4-BE49-F238E27FC236}">
                <a16:creationId xmlns:a16="http://schemas.microsoft.com/office/drawing/2014/main" id="{3C8E1077-7ED0-E72C-3019-A590BCD45B53}"/>
              </a:ext>
            </a:extLst>
          </p:cNvPr>
          <p:cNvSpPr txBox="1"/>
          <p:nvPr/>
        </p:nvSpPr>
        <p:spPr>
          <a:xfrm rot="16200000">
            <a:off x="2571606" y="1999948"/>
            <a:ext cx="575799" cy="276999"/>
          </a:xfrm>
          <a:prstGeom prst="rect">
            <a:avLst/>
          </a:prstGeom>
          <a:noFill/>
        </p:spPr>
        <p:txBody>
          <a:bodyPr wrap="none" rtlCol="0">
            <a:spAutoFit/>
          </a:bodyPr>
          <a:lstStyle/>
          <a:p>
            <a:r>
              <a:rPr lang="en-IT" sz="1200" b="1" dirty="0">
                <a:solidFill>
                  <a:srgbClr val="C00000"/>
                </a:solidFill>
              </a:rPr>
              <a:t>dRICH</a:t>
            </a:r>
          </a:p>
        </p:txBody>
      </p:sp>
      <p:sp>
        <p:nvSpPr>
          <p:cNvPr id="3" name="TextBox 2">
            <a:extLst>
              <a:ext uri="{FF2B5EF4-FFF2-40B4-BE49-F238E27FC236}">
                <a16:creationId xmlns:a16="http://schemas.microsoft.com/office/drawing/2014/main" id="{3FE13684-D149-66F3-4D12-2279185E90B4}"/>
              </a:ext>
            </a:extLst>
          </p:cNvPr>
          <p:cNvSpPr txBox="1"/>
          <p:nvPr/>
        </p:nvSpPr>
        <p:spPr>
          <a:xfrm rot="16200000">
            <a:off x="7675145" y="1339751"/>
            <a:ext cx="575799" cy="276999"/>
          </a:xfrm>
          <a:prstGeom prst="rect">
            <a:avLst/>
          </a:prstGeom>
          <a:noFill/>
        </p:spPr>
        <p:txBody>
          <a:bodyPr wrap="none" rtlCol="0">
            <a:spAutoFit/>
          </a:bodyPr>
          <a:lstStyle/>
          <a:p>
            <a:r>
              <a:rPr lang="en-IT" sz="1200" b="1" dirty="0">
                <a:solidFill>
                  <a:srgbClr val="C00000"/>
                </a:solidFill>
              </a:rPr>
              <a:t>dRICH</a:t>
            </a:r>
          </a:p>
        </p:txBody>
      </p:sp>
    </p:spTree>
    <p:extLst>
      <p:ext uri="{BB962C8B-B14F-4D97-AF65-F5344CB8AC3E}">
        <p14:creationId xmlns:p14="http://schemas.microsoft.com/office/powerpoint/2010/main" val="147516950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BEDFBE81-1EC6-1249-B972-8C313A19FA9C}"/>
              </a:ext>
            </a:extLst>
          </p:cNvPr>
          <p:cNvSpPr txBox="1"/>
          <p:nvPr/>
        </p:nvSpPr>
        <p:spPr>
          <a:xfrm>
            <a:off x="251520" y="153898"/>
            <a:ext cx="8419825" cy="492443"/>
          </a:xfrm>
          <a:prstGeom prst="rect">
            <a:avLst/>
          </a:prstGeom>
          <a:noFill/>
          <a:ln w="19050">
            <a:noFill/>
          </a:ln>
        </p:spPr>
        <p:txBody>
          <a:bodyPr wrap="square" rtlCol="0">
            <a:spAutoFit/>
          </a:bodyPr>
          <a:lstStyle/>
          <a:p>
            <a:r>
              <a:rPr lang="it-IT" sz="2600" dirty="0">
                <a:solidFill>
                  <a:srgbClr val="0000FF"/>
                </a:solidFill>
                <a:latin typeface="Comic Sans MS" panose="030F0702030302020204" pitchFamily="66" charset="0"/>
              </a:rPr>
              <a:t>EIC_NET: Photo-Detector</a:t>
            </a:r>
          </a:p>
        </p:txBody>
      </p:sp>
      <p:sp>
        <p:nvSpPr>
          <p:cNvPr id="36" name="Rectangle 72">
            <a:extLst>
              <a:ext uri="{FF2B5EF4-FFF2-40B4-BE49-F238E27FC236}">
                <a16:creationId xmlns:a16="http://schemas.microsoft.com/office/drawing/2014/main" id="{E622343D-2386-D444-A416-3CECF59B5FB4}"/>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cxnSp>
        <p:nvCxnSpPr>
          <p:cNvPr id="37" name="Straight Connector 92">
            <a:extLst>
              <a:ext uri="{FF2B5EF4-FFF2-40B4-BE49-F238E27FC236}">
                <a16:creationId xmlns:a16="http://schemas.microsoft.com/office/drawing/2014/main" id="{1AE1A524-93A8-044E-9FBB-38E13CCA13BF}"/>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8" name="Slide Number Placeholder 9">
            <a:extLst>
              <a:ext uri="{FF2B5EF4-FFF2-40B4-BE49-F238E27FC236}">
                <a16:creationId xmlns:a16="http://schemas.microsoft.com/office/drawing/2014/main" id="{5E413118-F86A-5B42-8156-99856E03382A}"/>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28</a:t>
            </a:fld>
            <a:endParaRPr lang="it-IT" sz="1600" b="1" dirty="0">
              <a:solidFill>
                <a:schemeClr val="tx1"/>
              </a:solidFill>
              <a:latin typeface="Calibri" charset="0"/>
              <a:ea typeface="Calibri" charset="0"/>
              <a:cs typeface="Calibri" charset="0"/>
            </a:endParaRPr>
          </a:p>
        </p:txBody>
      </p:sp>
      <p:sp>
        <p:nvSpPr>
          <p:cNvPr id="2" name="Rectangle 1">
            <a:extLst>
              <a:ext uri="{FF2B5EF4-FFF2-40B4-BE49-F238E27FC236}">
                <a16:creationId xmlns:a16="http://schemas.microsoft.com/office/drawing/2014/main" id="{FF47AE11-EA8B-B5B1-1F9B-DEFCE6F8DF7C}"/>
              </a:ext>
            </a:extLst>
          </p:cNvPr>
          <p:cNvSpPr/>
          <p:nvPr/>
        </p:nvSpPr>
        <p:spPr>
          <a:xfrm>
            <a:off x="260892" y="1828363"/>
            <a:ext cx="2945997" cy="43316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dirty="0"/>
          </a:p>
        </p:txBody>
      </p:sp>
      <p:pic>
        <p:nvPicPr>
          <p:cNvPr id="3" name="Picture 2">
            <a:extLst>
              <a:ext uri="{FF2B5EF4-FFF2-40B4-BE49-F238E27FC236}">
                <a16:creationId xmlns:a16="http://schemas.microsoft.com/office/drawing/2014/main" id="{ED18C8B9-EDA6-0277-2360-E72008ABFEE2}"/>
              </a:ext>
            </a:extLst>
          </p:cNvPr>
          <p:cNvPicPr>
            <a:picLocks noChangeAspect="1"/>
          </p:cNvPicPr>
          <p:nvPr/>
        </p:nvPicPr>
        <p:blipFill>
          <a:blip r:embed="rId3"/>
          <a:stretch>
            <a:fillRect/>
          </a:stretch>
        </p:blipFill>
        <p:spPr>
          <a:xfrm>
            <a:off x="6703512" y="1295495"/>
            <a:ext cx="2059092" cy="1741494"/>
          </a:xfrm>
          <a:prstGeom prst="rect">
            <a:avLst/>
          </a:prstGeom>
        </p:spPr>
      </p:pic>
      <p:sp>
        <p:nvSpPr>
          <p:cNvPr id="4" name="TextBox 3">
            <a:extLst>
              <a:ext uri="{FF2B5EF4-FFF2-40B4-BE49-F238E27FC236}">
                <a16:creationId xmlns:a16="http://schemas.microsoft.com/office/drawing/2014/main" id="{1EE6BA64-804A-1B15-09A0-191691A537E7}"/>
              </a:ext>
            </a:extLst>
          </p:cNvPr>
          <p:cNvSpPr txBox="1"/>
          <p:nvPr/>
        </p:nvSpPr>
        <p:spPr>
          <a:xfrm>
            <a:off x="3416529" y="1835106"/>
            <a:ext cx="3157403" cy="1938992"/>
          </a:xfrm>
          <a:prstGeom prst="rect">
            <a:avLst/>
          </a:prstGeom>
          <a:noFill/>
        </p:spPr>
        <p:txBody>
          <a:bodyPr wrap="none" rtlCol="0">
            <a:spAutoFit/>
          </a:bodyPr>
          <a:lstStyle/>
          <a:p>
            <a:r>
              <a:rPr lang="en-IT" sz="1200" b="1" dirty="0">
                <a:solidFill>
                  <a:schemeClr val="accent1">
                    <a:lumMod val="75000"/>
                  </a:schemeClr>
                </a:solidFill>
              </a:rPr>
              <a:t>Photon Detector Unit (PDU)</a:t>
            </a:r>
            <a:r>
              <a:rPr lang="en-IT" sz="1200" dirty="0">
                <a:solidFill>
                  <a:schemeClr val="accent1">
                    <a:lumMod val="75000"/>
                  </a:schemeClr>
                </a:solidFill>
              </a:rPr>
              <a:t>:</a:t>
            </a:r>
          </a:p>
          <a:p>
            <a:endParaRPr lang="en-IT" sz="600" dirty="0"/>
          </a:p>
          <a:p>
            <a:r>
              <a:rPr lang="en-IT" sz="1200" dirty="0"/>
              <a:t>    Compact to minimize space</a:t>
            </a:r>
          </a:p>
          <a:p>
            <a:endParaRPr lang="en-IT" sz="600" dirty="0"/>
          </a:p>
          <a:p>
            <a:r>
              <a:rPr lang="en-IT" sz="1200" dirty="0"/>
              <a:t>    4x    </a:t>
            </a:r>
            <a:r>
              <a:rPr lang="en-IT" sz="1200" dirty="0">
                <a:solidFill>
                  <a:srgbClr val="C00000"/>
                </a:solidFill>
              </a:rPr>
              <a:t>Hamamatsu S13361-3050HS</a:t>
            </a:r>
            <a:r>
              <a:rPr lang="en-IT" sz="1200" dirty="0"/>
              <a:t> SiPM arrays</a:t>
            </a:r>
          </a:p>
          <a:p>
            <a:endParaRPr lang="en-IT" sz="600" dirty="0"/>
          </a:p>
          <a:p>
            <a:r>
              <a:rPr lang="en-IT" sz="1200" dirty="0"/>
              <a:t>    4x    Front-End Boards (FEB) </a:t>
            </a:r>
          </a:p>
          <a:p>
            <a:endParaRPr lang="en-IT" sz="600" dirty="0"/>
          </a:p>
          <a:p>
            <a:r>
              <a:rPr lang="en-IT" sz="1200" dirty="0"/>
              <a:t>    4x    ALCOR chip (ToT discrimination)</a:t>
            </a:r>
          </a:p>
          <a:p>
            <a:endParaRPr lang="en-IT" sz="600" dirty="0"/>
          </a:p>
          <a:p>
            <a:r>
              <a:rPr lang="en-IT" sz="1200" dirty="0"/>
              <a:t>    1x    Read-Out Board (RDO)</a:t>
            </a:r>
          </a:p>
          <a:p>
            <a:endParaRPr lang="en-IT" sz="600" dirty="0"/>
          </a:p>
          <a:p>
            <a:r>
              <a:rPr lang="en-IT" sz="1200" dirty="0"/>
              <a:t>    1x    Cooling plate (&lt; -30 C) </a:t>
            </a:r>
          </a:p>
        </p:txBody>
      </p:sp>
      <p:sp>
        <p:nvSpPr>
          <p:cNvPr id="5" name="TextBox 4">
            <a:extLst>
              <a:ext uri="{FF2B5EF4-FFF2-40B4-BE49-F238E27FC236}">
                <a16:creationId xmlns:a16="http://schemas.microsoft.com/office/drawing/2014/main" id="{515527F6-1EB7-7EDF-77FB-D073D821E8EA}"/>
              </a:ext>
            </a:extLst>
          </p:cNvPr>
          <p:cNvSpPr txBox="1"/>
          <p:nvPr/>
        </p:nvSpPr>
        <p:spPr>
          <a:xfrm>
            <a:off x="260892" y="968305"/>
            <a:ext cx="6459056" cy="461665"/>
          </a:xfrm>
          <a:prstGeom prst="rect">
            <a:avLst/>
          </a:prstGeom>
          <a:noFill/>
        </p:spPr>
        <p:txBody>
          <a:bodyPr wrap="square" rtlCol="0">
            <a:spAutoFit/>
          </a:bodyPr>
          <a:lstStyle/>
          <a:p>
            <a:r>
              <a:rPr lang="en-GB" sz="1200" dirty="0">
                <a:solidFill>
                  <a:srgbClr val="0070C0"/>
                </a:solidFill>
              </a:rPr>
              <a:t>A</a:t>
            </a:r>
            <a:r>
              <a:rPr lang="en-IT" sz="1200" dirty="0">
                <a:solidFill>
                  <a:srgbClr val="0070C0"/>
                </a:solidFill>
              </a:rPr>
              <a:t>ctive area is shaped to resemble the focal surface and best exploits the focalization.</a:t>
            </a:r>
          </a:p>
          <a:p>
            <a:r>
              <a:rPr lang="en-IT" sz="1200" dirty="0">
                <a:solidFill>
                  <a:srgbClr val="0070C0"/>
                </a:solidFill>
              </a:rPr>
              <a:t>Electronics is minimized to fit the limited available space.</a:t>
            </a:r>
          </a:p>
        </p:txBody>
      </p:sp>
      <p:sp>
        <p:nvSpPr>
          <p:cNvPr id="6" name="TextBox 5">
            <a:extLst>
              <a:ext uri="{FF2B5EF4-FFF2-40B4-BE49-F238E27FC236}">
                <a16:creationId xmlns:a16="http://schemas.microsoft.com/office/drawing/2014/main" id="{8414B7BB-E857-0F85-9AB9-6CDCCC389CE0}"/>
              </a:ext>
            </a:extLst>
          </p:cNvPr>
          <p:cNvSpPr txBox="1"/>
          <p:nvPr/>
        </p:nvSpPr>
        <p:spPr>
          <a:xfrm>
            <a:off x="3478091" y="4459228"/>
            <a:ext cx="2499082" cy="1846659"/>
          </a:xfrm>
          <a:prstGeom prst="rect">
            <a:avLst/>
          </a:prstGeom>
          <a:noFill/>
        </p:spPr>
        <p:txBody>
          <a:bodyPr wrap="none" rtlCol="0">
            <a:spAutoFit/>
          </a:bodyPr>
          <a:lstStyle/>
          <a:p>
            <a:r>
              <a:rPr lang="en-IT" sz="1200" b="1" dirty="0">
                <a:solidFill>
                  <a:schemeClr val="accent1">
                    <a:lumMod val="75000"/>
                  </a:schemeClr>
                </a:solidFill>
              </a:rPr>
              <a:t>Detector box</a:t>
            </a:r>
            <a:r>
              <a:rPr lang="en-IT" sz="1200" dirty="0"/>
              <a:t>:</a:t>
            </a:r>
          </a:p>
          <a:p>
            <a:endParaRPr lang="en-IT" sz="600" dirty="0"/>
          </a:p>
          <a:p>
            <a:r>
              <a:rPr lang="en-IT" sz="600" dirty="0"/>
              <a:t>         </a:t>
            </a:r>
            <a:r>
              <a:rPr lang="en-IT" sz="1200" dirty="0"/>
              <a:t>Shaped to fit the space</a:t>
            </a:r>
          </a:p>
          <a:p>
            <a:endParaRPr lang="en-IT" sz="600" dirty="0"/>
          </a:p>
          <a:p>
            <a:r>
              <a:rPr lang="en-IT" sz="1200" dirty="0"/>
              <a:t>    Quartz window</a:t>
            </a:r>
          </a:p>
          <a:p>
            <a:endParaRPr lang="en-IT" sz="600" dirty="0"/>
          </a:p>
          <a:p>
            <a:r>
              <a:rPr lang="en-IT" sz="1200" dirty="0"/>
              <a:t>    Cooling for sensors and electronics</a:t>
            </a:r>
          </a:p>
          <a:p>
            <a:endParaRPr lang="en-IT" sz="600" dirty="0"/>
          </a:p>
          <a:p>
            <a:r>
              <a:rPr lang="en-IT" sz="1200" dirty="0"/>
              <a:t>    Power distributing patch panel</a:t>
            </a:r>
          </a:p>
          <a:p>
            <a:endParaRPr lang="en-IT" sz="600" dirty="0"/>
          </a:p>
          <a:p>
            <a:r>
              <a:rPr lang="en-IT" sz="1200" dirty="0"/>
              <a:t>    Heat insulation</a:t>
            </a:r>
          </a:p>
          <a:p>
            <a:endParaRPr lang="en-IT" sz="1200" dirty="0"/>
          </a:p>
        </p:txBody>
      </p:sp>
      <p:pic>
        <p:nvPicPr>
          <p:cNvPr id="7" name="Picture 6">
            <a:extLst>
              <a:ext uri="{FF2B5EF4-FFF2-40B4-BE49-F238E27FC236}">
                <a16:creationId xmlns:a16="http://schemas.microsoft.com/office/drawing/2014/main" id="{1F4B7325-8DCC-DB67-9723-1F575311623A}"/>
              </a:ext>
            </a:extLst>
          </p:cNvPr>
          <p:cNvPicPr>
            <a:picLocks noChangeAspect="1"/>
          </p:cNvPicPr>
          <p:nvPr/>
        </p:nvPicPr>
        <p:blipFill>
          <a:blip r:embed="rId4"/>
          <a:stretch>
            <a:fillRect/>
          </a:stretch>
        </p:blipFill>
        <p:spPr>
          <a:xfrm>
            <a:off x="618631" y="2075058"/>
            <a:ext cx="1962752" cy="2739531"/>
          </a:xfrm>
          <a:prstGeom prst="rect">
            <a:avLst/>
          </a:prstGeom>
        </p:spPr>
      </p:pic>
      <p:sp>
        <p:nvSpPr>
          <p:cNvPr id="9" name="TextBox 8">
            <a:extLst>
              <a:ext uri="{FF2B5EF4-FFF2-40B4-BE49-F238E27FC236}">
                <a16:creationId xmlns:a16="http://schemas.microsoft.com/office/drawing/2014/main" id="{F9DA22DC-C74D-CB64-F5BD-9D542AB5A329}"/>
              </a:ext>
            </a:extLst>
          </p:cNvPr>
          <p:cNvSpPr txBox="1"/>
          <p:nvPr/>
        </p:nvSpPr>
        <p:spPr>
          <a:xfrm>
            <a:off x="252477" y="1796261"/>
            <a:ext cx="1002197" cy="400110"/>
          </a:xfrm>
          <a:prstGeom prst="rect">
            <a:avLst/>
          </a:prstGeom>
          <a:noFill/>
        </p:spPr>
        <p:txBody>
          <a:bodyPr wrap="none" rtlCol="0">
            <a:spAutoFit/>
          </a:bodyPr>
          <a:lstStyle/>
          <a:p>
            <a:r>
              <a:rPr lang="en-GB" sz="1000" dirty="0"/>
              <a:t>H</a:t>
            </a:r>
            <a:r>
              <a:rPr lang="en-IT" sz="1000" dirty="0"/>
              <a:t>eat exchanger</a:t>
            </a:r>
          </a:p>
          <a:p>
            <a:r>
              <a:rPr lang="en-IT" sz="1000" dirty="0"/>
              <a:t>Cold plate</a:t>
            </a:r>
          </a:p>
        </p:txBody>
      </p:sp>
      <p:sp>
        <p:nvSpPr>
          <p:cNvPr id="10" name="TextBox 9">
            <a:extLst>
              <a:ext uri="{FF2B5EF4-FFF2-40B4-BE49-F238E27FC236}">
                <a16:creationId xmlns:a16="http://schemas.microsoft.com/office/drawing/2014/main" id="{46E05C58-8A30-88EF-7BBB-55DE871A84AE}"/>
              </a:ext>
            </a:extLst>
          </p:cNvPr>
          <p:cNvSpPr txBox="1"/>
          <p:nvPr/>
        </p:nvSpPr>
        <p:spPr>
          <a:xfrm>
            <a:off x="1444841" y="1807692"/>
            <a:ext cx="803425" cy="261610"/>
          </a:xfrm>
          <a:prstGeom prst="rect">
            <a:avLst/>
          </a:prstGeom>
          <a:noFill/>
        </p:spPr>
        <p:txBody>
          <a:bodyPr wrap="none" rtlCol="0">
            <a:spAutoFit/>
          </a:bodyPr>
          <a:lstStyle/>
          <a:p>
            <a:r>
              <a:rPr lang="en-US" sz="1100" dirty="0" err="1"/>
              <a:t>SiPM</a:t>
            </a:r>
            <a:r>
              <a:rPr lang="en-US" sz="1100" dirty="0"/>
              <a:t> array</a:t>
            </a:r>
            <a:endParaRPr lang="en-IT" sz="1100" dirty="0"/>
          </a:p>
        </p:txBody>
      </p:sp>
      <p:sp>
        <p:nvSpPr>
          <p:cNvPr id="11" name="TextBox 10">
            <a:extLst>
              <a:ext uri="{FF2B5EF4-FFF2-40B4-BE49-F238E27FC236}">
                <a16:creationId xmlns:a16="http://schemas.microsoft.com/office/drawing/2014/main" id="{082F4748-317A-9228-12CE-86287E3F4876}"/>
              </a:ext>
            </a:extLst>
          </p:cNvPr>
          <p:cNvSpPr txBox="1"/>
          <p:nvPr/>
        </p:nvSpPr>
        <p:spPr>
          <a:xfrm>
            <a:off x="2336465" y="2993035"/>
            <a:ext cx="819455" cy="430887"/>
          </a:xfrm>
          <a:prstGeom prst="rect">
            <a:avLst/>
          </a:prstGeom>
          <a:noFill/>
        </p:spPr>
        <p:txBody>
          <a:bodyPr wrap="none" rtlCol="0">
            <a:spAutoFit/>
          </a:bodyPr>
          <a:lstStyle/>
          <a:p>
            <a:r>
              <a:rPr lang="en-US" sz="1100" dirty="0"/>
              <a:t>Back-side</a:t>
            </a:r>
          </a:p>
          <a:p>
            <a:r>
              <a:rPr lang="en-US" sz="1100" dirty="0"/>
              <a:t>connectors</a:t>
            </a:r>
            <a:endParaRPr lang="en-IT" sz="1100" dirty="0"/>
          </a:p>
        </p:txBody>
      </p:sp>
      <p:sp>
        <p:nvSpPr>
          <p:cNvPr id="12" name="TextBox 11">
            <a:extLst>
              <a:ext uri="{FF2B5EF4-FFF2-40B4-BE49-F238E27FC236}">
                <a16:creationId xmlns:a16="http://schemas.microsoft.com/office/drawing/2014/main" id="{9A0EEDF9-1DC1-78B4-7C0A-25E37D85224C}"/>
              </a:ext>
            </a:extLst>
          </p:cNvPr>
          <p:cNvSpPr txBox="1"/>
          <p:nvPr/>
        </p:nvSpPr>
        <p:spPr>
          <a:xfrm>
            <a:off x="2438884" y="3458342"/>
            <a:ext cx="657552" cy="430887"/>
          </a:xfrm>
          <a:prstGeom prst="rect">
            <a:avLst/>
          </a:prstGeom>
          <a:noFill/>
        </p:spPr>
        <p:txBody>
          <a:bodyPr wrap="none" rtlCol="0">
            <a:spAutoFit/>
          </a:bodyPr>
          <a:lstStyle/>
          <a:p>
            <a:pPr algn="ctr"/>
            <a:r>
              <a:rPr lang="en-US" sz="1100" dirty="0"/>
              <a:t>FEB</a:t>
            </a:r>
          </a:p>
          <a:p>
            <a:pPr algn="ctr"/>
            <a:r>
              <a:rPr lang="en-US" sz="1100" dirty="0"/>
              <a:t>(ALCOR)</a:t>
            </a:r>
            <a:endParaRPr lang="en-IT" sz="1100" dirty="0"/>
          </a:p>
        </p:txBody>
      </p:sp>
      <p:sp>
        <p:nvSpPr>
          <p:cNvPr id="13" name="TextBox 12">
            <a:extLst>
              <a:ext uri="{FF2B5EF4-FFF2-40B4-BE49-F238E27FC236}">
                <a16:creationId xmlns:a16="http://schemas.microsoft.com/office/drawing/2014/main" id="{5228E137-541F-555E-FAD2-8C5F5395D70C}"/>
              </a:ext>
            </a:extLst>
          </p:cNvPr>
          <p:cNvSpPr txBox="1"/>
          <p:nvPr/>
        </p:nvSpPr>
        <p:spPr>
          <a:xfrm>
            <a:off x="2164265" y="4132101"/>
            <a:ext cx="907621" cy="430887"/>
          </a:xfrm>
          <a:prstGeom prst="rect">
            <a:avLst/>
          </a:prstGeom>
          <a:noFill/>
        </p:spPr>
        <p:txBody>
          <a:bodyPr wrap="none" rtlCol="0">
            <a:spAutoFit/>
          </a:bodyPr>
          <a:lstStyle/>
          <a:p>
            <a:pPr algn="ctr"/>
            <a:r>
              <a:rPr lang="en-US" sz="1100" dirty="0"/>
              <a:t>Service </a:t>
            </a:r>
          </a:p>
          <a:p>
            <a:pPr algn="ctr"/>
            <a:r>
              <a:rPr lang="en-US" sz="1100" dirty="0"/>
              <a:t> connections</a:t>
            </a:r>
            <a:endParaRPr lang="en-IT" sz="1100" dirty="0"/>
          </a:p>
        </p:txBody>
      </p:sp>
      <p:cxnSp>
        <p:nvCxnSpPr>
          <p:cNvPr id="14" name="Straight Arrow Connector 13">
            <a:extLst>
              <a:ext uri="{FF2B5EF4-FFF2-40B4-BE49-F238E27FC236}">
                <a16:creationId xmlns:a16="http://schemas.microsoft.com/office/drawing/2014/main" id="{74EECEF8-B55D-5527-7A23-4269A5DDC0F5}"/>
              </a:ext>
            </a:extLst>
          </p:cNvPr>
          <p:cNvCxnSpPr>
            <a:cxnSpLocks/>
          </p:cNvCxnSpPr>
          <p:nvPr/>
        </p:nvCxnSpPr>
        <p:spPr>
          <a:xfrm flipV="1">
            <a:off x="685331" y="4418293"/>
            <a:ext cx="590205" cy="236712"/>
          </a:xfrm>
          <a:prstGeom prst="straightConnector1">
            <a:avLst/>
          </a:prstGeom>
          <a:ln w="190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E8690C14-10BD-AF63-2B08-D271DAE454E4}"/>
              </a:ext>
            </a:extLst>
          </p:cNvPr>
          <p:cNvSpPr txBox="1"/>
          <p:nvPr/>
        </p:nvSpPr>
        <p:spPr>
          <a:xfrm>
            <a:off x="539287" y="4287488"/>
            <a:ext cx="441146" cy="261610"/>
          </a:xfrm>
          <a:prstGeom prst="rect">
            <a:avLst/>
          </a:prstGeom>
          <a:noFill/>
        </p:spPr>
        <p:txBody>
          <a:bodyPr wrap="none" rtlCol="0">
            <a:spAutoFit/>
          </a:bodyPr>
          <a:lstStyle/>
          <a:p>
            <a:pPr algn="ctr"/>
            <a:r>
              <a:rPr lang="en-US" sz="1100" dirty="0"/>
              <a:t>RDO</a:t>
            </a:r>
            <a:endParaRPr lang="en-IT" sz="1100" dirty="0"/>
          </a:p>
        </p:txBody>
      </p:sp>
      <p:sp>
        <p:nvSpPr>
          <p:cNvPr id="16" name="TextBox 15">
            <a:extLst>
              <a:ext uri="{FF2B5EF4-FFF2-40B4-BE49-F238E27FC236}">
                <a16:creationId xmlns:a16="http://schemas.microsoft.com/office/drawing/2014/main" id="{CD8B34B2-C232-7580-1304-27AB324C2CA8}"/>
              </a:ext>
            </a:extLst>
          </p:cNvPr>
          <p:cNvSpPr txBox="1"/>
          <p:nvPr/>
        </p:nvSpPr>
        <p:spPr>
          <a:xfrm rot="20953031">
            <a:off x="1828357" y="2386037"/>
            <a:ext cx="668773" cy="261610"/>
          </a:xfrm>
          <a:prstGeom prst="rect">
            <a:avLst/>
          </a:prstGeom>
          <a:noFill/>
        </p:spPr>
        <p:txBody>
          <a:bodyPr wrap="none" rtlCol="0">
            <a:spAutoFit/>
          </a:bodyPr>
          <a:lstStyle/>
          <a:p>
            <a:r>
              <a:rPr lang="en-IT" sz="1100" dirty="0">
                <a:solidFill>
                  <a:schemeClr val="bg1"/>
                </a:solidFill>
              </a:rPr>
              <a:t>Flex PCB</a:t>
            </a:r>
          </a:p>
        </p:txBody>
      </p:sp>
      <p:pic>
        <p:nvPicPr>
          <p:cNvPr id="17" name="Picture 16">
            <a:extLst>
              <a:ext uri="{FF2B5EF4-FFF2-40B4-BE49-F238E27FC236}">
                <a16:creationId xmlns:a16="http://schemas.microsoft.com/office/drawing/2014/main" id="{CDC2A765-F5D6-C7BD-EDCB-94A03D7C1A5D}"/>
              </a:ext>
            </a:extLst>
          </p:cNvPr>
          <p:cNvPicPr>
            <a:picLocks noChangeAspect="1"/>
          </p:cNvPicPr>
          <p:nvPr/>
        </p:nvPicPr>
        <p:blipFill>
          <a:blip r:embed="rId5"/>
          <a:stretch>
            <a:fillRect/>
          </a:stretch>
        </p:blipFill>
        <p:spPr>
          <a:xfrm>
            <a:off x="6635714" y="3074259"/>
            <a:ext cx="2126889" cy="2618423"/>
          </a:xfrm>
          <a:prstGeom prst="rect">
            <a:avLst/>
          </a:prstGeom>
        </p:spPr>
      </p:pic>
      <p:pic>
        <p:nvPicPr>
          <p:cNvPr id="18" name="Picture 17" descr="Table&#10;&#10;Description automatically generated">
            <a:extLst>
              <a:ext uri="{FF2B5EF4-FFF2-40B4-BE49-F238E27FC236}">
                <a16:creationId xmlns:a16="http://schemas.microsoft.com/office/drawing/2014/main" id="{EA90ECA4-D737-17DB-97B3-DB8D75156CAA}"/>
              </a:ext>
            </a:extLst>
          </p:cNvPr>
          <p:cNvPicPr>
            <a:picLocks noChangeAspect="1"/>
          </p:cNvPicPr>
          <p:nvPr/>
        </p:nvPicPr>
        <p:blipFill>
          <a:blip r:embed="rId6"/>
          <a:stretch>
            <a:fillRect/>
          </a:stretch>
        </p:blipFill>
        <p:spPr>
          <a:xfrm>
            <a:off x="483067" y="4924509"/>
            <a:ext cx="1159539" cy="981148"/>
          </a:xfrm>
          <a:prstGeom prst="rect">
            <a:avLst/>
          </a:prstGeom>
        </p:spPr>
      </p:pic>
      <p:pic>
        <p:nvPicPr>
          <p:cNvPr id="19" name="Picture 18" descr="A picture containing text, electronics, circuit&#10;&#10;Description automatically generated">
            <a:extLst>
              <a:ext uri="{FF2B5EF4-FFF2-40B4-BE49-F238E27FC236}">
                <a16:creationId xmlns:a16="http://schemas.microsoft.com/office/drawing/2014/main" id="{4FC013BD-AE3A-3697-49DF-FDCA1D068F96}"/>
              </a:ext>
            </a:extLst>
          </p:cNvPr>
          <p:cNvPicPr>
            <a:picLocks noChangeAspect="1"/>
          </p:cNvPicPr>
          <p:nvPr/>
        </p:nvPicPr>
        <p:blipFill>
          <a:blip r:embed="rId7"/>
          <a:stretch>
            <a:fillRect/>
          </a:stretch>
        </p:blipFill>
        <p:spPr>
          <a:xfrm>
            <a:off x="2027182" y="4924509"/>
            <a:ext cx="927308" cy="978826"/>
          </a:xfrm>
          <a:prstGeom prst="rect">
            <a:avLst/>
          </a:prstGeom>
        </p:spPr>
      </p:pic>
      <p:sp>
        <p:nvSpPr>
          <p:cNvPr id="20" name="TextBox 19">
            <a:extLst>
              <a:ext uri="{FF2B5EF4-FFF2-40B4-BE49-F238E27FC236}">
                <a16:creationId xmlns:a16="http://schemas.microsoft.com/office/drawing/2014/main" id="{14D323C0-C919-0E23-DA91-7B240DCA8073}"/>
              </a:ext>
            </a:extLst>
          </p:cNvPr>
          <p:cNvSpPr txBox="1"/>
          <p:nvPr/>
        </p:nvSpPr>
        <p:spPr>
          <a:xfrm>
            <a:off x="636752" y="5906480"/>
            <a:ext cx="745717" cy="246221"/>
          </a:xfrm>
          <a:prstGeom prst="rect">
            <a:avLst/>
          </a:prstGeom>
          <a:noFill/>
        </p:spPr>
        <p:txBody>
          <a:bodyPr wrap="none" rtlCol="0">
            <a:spAutoFit/>
          </a:bodyPr>
          <a:lstStyle/>
          <a:p>
            <a:r>
              <a:rPr lang="en-IT" sz="1000" dirty="0"/>
              <a:t>SiPM array</a:t>
            </a:r>
          </a:p>
        </p:txBody>
      </p:sp>
      <p:sp>
        <p:nvSpPr>
          <p:cNvPr id="21" name="TextBox 20">
            <a:extLst>
              <a:ext uri="{FF2B5EF4-FFF2-40B4-BE49-F238E27FC236}">
                <a16:creationId xmlns:a16="http://schemas.microsoft.com/office/drawing/2014/main" id="{78122FF1-09F7-C551-0D2B-18D91B338CCF}"/>
              </a:ext>
            </a:extLst>
          </p:cNvPr>
          <p:cNvSpPr txBox="1"/>
          <p:nvPr/>
        </p:nvSpPr>
        <p:spPr>
          <a:xfrm>
            <a:off x="2088967" y="5913747"/>
            <a:ext cx="782587" cy="246221"/>
          </a:xfrm>
          <a:prstGeom prst="rect">
            <a:avLst/>
          </a:prstGeom>
          <a:noFill/>
        </p:spPr>
        <p:txBody>
          <a:bodyPr wrap="none" rtlCol="0">
            <a:spAutoFit/>
          </a:bodyPr>
          <a:lstStyle/>
          <a:p>
            <a:r>
              <a:rPr lang="en-IT" sz="1000" dirty="0"/>
              <a:t>ALCOR chip</a:t>
            </a:r>
          </a:p>
        </p:txBody>
      </p:sp>
      <p:cxnSp>
        <p:nvCxnSpPr>
          <p:cNvPr id="22" name="Straight Arrow Connector 21">
            <a:extLst>
              <a:ext uri="{FF2B5EF4-FFF2-40B4-BE49-F238E27FC236}">
                <a16:creationId xmlns:a16="http://schemas.microsoft.com/office/drawing/2014/main" id="{990A6AE0-944E-BD18-8DDA-7C4E054D152F}"/>
              </a:ext>
            </a:extLst>
          </p:cNvPr>
          <p:cNvCxnSpPr>
            <a:cxnSpLocks/>
          </p:cNvCxnSpPr>
          <p:nvPr/>
        </p:nvCxnSpPr>
        <p:spPr>
          <a:xfrm flipV="1">
            <a:off x="156671" y="2220942"/>
            <a:ext cx="0" cy="2488802"/>
          </a:xfrm>
          <a:prstGeom prst="straightConnector1">
            <a:avLst/>
          </a:prstGeom>
          <a:ln>
            <a:solidFill>
              <a:srgbClr val="FF0000"/>
            </a:solidFill>
            <a:headEnd type="triangle" w="sm" len="med"/>
            <a:tailEnd type="triangle" w="sm" len="med"/>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B0C18EB5-51F8-6BF3-E0E5-04AC51928C5A}"/>
              </a:ext>
            </a:extLst>
          </p:cNvPr>
          <p:cNvSpPr txBox="1"/>
          <p:nvPr/>
        </p:nvSpPr>
        <p:spPr>
          <a:xfrm>
            <a:off x="139438" y="3352884"/>
            <a:ext cx="566181" cy="276999"/>
          </a:xfrm>
          <a:prstGeom prst="rect">
            <a:avLst/>
          </a:prstGeom>
          <a:noFill/>
        </p:spPr>
        <p:txBody>
          <a:bodyPr wrap="none" rtlCol="0">
            <a:spAutoFit/>
          </a:bodyPr>
          <a:lstStyle/>
          <a:p>
            <a:r>
              <a:rPr lang="en-IT" sz="1200" b="1" dirty="0">
                <a:solidFill>
                  <a:srgbClr val="FF0000"/>
                </a:solidFill>
              </a:rPr>
              <a:t>12 cm</a:t>
            </a:r>
          </a:p>
        </p:txBody>
      </p:sp>
      <p:sp>
        <p:nvSpPr>
          <p:cNvPr id="24" name="TextBox 23">
            <a:extLst>
              <a:ext uri="{FF2B5EF4-FFF2-40B4-BE49-F238E27FC236}">
                <a16:creationId xmlns:a16="http://schemas.microsoft.com/office/drawing/2014/main" id="{BD72C697-703F-0DED-391B-5E5E2A9BA296}"/>
              </a:ext>
            </a:extLst>
          </p:cNvPr>
          <p:cNvSpPr txBox="1"/>
          <p:nvPr/>
        </p:nvSpPr>
        <p:spPr>
          <a:xfrm>
            <a:off x="5468661" y="6064315"/>
            <a:ext cx="3639843" cy="369332"/>
          </a:xfrm>
          <a:prstGeom prst="rect">
            <a:avLst/>
          </a:prstGeom>
          <a:noFill/>
        </p:spPr>
        <p:txBody>
          <a:bodyPr wrap="none" rtlCol="0">
            <a:spAutoFit/>
          </a:bodyPr>
          <a:lstStyle/>
          <a:p>
            <a:r>
              <a:rPr lang="en-IT" b="1" dirty="0">
                <a:solidFill>
                  <a:srgbClr val="C00000"/>
                </a:solidFill>
              </a:rPr>
              <a:t>Design thanks to L. Barion, A. Saputi</a:t>
            </a:r>
          </a:p>
        </p:txBody>
      </p:sp>
    </p:spTree>
    <p:extLst>
      <p:ext uri="{BB962C8B-B14F-4D97-AF65-F5344CB8AC3E}">
        <p14:creationId xmlns:p14="http://schemas.microsoft.com/office/powerpoint/2010/main" val="146764781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BEDFBE81-1EC6-1249-B972-8C313A19FA9C}"/>
              </a:ext>
            </a:extLst>
          </p:cNvPr>
          <p:cNvSpPr txBox="1"/>
          <p:nvPr/>
        </p:nvSpPr>
        <p:spPr>
          <a:xfrm>
            <a:off x="251520" y="153898"/>
            <a:ext cx="8419825" cy="492443"/>
          </a:xfrm>
          <a:prstGeom prst="rect">
            <a:avLst/>
          </a:prstGeom>
          <a:noFill/>
          <a:ln w="19050">
            <a:noFill/>
          </a:ln>
        </p:spPr>
        <p:txBody>
          <a:bodyPr wrap="square" rtlCol="0">
            <a:spAutoFit/>
          </a:bodyPr>
          <a:lstStyle/>
          <a:p>
            <a:r>
              <a:rPr lang="it-IT" sz="2600" dirty="0">
                <a:solidFill>
                  <a:srgbClr val="0000FF"/>
                </a:solidFill>
                <a:latin typeface="Comic Sans MS" panose="030F0702030302020204" pitchFamily="66" charset="0"/>
              </a:rPr>
              <a:t>EIC_NET: </a:t>
            </a:r>
            <a:r>
              <a:rPr lang="it-IT" sz="2600" dirty="0" err="1">
                <a:solidFill>
                  <a:srgbClr val="0000FF"/>
                </a:solidFill>
                <a:latin typeface="Comic Sans MS" panose="030F0702030302020204" pitchFamily="66" charset="0"/>
              </a:rPr>
              <a:t>dRICH</a:t>
            </a:r>
            <a:r>
              <a:rPr lang="it-IT" sz="2600" dirty="0">
                <a:solidFill>
                  <a:srgbClr val="0000FF"/>
                </a:solidFill>
                <a:latin typeface="Comic Sans MS" panose="030F0702030302020204" pitchFamily="66" charset="0"/>
              </a:rPr>
              <a:t> </a:t>
            </a:r>
            <a:r>
              <a:rPr lang="it-IT" sz="2600" dirty="0" err="1">
                <a:solidFill>
                  <a:srgbClr val="0000FF"/>
                </a:solidFill>
                <a:latin typeface="Comic Sans MS" panose="030F0702030302020204" pitchFamily="66" charset="0"/>
              </a:rPr>
              <a:t>Prototype</a:t>
            </a:r>
            <a:endParaRPr lang="it-IT" sz="2600" dirty="0">
              <a:solidFill>
                <a:srgbClr val="0000FF"/>
              </a:solidFill>
              <a:latin typeface="Comic Sans MS" panose="030F0702030302020204" pitchFamily="66" charset="0"/>
            </a:endParaRPr>
          </a:p>
        </p:txBody>
      </p:sp>
      <p:cxnSp>
        <p:nvCxnSpPr>
          <p:cNvPr id="37" name="Straight Connector 92">
            <a:extLst>
              <a:ext uri="{FF2B5EF4-FFF2-40B4-BE49-F238E27FC236}">
                <a16:creationId xmlns:a16="http://schemas.microsoft.com/office/drawing/2014/main" id="{1AE1A524-93A8-044E-9FBB-38E13CCA13BF}"/>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8" name="Slide Number Placeholder 9">
            <a:extLst>
              <a:ext uri="{FF2B5EF4-FFF2-40B4-BE49-F238E27FC236}">
                <a16:creationId xmlns:a16="http://schemas.microsoft.com/office/drawing/2014/main" id="{5E413118-F86A-5B42-8156-99856E03382A}"/>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29</a:t>
            </a:fld>
            <a:endParaRPr lang="it-IT" sz="1600" b="1" dirty="0">
              <a:solidFill>
                <a:schemeClr val="tx1"/>
              </a:solidFill>
              <a:latin typeface="Calibri" charset="0"/>
              <a:ea typeface="Calibri" charset="0"/>
              <a:cs typeface="Calibri" charset="0"/>
            </a:endParaRPr>
          </a:p>
        </p:txBody>
      </p:sp>
      <p:sp>
        <p:nvSpPr>
          <p:cNvPr id="4" name="Rectangle 3">
            <a:extLst>
              <a:ext uri="{FF2B5EF4-FFF2-40B4-BE49-F238E27FC236}">
                <a16:creationId xmlns:a16="http://schemas.microsoft.com/office/drawing/2014/main" id="{40A1B204-3609-984E-0870-9BAB0326935A}"/>
              </a:ext>
            </a:extLst>
          </p:cNvPr>
          <p:cNvSpPr/>
          <p:nvPr/>
        </p:nvSpPr>
        <p:spPr>
          <a:xfrm>
            <a:off x="3625495" y="1711379"/>
            <a:ext cx="2926772" cy="3820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sz="1013"/>
          </a:p>
        </p:txBody>
      </p:sp>
      <p:pic>
        <p:nvPicPr>
          <p:cNvPr id="6" name="Picture 5" descr="IMG_20220911_112342.jpg">
            <a:extLst>
              <a:ext uri="{FF2B5EF4-FFF2-40B4-BE49-F238E27FC236}">
                <a16:creationId xmlns:a16="http://schemas.microsoft.com/office/drawing/2014/main" id="{33422FF9-262F-1F79-BE49-2832F1AC6F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8833" y="2037963"/>
            <a:ext cx="4243105" cy="3182329"/>
          </a:xfrm>
          <a:prstGeom prst="rect">
            <a:avLst/>
          </a:prstGeom>
        </p:spPr>
      </p:pic>
      <p:sp>
        <p:nvSpPr>
          <p:cNvPr id="10" name="Rectangular Callout 9">
            <a:extLst>
              <a:ext uri="{FF2B5EF4-FFF2-40B4-BE49-F238E27FC236}">
                <a16:creationId xmlns:a16="http://schemas.microsoft.com/office/drawing/2014/main" id="{E605738B-957B-61DA-8B20-E76ADD5E419F}"/>
              </a:ext>
            </a:extLst>
          </p:cNvPr>
          <p:cNvSpPr/>
          <p:nvPr/>
        </p:nvSpPr>
        <p:spPr>
          <a:xfrm>
            <a:off x="2784442" y="1957173"/>
            <a:ext cx="366927" cy="212924"/>
          </a:xfrm>
          <a:prstGeom prst="wedgeRectCallout">
            <a:avLst>
              <a:gd name="adj1" fmla="val -47168"/>
              <a:gd name="adj2" fmla="val 110624"/>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sz="1013"/>
          </a:p>
        </p:txBody>
      </p:sp>
      <p:sp>
        <p:nvSpPr>
          <p:cNvPr id="11" name="TextBox 10">
            <a:extLst>
              <a:ext uri="{FF2B5EF4-FFF2-40B4-BE49-F238E27FC236}">
                <a16:creationId xmlns:a16="http://schemas.microsoft.com/office/drawing/2014/main" id="{533492D4-8E46-BA45-3011-766802154E10}"/>
              </a:ext>
            </a:extLst>
          </p:cNvPr>
          <p:cNvSpPr txBox="1"/>
          <p:nvPr/>
        </p:nvSpPr>
        <p:spPr>
          <a:xfrm>
            <a:off x="2768129" y="1962347"/>
            <a:ext cx="412292" cy="230832"/>
          </a:xfrm>
          <a:prstGeom prst="rect">
            <a:avLst/>
          </a:prstGeom>
          <a:noFill/>
        </p:spPr>
        <p:txBody>
          <a:bodyPr wrap="none" rtlCol="0">
            <a:spAutoFit/>
          </a:bodyPr>
          <a:lstStyle/>
          <a:p>
            <a:r>
              <a:rPr lang="en-IT" sz="900" dirty="0"/>
              <a:t>GEM</a:t>
            </a:r>
          </a:p>
        </p:txBody>
      </p:sp>
      <p:sp>
        <p:nvSpPr>
          <p:cNvPr id="12" name="Rectangular Callout 11">
            <a:extLst>
              <a:ext uri="{FF2B5EF4-FFF2-40B4-BE49-F238E27FC236}">
                <a16:creationId xmlns:a16="http://schemas.microsoft.com/office/drawing/2014/main" id="{8A858CCB-DC7E-1FF2-1BDB-1C3721ABCC4F}"/>
              </a:ext>
            </a:extLst>
          </p:cNvPr>
          <p:cNvSpPr/>
          <p:nvPr/>
        </p:nvSpPr>
        <p:spPr>
          <a:xfrm>
            <a:off x="650510" y="4224288"/>
            <a:ext cx="366927" cy="212924"/>
          </a:xfrm>
          <a:prstGeom prst="wedgeRectCallout">
            <a:avLst>
              <a:gd name="adj1" fmla="val -37417"/>
              <a:gd name="adj2" fmla="val -121839"/>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sz="1013"/>
          </a:p>
        </p:txBody>
      </p:sp>
      <p:sp>
        <p:nvSpPr>
          <p:cNvPr id="13" name="TextBox 12">
            <a:extLst>
              <a:ext uri="{FF2B5EF4-FFF2-40B4-BE49-F238E27FC236}">
                <a16:creationId xmlns:a16="http://schemas.microsoft.com/office/drawing/2014/main" id="{5095B8EA-3211-157C-110A-CCB3A9D65BA8}"/>
              </a:ext>
            </a:extLst>
          </p:cNvPr>
          <p:cNvSpPr txBox="1"/>
          <p:nvPr/>
        </p:nvSpPr>
        <p:spPr>
          <a:xfrm>
            <a:off x="634197" y="4229463"/>
            <a:ext cx="412292" cy="230832"/>
          </a:xfrm>
          <a:prstGeom prst="rect">
            <a:avLst/>
          </a:prstGeom>
          <a:noFill/>
        </p:spPr>
        <p:txBody>
          <a:bodyPr wrap="none" rtlCol="0">
            <a:spAutoFit/>
          </a:bodyPr>
          <a:lstStyle/>
          <a:p>
            <a:r>
              <a:rPr lang="en-IT" sz="900" dirty="0"/>
              <a:t>GEM</a:t>
            </a:r>
          </a:p>
        </p:txBody>
      </p:sp>
      <p:sp>
        <p:nvSpPr>
          <p:cNvPr id="14" name="Rectangular Callout 13">
            <a:extLst>
              <a:ext uri="{FF2B5EF4-FFF2-40B4-BE49-F238E27FC236}">
                <a16:creationId xmlns:a16="http://schemas.microsoft.com/office/drawing/2014/main" id="{36E58398-1BE1-4EA0-6DC2-0B4600071411}"/>
              </a:ext>
            </a:extLst>
          </p:cNvPr>
          <p:cNvSpPr/>
          <p:nvPr/>
        </p:nvSpPr>
        <p:spPr>
          <a:xfrm>
            <a:off x="661444" y="2827659"/>
            <a:ext cx="516065" cy="196145"/>
          </a:xfrm>
          <a:prstGeom prst="wedgeRectCallout">
            <a:avLst>
              <a:gd name="adj1" fmla="val 48721"/>
              <a:gd name="adj2" fmla="val 91019"/>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sz="1013"/>
          </a:p>
        </p:txBody>
      </p:sp>
      <p:sp>
        <p:nvSpPr>
          <p:cNvPr id="15" name="TextBox 14">
            <a:extLst>
              <a:ext uri="{FF2B5EF4-FFF2-40B4-BE49-F238E27FC236}">
                <a16:creationId xmlns:a16="http://schemas.microsoft.com/office/drawing/2014/main" id="{0DA45ED8-5BC7-F9FC-D263-CE705B9D3A29}"/>
              </a:ext>
            </a:extLst>
          </p:cNvPr>
          <p:cNvSpPr txBox="1"/>
          <p:nvPr/>
        </p:nvSpPr>
        <p:spPr>
          <a:xfrm>
            <a:off x="650511" y="2816054"/>
            <a:ext cx="611065" cy="230832"/>
          </a:xfrm>
          <a:prstGeom prst="rect">
            <a:avLst/>
          </a:prstGeom>
          <a:noFill/>
        </p:spPr>
        <p:txBody>
          <a:bodyPr wrap="none" rtlCol="0">
            <a:spAutoFit/>
          </a:bodyPr>
          <a:lstStyle/>
          <a:p>
            <a:r>
              <a:rPr lang="en-IT" sz="900" dirty="0"/>
              <a:t>MAPMTs</a:t>
            </a:r>
          </a:p>
        </p:txBody>
      </p:sp>
      <p:sp>
        <p:nvSpPr>
          <p:cNvPr id="16" name="Rectangular Callout 15">
            <a:extLst>
              <a:ext uri="{FF2B5EF4-FFF2-40B4-BE49-F238E27FC236}">
                <a16:creationId xmlns:a16="http://schemas.microsoft.com/office/drawing/2014/main" id="{D80C0CF4-1211-AA60-5A9E-9B8180E0A15E}"/>
              </a:ext>
            </a:extLst>
          </p:cNvPr>
          <p:cNvSpPr/>
          <p:nvPr/>
        </p:nvSpPr>
        <p:spPr>
          <a:xfrm>
            <a:off x="455368" y="3048983"/>
            <a:ext cx="516065" cy="196145"/>
          </a:xfrm>
          <a:prstGeom prst="wedgeRectCallout">
            <a:avLst>
              <a:gd name="adj1" fmla="val 82232"/>
              <a:gd name="adj2" fmla="val 103181"/>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sz="1013"/>
          </a:p>
        </p:txBody>
      </p:sp>
      <p:sp>
        <p:nvSpPr>
          <p:cNvPr id="17" name="TextBox 16">
            <a:extLst>
              <a:ext uri="{FF2B5EF4-FFF2-40B4-BE49-F238E27FC236}">
                <a16:creationId xmlns:a16="http://schemas.microsoft.com/office/drawing/2014/main" id="{5F9E807D-749E-C4E4-0418-8B25C3A24FAA}"/>
              </a:ext>
            </a:extLst>
          </p:cNvPr>
          <p:cNvSpPr txBox="1"/>
          <p:nvPr/>
        </p:nvSpPr>
        <p:spPr>
          <a:xfrm>
            <a:off x="444434" y="3037378"/>
            <a:ext cx="550151" cy="230832"/>
          </a:xfrm>
          <a:prstGeom prst="rect">
            <a:avLst/>
          </a:prstGeom>
          <a:noFill/>
        </p:spPr>
        <p:txBody>
          <a:bodyPr wrap="none" rtlCol="0">
            <a:spAutoFit/>
          </a:bodyPr>
          <a:lstStyle/>
          <a:p>
            <a:r>
              <a:rPr lang="en-IT" sz="900" dirty="0"/>
              <a:t>Aerogel</a:t>
            </a:r>
          </a:p>
        </p:txBody>
      </p:sp>
      <p:sp>
        <p:nvSpPr>
          <p:cNvPr id="18" name="Rectangular Callout 17">
            <a:extLst>
              <a:ext uri="{FF2B5EF4-FFF2-40B4-BE49-F238E27FC236}">
                <a16:creationId xmlns:a16="http://schemas.microsoft.com/office/drawing/2014/main" id="{4314B3C5-7EA2-1084-CB70-3C039E698CF0}"/>
              </a:ext>
            </a:extLst>
          </p:cNvPr>
          <p:cNvSpPr/>
          <p:nvPr/>
        </p:nvSpPr>
        <p:spPr>
          <a:xfrm>
            <a:off x="1217067" y="2574183"/>
            <a:ext cx="652279" cy="196145"/>
          </a:xfrm>
          <a:prstGeom prst="wedgeRectCallout">
            <a:avLst>
              <a:gd name="adj1" fmla="val -1919"/>
              <a:gd name="adj2" fmla="val 118382"/>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sz="1013"/>
          </a:p>
        </p:txBody>
      </p:sp>
      <p:sp>
        <p:nvSpPr>
          <p:cNvPr id="19" name="TextBox 18">
            <a:extLst>
              <a:ext uri="{FF2B5EF4-FFF2-40B4-BE49-F238E27FC236}">
                <a16:creationId xmlns:a16="http://schemas.microsoft.com/office/drawing/2014/main" id="{4C05E8D5-41D7-04FB-7500-C5FC9684FB06}"/>
              </a:ext>
            </a:extLst>
          </p:cNvPr>
          <p:cNvSpPr txBox="1"/>
          <p:nvPr/>
        </p:nvSpPr>
        <p:spPr>
          <a:xfrm>
            <a:off x="1237682" y="2562579"/>
            <a:ext cx="679994" cy="230832"/>
          </a:xfrm>
          <a:prstGeom prst="rect">
            <a:avLst/>
          </a:prstGeom>
          <a:noFill/>
        </p:spPr>
        <p:txBody>
          <a:bodyPr wrap="none" rtlCol="0">
            <a:spAutoFit/>
          </a:bodyPr>
          <a:lstStyle/>
          <a:p>
            <a:r>
              <a:rPr lang="en-IT" sz="900" dirty="0"/>
              <a:t>Gas Vessel</a:t>
            </a:r>
          </a:p>
        </p:txBody>
      </p:sp>
      <p:pic>
        <p:nvPicPr>
          <p:cNvPr id="20" name="Picture 19" descr="rings.jpg">
            <a:extLst>
              <a:ext uri="{FF2B5EF4-FFF2-40B4-BE49-F238E27FC236}">
                <a16:creationId xmlns:a16="http://schemas.microsoft.com/office/drawing/2014/main" id="{FBFFFDD6-4367-B107-4B98-221FECEDE0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492" y="2363918"/>
            <a:ext cx="2547621" cy="2520500"/>
          </a:xfrm>
          <a:prstGeom prst="rect">
            <a:avLst/>
          </a:prstGeom>
        </p:spPr>
      </p:pic>
      <p:grpSp>
        <p:nvGrpSpPr>
          <p:cNvPr id="21" name="Group 20">
            <a:extLst>
              <a:ext uri="{FF2B5EF4-FFF2-40B4-BE49-F238E27FC236}">
                <a16:creationId xmlns:a16="http://schemas.microsoft.com/office/drawing/2014/main" id="{EFA9485D-46AF-39DF-2E22-2FA9002EB898}"/>
              </a:ext>
            </a:extLst>
          </p:cNvPr>
          <p:cNvGrpSpPr/>
          <p:nvPr/>
        </p:nvGrpSpPr>
        <p:grpSpPr>
          <a:xfrm>
            <a:off x="6973764" y="1037892"/>
            <a:ext cx="1927235" cy="4384314"/>
            <a:chOff x="6882395" y="563909"/>
            <a:chExt cx="1927235" cy="4384314"/>
          </a:xfrm>
        </p:grpSpPr>
        <p:pic>
          <p:nvPicPr>
            <p:cNvPr id="22" name="Picture 21" descr="reso_vs_N.jpg">
              <a:extLst>
                <a:ext uri="{FF2B5EF4-FFF2-40B4-BE49-F238E27FC236}">
                  <a16:creationId xmlns:a16="http://schemas.microsoft.com/office/drawing/2014/main" id="{9AC423AC-9DE2-BB19-6E31-C75446E66A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2395" y="563909"/>
              <a:ext cx="1927235" cy="4384314"/>
            </a:xfrm>
            <a:prstGeom prst="rect">
              <a:avLst/>
            </a:prstGeom>
          </p:spPr>
        </p:pic>
        <p:sp>
          <p:nvSpPr>
            <p:cNvPr id="23" name="TextBox 22">
              <a:extLst>
                <a:ext uri="{FF2B5EF4-FFF2-40B4-BE49-F238E27FC236}">
                  <a16:creationId xmlns:a16="http://schemas.microsoft.com/office/drawing/2014/main" id="{4B0135DA-1182-12C2-2A17-62FB2262645C}"/>
                </a:ext>
              </a:extLst>
            </p:cNvPr>
            <p:cNvSpPr txBox="1"/>
            <p:nvPr/>
          </p:nvSpPr>
          <p:spPr>
            <a:xfrm>
              <a:off x="7331169" y="1273656"/>
              <a:ext cx="1249060" cy="230832"/>
            </a:xfrm>
            <a:prstGeom prst="rect">
              <a:avLst/>
            </a:prstGeom>
            <a:noFill/>
          </p:spPr>
          <p:txBody>
            <a:bodyPr wrap="none" rtlCol="0">
              <a:spAutoFit/>
            </a:bodyPr>
            <a:lstStyle/>
            <a:p>
              <a:r>
                <a:rPr lang="en-US" sz="900" dirty="0">
                  <a:solidFill>
                    <a:srgbClr val="FF0000"/>
                  </a:solidFill>
                </a:rPr>
                <a:t>Expected SPE ~ 1 </a:t>
              </a:r>
              <a:r>
                <a:rPr lang="en-US" sz="900" dirty="0" err="1">
                  <a:solidFill>
                    <a:srgbClr val="FF0000"/>
                  </a:solidFill>
                </a:rPr>
                <a:t>mrad</a:t>
              </a:r>
              <a:endParaRPr lang="en-US" sz="900" dirty="0">
                <a:solidFill>
                  <a:srgbClr val="FF0000"/>
                </a:solidFill>
              </a:endParaRPr>
            </a:p>
          </p:txBody>
        </p:sp>
        <p:sp>
          <p:nvSpPr>
            <p:cNvPr id="24" name="TextBox 23">
              <a:extLst>
                <a:ext uri="{FF2B5EF4-FFF2-40B4-BE49-F238E27FC236}">
                  <a16:creationId xmlns:a16="http://schemas.microsoft.com/office/drawing/2014/main" id="{3AE75E60-E711-8B74-BBAD-B94E1C168E19}"/>
                </a:ext>
              </a:extLst>
            </p:cNvPr>
            <p:cNvSpPr txBox="1"/>
            <p:nvPr/>
          </p:nvSpPr>
          <p:spPr>
            <a:xfrm>
              <a:off x="7366117" y="3360095"/>
              <a:ext cx="1249060" cy="230832"/>
            </a:xfrm>
            <a:prstGeom prst="rect">
              <a:avLst/>
            </a:prstGeom>
            <a:noFill/>
          </p:spPr>
          <p:txBody>
            <a:bodyPr wrap="none" rtlCol="0">
              <a:spAutoFit/>
            </a:bodyPr>
            <a:lstStyle/>
            <a:p>
              <a:r>
                <a:rPr lang="en-US" sz="900" dirty="0">
                  <a:solidFill>
                    <a:srgbClr val="FF0000"/>
                  </a:solidFill>
                </a:rPr>
                <a:t>Expected SPE ~ 3 </a:t>
              </a:r>
              <a:r>
                <a:rPr lang="en-US" sz="900" dirty="0" err="1">
                  <a:solidFill>
                    <a:srgbClr val="FF0000"/>
                  </a:solidFill>
                </a:rPr>
                <a:t>mrad</a:t>
              </a:r>
              <a:endParaRPr lang="en-US" sz="900" dirty="0">
                <a:solidFill>
                  <a:srgbClr val="FF0000"/>
                </a:solidFill>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5F8962B-E558-623D-9DD8-031873E4DF21}"/>
                    </a:ext>
                  </a:extLst>
                </p:cNvPr>
                <p:cNvSpPr txBox="1"/>
                <p:nvPr/>
              </p:nvSpPr>
              <p:spPr>
                <a:xfrm>
                  <a:off x="7272341" y="2056148"/>
                  <a:ext cx="187552" cy="2308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500" b="1" i="1">
                            <a:solidFill>
                              <a:srgbClr val="00B050"/>
                            </a:solidFill>
                            <a:latin typeface="Cambria Math" panose="02040503050406030204" pitchFamily="18" charset="0"/>
                          </a:rPr>
                          <m:t>✓</m:t>
                        </m:r>
                      </m:oMath>
                    </m:oMathPara>
                  </a14:m>
                  <a:endParaRPr lang="en-IT" sz="1500" b="1" dirty="0"/>
                </a:p>
              </p:txBody>
            </p:sp>
          </mc:Choice>
          <mc:Fallback xmlns="">
            <p:sp>
              <p:nvSpPr>
                <p:cNvPr id="42" name="TextBox 41">
                  <a:extLst>
                    <a:ext uri="{FF2B5EF4-FFF2-40B4-BE49-F238E27FC236}">
                      <a16:creationId xmlns:a16="http://schemas.microsoft.com/office/drawing/2014/main" id="{1460A9B3-AF2F-E13B-C62B-A8F10CBDDE3C}"/>
                    </a:ext>
                  </a:extLst>
                </p:cNvPr>
                <p:cNvSpPr txBox="1">
                  <a:spLocks noRot="1" noChangeAspect="1" noMove="1" noResize="1" noEditPoints="1" noAdjustHandles="1" noChangeArrowheads="1" noChangeShapeType="1" noTextEdit="1"/>
                </p:cNvSpPr>
                <p:nvPr/>
              </p:nvSpPr>
              <p:spPr>
                <a:xfrm>
                  <a:off x="7272341" y="2056148"/>
                  <a:ext cx="187552" cy="230832"/>
                </a:xfrm>
                <a:prstGeom prst="rect">
                  <a:avLst/>
                </a:prstGeom>
                <a:blipFill>
                  <a:blip r:embed="rId6"/>
                  <a:stretch>
                    <a:fillRect l="-25000" r="-25000" b="-5000"/>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93468C65-BB7D-DDDB-6D1F-1A3844B5F962}"/>
                    </a:ext>
                  </a:extLst>
                </p:cNvPr>
                <p:cNvSpPr txBox="1"/>
                <p:nvPr/>
              </p:nvSpPr>
              <p:spPr>
                <a:xfrm>
                  <a:off x="7272341" y="4344239"/>
                  <a:ext cx="187552" cy="2308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500" b="1" i="1">
                            <a:solidFill>
                              <a:srgbClr val="FFC000"/>
                            </a:solidFill>
                            <a:latin typeface="Cambria Math" panose="02040503050406030204" pitchFamily="18" charset="0"/>
                          </a:rPr>
                          <m:t>✓</m:t>
                        </m:r>
                      </m:oMath>
                    </m:oMathPara>
                  </a14:m>
                  <a:endParaRPr lang="en-IT" sz="1500" b="1" dirty="0">
                    <a:solidFill>
                      <a:schemeClr val="accent6"/>
                    </a:solidFill>
                  </a:endParaRPr>
                </a:p>
              </p:txBody>
            </p:sp>
          </mc:Choice>
          <mc:Fallback xmlns="">
            <p:sp>
              <p:nvSpPr>
                <p:cNvPr id="43" name="TextBox 42">
                  <a:extLst>
                    <a:ext uri="{FF2B5EF4-FFF2-40B4-BE49-F238E27FC236}">
                      <a16:creationId xmlns:a16="http://schemas.microsoft.com/office/drawing/2014/main" id="{FBB6E79C-D989-5D2E-B14A-C8391E91E50D}"/>
                    </a:ext>
                  </a:extLst>
                </p:cNvPr>
                <p:cNvSpPr txBox="1">
                  <a:spLocks noRot="1" noChangeAspect="1" noMove="1" noResize="1" noEditPoints="1" noAdjustHandles="1" noChangeArrowheads="1" noChangeShapeType="1" noTextEdit="1"/>
                </p:cNvSpPr>
                <p:nvPr/>
              </p:nvSpPr>
              <p:spPr>
                <a:xfrm>
                  <a:off x="7272341" y="4344239"/>
                  <a:ext cx="187552" cy="230832"/>
                </a:xfrm>
                <a:prstGeom prst="rect">
                  <a:avLst/>
                </a:prstGeom>
                <a:blipFill>
                  <a:blip r:embed="rId7"/>
                  <a:stretch>
                    <a:fillRect l="-25000" r="-25000" b="-10000"/>
                  </a:stretch>
                </a:blipFill>
              </p:spPr>
              <p:txBody>
                <a:bodyPr/>
                <a:lstStyle/>
                <a:p>
                  <a:r>
                    <a:rPr lang="en-IT">
                      <a:noFill/>
                    </a:rPr>
                    <a:t> </a:t>
                  </a:r>
                </a:p>
              </p:txBody>
            </p:sp>
          </mc:Fallback>
        </mc:AlternateContent>
      </p:grpSp>
      <p:sp>
        <p:nvSpPr>
          <p:cNvPr id="27" name="TextBox 26">
            <a:extLst>
              <a:ext uri="{FF2B5EF4-FFF2-40B4-BE49-F238E27FC236}">
                <a16:creationId xmlns:a16="http://schemas.microsoft.com/office/drawing/2014/main" id="{B8A74112-6D63-C766-A0CE-40C7079C2B96}"/>
              </a:ext>
            </a:extLst>
          </p:cNvPr>
          <p:cNvSpPr txBox="1"/>
          <p:nvPr/>
        </p:nvSpPr>
        <p:spPr>
          <a:xfrm>
            <a:off x="163249" y="828960"/>
            <a:ext cx="5622052" cy="430887"/>
          </a:xfrm>
          <a:prstGeom prst="rect">
            <a:avLst/>
          </a:prstGeom>
          <a:noFill/>
        </p:spPr>
        <p:txBody>
          <a:bodyPr wrap="none" rtlCol="0">
            <a:spAutoFit/>
          </a:bodyPr>
          <a:lstStyle/>
          <a:p>
            <a:r>
              <a:rPr lang="en-GB" sz="1100" dirty="0"/>
              <a:t>Operative prototype commissioned. D</a:t>
            </a:r>
            <a:r>
              <a:rPr lang="en-IT" sz="1100" dirty="0"/>
              <a:t>ouble ring imaging achieved. Performance in line </a:t>
            </a:r>
          </a:p>
          <a:p>
            <a:r>
              <a:rPr lang="en-IT" sz="1100" dirty="0"/>
              <a:t>with expectations except for aerogel single-photon angular resolution (worse by a factor ~ 1.5) </a:t>
            </a:r>
          </a:p>
        </p:txBody>
      </p:sp>
      <p:sp>
        <p:nvSpPr>
          <p:cNvPr id="28" name="TextBox 27">
            <a:extLst>
              <a:ext uri="{FF2B5EF4-FFF2-40B4-BE49-F238E27FC236}">
                <a16:creationId xmlns:a16="http://schemas.microsoft.com/office/drawing/2014/main" id="{6E060E6B-4C5B-EAF8-F72A-0CACC22EE581}"/>
              </a:ext>
            </a:extLst>
          </p:cNvPr>
          <p:cNvSpPr txBox="1"/>
          <p:nvPr/>
        </p:nvSpPr>
        <p:spPr>
          <a:xfrm>
            <a:off x="4095621" y="4977678"/>
            <a:ext cx="1782860" cy="430887"/>
          </a:xfrm>
          <a:prstGeom prst="rect">
            <a:avLst/>
          </a:prstGeom>
          <a:noFill/>
        </p:spPr>
        <p:txBody>
          <a:bodyPr wrap="none" rtlCol="0">
            <a:spAutoFit/>
          </a:bodyPr>
          <a:lstStyle/>
          <a:p>
            <a:r>
              <a:rPr lang="en-IT" sz="1100" dirty="0"/>
              <a:t>Gas ring coverage: 60%</a:t>
            </a:r>
          </a:p>
          <a:p>
            <a:r>
              <a:rPr lang="en-IT" sz="1100" dirty="0"/>
              <a:t>Aerogel ring coverage: 40 %</a:t>
            </a:r>
          </a:p>
        </p:txBody>
      </p:sp>
      <p:sp>
        <p:nvSpPr>
          <p:cNvPr id="35" name="TextBox 34">
            <a:extLst>
              <a:ext uri="{FF2B5EF4-FFF2-40B4-BE49-F238E27FC236}">
                <a16:creationId xmlns:a16="http://schemas.microsoft.com/office/drawing/2014/main" id="{94E0398F-D141-3177-C143-59725639C507}"/>
              </a:ext>
            </a:extLst>
          </p:cNvPr>
          <p:cNvSpPr txBox="1"/>
          <p:nvPr/>
        </p:nvSpPr>
        <p:spPr>
          <a:xfrm>
            <a:off x="3965217" y="1767484"/>
            <a:ext cx="2371162" cy="430887"/>
          </a:xfrm>
          <a:prstGeom prst="rect">
            <a:avLst/>
          </a:prstGeom>
          <a:noFill/>
        </p:spPr>
        <p:txBody>
          <a:bodyPr wrap="none" rtlCol="0">
            <a:spAutoFit/>
          </a:bodyPr>
          <a:lstStyle/>
          <a:p>
            <a:r>
              <a:rPr lang="en-IT" sz="1100" dirty="0"/>
              <a:t>Reference readout from CLAS12 RICH:</a:t>
            </a:r>
          </a:p>
          <a:p>
            <a:r>
              <a:rPr lang="en-IT" sz="1100" dirty="0"/>
              <a:t>H13700 MA-PMTs + ALCOR3 ToT chip</a:t>
            </a:r>
          </a:p>
        </p:txBody>
      </p:sp>
      <p:sp>
        <p:nvSpPr>
          <p:cNvPr id="39" name="Rectangle 38">
            <a:extLst>
              <a:ext uri="{FF2B5EF4-FFF2-40B4-BE49-F238E27FC236}">
                <a16:creationId xmlns:a16="http://schemas.microsoft.com/office/drawing/2014/main" id="{4DB6614E-3B54-EC74-A828-7843EDBB616B}"/>
              </a:ext>
            </a:extLst>
          </p:cNvPr>
          <p:cNvSpPr/>
          <p:nvPr/>
        </p:nvSpPr>
        <p:spPr>
          <a:xfrm>
            <a:off x="3626762" y="1706188"/>
            <a:ext cx="2926771" cy="3825570"/>
          </a:xfrm>
          <a:prstGeom prst="rect">
            <a:avLst/>
          </a:prstGeom>
          <a:noFill/>
          <a:ln w="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40" name="TextBox 39">
            <a:extLst>
              <a:ext uri="{FF2B5EF4-FFF2-40B4-BE49-F238E27FC236}">
                <a16:creationId xmlns:a16="http://schemas.microsoft.com/office/drawing/2014/main" id="{BD28BA07-DFE6-AABB-5FB7-35723F8C57DF}"/>
              </a:ext>
            </a:extLst>
          </p:cNvPr>
          <p:cNvSpPr txBox="1"/>
          <p:nvPr/>
        </p:nvSpPr>
        <p:spPr>
          <a:xfrm>
            <a:off x="6917764" y="5450024"/>
            <a:ext cx="1983235" cy="246221"/>
          </a:xfrm>
          <a:prstGeom prst="rect">
            <a:avLst/>
          </a:prstGeom>
          <a:noFill/>
        </p:spPr>
        <p:txBody>
          <a:bodyPr wrap="none" rtlCol="0">
            <a:spAutoFit/>
          </a:bodyPr>
          <a:lstStyle/>
          <a:p>
            <a:r>
              <a:rPr lang="en-IT" sz="1000" dirty="0"/>
              <a:t>O</a:t>
            </a:r>
            <a:r>
              <a:rPr lang="en-GB" sz="1000" dirty="0"/>
              <a:t>p</a:t>
            </a:r>
            <a:r>
              <a:rPr lang="en-IT" sz="1000" dirty="0"/>
              <a:t>tics at variance with respect EIC</a:t>
            </a:r>
          </a:p>
        </p:txBody>
      </p:sp>
      <p:sp>
        <p:nvSpPr>
          <p:cNvPr id="42" name="Rectangle 72">
            <a:extLst>
              <a:ext uri="{FF2B5EF4-FFF2-40B4-BE49-F238E27FC236}">
                <a16:creationId xmlns:a16="http://schemas.microsoft.com/office/drawing/2014/main" id="{942ADEA4-6B2C-8F18-5438-96A15E7AEF03}"/>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sp>
        <p:nvSpPr>
          <p:cNvPr id="43" name="TextBox 42">
            <a:extLst>
              <a:ext uri="{FF2B5EF4-FFF2-40B4-BE49-F238E27FC236}">
                <a16:creationId xmlns:a16="http://schemas.microsoft.com/office/drawing/2014/main" id="{A275F497-0321-F62D-D262-AF973C64AEA6}"/>
              </a:ext>
            </a:extLst>
          </p:cNvPr>
          <p:cNvSpPr txBox="1"/>
          <p:nvPr/>
        </p:nvSpPr>
        <p:spPr>
          <a:xfrm>
            <a:off x="324649" y="5999914"/>
            <a:ext cx="5616794" cy="369332"/>
          </a:xfrm>
          <a:prstGeom prst="rect">
            <a:avLst/>
          </a:prstGeom>
          <a:noFill/>
        </p:spPr>
        <p:txBody>
          <a:bodyPr wrap="none" rtlCol="0">
            <a:spAutoFit/>
          </a:bodyPr>
          <a:lstStyle/>
          <a:p>
            <a:r>
              <a:rPr lang="en-IT" b="1" dirty="0">
                <a:solidFill>
                  <a:srgbClr val="C00000"/>
                </a:solidFill>
              </a:rPr>
              <a:t>Realization thanks to L. Barion, M. Cavallina, R. Malaguti</a:t>
            </a:r>
          </a:p>
        </p:txBody>
      </p:sp>
    </p:spTree>
    <p:extLst>
      <p:ext uri="{BB962C8B-B14F-4D97-AF65-F5344CB8AC3E}">
        <p14:creationId xmlns:p14="http://schemas.microsoft.com/office/powerpoint/2010/main" val="103484455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92">
            <a:extLst>
              <a:ext uri="{FF2B5EF4-FFF2-40B4-BE49-F238E27FC236}">
                <a16:creationId xmlns:a16="http://schemas.microsoft.com/office/drawing/2014/main" id="{00B63A31-9F0C-ED4A-9E51-733906FBD61F}"/>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 name="Slide Number Placeholder 9">
            <a:extLst>
              <a:ext uri="{FF2B5EF4-FFF2-40B4-BE49-F238E27FC236}">
                <a16:creationId xmlns:a16="http://schemas.microsoft.com/office/drawing/2014/main" id="{B6FDE13A-C53A-4045-BFE2-278F709BB434}"/>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3</a:t>
            </a:fld>
            <a:endParaRPr lang="it-IT" sz="1600" b="1" dirty="0">
              <a:solidFill>
                <a:schemeClr val="tx1"/>
              </a:solidFill>
              <a:latin typeface="Calibri" charset="0"/>
              <a:ea typeface="Calibri" charset="0"/>
              <a:cs typeface="Calibri" charset="0"/>
            </a:endParaRPr>
          </a:p>
        </p:txBody>
      </p:sp>
      <p:sp>
        <p:nvSpPr>
          <p:cNvPr id="2" name="Rectangle 72">
            <a:extLst>
              <a:ext uri="{FF2B5EF4-FFF2-40B4-BE49-F238E27FC236}">
                <a16:creationId xmlns:a16="http://schemas.microsoft.com/office/drawing/2014/main" id="{0303EFC5-8B46-26DC-C0C9-2602AA605126}"/>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pic>
        <p:nvPicPr>
          <p:cNvPr id="3" name="Picture 2">
            <a:extLst>
              <a:ext uri="{FF2B5EF4-FFF2-40B4-BE49-F238E27FC236}">
                <a16:creationId xmlns:a16="http://schemas.microsoft.com/office/drawing/2014/main" id="{A03F3C2F-BB48-E87D-35BE-C25F17DA7E3D}"/>
              </a:ext>
            </a:extLst>
          </p:cNvPr>
          <p:cNvPicPr>
            <a:picLocks noChangeAspect="1"/>
          </p:cNvPicPr>
          <p:nvPr/>
        </p:nvPicPr>
        <p:blipFill>
          <a:blip r:embed="rId3"/>
          <a:stretch>
            <a:fillRect/>
          </a:stretch>
        </p:blipFill>
        <p:spPr>
          <a:xfrm>
            <a:off x="6173335" y="4582626"/>
            <a:ext cx="2592243" cy="1855151"/>
          </a:xfrm>
          <a:prstGeom prst="rect">
            <a:avLst/>
          </a:prstGeom>
        </p:spPr>
      </p:pic>
      <p:pic>
        <p:nvPicPr>
          <p:cNvPr id="4" name="Picture 3">
            <a:extLst>
              <a:ext uri="{FF2B5EF4-FFF2-40B4-BE49-F238E27FC236}">
                <a16:creationId xmlns:a16="http://schemas.microsoft.com/office/drawing/2014/main" id="{8DA8B6D5-C531-1FD0-D2B5-F74F37650F06}"/>
              </a:ext>
            </a:extLst>
          </p:cNvPr>
          <p:cNvPicPr>
            <a:picLocks noChangeAspect="1"/>
          </p:cNvPicPr>
          <p:nvPr/>
        </p:nvPicPr>
        <p:blipFill>
          <a:blip r:embed="rId4"/>
          <a:stretch>
            <a:fillRect/>
          </a:stretch>
        </p:blipFill>
        <p:spPr>
          <a:xfrm>
            <a:off x="3014684" y="1400979"/>
            <a:ext cx="2592243" cy="1685433"/>
          </a:xfrm>
          <a:prstGeom prst="rect">
            <a:avLst/>
          </a:prstGeom>
        </p:spPr>
      </p:pic>
      <p:pic>
        <p:nvPicPr>
          <p:cNvPr id="5" name="Picture 4">
            <a:extLst>
              <a:ext uri="{FF2B5EF4-FFF2-40B4-BE49-F238E27FC236}">
                <a16:creationId xmlns:a16="http://schemas.microsoft.com/office/drawing/2014/main" id="{2F64CFF4-411A-60C7-8E70-438D427F48CE}"/>
              </a:ext>
            </a:extLst>
          </p:cNvPr>
          <p:cNvPicPr>
            <a:picLocks noChangeAspect="1"/>
          </p:cNvPicPr>
          <p:nvPr/>
        </p:nvPicPr>
        <p:blipFill>
          <a:blip r:embed="rId5"/>
          <a:stretch>
            <a:fillRect/>
          </a:stretch>
        </p:blipFill>
        <p:spPr>
          <a:xfrm>
            <a:off x="184610" y="4539565"/>
            <a:ext cx="2485245" cy="1925059"/>
          </a:xfrm>
          <a:prstGeom prst="rect">
            <a:avLst/>
          </a:prstGeom>
        </p:spPr>
      </p:pic>
      <p:sp>
        <p:nvSpPr>
          <p:cNvPr id="6" name="TextBox 5">
            <a:extLst>
              <a:ext uri="{FF2B5EF4-FFF2-40B4-BE49-F238E27FC236}">
                <a16:creationId xmlns:a16="http://schemas.microsoft.com/office/drawing/2014/main" id="{9380B499-B3D4-EA4A-29BC-822606039F2E}"/>
              </a:ext>
            </a:extLst>
          </p:cNvPr>
          <p:cNvSpPr txBox="1"/>
          <p:nvPr/>
        </p:nvSpPr>
        <p:spPr>
          <a:xfrm>
            <a:off x="35496" y="240544"/>
            <a:ext cx="2898336" cy="553998"/>
          </a:xfrm>
          <a:prstGeom prst="rect">
            <a:avLst/>
          </a:prstGeom>
          <a:noFill/>
        </p:spPr>
        <p:txBody>
          <a:bodyPr wrap="square" rtlCol="0">
            <a:spAutoFit/>
          </a:bodyPr>
          <a:lstStyle/>
          <a:p>
            <a:r>
              <a:rPr lang="en-US" sz="1000" b="1" i="1" dirty="0">
                <a:solidFill>
                  <a:srgbClr val="C00000"/>
                </a:solidFill>
                <a:sym typeface="Wingdings" pitchFamily="2" charset="2"/>
              </a:rPr>
              <a:t>Hall-B:  RICH installation completed</a:t>
            </a:r>
          </a:p>
          <a:p>
            <a:r>
              <a:rPr lang="en-US" sz="1000" b="1" i="1" dirty="0">
                <a:solidFill>
                  <a:srgbClr val="C00000"/>
                </a:solidFill>
                <a:sym typeface="Wingdings" pitchFamily="2" charset="2"/>
              </a:rPr>
              <a:t>              First run with a polarized target</a:t>
            </a:r>
          </a:p>
          <a:p>
            <a:r>
              <a:rPr lang="en-US" sz="1000" b="1" i="1" dirty="0">
                <a:solidFill>
                  <a:srgbClr val="C00000"/>
                </a:solidFill>
                <a:sym typeface="Wingdings" pitchFamily="2" charset="2"/>
              </a:rPr>
              <a:t>Hall-A: Fully operational SBS spectrometer</a:t>
            </a:r>
            <a:endParaRPr lang="en-US" sz="1000" b="1" i="1" dirty="0">
              <a:solidFill>
                <a:srgbClr val="C00000"/>
              </a:solidFill>
            </a:endParaRPr>
          </a:p>
        </p:txBody>
      </p:sp>
      <p:sp>
        <p:nvSpPr>
          <p:cNvPr id="8" name="TextBox 7">
            <a:extLst>
              <a:ext uri="{FF2B5EF4-FFF2-40B4-BE49-F238E27FC236}">
                <a16:creationId xmlns:a16="http://schemas.microsoft.com/office/drawing/2014/main" id="{02BE1320-91FD-ED11-A51F-5F8373F58BB5}"/>
              </a:ext>
            </a:extLst>
          </p:cNvPr>
          <p:cNvSpPr txBox="1"/>
          <p:nvPr/>
        </p:nvSpPr>
        <p:spPr>
          <a:xfrm>
            <a:off x="2972800" y="3158035"/>
            <a:ext cx="2885392" cy="1369606"/>
          </a:xfrm>
          <a:prstGeom prst="rect">
            <a:avLst/>
          </a:prstGeom>
          <a:noFill/>
        </p:spPr>
        <p:txBody>
          <a:bodyPr wrap="square" rtlCol="0">
            <a:spAutoFit/>
          </a:bodyPr>
          <a:lstStyle/>
          <a:p>
            <a:r>
              <a:rPr lang="en-IT" sz="1000" b="1" i="1" dirty="0">
                <a:solidFill>
                  <a:srgbClr val="C00000"/>
                </a:solidFill>
              </a:rPr>
              <a:t>Hall-A: </a:t>
            </a:r>
            <a:r>
              <a:rPr lang="en-GB" sz="1000" b="1" i="1" dirty="0">
                <a:solidFill>
                  <a:srgbClr val="C00000"/>
                </a:solidFill>
              </a:rPr>
              <a:t>Nature Phys. 18 (2022)  1441-1446</a:t>
            </a:r>
            <a:br>
              <a:rPr lang="en-IT" sz="1000" i="1" dirty="0"/>
            </a:br>
            <a:r>
              <a:rPr lang="en-US" sz="1000" i="1" dirty="0"/>
              <a:t>Proton spin structure and generalized polarizabilities in the strong QCD regime</a:t>
            </a:r>
            <a:endParaRPr lang="en-IT" sz="1000" i="1" dirty="0"/>
          </a:p>
          <a:p>
            <a:endParaRPr lang="en-IT" sz="800" i="1" dirty="0"/>
          </a:p>
          <a:p>
            <a:r>
              <a:rPr lang="en-GB" sz="900" dirty="0"/>
              <a:t>Hall-A measurement of the spin structure function g2 accesses generalized polarizabilities that are fundamental quantities describing the nucleon’s response to an external field, and benchmarks the Chiral perturbation theory predictions.</a:t>
            </a:r>
            <a:endParaRPr lang="en-IT" sz="900" dirty="0"/>
          </a:p>
        </p:txBody>
      </p:sp>
      <p:sp>
        <p:nvSpPr>
          <p:cNvPr id="9" name="TextBox 8">
            <a:extLst>
              <a:ext uri="{FF2B5EF4-FFF2-40B4-BE49-F238E27FC236}">
                <a16:creationId xmlns:a16="http://schemas.microsoft.com/office/drawing/2014/main" id="{AC5A0C91-58A1-21EB-A328-C34A5CDB604D}"/>
              </a:ext>
            </a:extLst>
          </p:cNvPr>
          <p:cNvSpPr txBox="1"/>
          <p:nvPr/>
        </p:nvSpPr>
        <p:spPr>
          <a:xfrm>
            <a:off x="5908138" y="3266988"/>
            <a:ext cx="3084547" cy="1231106"/>
          </a:xfrm>
          <a:prstGeom prst="rect">
            <a:avLst/>
          </a:prstGeom>
          <a:noFill/>
        </p:spPr>
        <p:txBody>
          <a:bodyPr wrap="square" rtlCol="0">
            <a:spAutoFit/>
          </a:bodyPr>
          <a:lstStyle/>
          <a:p>
            <a:r>
              <a:rPr lang="en-IT" sz="1000" b="1" i="1" dirty="0">
                <a:solidFill>
                  <a:srgbClr val="C00000"/>
                </a:solidFill>
              </a:rPr>
              <a:t>CREX: </a:t>
            </a:r>
            <a:r>
              <a:rPr lang="en-GB" sz="1000" b="1" i="1" dirty="0">
                <a:solidFill>
                  <a:srgbClr val="C00000"/>
                </a:solidFill>
              </a:rPr>
              <a:t>PRL 129 (2022) 042501</a:t>
            </a:r>
            <a:endParaRPr lang="en-IT" sz="1000" b="1" i="1" dirty="0">
              <a:solidFill>
                <a:srgbClr val="C00000"/>
              </a:solidFill>
            </a:endParaRPr>
          </a:p>
          <a:p>
            <a:r>
              <a:rPr lang="en-GB" sz="1000" i="1" dirty="0"/>
              <a:t>Precise determination of the neutral weak form factor of </a:t>
            </a:r>
            <a:r>
              <a:rPr lang="en-GB" sz="1000" i="1" baseline="30000" dirty="0"/>
              <a:t>48</a:t>
            </a:r>
            <a:r>
              <a:rPr lang="en-GB" sz="1000" i="1" dirty="0"/>
              <a:t>Ca.</a:t>
            </a:r>
          </a:p>
          <a:p>
            <a:endParaRPr lang="en-IT" sz="800" i="1" dirty="0"/>
          </a:p>
          <a:p>
            <a:r>
              <a:rPr lang="en-US" sz="900" dirty="0"/>
              <a:t>CREX  has performed a precise determination of the neutron skin thickness of the </a:t>
            </a:r>
            <a:r>
              <a:rPr lang="en-US" sz="900" baseline="30000" dirty="0"/>
              <a:t>48</a:t>
            </a:r>
            <a:r>
              <a:rPr lang="en-US" sz="900" dirty="0"/>
              <a:t>Ca nucleus. Together with the PREX measurement on </a:t>
            </a:r>
            <a:r>
              <a:rPr lang="en-US" sz="900" baseline="30000" dirty="0"/>
              <a:t>208</a:t>
            </a:r>
            <a:r>
              <a:rPr lang="en-US" sz="900" dirty="0"/>
              <a:t>Pb, it provides constraints on the density dependence of the symmetry energy of nuclear matter.</a:t>
            </a:r>
          </a:p>
        </p:txBody>
      </p:sp>
      <p:sp>
        <p:nvSpPr>
          <p:cNvPr id="10" name="TextBox 9">
            <a:extLst>
              <a:ext uri="{FF2B5EF4-FFF2-40B4-BE49-F238E27FC236}">
                <a16:creationId xmlns:a16="http://schemas.microsoft.com/office/drawing/2014/main" id="{47CAEEB4-300B-AE0C-E971-08F72DEFCE65}"/>
              </a:ext>
            </a:extLst>
          </p:cNvPr>
          <p:cNvSpPr txBox="1"/>
          <p:nvPr/>
        </p:nvSpPr>
        <p:spPr>
          <a:xfrm>
            <a:off x="5939957" y="239013"/>
            <a:ext cx="3143107" cy="1231106"/>
          </a:xfrm>
          <a:prstGeom prst="rect">
            <a:avLst/>
          </a:prstGeom>
          <a:noFill/>
        </p:spPr>
        <p:txBody>
          <a:bodyPr wrap="square" rtlCol="0">
            <a:spAutoFit/>
          </a:bodyPr>
          <a:lstStyle/>
          <a:p>
            <a:r>
              <a:rPr lang="en-IT" sz="1000" b="1" i="1" dirty="0">
                <a:solidFill>
                  <a:srgbClr val="C00000"/>
                </a:solidFill>
              </a:rPr>
              <a:t>Hall-A: </a:t>
            </a:r>
            <a:r>
              <a:rPr lang="en-GB" sz="1000" b="1" i="1" dirty="0">
                <a:solidFill>
                  <a:srgbClr val="C00000"/>
                </a:solidFill>
              </a:rPr>
              <a:t>Nature 609 (2022) 41-46</a:t>
            </a:r>
          </a:p>
          <a:p>
            <a:r>
              <a:rPr lang="en-US" sz="1000" i="1" dirty="0"/>
              <a:t>Revealing short-range structure of the mirror nuclei  </a:t>
            </a:r>
          </a:p>
          <a:p>
            <a:r>
              <a:rPr lang="en-US" sz="1000" i="1" baseline="30000" dirty="0"/>
              <a:t>3</a:t>
            </a:r>
            <a:r>
              <a:rPr lang="en-US" sz="1000" i="1" dirty="0"/>
              <a:t>H and </a:t>
            </a:r>
            <a:r>
              <a:rPr lang="en-US" sz="1000" i="1" baseline="30000" dirty="0"/>
              <a:t>3</a:t>
            </a:r>
            <a:r>
              <a:rPr lang="en-US" sz="1000" i="1" dirty="0"/>
              <a:t>He</a:t>
            </a:r>
            <a:endParaRPr lang="en-IT" sz="1000" i="1" dirty="0"/>
          </a:p>
          <a:p>
            <a:endParaRPr lang="en-IT" sz="600" i="1" dirty="0"/>
          </a:p>
          <a:p>
            <a:r>
              <a:rPr lang="en-GB" sz="900" dirty="0"/>
              <a:t>Hall-A measurement of np/pp short-range corelation ratio in mirror nuclei </a:t>
            </a:r>
            <a:r>
              <a:rPr lang="en-GB" sz="900" baseline="30000" dirty="0"/>
              <a:t>3</a:t>
            </a:r>
            <a:r>
              <a:rPr lang="en-GB" sz="900" dirty="0"/>
              <a:t>H and </a:t>
            </a:r>
            <a:r>
              <a:rPr lang="en-GB" sz="900" baseline="30000" dirty="0"/>
              <a:t>3</a:t>
            </a:r>
            <a:r>
              <a:rPr lang="en-GB" sz="900" dirty="0"/>
              <a:t>He is an order of magnitude more precise than previous experiments, and finds a marked deviation from the near-total np dominance observed in heavy nuclei.</a:t>
            </a:r>
            <a:endParaRPr lang="en-IT" sz="900" dirty="0"/>
          </a:p>
        </p:txBody>
      </p:sp>
      <p:sp>
        <p:nvSpPr>
          <p:cNvPr id="30" name="TextBox 29">
            <a:extLst>
              <a:ext uri="{FF2B5EF4-FFF2-40B4-BE49-F238E27FC236}">
                <a16:creationId xmlns:a16="http://schemas.microsoft.com/office/drawing/2014/main" id="{CBDCF4D2-BC67-2A9E-FFD5-F722B2F852A8}"/>
              </a:ext>
            </a:extLst>
          </p:cNvPr>
          <p:cNvSpPr txBox="1"/>
          <p:nvPr/>
        </p:nvSpPr>
        <p:spPr>
          <a:xfrm>
            <a:off x="3014684" y="231152"/>
            <a:ext cx="2967586" cy="1200329"/>
          </a:xfrm>
          <a:prstGeom prst="rect">
            <a:avLst/>
          </a:prstGeom>
          <a:noFill/>
        </p:spPr>
        <p:txBody>
          <a:bodyPr wrap="square" rtlCol="0">
            <a:spAutoFit/>
          </a:bodyPr>
          <a:lstStyle/>
          <a:p>
            <a:r>
              <a:rPr lang="en-IT" sz="1000" b="1" i="1" dirty="0">
                <a:solidFill>
                  <a:srgbClr val="C00000"/>
                </a:solidFill>
              </a:rPr>
              <a:t>CLAS12: </a:t>
            </a:r>
            <a:r>
              <a:rPr lang="en-GB" sz="1000" b="1" i="1" dirty="0">
                <a:solidFill>
                  <a:srgbClr val="C00000"/>
                </a:solidFill>
              </a:rPr>
              <a:t>PRL  130 (2023) 21,  211902</a:t>
            </a:r>
          </a:p>
          <a:p>
            <a:r>
              <a:rPr lang="en-GB" sz="1000" i="1" dirty="0">
                <a:latin typeface="+mj-lt"/>
              </a:rPr>
              <a:t>First CLAS12 Measurement of DVCS Beam-Spin Asymmetries in the Extended Valence Region</a:t>
            </a:r>
          </a:p>
          <a:p>
            <a:endParaRPr lang="en-GB" sz="600" i="1" dirty="0">
              <a:latin typeface="+mj-lt"/>
            </a:endParaRPr>
          </a:p>
          <a:p>
            <a:r>
              <a:rPr lang="en-GB" sz="900" dirty="0">
                <a:latin typeface="-apple-system"/>
              </a:rPr>
              <a:t>The first CLAS12 measurement of the DVCS beam-spin asymmetry off unpolarized proton targets, greatly extends the x and Q</a:t>
            </a:r>
            <a:r>
              <a:rPr lang="en-GB" sz="900" baseline="30000" dirty="0">
                <a:latin typeface="-apple-system"/>
              </a:rPr>
              <a:t>2 </a:t>
            </a:r>
            <a:r>
              <a:rPr lang="en-GB" sz="900" dirty="0">
                <a:latin typeface="-apple-system"/>
              </a:rPr>
              <a:t> phase space beyond the existing data in the valence region with unprecedented statistical precision. </a:t>
            </a:r>
            <a:endParaRPr lang="en-IT" sz="900" dirty="0"/>
          </a:p>
        </p:txBody>
      </p:sp>
      <p:sp>
        <p:nvSpPr>
          <p:cNvPr id="31" name="Rectangle 30">
            <a:extLst>
              <a:ext uri="{FF2B5EF4-FFF2-40B4-BE49-F238E27FC236}">
                <a16:creationId xmlns:a16="http://schemas.microsoft.com/office/drawing/2014/main" id="{AA970D74-CD8B-BC89-1375-637259F4F885}"/>
              </a:ext>
            </a:extLst>
          </p:cNvPr>
          <p:cNvSpPr/>
          <p:nvPr/>
        </p:nvSpPr>
        <p:spPr>
          <a:xfrm>
            <a:off x="3000275" y="241195"/>
            <a:ext cx="2809850" cy="551927"/>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32" name="Rectangle 31">
            <a:extLst>
              <a:ext uri="{FF2B5EF4-FFF2-40B4-BE49-F238E27FC236}">
                <a16:creationId xmlns:a16="http://schemas.microsoft.com/office/drawing/2014/main" id="{A2B594DF-100B-4D36-7459-D00EF8E90786}"/>
              </a:ext>
            </a:extLst>
          </p:cNvPr>
          <p:cNvSpPr/>
          <p:nvPr/>
        </p:nvSpPr>
        <p:spPr>
          <a:xfrm>
            <a:off x="5943137" y="3266988"/>
            <a:ext cx="3139928" cy="561864"/>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33" name="Rectangle 32">
            <a:extLst>
              <a:ext uri="{FF2B5EF4-FFF2-40B4-BE49-F238E27FC236}">
                <a16:creationId xmlns:a16="http://schemas.microsoft.com/office/drawing/2014/main" id="{EC2111C1-E8AD-2CCE-A98E-D40DF9D1BAC9}"/>
              </a:ext>
            </a:extLst>
          </p:cNvPr>
          <p:cNvSpPr/>
          <p:nvPr/>
        </p:nvSpPr>
        <p:spPr>
          <a:xfrm>
            <a:off x="88861" y="240849"/>
            <a:ext cx="2764833" cy="572082"/>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34" name="Rectangle 33">
            <a:extLst>
              <a:ext uri="{FF2B5EF4-FFF2-40B4-BE49-F238E27FC236}">
                <a16:creationId xmlns:a16="http://schemas.microsoft.com/office/drawing/2014/main" id="{78C33932-468A-2CBC-51E8-7EB8AFF9A500}"/>
              </a:ext>
            </a:extLst>
          </p:cNvPr>
          <p:cNvSpPr/>
          <p:nvPr/>
        </p:nvSpPr>
        <p:spPr>
          <a:xfrm>
            <a:off x="5963414" y="250024"/>
            <a:ext cx="3084546" cy="523220"/>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35" name="TextBox 34">
            <a:extLst>
              <a:ext uri="{FF2B5EF4-FFF2-40B4-BE49-F238E27FC236}">
                <a16:creationId xmlns:a16="http://schemas.microsoft.com/office/drawing/2014/main" id="{DBC0FA6B-2F3D-330A-BEFF-2A0FE5FE2804}"/>
              </a:ext>
            </a:extLst>
          </p:cNvPr>
          <p:cNvSpPr txBox="1"/>
          <p:nvPr/>
        </p:nvSpPr>
        <p:spPr>
          <a:xfrm>
            <a:off x="94697" y="3259549"/>
            <a:ext cx="2785381" cy="1215717"/>
          </a:xfrm>
          <a:prstGeom prst="rect">
            <a:avLst/>
          </a:prstGeom>
          <a:noFill/>
        </p:spPr>
        <p:txBody>
          <a:bodyPr wrap="square" rtlCol="0">
            <a:spAutoFit/>
          </a:bodyPr>
          <a:lstStyle/>
          <a:p>
            <a:r>
              <a:rPr lang="en-US" sz="1000" b="1" dirty="0">
                <a:solidFill>
                  <a:srgbClr val="C00000"/>
                </a:solidFill>
              </a:rPr>
              <a:t>Dark matter:   PRD  </a:t>
            </a:r>
            <a:r>
              <a:rPr lang="en-US" sz="1000" b="1" i="1" dirty="0">
                <a:solidFill>
                  <a:srgbClr val="C00000"/>
                </a:solidFill>
              </a:rPr>
              <a:t>106 (2022) 072011</a:t>
            </a:r>
          </a:p>
          <a:p>
            <a:r>
              <a:rPr lang="en-US" sz="1000" i="1" dirty="0"/>
              <a:t>Dark matter search with DBX-mini experiment</a:t>
            </a:r>
            <a:endParaRPr lang="en-US" sz="1000" i="1" dirty="0">
              <a:sym typeface="Wingdings" pitchFamily="2" charset="2"/>
            </a:endParaRPr>
          </a:p>
          <a:p>
            <a:endParaRPr lang="en-US" sz="800" b="1" i="1" dirty="0"/>
          </a:p>
          <a:p>
            <a:r>
              <a:rPr lang="en-US" sz="900" dirty="0"/>
              <a:t>The BDX-mini pilot experiment probed to be sensitive to the parameter space covered by some of the most sensitive experiments to date, and demonstrates the discovery potential of the next generation beam dump experiment planned at intense electron beam facilities.</a:t>
            </a:r>
            <a:endParaRPr lang="en-IT" sz="900" dirty="0"/>
          </a:p>
        </p:txBody>
      </p:sp>
      <p:sp>
        <p:nvSpPr>
          <p:cNvPr id="36" name="Rectangle 35">
            <a:extLst>
              <a:ext uri="{FF2B5EF4-FFF2-40B4-BE49-F238E27FC236}">
                <a16:creationId xmlns:a16="http://schemas.microsoft.com/office/drawing/2014/main" id="{0B1AF41B-C7E8-1273-86CC-6A556EB8466E}"/>
              </a:ext>
            </a:extLst>
          </p:cNvPr>
          <p:cNvSpPr/>
          <p:nvPr/>
        </p:nvSpPr>
        <p:spPr>
          <a:xfrm>
            <a:off x="110108" y="3255299"/>
            <a:ext cx="2722337" cy="411155"/>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37" name="Rectangle 36">
            <a:extLst>
              <a:ext uri="{FF2B5EF4-FFF2-40B4-BE49-F238E27FC236}">
                <a16:creationId xmlns:a16="http://schemas.microsoft.com/office/drawing/2014/main" id="{6DFFCB05-495C-6A6F-6CB3-26D34E6F6CF1}"/>
              </a:ext>
            </a:extLst>
          </p:cNvPr>
          <p:cNvSpPr/>
          <p:nvPr/>
        </p:nvSpPr>
        <p:spPr>
          <a:xfrm>
            <a:off x="2999880" y="3179441"/>
            <a:ext cx="2772951" cy="523220"/>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pic>
        <p:nvPicPr>
          <p:cNvPr id="38" name="Picture 37">
            <a:extLst>
              <a:ext uri="{FF2B5EF4-FFF2-40B4-BE49-F238E27FC236}">
                <a16:creationId xmlns:a16="http://schemas.microsoft.com/office/drawing/2014/main" id="{8EDBC879-7457-4D31-78D7-149B0914558F}"/>
              </a:ext>
            </a:extLst>
          </p:cNvPr>
          <p:cNvPicPr>
            <a:picLocks noChangeAspect="1"/>
          </p:cNvPicPr>
          <p:nvPr/>
        </p:nvPicPr>
        <p:blipFill>
          <a:blip r:embed="rId6"/>
          <a:stretch>
            <a:fillRect/>
          </a:stretch>
        </p:blipFill>
        <p:spPr>
          <a:xfrm>
            <a:off x="3004950" y="4539565"/>
            <a:ext cx="2592243" cy="1925059"/>
          </a:xfrm>
          <a:prstGeom prst="rect">
            <a:avLst/>
          </a:prstGeom>
        </p:spPr>
      </p:pic>
      <p:pic>
        <p:nvPicPr>
          <p:cNvPr id="39" name="Picture 38">
            <a:extLst>
              <a:ext uri="{FF2B5EF4-FFF2-40B4-BE49-F238E27FC236}">
                <a16:creationId xmlns:a16="http://schemas.microsoft.com/office/drawing/2014/main" id="{74A86EF3-2E2D-7516-211D-21027D06E7EB}"/>
              </a:ext>
            </a:extLst>
          </p:cNvPr>
          <p:cNvPicPr>
            <a:picLocks noChangeAspect="1"/>
          </p:cNvPicPr>
          <p:nvPr/>
        </p:nvPicPr>
        <p:blipFill>
          <a:blip r:embed="rId7"/>
          <a:stretch>
            <a:fillRect/>
          </a:stretch>
        </p:blipFill>
        <p:spPr>
          <a:xfrm>
            <a:off x="6359449" y="1443691"/>
            <a:ext cx="2220016" cy="1650866"/>
          </a:xfrm>
          <a:prstGeom prst="rect">
            <a:avLst/>
          </a:prstGeom>
        </p:spPr>
      </p:pic>
      <p:pic>
        <p:nvPicPr>
          <p:cNvPr id="40" name="Picture 39" descr="richx2.jpg">
            <a:extLst>
              <a:ext uri="{FF2B5EF4-FFF2-40B4-BE49-F238E27FC236}">
                <a16:creationId xmlns:a16="http://schemas.microsoft.com/office/drawing/2014/main" id="{FCD156A3-9100-0C86-9496-84C16FF7D7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4610" y="931855"/>
            <a:ext cx="2626771" cy="2127177"/>
          </a:xfrm>
          <a:prstGeom prst="rect">
            <a:avLst/>
          </a:prstGeom>
        </p:spPr>
      </p:pic>
    </p:spTree>
    <p:extLst>
      <p:ext uri="{BB962C8B-B14F-4D97-AF65-F5344CB8AC3E}">
        <p14:creationId xmlns:p14="http://schemas.microsoft.com/office/powerpoint/2010/main" val="98491778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ch2022_simone.jpg">
            <a:extLst>
              <a:ext uri="{FF2B5EF4-FFF2-40B4-BE49-F238E27FC236}">
                <a16:creationId xmlns:a16="http://schemas.microsoft.com/office/drawing/2014/main" id="{2702BB8B-DD72-FC70-A4F0-5A28D838F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385" y="603977"/>
            <a:ext cx="8450385" cy="5811066"/>
          </a:xfrm>
          <a:prstGeom prst="rect">
            <a:avLst/>
          </a:prstGeom>
        </p:spPr>
      </p:pic>
      <p:sp>
        <p:nvSpPr>
          <p:cNvPr id="8" name="TextBox 3">
            <a:extLst>
              <a:ext uri="{FF2B5EF4-FFF2-40B4-BE49-F238E27FC236}">
                <a16:creationId xmlns:a16="http://schemas.microsoft.com/office/drawing/2014/main" id="{BEDFBE81-1EC6-1249-B972-8C313A19FA9C}"/>
              </a:ext>
            </a:extLst>
          </p:cNvPr>
          <p:cNvSpPr txBox="1"/>
          <p:nvPr/>
        </p:nvSpPr>
        <p:spPr>
          <a:xfrm>
            <a:off x="251520" y="153898"/>
            <a:ext cx="8419825" cy="492443"/>
          </a:xfrm>
          <a:prstGeom prst="rect">
            <a:avLst/>
          </a:prstGeom>
          <a:noFill/>
          <a:ln w="19050">
            <a:noFill/>
          </a:ln>
        </p:spPr>
        <p:txBody>
          <a:bodyPr wrap="square" rtlCol="0">
            <a:spAutoFit/>
          </a:bodyPr>
          <a:lstStyle/>
          <a:p>
            <a:r>
              <a:rPr lang="it-IT" sz="2600" dirty="0">
                <a:solidFill>
                  <a:srgbClr val="0000FF"/>
                </a:solidFill>
                <a:latin typeface="Comic Sans MS" panose="030F0702030302020204" pitchFamily="66" charset="0"/>
              </a:rPr>
              <a:t>EIC_NET: </a:t>
            </a:r>
            <a:r>
              <a:rPr lang="it-IT" sz="2600" dirty="0" err="1">
                <a:solidFill>
                  <a:srgbClr val="0000FF"/>
                </a:solidFill>
                <a:latin typeface="Comic Sans MS" panose="030F0702030302020204" pitchFamily="66" charset="0"/>
              </a:rPr>
              <a:t>dRICH</a:t>
            </a:r>
            <a:r>
              <a:rPr lang="it-IT" sz="2600" dirty="0">
                <a:solidFill>
                  <a:srgbClr val="0000FF"/>
                </a:solidFill>
                <a:latin typeface="Comic Sans MS" panose="030F0702030302020204" pitchFamily="66" charset="0"/>
              </a:rPr>
              <a:t> </a:t>
            </a:r>
            <a:r>
              <a:rPr lang="it-IT" sz="2600" dirty="0" err="1">
                <a:solidFill>
                  <a:srgbClr val="0000FF"/>
                </a:solidFill>
                <a:latin typeface="Comic Sans MS" panose="030F0702030302020204" pitchFamily="66" charset="0"/>
              </a:rPr>
              <a:t>Prototype</a:t>
            </a:r>
            <a:endParaRPr lang="it-IT" sz="2600" dirty="0">
              <a:solidFill>
                <a:srgbClr val="0000FF"/>
              </a:solidFill>
              <a:latin typeface="Comic Sans MS" panose="030F0702030302020204" pitchFamily="66" charset="0"/>
            </a:endParaRPr>
          </a:p>
        </p:txBody>
      </p:sp>
      <p:sp>
        <p:nvSpPr>
          <p:cNvPr id="38" name="Slide Number Placeholder 9">
            <a:extLst>
              <a:ext uri="{FF2B5EF4-FFF2-40B4-BE49-F238E27FC236}">
                <a16:creationId xmlns:a16="http://schemas.microsoft.com/office/drawing/2014/main" id="{5E413118-F86A-5B42-8156-99856E03382A}"/>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30</a:t>
            </a:fld>
            <a:endParaRPr lang="it-IT" sz="1600" b="1" dirty="0">
              <a:solidFill>
                <a:schemeClr val="tx1"/>
              </a:solidFill>
              <a:latin typeface="Calibri" charset="0"/>
              <a:ea typeface="Calibri" charset="0"/>
              <a:cs typeface="Calibri" charset="0"/>
            </a:endParaRPr>
          </a:p>
        </p:txBody>
      </p:sp>
      <p:sp>
        <p:nvSpPr>
          <p:cNvPr id="42" name="Rectangle 72">
            <a:extLst>
              <a:ext uri="{FF2B5EF4-FFF2-40B4-BE49-F238E27FC236}">
                <a16:creationId xmlns:a16="http://schemas.microsoft.com/office/drawing/2014/main" id="{942ADEA4-6B2C-8F18-5438-96A15E7AEF03}"/>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cxnSp>
        <p:nvCxnSpPr>
          <p:cNvPr id="3" name="Straight Connector 92">
            <a:extLst>
              <a:ext uri="{FF2B5EF4-FFF2-40B4-BE49-F238E27FC236}">
                <a16:creationId xmlns:a16="http://schemas.microsoft.com/office/drawing/2014/main" id="{54819698-1DBF-8A4E-E633-E6B9BF066B5E}"/>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465356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BEDFBE81-1EC6-1249-B972-8C313A19FA9C}"/>
              </a:ext>
            </a:extLst>
          </p:cNvPr>
          <p:cNvSpPr txBox="1"/>
          <p:nvPr/>
        </p:nvSpPr>
        <p:spPr>
          <a:xfrm>
            <a:off x="251520" y="153898"/>
            <a:ext cx="8419825" cy="492443"/>
          </a:xfrm>
          <a:prstGeom prst="rect">
            <a:avLst/>
          </a:prstGeom>
          <a:noFill/>
          <a:ln w="19050">
            <a:noFill/>
          </a:ln>
        </p:spPr>
        <p:txBody>
          <a:bodyPr wrap="square" rtlCol="0">
            <a:spAutoFit/>
          </a:bodyPr>
          <a:lstStyle/>
          <a:p>
            <a:r>
              <a:rPr lang="it-IT" sz="2600" dirty="0">
                <a:solidFill>
                  <a:srgbClr val="0000FF"/>
                </a:solidFill>
                <a:latin typeface="Comic Sans MS" panose="030F0702030302020204" pitchFamily="66" charset="0"/>
              </a:rPr>
              <a:t>EIC_NET: </a:t>
            </a:r>
            <a:r>
              <a:rPr lang="it-IT" sz="2600" dirty="0" err="1">
                <a:solidFill>
                  <a:srgbClr val="0000FF"/>
                </a:solidFill>
                <a:latin typeface="Comic Sans MS" panose="030F0702030302020204" pitchFamily="66" charset="0"/>
              </a:rPr>
              <a:t>dRICH</a:t>
            </a:r>
            <a:r>
              <a:rPr lang="it-IT" sz="2600" dirty="0">
                <a:solidFill>
                  <a:srgbClr val="0000FF"/>
                </a:solidFill>
                <a:latin typeface="Comic Sans MS" panose="030F0702030302020204" pitchFamily="66" charset="0"/>
              </a:rPr>
              <a:t> Aerogel</a:t>
            </a:r>
          </a:p>
        </p:txBody>
      </p:sp>
      <p:cxnSp>
        <p:nvCxnSpPr>
          <p:cNvPr id="37" name="Straight Connector 92">
            <a:extLst>
              <a:ext uri="{FF2B5EF4-FFF2-40B4-BE49-F238E27FC236}">
                <a16:creationId xmlns:a16="http://schemas.microsoft.com/office/drawing/2014/main" id="{1AE1A524-93A8-044E-9FBB-38E13CCA13BF}"/>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8" name="Slide Number Placeholder 9">
            <a:extLst>
              <a:ext uri="{FF2B5EF4-FFF2-40B4-BE49-F238E27FC236}">
                <a16:creationId xmlns:a16="http://schemas.microsoft.com/office/drawing/2014/main" id="{5E413118-F86A-5B42-8156-99856E03382A}"/>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31</a:t>
            </a:fld>
            <a:endParaRPr lang="it-IT" sz="1600" b="1" dirty="0">
              <a:solidFill>
                <a:schemeClr val="tx1"/>
              </a:solidFill>
              <a:latin typeface="Calibri" charset="0"/>
              <a:ea typeface="Calibri" charset="0"/>
              <a:cs typeface="Calibri" charset="0"/>
            </a:endParaRPr>
          </a:p>
        </p:txBody>
      </p:sp>
      <p:sp>
        <p:nvSpPr>
          <p:cNvPr id="57" name="Rectangle 72">
            <a:extLst>
              <a:ext uri="{FF2B5EF4-FFF2-40B4-BE49-F238E27FC236}">
                <a16:creationId xmlns:a16="http://schemas.microsoft.com/office/drawing/2014/main" id="{5974C707-1B3A-56C4-BA3B-6DC516A1161E}"/>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pic>
        <p:nvPicPr>
          <p:cNvPr id="59" name="Picture 58">
            <a:extLst>
              <a:ext uri="{FF2B5EF4-FFF2-40B4-BE49-F238E27FC236}">
                <a16:creationId xmlns:a16="http://schemas.microsoft.com/office/drawing/2014/main" id="{A464AA5C-1A37-6AC0-38E1-5C1F2B44353A}"/>
              </a:ext>
            </a:extLst>
          </p:cNvPr>
          <p:cNvPicPr>
            <a:picLocks noChangeAspect="1"/>
          </p:cNvPicPr>
          <p:nvPr/>
        </p:nvPicPr>
        <p:blipFill>
          <a:blip r:embed="rId3"/>
          <a:stretch>
            <a:fillRect/>
          </a:stretch>
        </p:blipFill>
        <p:spPr>
          <a:xfrm>
            <a:off x="8412856" y="5477420"/>
            <a:ext cx="386723" cy="267415"/>
          </a:xfrm>
          <a:prstGeom prst="rect">
            <a:avLst/>
          </a:prstGeom>
        </p:spPr>
      </p:pic>
      <p:sp>
        <p:nvSpPr>
          <p:cNvPr id="60" name="Rectangle 59">
            <a:extLst>
              <a:ext uri="{FF2B5EF4-FFF2-40B4-BE49-F238E27FC236}">
                <a16:creationId xmlns:a16="http://schemas.microsoft.com/office/drawing/2014/main" id="{999E5996-E668-578E-E431-A74FC4A402A3}"/>
              </a:ext>
            </a:extLst>
          </p:cNvPr>
          <p:cNvSpPr/>
          <p:nvPr/>
        </p:nvSpPr>
        <p:spPr>
          <a:xfrm>
            <a:off x="15098" y="1277074"/>
            <a:ext cx="4923435" cy="46134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61" name="Rectangle 60">
            <a:extLst>
              <a:ext uri="{FF2B5EF4-FFF2-40B4-BE49-F238E27FC236}">
                <a16:creationId xmlns:a16="http://schemas.microsoft.com/office/drawing/2014/main" id="{F7F497F7-3DD1-7106-5520-B38621B94A7D}"/>
              </a:ext>
            </a:extLst>
          </p:cNvPr>
          <p:cNvSpPr/>
          <p:nvPr/>
        </p:nvSpPr>
        <p:spPr>
          <a:xfrm>
            <a:off x="5058801" y="1117990"/>
            <a:ext cx="3855368" cy="22596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62" name="Rectangle 61">
            <a:extLst>
              <a:ext uri="{FF2B5EF4-FFF2-40B4-BE49-F238E27FC236}">
                <a16:creationId xmlns:a16="http://schemas.microsoft.com/office/drawing/2014/main" id="{E111CBF2-8C17-36EE-369B-699DC6754A89}"/>
              </a:ext>
            </a:extLst>
          </p:cNvPr>
          <p:cNvSpPr/>
          <p:nvPr/>
        </p:nvSpPr>
        <p:spPr>
          <a:xfrm>
            <a:off x="5058800" y="4132175"/>
            <a:ext cx="3839357" cy="17583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pic>
        <p:nvPicPr>
          <p:cNvPr id="63" name="Picture 62" descr="A picture containing text, plastic&#10;&#10;Description automatically generated">
            <a:extLst>
              <a:ext uri="{FF2B5EF4-FFF2-40B4-BE49-F238E27FC236}">
                <a16:creationId xmlns:a16="http://schemas.microsoft.com/office/drawing/2014/main" id="{759B0728-EC89-0A98-8FD5-EB99A24FCC81}"/>
              </a:ext>
            </a:extLst>
          </p:cNvPr>
          <p:cNvPicPr>
            <a:picLocks noChangeAspect="1"/>
          </p:cNvPicPr>
          <p:nvPr/>
        </p:nvPicPr>
        <p:blipFill>
          <a:blip r:embed="rId4"/>
          <a:stretch>
            <a:fillRect/>
          </a:stretch>
        </p:blipFill>
        <p:spPr>
          <a:xfrm>
            <a:off x="2779594" y="1361188"/>
            <a:ext cx="1892386" cy="1419290"/>
          </a:xfrm>
          <a:prstGeom prst="rect">
            <a:avLst/>
          </a:prstGeom>
        </p:spPr>
      </p:pic>
      <p:sp>
        <p:nvSpPr>
          <p:cNvPr id="64" name="TextBox 63">
            <a:extLst>
              <a:ext uri="{FF2B5EF4-FFF2-40B4-BE49-F238E27FC236}">
                <a16:creationId xmlns:a16="http://schemas.microsoft.com/office/drawing/2014/main" id="{9C4F193A-696E-883D-162F-06F361EBBBA3}"/>
              </a:ext>
            </a:extLst>
          </p:cNvPr>
          <p:cNvSpPr txBox="1"/>
          <p:nvPr/>
        </p:nvSpPr>
        <p:spPr>
          <a:xfrm>
            <a:off x="111583" y="980428"/>
            <a:ext cx="2585451" cy="646331"/>
          </a:xfrm>
          <a:prstGeom prst="rect">
            <a:avLst/>
          </a:prstGeom>
          <a:noFill/>
        </p:spPr>
        <p:txBody>
          <a:bodyPr wrap="none" rtlCol="0">
            <a:spAutoFit/>
          </a:bodyPr>
          <a:lstStyle/>
          <a:p>
            <a:r>
              <a:rPr lang="en-IT" sz="1200" dirty="0">
                <a:solidFill>
                  <a:srgbClr val="C00000"/>
                </a:solidFill>
              </a:rPr>
              <a:t>Aerogel Factory </a:t>
            </a:r>
            <a:r>
              <a:rPr lang="en-IT" sz="1200" dirty="0"/>
              <a:t>(BELLE-II)</a:t>
            </a:r>
            <a:endParaRPr lang="en-IT" sz="1200" dirty="0">
              <a:solidFill>
                <a:srgbClr val="C00000"/>
              </a:solidFill>
            </a:endParaRPr>
          </a:p>
          <a:p>
            <a:r>
              <a:rPr lang="en-IT" sz="1200" dirty="0"/>
              <a:t>Initial evaluation  &amp; Reproducibility</a:t>
            </a:r>
          </a:p>
          <a:p>
            <a:r>
              <a:rPr lang="en-GB" sz="1200" dirty="0"/>
              <a:t>o</a:t>
            </a:r>
            <a:r>
              <a:rPr lang="en-IT" sz="1200" dirty="0"/>
              <a:t>n small samples in sinergy with ALICE</a:t>
            </a:r>
          </a:p>
        </p:txBody>
      </p:sp>
      <p:sp>
        <p:nvSpPr>
          <p:cNvPr id="65" name="TextBox 64">
            <a:extLst>
              <a:ext uri="{FF2B5EF4-FFF2-40B4-BE49-F238E27FC236}">
                <a16:creationId xmlns:a16="http://schemas.microsoft.com/office/drawing/2014/main" id="{D5D283AD-525A-4772-0B2F-E89DA21C6416}"/>
              </a:ext>
            </a:extLst>
          </p:cNvPr>
          <p:cNvSpPr txBox="1"/>
          <p:nvPr/>
        </p:nvSpPr>
        <p:spPr>
          <a:xfrm>
            <a:off x="5171748" y="4225516"/>
            <a:ext cx="2473626" cy="276999"/>
          </a:xfrm>
          <a:prstGeom prst="rect">
            <a:avLst/>
          </a:prstGeom>
          <a:noFill/>
        </p:spPr>
        <p:txBody>
          <a:bodyPr wrap="none" rtlCol="0">
            <a:spAutoFit/>
          </a:bodyPr>
          <a:lstStyle/>
          <a:p>
            <a:r>
              <a:rPr lang="en-IT" sz="1200" dirty="0"/>
              <a:t>Touch Probe: planarity and thickness</a:t>
            </a:r>
          </a:p>
        </p:txBody>
      </p:sp>
      <p:pic>
        <p:nvPicPr>
          <p:cNvPr id="66" name="Picture 65">
            <a:extLst>
              <a:ext uri="{FF2B5EF4-FFF2-40B4-BE49-F238E27FC236}">
                <a16:creationId xmlns:a16="http://schemas.microsoft.com/office/drawing/2014/main" id="{C0FF4486-E122-FE6C-EBC9-302D5D1DF3AC}"/>
              </a:ext>
            </a:extLst>
          </p:cNvPr>
          <p:cNvPicPr>
            <a:picLocks noChangeAspect="1"/>
          </p:cNvPicPr>
          <p:nvPr/>
        </p:nvPicPr>
        <p:blipFill>
          <a:blip r:embed="rId5"/>
          <a:stretch>
            <a:fillRect/>
          </a:stretch>
        </p:blipFill>
        <p:spPr>
          <a:xfrm>
            <a:off x="5214324" y="4667923"/>
            <a:ext cx="3683833" cy="998485"/>
          </a:xfrm>
          <a:prstGeom prst="rect">
            <a:avLst/>
          </a:prstGeom>
        </p:spPr>
      </p:pic>
      <p:sp>
        <p:nvSpPr>
          <p:cNvPr id="67" name="TextBox 66">
            <a:extLst>
              <a:ext uri="{FF2B5EF4-FFF2-40B4-BE49-F238E27FC236}">
                <a16:creationId xmlns:a16="http://schemas.microsoft.com/office/drawing/2014/main" id="{BBA10C3E-17D6-7AF9-EFA4-BF39ED3B27BE}"/>
              </a:ext>
            </a:extLst>
          </p:cNvPr>
          <p:cNvSpPr txBox="1"/>
          <p:nvPr/>
        </p:nvSpPr>
        <p:spPr>
          <a:xfrm>
            <a:off x="7741209" y="4256679"/>
            <a:ext cx="894797" cy="338554"/>
          </a:xfrm>
          <a:prstGeom prst="rect">
            <a:avLst/>
          </a:prstGeom>
          <a:noFill/>
        </p:spPr>
        <p:txBody>
          <a:bodyPr wrap="none" rtlCol="0">
            <a:spAutoFit/>
          </a:bodyPr>
          <a:lstStyle/>
          <a:p>
            <a:r>
              <a:rPr lang="en-IT" sz="800" dirty="0"/>
              <a:t>10x10x2 cm</a:t>
            </a:r>
            <a:r>
              <a:rPr lang="en-IT" sz="800" baseline="30000" dirty="0"/>
              <a:t>3 </a:t>
            </a:r>
            <a:r>
              <a:rPr lang="en-IT" sz="800" dirty="0"/>
              <a:t>tile</a:t>
            </a:r>
            <a:r>
              <a:rPr lang="en-IT" sz="800" baseline="30000" dirty="0"/>
              <a:t>  </a:t>
            </a:r>
          </a:p>
          <a:p>
            <a:r>
              <a:rPr lang="en-IT" sz="800" dirty="0"/>
              <a:t>(from ALICE)</a:t>
            </a:r>
          </a:p>
        </p:txBody>
      </p:sp>
      <p:pic>
        <p:nvPicPr>
          <p:cNvPr id="68" name="Picture 67">
            <a:extLst>
              <a:ext uri="{FF2B5EF4-FFF2-40B4-BE49-F238E27FC236}">
                <a16:creationId xmlns:a16="http://schemas.microsoft.com/office/drawing/2014/main" id="{2B2847C4-8E06-3384-7C3D-BEB234872C8A}"/>
              </a:ext>
            </a:extLst>
          </p:cNvPr>
          <p:cNvPicPr>
            <a:picLocks noChangeAspect="1"/>
          </p:cNvPicPr>
          <p:nvPr/>
        </p:nvPicPr>
        <p:blipFill>
          <a:blip r:embed="rId6"/>
          <a:stretch>
            <a:fillRect/>
          </a:stretch>
        </p:blipFill>
        <p:spPr>
          <a:xfrm>
            <a:off x="27736" y="3458052"/>
            <a:ext cx="2674031" cy="2158519"/>
          </a:xfrm>
          <a:prstGeom prst="rect">
            <a:avLst/>
          </a:prstGeom>
        </p:spPr>
      </p:pic>
      <p:pic>
        <p:nvPicPr>
          <p:cNvPr id="69" name="Picture 68">
            <a:extLst>
              <a:ext uri="{FF2B5EF4-FFF2-40B4-BE49-F238E27FC236}">
                <a16:creationId xmlns:a16="http://schemas.microsoft.com/office/drawing/2014/main" id="{C57E63D4-1A53-AE63-CC5D-3526CBFF1E21}"/>
              </a:ext>
            </a:extLst>
          </p:cNvPr>
          <p:cNvPicPr>
            <a:picLocks noChangeAspect="1"/>
          </p:cNvPicPr>
          <p:nvPr/>
        </p:nvPicPr>
        <p:blipFill>
          <a:blip r:embed="rId7"/>
          <a:stretch>
            <a:fillRect/>
          </a:stretch>
        </p:blipFill>
        <p:spPr>
          <a:xfrm>
            <a:off x="5058800" y="1456933"/>
            <a:ext cx="1743121" cy="1775401"/>
          </a:xfrm>
          <a:prstGeom prst="rect">
            <a:avLst/>
          </a:prstGeom>
        </p:spPr>
      </p:pic>
      <p:pic>
        <p:nvPicPr>
          <p:cNvPr id="70" name="Picture 69">
            <a:extLst>
              <a:ext uri="{FF2B5EF4-FFF2-40B4-BE49-F238E27FC236}">
                <a16:creationId xmlns:a16="http://schemas.microsoft.com/office/drawing/2014/main" id="{7FEFC0E6-D052-C29A-FC4A-D2E7074AED58}"/>
              </a:ext>
            </a:extLst>
          </p:cNvPr>
          <p:cNvPicPr>
            <a:picLocks noChangeAspect="1"/>
          </p:cNvPicPr>
          <p:nvPr/>
        </p:nvPicPr>
        <p:blipFill>
          <a:blip r:embed="rId8"/>
          <a:stretch>
            <a:fillRect/>
          </a:stretch>
        </p:blipFill>
        <p:spPr>
          <a:xfrm>
            <a:off x="7056458" y="1453165"/>
            <a:ext cx="1743121" cy="1781206"/>
          </a:xfrm>
          <a:prstGeom prst="rect">
            <a:avLst/>
          </a:prstGeom>
        </p:spPr>
      </p:pic>
      <p:sp>
        <p:nvSpPr>
          <p:cNvPr id="71" name="TextBox 70">
            <a:extLst>
              <a:ext uri="{FF2B5EF4-FFF2-40B4-BE49-F238E27FC236}">
                <a16:creationId xmlns:a16="http://schemas.microsoft.com/office/drawing/2014/main" id="{CE930291-BBD0-B550-2369-7589B85F6511}"/>
              </a:ext>
            </a:extLst>
          </p:cNvPr>
          <p:cNvSpPr txBox="1"/>
          <p:nvPr/>
        </p:nvSpPr>
        <p:spPr>
          <a:xfrm>
            <a:off x="5074811" y="1138698"/>
            <a:ext cx="2080185" cy="276999"/>
          </a:xfrm>
          <a:prstGeom prst="rect">
            <a:avLst/>
          </a:prstGeom>
          <a:noFill/>
        </p:spPr>
        <p:txBody>
          <a:bodyPr wrap="none" rtlCol="0">
            <a:spAutoFit/>
          </a:bodyPr>
          <a:lstStyle/>
          <a:p>
            <a:r>
              <a:rPr lang="en-IT" sz="1200" dirty="0"/>
              <a:t>Laser spot bradening: Y profile</a:t>
            </a:r>
          </a:p>
        </p:txBody>
      </p:sp>
      <p:sp>
        <p:nvSpPr>
          <p:cNvPr id="72" name="TextBox 71">
            <a:extLst>
              <a:ext uri="{FF2B5EF4-FFF2-40B4-BE49-F238E27FC236}">
                <a16:creationId xmlns:a16="http://schemas.microsoft.com/office/drawing/2014/main" id="{6DED7575-E68C-0784-8115-A86DB7904379}"/>
              </a:ext>
            </a:extLst>
          </p:cNvPr>
          <p:cNvSpPr txBox="1"/>
          <p:nvPr/>
        </p:nvSpPr>
        <p:spPr>
          <a:xfrm>
            <a:off x="5538836" y="3121003"/>
            <a:ext cx="755335" cy="246221"/>
          </a:xfrm>
          <a:prstGeom prst="rect">
            <a:avLst/>
          </a:prstGeom>
          <a:noFill/>
        </p:spPr>
        <p:txBody>
          <a:bodyPr wrap="none" rtlCol="0">
            <a:spAutoFit/>
          </a:bodyPr>
          <a:lstStyle/>
          <a:p>
            <a:r>
              <a:rPr lang="en-GB" sz="1000" dirty="0"/>
              <a:t>N</a:t>
            </a:r>
            <a:r>
              <a:rPr lang="en-IT" sz="1000" dirty="0"/>
              <a:t>o aerogel</a:t>
            </a:r>
          </a:p>
        </p:txBody>
      </p:sp>
      <p:sp>
        <p:nvSpPr>
          <p:cNvPr id="73" name="TextBox 72">
            <a:extLst>
              <a:ext uri="{FF2B5EF4-FFF2-40B4-BE49-F238E27FC236}">
                <a16:creationId xmlns:a16="http://schemas.microsoft.com/office/drawing/2014/main" id="{F3535EAE-5A2B-98D9-FFAD-720908935EF0}"/>
              </a:ext>
            </a:extLst>
          </p:cNvPr>
          <p:cNvSpPr txBox="1"/>
          <p:nvPr/>
        </p:nvSpPr>
        <p:spPr>
          <a:xfrm>
            <a:off x="7456501" y="3131448"/>
            <a:ext cx="1035861" cy="246221"/>
          </a:xfrm>
          <a:prstGeom prst="rect">
            <a:avLst/>
          </a:prstGeom>
          <a:noFill/>
        </p:spPr>
        <p:txBody>
          <a:bodyPr wrap="none" rtlCol="0">
            <a:spAutoFit/>
          </a:bodyPr>
          <a:lstStyle/>
          <a:p>
            <a:r>
              <a:rPr lang="en-GB" sz="1000" dirty="0"/>
              <a:t>3 x 2 cm</a:t>
            </a:r>
            <a:r>
              <a:rPr lang="en-IT" sz="1000" dirty="0"/>
              <a:t> aerogel</a:t>
            </a:r>
          </a:p>
        </p:txBody>
      </p:sp>
      <p:pic>
        <p:nvPicPr>
          <p:cNvPr id="74" name="Picture 73">
            <a:extLst>
              <a:ext uri="{FF2B5EF4-FFF2-40B4-BE49-F238E27FC236}">
                <a16:creationId xmlns:a16="http://schemas.microsoft.com/office/drawing/2014/main" id="{D7054D11-3F81-1DC3-A27B-F37037CE3AAD}"/>
              </a:ext>
            </a:extLst>
          </p:cNvPr>
          <p:cNvPicPr>
            <a:picLocks noChangeAspect="1"/>
          </p:cNvPicPr>
          <p:nvPr/>
        </p:nvPicPr>
        <p:blipFill>
          <a:blip r:embed="rId9"/>
          <a:stretch>
            <a:fillRect/>
          </a:stretch>
        </p:blipFill>
        <p:spPr>
          <a:xfrm>
            <a:off x="2786068" y="4331252"/>
            <a:ext cx="1818841" cy="1528380"/>
          </a:xfrm>
          <a:prstGeom prst="rect">
            <a:avLst/>
          </a:prstGeom>
        </p:spPr>
      </p:pic>
      <p:pic>
        <p:nvPicPr>
          <p:cNvPr id="75" name="Picture 74" descr="trasmi.jpg">
            <a:extLst>
              <a:ext uri="{FF2B5EF4-FFF2-40B4-BE49-F238E27FC236}">
                <a16:creationId xmlns:a16="http://schemas.microsoft.com/office/drawing/2014/main" id="{A29151B1-7CA7-BA14-7AC6-59FF00FC2E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093" y="2296722"/>
            <a:ext cx="2434207" cy="1477765"/>
          </a:xfrm>
          <a:prstGeom prst="rect">
            <a:avLst/>
          </a:prstGeom>
        </p:spPr>
      </p:pic>
      <p:pic>
        <p:nvPicPr>
          <p:cNvPr id="76" name="Picture 75" descr="IMG_20161005_120206_BURST004.jpg">
            <a:extLst>
              <a:ext uri="{FF2B5EF4-FFF2-40B4-BE49-F238E27FC236}">
                <a16:creationId xmlns:a16="http://schemas.microsoft.com/office/drawing/2014/main" id="{ECEB02CF-2718-69C4-79A8-38C9E93D7B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54457" y="2892024"/>
            <a:ext cx="2380186" cy="1336567"/>
          </a:xfrm>
          <a:prstGeom prst="rect">
            <a:avLst/>
          </a:prstGeom>
        </p:spPr>
      </p:pic>
      <p:pic>
        <p:nvPicPr>
          <p:cNvPr id="77" name="Picture 76">
            <a:extLst>
              <a:ext uri="{FF2B5EF4-FFF2-40B4-BE49-F238E27FC236}">
                <a16:creationId xmlns:a16="http://schemas.microsoft.com/office/drawing/2014/main" id="{1CFD85AF-CA31-FE39-7FAA-8E9491EFFDCB}"/>
              </a:ext>
            </a:extLst>
          </p:cNvPr>
          <p:cNvPicPr>
            <a:picLocks noChangeAspect="1"/>
          </p:cNvPicPr>
          <p:nvPr/>
        </p:nvPicPr>
        <p:blipFill>
          <a:blip r:embed="rId9"/>
          <a:stretch>
            <a:fillRect/>
          </a:stretch>
        </p:blipFill>
        <p:spPr>
          <a:xfrm>
            <a:off x="2831432" y="4316392"/>
            <a:ext cx="1818841" cy="1528380"/>
          </a:xfrm>
          <a:prstGeom prst="rect">
            <a:avLst/>
          </a:prstGeom>
        </p:spPr>
      </p:pic>
      <p:sp>
        <p:nvSpPr>
          <p:cNvPr id="78" name="TextBox 77">
            <a:extLst>
              <a:ext uri="{FF2B5EF4-FFF2-40B4-BE49-F238E27FC236}">
                <a16:creationId xmlns:a16="http://schemas.microsoft.com/office/drawing/2014/main" id="{F63DA0EB-298D-CE04-4972-62A0F4DD0C74}"/>
              </a:ext>
            </a:extLst>
          </p:cNvPr>
          <p:cNvSpPr txBox="1"/>
          <p:nvPr/>
        </p:nvSpPr>
        <p:spPr>
          <a:xfrm>
            <a:off x="53854" y="5605263"/>
            <a:ext cx="1793376" cy="276999"/>
          </a:xfrm>
          <a:prstGeom prst="rect">
            <a:avLst/>
          </a:prstGeom>
          <a:noFill/>
        </p:spPr>
        <p:txBody>
          <a:bodyPr wrap="none" rtlCol="0">
            <a:spAutoFit/>
          </a:bodyPr>
          <a:lstStyle/>
          <a:p>
            <a:r>
              <a:rPr lang="en-IT" sz="1200" dirty="0"/>
              <a:t>Density &amp; refractive index</a:t>
            </a:r>
          </a:p>
        </p:txBody>
      </p:sp>
      <p:sp>
        <p:nvSpPr>
          <p:cNvPr id="79" name="TextBox 78">
            <a:extLst>
              <a:ext uri="{FF2B5EF4-FFF2-40B4-BE49-F238E27FC236}">
                <a16:creationId xmlns:a16="http://schemas.microsoft.com/office/drawing/2014/main" id="{FC604DCC-E1C1-440F-E600-E9A77F9A5D22}"/>
              </a:ext>
            </a:extLst>
          </p:cNvPr>
          <p:cNvSpPr txBox="1"/>
          <p:nvPr/>
        </p:nvSpPr>
        <p:spPr>
          <a:xfrm>
            <a:off x="71121" y="2035210"/>
            <a:ext cx="2142894" cy="276999"/>
          </a:xfrm>
          <a:prstGeom prst="rect">
            <a:avLst/>
          </a:prstGeom>
          <a:noFill/>
        </p:spPr>
        <p:txBody>
          <a:bodyPr wrap="none" rtlCol="0">
            <a:spAutoFit/>
          </a:bodyPr>
          <a:lstStyle/>
          <a:p>
            <a:r>
              <a:rPr lang="en-IT" sz="1200" dirty="0"/>
              <a:t>Transmittance &amp; Transflectance</a:t>
            </a:r>
          </a:p>
        </p:txBody>
      </p:sp>
      <p:sp>
        <p:nvSpPr>
          <p:cNvPr id="80" name="Rectangle 79">
            <a:extLst>
              <a:ext uri="{FF2B5EF4-FFF2-40B4-BE49-F238E27FC236}">
                <a16:creationId xmlns:a16="http://schemas.microsoft.com/office/drawing/2014/main" id="{E7D5EC2E-9E70-E5C3-18A1-B27A393850C3}"/>
              </a:ext>
            </a:extLst>
          </p:cNvPr>
          <p:cNvSpPr/>
          <p:nvPr/>
        </p:nvSpPr>
        <p:spPr>
          <a:xfrm>
            <a:off x="45093" y="2232938"/>
            <a:ext cx="2431722" cy="7927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81" name="Rectangle 80">
            <a:extLst>
              <a:ext uri="{FF2B5EF4-FFF2-40B4-BE49-F238E27FC236}">
                <a16:creationId xmlns:a16="http://schemas.microsoft.com/office/drawing/2014/main" id="{1A23B0A8-CE03-8BFB-9F21-42AC8CF453BB}"/>
              </a:ext>
            </a:extLst>
          </p:cNvPr>
          <p:cNvSpPr/>
          <p:nvPr/>
        </p:nvSpPr>
        <p:spPr>
          <a:xfrm>
            <a:off x="4653692" y="2826198"/>
            <a:ext cx="284841" cy="17236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82" name="Rectangle 81">
            <a:extLst>
              <a:ext uri="{FF2B5EF4-FFF2-40B4-BE49-F238E27FC236}">
                <a16:creationId xmlns:a16="http://schemas.microsoft.com/office/drawing/2014/main" id="{6F571BC9-2155-30F7-4A98-20798C71B9B9}"/>
              </a:ext>
            </a:extLst>
          </p:cNvPr>
          <p:cNvSpPr/>
          <p:nvPr/>
        </p:nvSpPr>
        <p:spPr>
          <a:xfrm>
            <a:off x="2454214" y="2826198"/>
            <a:ext cx="320126" cy="17236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83" name="Rectangle 82">
            <a:extLst>
              <a:ext uri="{FF2B5EF4-FFF2-40B4-BE49-F238E27FC236}">
                <a16:creationId xmlns:a16="http://schemas.microsoft.com/office/drawing/2014/main" id="{E9F0FB3D-103F-A942-4839-A701D3E9193F}"/>
              </a:ext>
            </a:extLst>
          </p:cNvPr>
          <p:cNvSpPr/>
          <p:nvPr/>
        </p:nvSpPr>
        <p:spPr>
          <a:xfrm>
            <a:off x="1588628" y="3788135"/>
            <a:ext cx="965829" cy="3394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cxnSp>
        <p:nvCxnSpPr>
          <p:cNvPr id="84" name="Straight Arrow Connector 83">
            <a:extLst>
              <a:ext uri="{FF2B5EF4-FFF2-40B4-BE49-F238E27FC236}">
                <a16:creationId xmlns:a16="http://schemas.microsoft.com/office/drawing/2014/main" id="{DB3C2C26-61E8-7859-2956-32B617A8C237}"/>
              </a:ext>
            </a:extLst>
          </p:cNvPr>
          <p:cNvCxnSpPr>
            <a:cxnSpLocks/>
          </p:cNvCxnSpPr>
          <p:nvPr/>
        </p:nvCxnSpPr>
        <p:spPr>
          <a:xfrm flipV="1">
            <a:off x="5354375" y="5408315"/>
            <a:ext cx="0" cy="267415"/>
          </a:xfrm>
          <a:prstGeom prst="straightConnector1">
            <a:avLst/>
          </a:prstGeom>
          <a:ln w="635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sp>
        <p:nvSpPr>
          <p:cNvPr id="85" name="TextBox 84">
            <a:extLst>
              <a:ext uri="{FF2B5EF4-FFF2-40B4-BE49-F238E27FC236}">
                <a16:creationId xmlns:a16="http://schemas.microsoft.com/office/drawing/2014/main" id="{E6108927-C3BF-1C4F-153B-81DEA801369B}"/>
              </a:ext>
            </a:extLst>
          </p:cNvPr>
          <p:cNvSpPr txBox="1"/>
          <p:nvPr/>
        </p:nvSpPr>
        <p:spPr>
          <a:xfrm>
            <a:off x="5059821" y="5624388"/>
            <a:ext cx="582211" cy="246221"/>
          </a:xfrm>
          <a:prstGeom prst="rect">
            <a:avLst/>
          </a:prstGeom>
          <a:noFill/>
        </p:spPr>
        <p:txBody>
          <a:bodyPr wrap="none" rtlCol="0">
            <a:spAutoFit/>
          </a:bodyPr>
          <a:lstStyle/>
          <a:p>
            <a:r>
              <a:rPr lang="en-IT" sz="1000" dirty="0"/>
              <a:t>0.3 mm</a:t>
            </a:r>
          </a:p>
        </p:txBody>
      </p:sp>
      <p:sp>
        <p:nvSpPr>
          <p:cNvPr id="86" name="TextBox 85">
            <a:extLst>
              <a:ext uri="{FF2B5EF4-FFF2-40B4-BE49-F238E27FC236}">
                <a16:creationId xmlns:a16="http://schemas.microsoft.com/office/drawing/2014/main" id="{3EBB9873-3B25-43CE-B8B6-C6D4A5ABC67E}"/>
              </a:ext>
            </a:extLst>
          </p:cNvPr>
          <p:cNvSpPr txBox="1"/>
          <p:nvPr/>
        </p:nvSpPr>
        <p:spPr>
          <a:xfrm>
            <a:off x="7298612" y="5600832"/>
            <a:ext cx="740908" cy="246221"/>
          </a:xfrm>
          <a:prstGeom prst="rect">
            <a:avLst/>
          </a:prstGeom>
          <a:noFill/>
        </p:spPr>
        <p:txBody>
          <a:bodyPr wrap="none" rtlCol="0">
            <a:spAutoFit/>
          </a:bodyPr>
          <a:lstStyle/>
          <a:p>
            <a:r>
              <a:rPr lang="en-IT" sz="1000" dirty="0"/>
              <a:t>5 mm pass</a:t>
            </a:r>
          </a:p>
        </p:txBody>
      </p:sp>
      <p:cxnSp>
        <p:nvCxnSpPr>
          <p:cNvPr id="87" name="Straight Arrow Connector 86">
            <a:extLst>
              <a:ext uri="{FF2B5EF4-FFF2-40B4-BE49-F238E27FC236}">
                <a16:creationId xmlns:a16="http://schemas.microsoft.com/office/drawing/2014/main" id="{F15CB5BC-6AC4-23B8-DEC1-ADEE5FCA0266}"/>
              </a:ext>
            </a:extLst>
          </p:cNvPr>
          <p:cNvCxnSpPr>
            <a:cxnSpLocks/>
          </p:cNvCxnSpPr>
          <p:nvPr/>
        </p:nvCxnSpPr>
        <p:spPr>
          <a:xfrm flipH="1">
            <a:off x="5333314" y="5408315"/>
            <a:ext cx="41360" cy="0"/>
          </a:xfrm>
          <a:prstGeom prst="straightConnector1">
            <a:avLst/>
          </a:prstGeom>
          <a:ln w="635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a:extLst>
              <a:ext uri="{FF2B5EF4-FFF2-40B4-BE49-F238E27FC236}">
                <a16:creationId xmlns:a16="http://schemas.microsoft.com/office/drawing/2014/main" id="{9A612F03-B1F2-93CE-8935-CB27134A71A4}"/>
              </a:ext>
            </a:extLst>
          </p:cNvPr>
          <p:cNvCxnSpPr>
            <a:cxnSpLocks/>
          </p:cNvCxnSpPr>
          <p:nvPr/>
        </p:nvCxnSpPr>
        <p:spPr>
          <a:xfrm flipH="1">
            <a:off x="5331388" y="5675730"/>
            <a:ext cx="41360" cy="0"/>
          </a:xfrm>
          <a:prstGeom prst="straightConnector1">
            <a:avLst/>
          </a:prstGeom>
          <a:ln w="635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sp>
        <p:nvSpPr>
          <p:cNvPr id="90" name="TextBox 89">
            <a:extLst>
              <a:ext uri="{FF2B5EF4-FFF2-40B4-BE49-F238E27FC236}">
                <a16:creationId xmlns:a16="http://schemas.microsoft.com/office/drawing/2014/main" id="{18FEC0B0-E4FA-5F61-4FE6-15E6CFC6FD27}"/>
              </a:ext>
            </a:extLst>
          </p:cNvPr>
          <p:cNvSpPr txBox="1"/>
          <p:nvPr/>
        </p:nvSpPr>
        <p:spPr>
          <a:xfrm>
            <a:off x="269165" y="6056366"/>
            <a:ext cx="6880153" cy="276999"/>
          </a:xfrm>
          <a:prstGeom prst="rect">
            <a:avLst/>
          </a:prstGeom>
          <a:noFill/>
        </p:spPr>
        <p:txBody>
          <a:bodyPr wrap="square">
            <a:spAutoFit/>
          </a:bodyPr>
          <a:lstStyle/>
          <a:p>
            <a:r>
              <a:rPr lang="en-IT" sz="1200" dirty="0"/>
              <a:t>CLAS12 RICH quality assurance laboratory @ INFN-FE being refurnished</a:t>
            </a:r>
          </a:p>
        </p:txBody>
      </p:sp>
    </p:spTree>
    <p:extLst>
      <p:ext uri="{BB962C8B-B14F-4D97-AF65-F5344CB8AC3E}">
        <p14:creationId xmlns:p14="http://schemas.microsoft.com/office/powerpoint/2010/main" val="329907102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BEDFBE81-1EC6-1249-B972-8C313A19FA9C}"/>
              </a:ext>
            </a:extLst>
          </p:cNvPr>
          <p:cNvSpPr txBox="1"/>
          <p:nvPr/>
        </p:nvSpPr>
        <p:spPr>
          <a:xfrm>
            <a:off x="251520" y="153898"/>
            <a:ext cx="8419825" cy="492443"/>
          </a:xfrm>
          <a:prstGeom prst="rect">
            <a:avLst/>
          </a:prstGeom>
          <a:noFill/>
          <a:ln w="19050">
            <a:noFill/>
          </a:ln>
        </p:spPr>
        <p:txBody>
          <a:bodyPr wrap="square" rtlCol="0">
            <a:spAutoFit/>
          </a:bodyPr>
          <a:lstStyle/>
          <a:p>
            <a:r>
              <a:rPr lang="it-IT" sz="2600" dirty="0">
                <a:solidFill>
                  <a:srgbClr val="0000FF"/>
                </a:solidFill>
                <a:latin typeface="Comic Sans MS" panose="030F0702030302020204" pitchFamily="66" charset="0"/>
              </a:rPr>
              <a:t>EIC_NET: </a:t>
            </a:r>
            <a:r>
              <a:rPr lang="it-IT" sz="2600" dirty="0" err="1">
                <a:solidFill>
                  <a:srgbClr val="0000FF"/>
                </a:solidFill>
                <a:latin typeface="Comic Sans MS" panose="030F0702030302020204" pitchFamily="66" charset="0"/>
              </a:rPr>
              <a:t>dRICH</a:t>
            </a:r>
            <a:r>
              <a:rPr lang="it-IT" sz="2600" dirty="0">
                <a:solidFill>
                  <a:srgbClr val="0000FF"/>
                </a:solidFill>
                <a:latin typeface="Comic Sans MS" panose="030F0702030302020204" pitchFamily="66" charset="0"/>
              </a:rPr>
              <a:t> Mirror</a:t>
            </a:r>
          </a:p>
        </p:txBody>
      </p:sp>
      <p:cxnSp>
        <p:nvCxnSpPr>
          <p:cNvPr id="37" name="Straight Connector 92">
            <a:extLst>
              <a:ext uri="{FF2B5EF4-FFF2-40B4-BE49-F238E27FC236}">
                <a16:creationId xmlns:a16="http://schemas.microsoft.com/office/drawing/2014/main" id="{1AE1A524-93A8-044E-9FBB-38E13CCA13BF}"/>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8" name="Slide Number Placeholder 9">
            <a:extLst>
              <a:ext uri="{FF2B5EF4-FFF2-40B4-BE49-F238E27FC236}">
                <a16:creationId xmlns:a16="http://schemas.microsoft.com/office/drawing/2014/main" id="{5E413118-F86A-5B42-8156-99856E03382A}"/>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32</a:t>
            </a:fld>
            <a:endParaRPr lang="it-IT" sz="1600" b="1" dirty="0">
              <a:solidFill>
                <a:schemeClr val="tx1"/>
              </a:solidFill>
              <a:latin typeface="Calibri" charset="0"/>
              <a:ea typeface="Calibri" charset="0"/>
              <a:cs typeface="Calibri" charset="0"/>
            </a:endParaRPr>
          </a:p>
        </p:txBody>
      </p:sp>
      <p:sp>
        <p:nvSpPr>
          <p:cNvPr id="57" name="Rectangle 72">
            <a:extLst>
              <a:ext uri="{FF2B5EF4-FFF2-40B4-BE49-F238E27FC236}">
                <a16:creationId xmlns:a16="http://schemas.microsoft.com/office/drawing/2014/main" id="{5974C707-1B3A-56C4-BA3B-6DC516A1161E}"/>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grpSp>
        <p:nvGrpSpPr>
          <p:cNvPr id="2" name="Group 1">
            <a:extLst>
              <a:ext uri="{FF2B5EF4-FFF2-40B4-BE49-F238E27FC236}">
                <a16:creationId xmlns:a16="http://schemas.microsoft.com/office/drawing/2014/main" id="{3E023C8B-ACEC-BADB-3A52-07192B94C52A}"/>
              </a:ext>
            </a:extLst>
          </p:cNvPr>
          <p:cNvGrpSpPr/>
          <p:nvPr/>
        </p:nvGrpSpPr>
        <p:grpSpPr>
          <a:xfrm>
            <a:off x="2370661" y="2798987"/>
            <a:ext cx="1621675" cy="1215632"/>
            <a:chOff x="5796988" y="689437"/>
            <a:chExt cx="3162340" cy="2623775"/>
          </a:xfrm>
        </p:grpSpPr>
        <p:pic>
          <p:nvPicPr>
            <p:cNvPr id="3" name="Picture 2">
              <a:extLst>
                <a:ext uri="{FF2B5EF4-FFF2-40B4-BE49-F238E27FC236}">
                  <a16:creationId xmlns:a16="http://schemas.microsoft.com/office/drawing/2014/main" id="{A32F324B-1F9B-FF51-38F6-47F90B18E28A}"/>
                </a:ext>
              </a:extLst>
            </p:cNvPr>
            <p:cNvPicPr>
              <a:picLocks noChangeAspect="1"/>
            </p:cNvPicPr>
            <p:nvPr/>
          </p:nvPicPr>
          <p:blipFill>
            <a:blip r:embed="rId3"/>
            <a:stretch>
              <a:fillRect/>
            </a:stretch>
          </p:blipFill>
          <p:spPr>
            <a:xfrm>
              <a:off x="5796988" y="689437"/>
              <a:ext cx="3162340" cy="2623775"/>
            </a:xfrm>
            <a:prstGeom prst="rect">
              <a:avLst/>
            </a:prstGeom>
          </p:spPr>
        </p:pic>
        <p:sp>
          <p:nvSpPr>
            <p:cNvPr id="4" name="Rectangle 3">
              <a:extLst>
                <a:ext uri="{FF2B5EF4-FFF2-40B4-BE49-F238E27FC236}">
                  <a16:creationId xmlns:a16="http://schemas.microsoft.com/office/drawing/2014/main" id="{D0FB285B-6E5D-B921-B628-47917FBC4CCB}"/>
                </a:ext>
              </a:extLst>
            </p:cNvPr>
            <p:cNvSpPr/>
            <p:nvPr/>
          </p:nvSpPr>
          <p:spPr>
            <a:xfrm>
              <a:off x="5796988" y="3057071"/>
              <a:ext cx="1732298" cy="256141"/>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BBDBA0E9-C090-EEB5-9B1C-F70FB646EF47}"/>
              </a:ext>
            </a:extLst>
          </p:cNvPr>
          <p:cNvSpPr txBox="1"/>
          <p:nvPr/>
        </p:nvSpPr>
        <p:spPr>
          <a:xfrm>
            <a:off x="293815" y="1057693"/>
            <a:ext cx="3747949" cy="1384995"/>
          </a:xfrm>
          <a:prstGeom prst="rect">
            <a:avLst/>
          </a:prstGeom>
          <a:noFill/>
        </p:spPr>
        <p:txBody>
          <a:bodyPr wrap="none" rtlCol="0">
            <a:spAutoFit/>
          </a:bodyPr>
          <a:lstStyle/>
          <a:p>
            <a:r>
              <a:rPr lang="en-IT" sz="1200" dirty="0">
                <a:solidFill>
                  <a:srgbClr val="C00000"/>
                </a:solidFill>
              </a:rPr>
              <a:t>CMA Carbon fiber mirrors </a:t>
            </a:r>
            <a:r>
              <a:rPr lang="en-IT" sz="1200" dirty="0"/>
              <a:t>(HERMES, AMS, LHCb, CLAS12)</a:t>
            </a:r>
            <a:endParaRPr lang="en-IT" sz="1200" dirty="0">
              <a:solidFill>
                <a:srgbClr val="C00000"/>
              </a:solidFill>
            </a:endParaRPr>
          </a:p>
          <a:p>
            <a:endParaRPr lang="en-IT" sz="600" dirty="0">
              <a:solidFill>
                <a:srgbClr val="C00000"/>
              </a:solidFill>
            </a:endParaRPr>
          </a:p>
          <a:p>
            <a:r>
              <a:rPr lang="en-IT" sz="1200" dirty="0"/>
              <a:t>cost-effective light &amp; stiff solution:</a:t>
            </a:r>
          </a:p>
          <a:p>
            <a:endParaRPr lang="en-IT" sz="600" dirty="0"/>
          </a:p>
          <a:p>
            <a:r>
              <a:rPr lang="en-IT" sz="1200" dirty="0"/>
              <a:t>     roughness driven by mandrel 1-2 nm rms</a:t>
            </a:r>
          </a:p>
          <a:p>
            <a:endParaRPr lang="en-IT" sz="600" dirty="0"/>
          </a:p>
          <a:p>
            <a:r>
              <a:rPr lang="en-IT" sz="1200" dirty="0"/>
              <a:t>     surface accuracy better than 0.2 mrad</a:t>
            </a:r>
          </a:p>
          <a:p>
            <a:endParaRPr lang="en-IT" sz="600" dirty="0"/>
          </a:p>
          <a:p>
            <a:r>
              <a:rPr lang="en-IT" sz="1200" dirty="0"/>
              <a:t>     radius reproducibility better than 1 % </a:t>
            </a:r>
          </a:p>
        </p:txBody>
      </p:sp>
      <p:pic>
        <p:nvPicPr>
          <p:cNvPr id="6" name="Picture 5">
            <a:extLst>
              <a:ext uri="{FF2B5EF4-FFF2-40B4-BE49-F238E27FC236}">
                <a16:creationId xmlns:a16="http://schemas.microsoft.com/office/drawing/2014/main" id="{A99ED722-F1E6-6040-C3D2-216524863DFA}"/>
              </a:ext>
            </a:extLst>
          </p:cNvPr>
          <p:cNvPicPr>
            <a:picLocks noChangeAspect="1"/>
          </p:cNvPicPr>
          <p:nvPr/>
        </p:nvPicPr>
        <p:blipFill>
          <a:blip r:embed="rId4"/>
          <a:stretch>
            <a:fillRect/>
          </a:stretch>
        </p:blipFill>
        <p:spPr>
          <a:xfrm>
            <a:off x="4474354" y="1447593"/>
            <a:ext cx="4617720" cy="2044829"/>
          </a:xfrm>
          <a:prstGeom prst="rect">
            <a:avLst/>
          </a:prstGeom>
        </p:spPr>
      </p:pic>
      <p:pic>
        <p:nvPicPr>
          <p:cNvPr id="7" name="Picture 6">
            <a:extLst>
              <a:ext uri="{FF2B5EF4-FFF2-40B4-BE49-F238E27FC236}">
                <a16:creationId xmlns:a16="http://schemas.microsoft.com/office/drawing/2014/main" id="{A009F248-B2FB-A7FA-BADB-34B9957FD14E}"/>
              </a:ext>
            </a:extLst>
          </p:cNvPr>
          <p:cNvPicPr>
            <a:picLocks noChangeAspect="1"/>
          </p:cNvPicPr>
          <p:nvPr/>
        </p:nvPicPr>
        <p:blipFill>
          <a:blip r:embed="rId5"/>
          <a:stretch>
            <a:fillRect/>
          </a:stretch>
        </p:blipFill>
        <p:spPr>
          <a:xfrm>
            <a:off x="4474354" y="3547203"/>
            <a:ext cx="4617720" cy="2156813"/>
          </a:xfrm>
          <a:prstGeom prst="rect">
            <a:avLst/>
          </a:prstGeom>
        </p:spPr>
      </p:pic>
      <p:pic>
        <p:nvPicPr>
          <p:cNvPr id="9" name="Picture 8">
            <a:extLst>
              <a:ext uri="{FF2B5EF4-FFF2-40B4-BE49-F238E27FC236}">
                <a16:creationId xmlns:a16="http://schemas.microsoft.com/office/drawing/2014/main" id="{037A6C09-865F-4A09-9296-09390FDE1602}"/>
              </a:ext>
            </a:extLst>
          </p:cNvPr>
          <p:cNvPicPr>
            <a:picLocks noChangeAspect="1"/>
          </p:cNvPicPr>
          <p:nvPr/>
        </p:nvPicPr>
        <p:blipFill>
          <a:blip r:embed="rId6"/>
          <a:stretch>
            <a:fillRect/>
          </a:stretch>
        </p:blipFill>
        <p:spPr>
          <a:xfrm>
            <a:off x="149242" y="3149753"/>
            <a:ext cx="1968041" cy="2099595"/>
          </a:xfrm>
          <a:prstGeom prst="rect">
            <a:avLst/>
          </a:prstGeom>
        </p:spPr>
      </p:pic>
      <p:sp>
        <p:nvSpPr>
          <p:cNvPr id="10" name="TextBox 9">
            <a:extLst>
              <a:ext uri="{FF2B5EF4-FFF2-40B4-BE49-F238E27FC236}">
                <a16:creationId xmlns:a16="http://schemas.microsoft.com/office/drawing/2014/main" id="{5639B77B-5F42-420A-8371-5AF99D64221B}"/>
              </a:ext>
            </a:extLst>
          </p:cNvPr>
          <p:cNvSpPr txBox="1"/>
          <p:nvPr/>
        </p:nvSpPr>
        <p:spPr>
          <a:xfrm>
            <a:off x="269166" y="6056366"/>
            <a:ext cx="6895122" cy="276999"/>
          </a:xfrm>
          <a:prstGeom prst="rect">
            <a:avLst/>
          </a:prstGeom>
          <a:noFill/>
        </p:spPr>
        <p:txBody>
          <a:bodyPr wrap="square">
            <a:spAutoFit/>
          </a:bodyPr>
          <a:lstStyle/>
          <a:p>
            <a:r>
              <a:rPr lang="en-IT" sz="1200" dirty="0"/>
              <a:t>CLAS12 RICH quality assurance  laboratory @ JLab being refurnished in collaboration with DUKE</a:t>
            </a:r>
          </a:p>
        </p:txBody>
      </p:sp>
      <p:cxnSp>
        <p:nvCxnSpPr>
          <p:cNvPr id="11" name="Straight Arrow Connector 10">
            <a:extLst>
              <a:ext uri="{FF2B5EF4-FFF2-40B4-BE49-F238E27FC236}">
                <a16:creationId xmlns:a16="http://schemas.microsoft.com/office/drawing/2014/main" id="{91C7D750-7C36-322D-1F9E-E12F6A847CDF}"/>
              </a:ext>
            </a:extLst>
          </p:cNvPr>
          <p:cNvCxnSpPr>
            <a:cxnSpLocks/>
          </p:cNvCxnSpPr>
          <p:nvPr/>
        </p:nvCxnSpPr>
        <p:spPr>
          <a:xfrm>
            <a:off x="6907653" y="1447593"/>
            <a:ext cx="2184421" cy="0"/>
          </a:xfrm>
          <a:prstGeom prst="straightConnector1">
            <a:avLst/>
          </a:prstGeom>
          <a:ln>
            <a:solidFill>
              <a:srgbClr val="FF0000"/>
            </a:solidFill>
            <a:headEnd type="triangle" w="sm" len="med"/>
            <a:tailEnd type="triangle" w="sm" len="med"/>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40EDE431-B400-2BC4-412B-CF70B7147386}"/>
              </a:ext>
            </a:extLst>
          </p:cNvPr>
          <p:cNvSpPr/>
          <p:nvPr/>
        </p:nvSpPr>
        <p:spPr>
          <a:xfrm>
            <a:off x="2370661" y="3897188"/>
            <a:ext cx="888337" cy="1174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pic>
        <p:nvPicPr>
          <p:cNvPr id="13" name="Picture 12">
            <a:extLst>
              <a:ext uri="{FF2B5EF4-FFF2-40B4-BE49-F238E27FC236}">
                <a16:creationId xmlns:a16="http://schemas.microsoft.com/office/drawing/2014/main" id="{A386B1C1-EBCC-DCA2-7AE6-37556324DB0F}"/>
              </a:ext>
            </a:extLst>
          </p:cNvPr>
          <p:cNvPicPr>
            <a:picLocks noChangeAspect="1"/>
          </p:cNvPicPr>
          <p:nvPr/>
        </p:nvPicPr>
        <p:blipFill>
          <a:blip r:embed="rId7"/>
          <a:stretch>
            <a:fillRect/>
          </a:stretch>
        </p:blipFill>
        <p:spPr>
          <a:xfrm>
            <a:off x="2321317" y="4095976"/>
            <a:ext cx="1720447" cy="1789634"/>
          </a:xfrm>
          <a:prstGeom prst="rect">
            <a:avLst/>
          </a:prstGeom>
        </p:spPr>
      </p:pic>
      <p:sp>
        <p:nvSpPr>
          <p:cNvPr id="14" name="TextBox 13">
            <a:extLst>
              <a:ext uri="{FF2B5EF4-FFF2-40B4-BE49-F238E27FC236}">
                <a16:creationId xmlns:a16="http://schemas.microsoft.com/office/drawing/2014/main" id="{73C37F5E-69ED-1103-943F-AE6CF9E36B8C}"/>
              </a:ext>
            </a:extLst>
          </p:cNvPr>
          <p:cNvSpPr txBox="1"/>
          <p:nvPr/>
        </p:nvSpPr>
        <p:spPr>
          <a:xfrm>
            <a:off x="2653371" y="4196336"/>
            <a:ext cx="1152880" cy="246221"/>
          </a:xfrm>
          <a:prstGeom prst="rect">
            <a:avLst/>
          </a:prstGeom>
          <a:noFill/>
        </p:spPr>
        <p:txBody>
          <a:bodyPr wrap="none" rtlCol="0">
            <a:spAutoFit/>
          </a:bodyPr>
          <a:lstStyle/>
          <a:p>
            <a:r>
              <a:rPr lang="en-IT" sz="1000" dirty="0"/>
              <a:t>Mirror aberrations</a:t>
            </a:r>
          </a:p>
        </p:txBody>
      </p:sp>
      <p:sp>
        <p:nvSpPr>
          <p:cNvPr id="15" name="TextBox 14">
            <a:extLst>
              <a:ext uri="{FF2B5EF4-FFF2-40B4-BE49-F238E27FC236}">
                <a16:creationId xmlns:a16="http://schemas.microsoft.com/office/drawing/2014/main" id="{02B50C3C-69E4-18A8-24D3-32208DA43CBD}"/>
              </a:ext>
            </a:extLst>
          </p:cNvPr>
          <p:cNvSpPr txBox="1"/>
          <p:nvPr/>
        </p:nvSpPr>
        <p:spPr>
          <a:xfrm>
            <a:off x="7760054" y="1095243"/>
            <a:ext cx="479618" cy="246221"/>
          </a:xfrm>
          <a:prstGeom prst="rect">
            <a:avLst/>
          </a:prstGeom>
          <a:noFill/>
        </p:spPr>
        <p:txBody>
          <a:bodyPr wrap="none" rtlCol="0">
            <a:spAutoFit/>
          </a:bodyPr>
          <a:lstStyle/>
          <a:p>
            <a:r>
              <a:rPr lang="en-IT" sz="1000" dirty="0">
                <a:solidFill>
                  <a:srgbClr val="FF0000"/>
                </a:solidFill>
              </a:rPr>
              <a:t>3.5 m</a:t>
            </a:r>
          </a:p>
        </p:txBody>
      </p:sp>
    </p:spTree>
    <p:extLst>
      <p:ext uri="{BB962C8B-B14F-4D97-AF65-F5344CB8AC3E}">
        <p14:creationId xmlns:p14="http://schemas.microsoft.com/office/powerpoint/2010/main" val="189361343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BEDFBE81-1EC6-1249-B972-8C313A19FA9C}"/>
              </a:ext>
            </a:extLst>
          </p:cNvPr>
          <p:cNvSpPr txBox="1"/>
          <p:nvPr/>
        </p:nvSpPr>
        <p:spPr>
          <a:xfrm>
            <a:off x="251520" y="153898"/>
            <a:ext cx="8419825" cy="492443"/>
          </a:xfrm>
          <a:prstGeom prst="rect">
            <a:avLst/>
          </a:prstGeom>
          <a:noFill/>
          <a:ln w="19050">
            <a:noFill/>
          </a:ln>
        </p:spPr>
        <p:txBody>
          <a:bodyPr wrap="square" rtlCol="0">
            <a:spAutoFit/>
          </a:bodyPr>
          <a:lstStyle/>
          <a:p>
            <a:r>
              <a:rPr lang="it-IT" sz="2600" dirty="0">
                <a:solidFill>
                  <a:srgbClr val="0000FF"/>
                </a:solidFill>
                <a:latin typeface="Comic Sans MS" panose="030F0702030302020204" pitchFamily="66" charset="0"/>
              </a:rPr>
              <a:t>EIC_NET: </a:t>
            </a:r>
            <a:r>
              <a:rPr lang="it-IT" sz="2600" dirty="0" err="1">
                <a:solidFill>
                  <a:srgbClr val="0000FF"/>
                </a:solidFill>
                <a:latin typeface="Comic Sans MS" panose="030F0702030302020204" pitchFamily="66" charset="0"/>
              </a:rPr>
              <a:t>dRICH</a:t>
            </a:r>
            <a:r>
              <a:rPr lang="it-IT" sz="2600" dirty="0">
                <a:solidFill>
                  <a:srgbClr val="0000FF"/>
                </a:solidFill>
                <a:latin typeface="Comic Sans MS" panose="030F0702030302020204" pitchFamily="66" charset="0"/>
              </a:rPr>
              <a:t> </a:t>
            </a:r>
            <a:r>
              <a:rPr lang="it-IT" sz="2600" dirty="0" err="1">
                <a:solidFill>
                  <a:srgbClr val="0000FF"/>
                </a:solidFill>
                <a:latin typeface="Comic Sans MS" panose="030F0702030302020204" pitchFamily="66" charset="0"/>
              </a:rPr>
              <a:t>Prototype</a:t>
            </a:r>
            <a:r>
              <a:rPr lang="it-IT" sz="2600" dirty="0">
                <a:solidFill>
                  <a:srgbClr val="0000FF"/>
                </a:solidFill>
                <a:latin typeface="Comic Sans MS" panose="030F0702030302020204" pitchFamily="66" charset="0"/>
              </a:rPr>
              <a:t> Highlight</a:t>
            </a:r>
          </a:p>
        </p:txBody>
      </p:sp>
      <p:cxnSp>
        <p:nvCxnSpPr>
          <p:cNvPr id="37" name="Straight Connector 92">
            <a:extLst>
              <a:ext uri="{FF2B5EF4-FFF2-40B4-BE49-F238E27FC236}">
                <a16:creationId xmlns:a16="http://schemas.microsoft.com/office/drawing/2014/main" id="{1AE1A524-93A8-044E-9FBB-38E13CCA13BF}"/>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8" name="Slide Number Placeholder 9">
            <a:extLst>
              <a:ext uri="{FF2B5EF4-FFF2-40B4-BE49-F238E27FC236}">
                <a16:creationId xmlns:a16="http://schemas.microsoft.com/office/drawing/2014/main" id="{5E413118-F86A-5B42-8156-99856E03382A}"/>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33</a:t>
            </a:fld>
            <a:endParaRPr lang="it-IT" sz="1600" b="1" dirty="0">
              <a:solidFill>
                <a:schemeClr val="tx1"/>
              </a:solidFill>
              <a:latin typeface="Calibri" charset="0"/>
              <a:ea typeface="Calibri" charset="0"/>
              <a:cs typeface="Calibri" charset="0"/>
            </a:endParaRPr>
          </a:p>
        </p:txBody>
      </p:sp>
      <p:sp>
        <p:nvSpPr>
          <p:cNvPr id="2" name="Rectangle 1">
            <a:extLst>
              <a:ext uri="{FF2B5EF4-FFF2-40B4-BE49-F238E27FC236}">
                <a16:creationId xmlns:a16="http://schemas.microsoft.com/office/drawing/2014/main" id="{7744C1FC-032F-A84A-B3F8-E7150B9E9442}"/>
              </a:ext>
            </a:extLst>
          </p:cNvPr>
          <p:cNvSpPr/>
          <p:nvPr/>
        </p:nvSpPr>
        <p:spPr>
          <a:xfrm>
            <a:off x="5736782" y="3193304"/>
            <a:ext cx="3264445" cy="26513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sz="1350" dirty="0"/>
          </a:p>
        </p:txBody>
      </p:sp>
      <p:sp>
        <p:nvSpPr>
          <p:cNvPr id="3" name="Rectangle 2">
            <a:extLst>
              <a:ext uri="{FF2B5EF4-FFF2-40B4-BE49-F238E27FC236}">
                <a16:creationId xmlns:a16="http://schemas.microsoft.com/office/drawing/2014/main" id="{F3FFB578-5C3F-8796-4837-F132B320BFFD}"/>
              </a:ext>
            </a:extLst>
          </p:cNvPr>
          <p:cNvSpPr/>
          <p:nvPr/>
        </p:nvSpPr>
        <p:spPr>
          <a:xfrm>
            <a:off x="-14807" y="1204236"/>
            <a:ext cx="2872079" cy="1707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sz="1350" dirty="0"/>
          </a:p>
        </p:txBody>
      </p:sp>
      <p:sp>
        <p:nvSpPr>
          <p:cNvPr id="5" name="Rectangle 4">
            <a:extLst>
              <a:ext uri="{FF2B5EF4-FFF2-40B4-BE49-F238E27FC236}">
                <a16:creationId xmlns:a16="http://schemas.microsoft.com/office/drawing/2014/main" id="{4BB858A1-52BA-51EF-61E2-DD92586A48B5}"/>
              </a:ext>
            </a:extLst>
          </p:cNvPr>
          <p:cNvSpPr/>
          <p:nvPr/>
        </p:nvSpPr>
        <p:spPr>
          <a:xfrm>
            <a:off x="5736782" y="1214757"/>
            <a:ext cx="3264445" cy="16818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sz="1350" dirty="0"/>
          </a:p>
        </p:txBody>
      </p:sp>
      <p:pic>
        <p:nvPicPr>
          <p:cNvPr id="7" name="Picture 6">
            <a:extLst>
              <a:ext uri="{FF2B5EF4-FFF2-40B4-BE49-F238E27FC236}">
                <a16:creationId xmlns:a16="http://schemas.microsoft.com/office/drawing/2014/main" id="{8020510C-06F5-214A-A3AD-49D7C494A557}"/>
              </a:ext>
            </a:extLst>
          </p:cNvPr>
          <p:cNvPicPr>
            <a:picLocks noChangeAspect="1"/>
          </p:cNvPicPr>
          <p:nvPr/>
        </p:nvPicPr>
        <p:blipFill>
          <a:blip r:embed="rId3"/>
          <a:stretch>
            <a:fillRect/>
          </a:stretch>
        </p:blipFill>
        <p:spPr>
          <a:xfrm>
            <a:off x="5997272" y="3432791"/>
            <a:ext cx="2033176" cy="2410988"/>
          </a:xfrm>
          <a:prstGeom prst="rect">
            <a:avLst/>
          </a:prstGeom>
        </p:spPr>
      </p:pic>
      <p:pic>
        <p:nvPicPr>
          <p:cNvPr id="9" name="Picture 8" descr="A picture containing text, electronics, circuit&#10;&#10;Description automatically generated">
            <a:extLst>
              <a:ext uri="{FF2B5EF4-FFF2-40B4-BE49-F238E27FC236}">
                <a16:creationId xmlns:a16="http://schemas.microsoft.com/office/drawing/2014/main" id="{3800668B-DB93-8435-B73D-EA24F9984856}"/>
              </a:ext>
            </a:extLst>
          </p:cNvPr>
          <p:cNvPicPr>
            <a:picLocks noChangeAspect="1"/>
          </p:cNvPicPr>
          <p:nvPr/>
        </p:nvPicPr>
        <p:blipFill>
          <a:blip r:embed="rId4"/>
          <a:stretch>
            <a:fillRect/>
          </a:stretch>
        </p:blipFill>
        <p:spPr>
          <a:xfrm>
            <a:off x="5966046" y="1451166"/>
            <a:ext cx="1333146" cy="1407211"/>
          </a:xfrm>
          <a:prstGeom prst="rect">
            <a:avLst/>
          </a:prstGeom>
        </p:spPr>
      </p:pic>
      <p:sp>
        <p:nvSpPr>
          <p:cNvPr id="29" name="TextBox 28">
            <a:extLst>
              <a:ext uri="{FF2B5EF4-FFF2-40B4-BE49-F238E27FC236}">
                <a16:creationId xmlns:a16="http://schemas.microsoft.com/office/drawing/2014/main" id="{8F4E572C-7C6B-F6AB-F805-C7B301C744C8}"/>
              </a:ext>
            </a:extLst>
          </p:cNvPr>
          <p:cNvSpPr txBox="1"/>
          <p:nvPr/>
        </p:nvSpPr>
        <p:spPr>
          <a:xfrm>
            <a:off x="2918383" y="1361490"/>
            <a:ext cx="2818400" cy="1361911"/>
          </a:xfrm>
          <a:prstGeom prst="rect">
            <a:avLst/>
          </a:prstGeom>
          <a:noFill/>
        </p:spPr>
        <p:txBody>
          <a:bodyPr wrap="none" rtlCol="0">
            <a:spAutoFit/>
          </a:bodyPr>
          <a:lstStyle/>
          <a:p>
            <a:r>
              <a:rPr lang="en-IT" sz="1050" dirty="0">
                <a:solidFill>
                  <a:srgbClr val="C00000"/>
                </a:solidFill>
              </a:rPr>
              <a:t>MPPC  arrays     </a:t>
            </a:r>
            <a:r>
              <a:rPr lang="en-IT" sz="975" dirty="0"/>
              <a:t>selected with irradiation campaign</a:t>
            </a:r>
          </a:p>
          <a:p>
            <a:endParaRPr lang="en-IT" sz="600" dirty="0"/>
          </a:p>
          <a:p>
            <a:r>
              <a:rPr lang="en-IT" sz="1050" dirty="0">
                <a:solidFill>
                  <a:srgbClr val="C00000"/>
                </a:solidFill>
              </a:rPr>
              <a:t>Front-end re-design    </a:t>
            </a:r>
            <a:r>
              <a:rPr lang="en-IT" sz="975" dirty="0"/>
              <a:t>completed</a:t>
            </a:r>
          </a:p>
          <a:p>
            <a:endParaRPr lang="en-IT" sz="600" dirty="0">
              <a:solidFill>
                <a:srgbClr val="C00000"/>
              </a:solidFill>
            </a:endParaRPr>
          </a:p>
          <a:p>
            <a:r>
              <a:rPr lang="en-IT" sz="1050" dirty="0">
                <a:solidFill>
                  <a:srgbClr val="C00000"/>
                </a:solidFill>
              </a:rPr>
              <a:t>ALCOR v2 (bwetter dynamic range and rate)</a:t>
            </a:r>
          </a:p>
          <a:p>
            <a:r>
              <a:rPr lang="en-IT" sz="975" dirty="0"/>
              <a:t>ToT architecture, streaming mode ready</a:t>
            </a:r>
            <a:endParaRPr lang="en-IT" sz="600" dirty="0"/>
          </a:p>
          <a:p>
            <a:pPr marL="214313" indent="-214313">
              <a:buFont typeface="Wingdings" pitchFamily="2" charset="2"/>
              <a:buChar char="Ø"/>
            </a:pPr>
            <a:r>
              <a:rPr lang="en-IT" sz="975" dirty="0"/>
              <a:t>50 ps time bin </a:t>
            </a:r>
          </a:p>
          <a:p>
            <a:pPr marL="214313" indent="-214313">
              <a:buFont typeface="Wingdings" pitchFamily="2" charset="2"/>
              <a:buChar char="Ø"/>
            </a:pPr>
            <a:r>
              <a:rPr lang="en-IT" sz="975" dirty="0"/>
              <a:t>500 kHz rate per channel</a:t>
            </a:r>
          </a:p>
          <a:p>
            <a:pPr marL="214313" indent="-214313">
              <a:buFont typeface="Wingdings" pitchFamily="2" charset="2"/>
              <a:buChar char="Ø"/>
            </a:pPr>
            <a:r>
              <a:rPr lang="en-IT" sz="975" dirty="0"/>
              <a:t>cryogenic compatible</a:t>
            </a:r>
          </a:p>
        </p:txBody>
      </p:sp>
      <p:sp>
        <p:nvSpPr>
          <p:cNvPr id="30" name="Rectangle 29">
            <a:extLst>
              <a:ext uri="{FF2B5EF4-FFF2-40B4-BE49-F238E27FC236}">
                <a16:creationId xmlns:a16="http://schemas.microsoft.com/office/drawing/2014/main" id="{08EECAF2-298E-724E-59D2-0B044A056E64}"/>
              </a:ext>
            </a:extLst>
          </p:cNvPr>
          <p:cNvSpPr/>
          <p:nvPr/>
        </p:nvSpPr>
        <p:spPr>
          <a:xfrm>
            <a:off x="-14807" y="3223308"/>
            <a:ext cx="3478821" cy="26083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sz="1350" dirty="0"/>
          </a:p>
        </p:txBody>
      </p:sp>
      <p:pic>
        <p:nvPicPr>
          <p:cNvPr id="31" name="Picture 30">
            <a:extLst>
              <a:ext uri="{FF2B5EF4-FFF2-40B4-BE49-F238E27FC236}">
                <a16:creationId xmlns:a16="http://schemas.microsoft.com/office/drawing/2014/main" id="{E103A151-6253-0DDF-BFC5-9C982BE39BDF}"/>
              </a:ext>
            </a:extLst>
          </p:cNvPr>
          <p:cNvPicPr>
            <a:picLocks noChangeAspect="1"/>
          </p:cNvPicPr>
          <p:nvPr/>
        </p:nvPicPr>
        <p:blipFill>
          <a:blip r:embed="rId5"/>
          <a:stretch>
            <a:fillRect/>
          </a:stretch>
        </p:blipFill>
        <p:spPr>
          <a:xfrm>
            <a:off x="1395505" y="3460651"/>
            <a:ext cx="1685853" cy="2242268"/>
          </a:xfrm>
          <a:prstGeom prst="rect">
            <a:avLst/>
          </a:prstGeom>
        </p:spPr>
      </p:pic>
      <p:sp>
        <p:nvSpPr>
          <p:cNvPr id="32" name="TextBox 31">
            <a:extLst>
              <a:ext uri="{FF2B5EF4-FFF2-40B4-BE49-F238E27FC236}">
                <a16:creationId xmlns:a16="http://schemas.microsoft.com/office/drawing/2014/main" id="{F6FC0BC8-46CA-1917-6247-EB4D961877A0}"/>
              </a:ext>
            </a:extLst>
          </p:cNvPr>
          <p:cNvSpPr txBox="1"/>
          <p:nvPr/>
        </p:nvSpPr>
        <p:spPr>
          <a:xfrm>
            <a:off x="1158070" y="1201570"/>
            <a:ext cx="1598515" cy="253916"/>
          </a:xfrm>
          <a:prstGeom prst="rect">
            <a:avLst/>
          </a:prstGeom>
          <a:noFill/>
        </p:spPr>
        <p:txBody>
          <a:bodyPr wrap="none" rtlCol="0">
            <a:spAutoFit/>
          </a:bodyPr>
          <a:lstStyle/>
          <a:p>
            <a:r>
              <a:rPr lang="en-US" sz="1050" dirty="0"/>
              <a:t>Hamamatsu S13361-3050</a:t>
            </a:r>
            <a:endParaRPr lang="en-IT" sz="1050" dirty="0"/>
          </a:p>
        </p:txBody>
      </p:sp>
      <p:pic>
        <p:nvPicPr>
          <p:cNvPr id="33" name="Picture 32" descr="Table&#10;&#10;Description automatically generated">
            <a:extLst>
              <a:ext uri="{FF2B5EF4-FFF2-40B4-BE49-F238E27FC236}">
                <a16:creationId xmlns:a16="http://schemas.microsoft.com/office/drawing/2014/main" id="{9460CF0C-6065-1716-0E8A-6E9C69FAC571}"/>
              </a:ext>
            </a:extLst>
          </p:cNvPr>
          <p:cNvPicPr>
            <a:picLocks noChangeAspect="1"/>
          </p:cNvPicPr>
          <p:nvPr/>
        </p:nvPicPr>
        <p:blipFill>
          <a:blip r:embed="rId6"/>
          <a:stretch>
            <a:fillRect/>
          </a:stretch>
        </p:blipFill>
        <p:spPr>
          <a:xfrm>
            <a:off x="1158069" y="1467658"/>
            <a:ext cx="1548693" cy="1310432"/>
          </a:xfrm>
          <a:prstGeom prst="rect">
            <a:avLst/>
          </a:prstGeom>
        </p:spPr>
      </p:pic>
      <p:sp>
        <p:nvSpPr>
          <p:cNvPr id="34" name="TextBox 33">
            <a:extLst>
              <a:ext uri="{FF2B5EF4-FFF2-40B4-BE49-F238E27FC236}">
                <a16:creationId xmlns:a16="http://schemas.microsoft.com/office/drawing/2014/main" id="{CD13643C-3817-DA29-60E4-B7CD984E62AC}"/>
              </a:ext>
            </a:extLst>
          </p:cNvPr>
          <p:cNvSpPr txBox="1"/>
          <p:nvPr/>
        </p:nvSpPr>
        <p:spPr>
          <a:xfrm>
            <a:off x="6155545" y="1196752"/>
            <a:ext cx="814647" cy="253916"/>
          </a:xfrm>
          <a:prstGeom prst="rect">
            <a:avLst/>
          </a:prstGeom>
          <a:noFill/>
        </p:spPr>
        <p:txBody>
          <a:bodyPr wrap="none" rtlCol="0">
            <a:spAutoFit/>
          </a:bodyPr>
          <a:lstStyle/>
          <a:p>
            <a:r>
              <a:rPr lang="en-US" sz="1050" dirty="0"/>
              <a:t>ALCOR chip</a:t>
            </a:r>
            <a:endParaRPr lang="en-IT" sz="1050" dirty="0"/>
          </a:p>
        </p:txBody>
      </p:sp>
      <p:sp>
        <p:nvSpPr>
          <p:cNvPr id="36" name="Rectangle 35">
            <a:extLst>
              <a:ext uri="{FF2B5EF4-FFF2-40B4-BE49-F238E27FC236}">
                <a16:creationId xmlns:a16="http://schemas.microsoft.com/office/drawing/2014/main" id="{1B500BD3-C754-5519-3A13-4B267276B770}"/>
              </a:ext>
            </a:extLst>
          </p:cNvPr>
          <p:cNvSpPr/>
          <p:nvPr/>
        </p:nvSpPr>
        <p:spPr>
          <a:xfrm>
            <a:off x="3586912" y="3212976"/>
            <a:ext cx="2033175" cy="26186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sz="1350" dirty="0"/>
          </a:p>
        </p:txBody>
      </p:sp>
      <p:sp>
        <p:nvSpPr>
          <p:cNvPr id="41" name="TextBox 40">
            <a:extLst>
              <a:ext uri="{FF2B5EF4-FFF2-40B4-BE49-F238E27FC236}">
                <a16:creationId xmlns:a16="http://schemas.microsoft.com/office/drawing/2014/main" id="{907D4D8D-BEE6-FD6A-37EC-6EA420B206C5}"/>
              </a:ext>
            </a:extLst>
          </p:cNvPr>
          <p:cNvSpPr txBox="1"/>
          <p:nvPr/>
        </p:nvSpPr>
        <p:spPr>
          <a:xfrm>
            <a:off x="3649337" y="3201346"/>
            <a:ext cx="1736373" cy="253916"/>
          </a:xfrm>
          <a:prstGeom prst="rect">
            <a:avLst/>
          </a:prstGeom>
          <a:noFill/>
        </p:spPr>
        <p:txBody>
          <a:bodyPr wrap="none" rtlCol="0">
            <a:spAutoFit/>
          </a:bodyPr>
          <a:lstStyle/>
          <a:p>
            <a:r>
              <a:rPr lang="en-US" sz="1050" dirty="0"/>
              <a:t>New EIC-driven readout unit</a:t>
            </a:r>
            <a:endParaRPr lang="en-IT" sz="1050" dirty="0"/>
          </a:p>
        </p:txBody>
      </p:sp>
      <p:pic>
        <p:nvPicPr>
          <p:cNvPr id="42" name="Picture 41">
            <a:extLst>
              <a:ext uri="{FF2B5EF4-FFF2-40B4-BE49-F238E27FC236}">
                <a16:creationId xmlns:a16="http://schemas.microsoft.com/office/drawing/2014/main" id="{3C0B0668-E99F-C13F-7132-F6D6247011BD}"/>
              </a:ext>
            </a:extLst>
          </p:cNvPr>
          <p:cNvPicPr>
            <a:picLocks noChangeAspect="1"/>
          </p:cNvPicPr>
          <p:nvPr/>
        </p:nvPicPr>
        <p:blipFill>
          <a:blip r:embed="rId7"/>
          <a:stretch>
            <a:fillRect/>
          </a:stretch>
        </p:blipFill>
        <p:spPr>
          <a:xfrm>
            <a:off x="3825028" y="3480323"/>
            <a:ext cx="1449560" cy="2239923"/>
          </a:xfrm>
          <a:prstGeom prst="rect">
            <a:avLst/>
          </a:prstGeom>
        </p:spPr>
      </p:pic>
      <p:sp>
        <p:nvSpPr>
          <p:cNvPr id="43" name="Right Arrow 42">
            <a:extLst>
              <a:ext uri="{FF2B5EF4-FFF2-40B4-BE49-F238E27FC236}">
                <a16:creationId xmlns:a16="http://schemas.microsoft.com/office/drawing/2014/main" id="{D3F5F0CA-96AD-FC3A-421E-74BBA93BBD94}"/>
              </a:ext>
            </a:extLst>
          </p:cNvPr>
          <p:cNvSpPr/>
          <p:nvPr/>
        </p:nvSpPr>
        <p:spPr>
          <a:xfrm>
            <a:off x="3347172" y="4274000"/>
            <a:ext cx="302165" cy="68580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T" sz="1350" dirty="0"/>
          </a:p>
        </p:txBody>
      </p:sp>
      <p:sp>
        <p:nvSpPr>
          <p:cNvPr id="44" name="Right Arrow 43">
            <a:extLst>
              <a:ext uri="{FF2B5EF4-FFF2-40B4-BE49-F238E27FC236}">
                <a16:creationId xmlns:a16="http://schemas.microsoft.com/office/drawing/2014/main" id="{5A5D7D36-F765-97BC-E085-4CA5FC20A6EF}"/>
              </a:ext>
            </a:extLst>
          </p:cNvPr>
          <p:cNvSpPr/>
          <p:nvPr/>
        </p:nvSpPr>
        <p:spPr>
          <a:xfrm flipH="1">
            <a:off x="5498812" y="4308986"/>
            <a:ext cx="289991" cy="68580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IT" sz="1350" dirty="0"/>
          </a:p>
        </p:txBody>
      </p:sp>
      <p:sp>
        <p:nvSpPr>
          <p:cNvPr id="45" name="TextBox 44">
            <a:extLst>
              <a:ext uri="{FF2B5EF4-FFF2-40B4-BE49-F238E27FC236}">
                <a16:creationId xmlns:a16="http://schemas.microsoft.com/office/drawing/2014/main" id="{0024B012-3D3F-581B-E310-23F81305EC39}"/>
              </a:ext>
            </a:extLst>
          </p:cNvPr>
          <p:cNvSpPr txBox="1"/>
          <p:nvPr/>
        </p:nvSpPr>
        <p:spPr>
          <a:xfrm>
            <a:off x="194271" y="764704"/>
            <a:ext cx="8818456" cy="265457"/>
          </a:xfrm>
          <a:prstGeom prst="rect">
            <a:avLst/>
          </a:prstGeom>
          <a:noFill/>
        </p:spPr>
        <p:txBody>
          <a:bodyPr wrap="square" rtlCol="0">
            <a:spAutoFit/>
          </a:bodyPr>
          <a:lstStyle/>
          <a:p>
            <a:r>
              <a:rPr lang="en-GB" sz="1100" b="1" dirty="0"/>
              <a:t>Realization of a suitable detector plane for the </a:t>
            </a:r>
            <a:r>
              <a:rPr lang="en-GB" sz="1100" b="1" dirty="0" err="1"/>
              <a:t>dRICH</a:t>
            </a:r>
            <a:r>
              <a:rPr lang="en-GB" sz="1100" b="1" dirty="0"/>
              <a:t> prototype (23/10):  </a:t>
            </a:r>
            <a:r>
              <a:rPr lang="en-GB" sz="1100" dirty="0"/>
              <a:t>Design ready, procurement aligned to 2023 test-beam campaign.</a:t>
            </a:r>
            <a:endParaRPr lang="en-IT" sz="1100" dirty="0"/>
          </a:p>
        </p:txBody>
      </p:sp>
      <p:sp>
        <p:nvSpPr>
          <p:cNvPr id="46" name="TextBox 45">
            <a:extLst>
              <a:ext uri="{FF2B5EF4-FFF2-40B4-BE49-F238E27FC236}">
                <a16:creationId xmlns:a16="http://schemas.microsoft.com/office/drawing/2014/main" id="{3DD71F3A-7E50-42B0-4B32-9934FF2FEA06}"/>
              </a:ext>
            </a:extLst>
          </p:cNvPr>
          <p:cNvSpPr txBox="1"/>
          <p:nvPr/>
        </p:nvSpPr>
        <p:spPr>
          <a:xfrm>
            <a:off x="6193634" y="3196403"/>
            <a:ext cx="1229824" cy="253916"/>
          </a:xfrm>
          <a:prstGeom prst="rect">
            <a:avLst/>
          </a:prstGeom>
          <a:noFill/>
        </p:spPr>
        <p:txBody>
          <a:bodyPr wrap="none" rtlCol="0">
            <a:spAutoFit/>
          </a:bodyPr>
          <a:lstStyle/>
          <a:p>
            <a:r>
              <a:rPr lang="en-IT" sz="1050" b="1" dirty="0">
                <a:solidFill>
                  <a:srgbClr val="C00000"/>
                </a:solidFill>
              </a:rPr>
              <a:t>Streaming readout</a:t>
            </a:r>
          </a:p>
        </p:txBody>
      </p:sp>
      <p:sp>
        <p:nvSpPr>
          <p:cNvPr id="47" name="TextBox 46">
            <a:extLst>
              <a:ext uri="{FF2B5EF4-FFF2-40B4-BE49-F238E27FC236}">
                <a16:creationId xmlns:a16="http://schemas.microsoft.com/office/drawing/2014/main" id="{DC669905-CDC7-E2E9-4800-64A0F2961FD7}"/>
              </a:ext>
            </a:extLst>
          </p:cNvPr>
          <p:cNvSpPr txBox="1"/>
          <p:nvPr/>
        </p:nvSpPr>
        <p:spPr>
          <a:xfrm>
            <a:off x="1254853" y="3178875"/>
            <a:ext cx="2239716" cy="253916"/>
          </a:xfrm>
          <a:prstGeom prst="rect">
            <a:avLst/>
          </a:prstGeom>
          <a:noFill/>
        </p:spPr>
        <p:txBody>
          <a:bodyPr wrap="none" rtlCol="0">
            <a:spAutoFit/>
          </a:bodyPr>
          <a:lstStyle/>
          <a:p>
            <a:r>
              <a:rPr lang="en-US" sz="1050" b="1" dirty="0">
                <a:solidFill>
                  <a:srgbClr val="C00000"/>
                </a:solidFill>
              </a:rPr>
              <a:t>Integrated Cooling/ In-situ annealing</a:t>
            </a:r>
            <a:endParaRPr lang="en-IT" sz="1050" b="1" dirty="0">
              <a:solidFill>
                <a:srgbClr val="C00000"/>
              </a:solidFill>
            </a:endParaRP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7F8EDB1F-AC4C-F8FA-C4AC-85FB4B9BBC6C}"/>
                  </a:ext>
                </a:extLst>
              </p:cNvPr>
              <p:cNvSpPr txBox="1"/>
              <p:nvPr/>
            </p:nvSpPr>
            <p:spPr>
              <a:xfrm>
                <a:off x="447829" y="1475061"/>
                <a:ext cx="187552" cy="2308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500" b="1" i="1" smtClean="0">
                          <a:solidFill>
                            <a:srgbClr val="00B050"/>
                          </a:solidFill>
                          <a:latin typeface="Cambria Math" panose="02040503050406030204" pitchFamily="18" charset="0"/>
                        </a:rPr>
                        <m:t>✓</m:t>
                      </m:r>
                    </m:oMath>
                  </m:oMathPara>
                </a14:m>
                <a:endParaRPr lang="en-IT" sz="1500" b="1" dirty="0">
                  <a:solidFill>
                    <a:schemeClr val="accent6"/>
                  </a:solidFill>
                </a:endParaRPr>
              </a:p>
            </p:txBody>
          </p:sp>
        </mc:Choice>
        <mc:Fallback xmlns="">
          <p:sp>
            <p:nvSpPr>
              <p:cNvPr id="48" name="TextBox 47">
                <a:extLst>
                  <a:ext uri="{FF2B5EF4-FFF2-40B4-BE49-F238E27FC236}">
                    <a16:creationId xmlns:a16="http://schemas.microsoft.com/office/drawing/2014/main" id="{7F8EDB1F-AC4C-F8FA-C4AC-85FB4B9BBC6C}"/>
                  </a:ext>
                </a:extLst>
              </p:cNvPr>
              <p:cNvSpPr txBox="1">
                <a:spLocks noRot="1" noChangeAspect="1" noMove="1" noResize="1" noEditPoints="1" noAdjustHandles="1" noChangeArrowheads="1" noChangeShapeType="1" noTextEdit="1"/>
              </p:cNvSpPr>
              <p:nvPr/>
            </p:nvSpPr>
            <p:spPr>
              <a:xfrm>
                <a:off x="447829" y="1475061"/>
                <a:ext cx="187552" cy="230832"/>
              </a:xfrm>
              <a:prstGeom prst="rect">
                <a:avLst/>
              </a:prstGeom>
              <a:blipFill>
                <a:blip r:embed="rId8"/>
                <a:stretch>
                  <a:fillRect l="-26667" r="-33333" b="-5263"/>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BBDA18F6-066E-02FC-3D98-9CD8D1D23C43}"/>
                  </a:ext>
                </a:extLst>
              </p:cNvPr>
              <p:cNvSpPr txBox="1"/>
              <p:nvPr/>
            </p:nvSpPr>
            <p:spPr>
              <a:xfrm>
                <a:off x="7742280" y="1467658"/>
                <a:ext cx="187552" cy="2308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500" b="1" i="1" smtClean="0">
                          <a:solidFill>
                            <a:srgbClr val="00B050"/>
                          </a:solidFill>
                          <a:latin typeface="Cambria Math" panose="02040503050406030204" pitchFamily="18" charset="0"/>
                        </a:rPr>
                        <m:t>✓</m:t>
                      </m:r>
                    </m:oMath>
                  </m:oMathPara>
                </a14:m>
                <a:endParaRPr lang="en-IT" sz="1500" b="1" dirty="0">
                  <a:solidFill>
                    <a:schemeClr val="accent6"/>
                  </a:solidFill>
                </a:endParaRPr>
              </a:p>
            </p:txBody>
          </p:sp>
        </mc:Choice>
        <mc:Fallback xmlns="">
          <p:sp>
            <p:nvSpPr>
              <p:cNvPr id="49" name="TextBox 48">
                <a:extLst>
                  <a:ext uri="{FF2B5EF4-FFF2-40B4-BE49-F238E27FC236}">
                    <a16:creationId xmlns:a16="http://schemas.microsoft.com/office/drawing/2014/main" id="{BBDA18F6-066E-02FC-3D98-9CD8D1D23C43}"/>
                  </a:ext>
                </a:extLst>
              </p:cNvPr>
              <p:cNvSpPr txBox="1">
                <a:spLocks noRot="1" noChangeAspect="1" noMove="1" noResize="1" noEditPoints="1" noAdjustHandles="1" noChangeArrowheads="1" noChangeShapeType="1" noTextEdit="1"/>
              </p:cNvSpPr>
              <p:nvPr/>
            </p:nvSpPr>
            <p:spPr>
              <a:xfrm>
                <a:off x="7742280" y="1467658"/>
                <a:ext cx="187552" cy="230832"/>
              </a:xfrm>
              <a:prstGeom prst="rect">
                <a:avLst/>
              </a:prstGeom>
              <a:blipFill>
                <a:blip r:embed="rId9"/>
                <a:stretch>
                  <a:fillRect l="-25000" r="-25000" b="-10526"/>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61A6D681-4D9F-0AA7-2827-94F567C3B601}"/>
                  </a:ext>
                </a:extLst>
              </p:cNvPr>
              <p:cNvSpPr txBox="1"/>
              <p:nvPr/>
            </p:nvSpPr>
            <p:spPr>
              <a:xfrm>
                <a:off x="8290937" y="3523463"/>
                <a:ext cx="187552" cy="2308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500" b="1" i="1" smtClean="0">
                          <a:solidFill>
                            <a:schemeClr val="accent6">
                              <a:lumMod val="75000"/>
                            </a:schemeClr>
                          </a:solidFill>
                          <a:latin typeface="Cambria Math" panose="02040503050406030204" pitchFamily="18" charset="0"/>
                        </a:rPr>
                        <m:t>✓</m:t>
                      </m:r>
                    </m:oMath>
                  </m:oMathPara>
                </a14:m>
                <a:endParaRPr lang="en-IT" sz="1500" b="1" dirty="0">
                  <a:solidFill>
                    <a:schemeClr val="accent6">
                      <a:lumMod val="75000"/>
                    </a:schemeClr>
                  </a:solidFill>
                </a:endParaRPr>
              </a:p>
            </p:txBody>
          </p:sp>
        </mc:Choice>
        <mc:Fallback xmlns="">
          <p:sp>
            <p:nvSpPr>
              <p:cNvPr id="50" name="TextBox 49">
                <a:extLst>
                  <a:ext uri="{FF2B5EF4-FFF2-40B4-BE49-F238E27FC236}">
                    <a16:creationId xmlns:a16="http://schemas.microsoft.com/office/drawing/2014/main" id="{61A6D681-4D9F-0AA7-2827-94F567C3B601}"/>
                  </a:ext>
                </a:extLst>
              </p:cNvPr>
              <p:cNvSpPr txBox="1">
                <a:spLocks noRot="1" noChangeAspect="1" noMove="1" noResize="1" noEditPoints="1" noAdjustHandles="1" noChangeArrowheads="1" noChangeShapeType="1" noTextEdit="1"/>
              </p:cNvSpPr>
              <p:nvPr/>
            </p:nvSpPr>
            <p:spPr>
              <a:xfrm>
                <a:off x="8290937" y="3523463"/>
                <a:ext cx="187552" cy="230832"/>
              </a:xfrm>
              <a:prstGeom prst="rect">
                <a:avLst/>
              </a:prstGeom>
              <a:blipFill>
                <a:blip r:embed="rId10"/>
                <a:stretch>
                  <a:fillRect l="-25000" r="-25000" b="-10526"/>
                </a:stretch>
              </a:blipFill>
            </p:spPr>
            <p:txBody>
              <a:bodyPr/>
              <a:lstStyle/>
              <a:p>
                <a:r>
                  <a:rPr lang="en-IT">
                    <a:noFill/>
                  </a:rPr>
                  <a:t> </a:t>
                </a:r>
              </a:p>
            </p:txBody>
          </p:sp>
        </mc:Fallback>
      </mc:AlternateContent>
      <p:sp>
        <p:nvSpPr>
          <p:cNvPr id="51" name="TextBox 50">
            <a:extLst>
              <a:ext uri="{FF2B5EF4-FFF2-40B4-BE49-F238E27FC236}">
                <a16:creationId xmlns:a16="http://schemas.microsoft.com/office/drawing/2014/main" id="{47ABC42B-634F-15A9-9BDD-0C018B1F327E}"/>
              </a:ext>
            </a:extLst>
          </p:cNvPr>
          <p:cNvSpPr txBox="1"/>
          <p:nvPr/>
        </p:nvSpPr>
        <p:spPr>
          <a:xfrm>
            <a:off x="8029487" y="3855060"/>
            <a:ext cx="971741" cy="1477328"/>
          </a:xfrm>
          <a:prstGeom prst="rect">
            <a:avLst/>
          </a:prstGeom>
          <a:noFill/>
        </p:spPr>
        <p:txBody>
          <a:bodyPr wrap="none" rtlCol="0">
            <a:spAutoFit/>
          </a:bodyPr>
          <a:lstStyle/>
          <a:p>
            <a:r>
              <a:rPr lang="en-GB" sz="1000" dirty="0"/>
              <a:t>2023:</a:t>
            </a:r>
          </a:p>
          <a:p>
            <a:r>
              <a:rPr lang="en-GB" sz="1000" dirty="0"/>
              <a:t>1 RDO per chip</a:t>
            </a:r>
          </a:p>
          <a:p>
            <a:endParaRPr lang="en-GB" sz="1000" dirty="0"/>
          </a:p>
          <a:p>
            <a:r>
              <a:rPr lang="en-GB" sz="1000" dirty="0"/>
              <a:t>2024:</a:t>
            </a:r>
          </a:p>
          <a:p>
            <a:r>
              <a:rPr lang="en-GB" sz="1000" dirty="0"/>
              <a:t>1 RDO per PDU</a:t>
            </a:r>
          </a:p>
          <a:p>
            <a:endParaRPr lang="en-GB" sz="1000" dirty="0"/>
          </a:p>
          <a:p>
            <a:r>
              <a:rPr lang="en-GB" sz="1000" dirty="0"/>
              <a:t>Development </a:t>
            </a:r>
          </a:p>
          <a:p>
            <a:r>
              <a:rPr lang="en-GB" sz="1000" dirty="0"/>
              <a:t>Kit </a:t>
            </a:r>
            <a:r>
              <a:rPr lang="en-IT" sz="1000" dirty="0"/>
              <a:t> KC705</a:t>
            </a:r>
          </a:p>
          <a:p>
            <a:endParaRPr lang="en-IT" sz="1000" dirty="0"/>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A3BFD9D3-481A-5697-9AB2-EAC25B704512}"/>
                  </a:ext>
                </a:extLst>
              </p:cNvPr>
              <p:cNvSpPr txBox="1"/>
              <p:nvPr/>
            </p:nvSpPr>
            <p:spPr>
              <a:xfrm>
                <a:off x="372955" y="3312427"/>
                <a:ext cx="187552" cy="2308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500" b="1" i="1" smtClean="0">
                          <a:solidFill>
                            <a:srgbClr val="00B050"/>
                          </a:solidFill>
                          <a:latin typeface="Cambria Math" panose="02040503050406030204" pitchFamily="18" charset="0"/>
                        </a:rPr>
                        <m:t>✓</m:t>
                      </m:r>
                    </m:oMath>
                  </m:oMathPara>
                </a14:m>
                <a:endParaRPr lang="en-IT" sz="1500" b="1" dirty="0">
                  <a:solidFill>
                    <a:srgbClr val="00B050"/>
                  </a:solidFill>
                </a:endParaRPr>
              </a:p>
            </p:txBody>
          </p:sp>
        </mc:Choice>
        <mc:Fallback xmlns="">
          <p:sp>
            <p:nvSpPr>
              <p:cNvPr id="52" name="TextBox 51">
                <a:extLst>
                  <a:ext uri="{FF2B5EF4-FFF2-40B4-BE49-F238E27FC236}">
                    <a16:creationId xmlns:a16="http://schemas.microsoft.com/office/drawing/2014/main" id="{A3BFD9D3-481A-5697-9AB2-EAC25B704512}"/>
                  </a:ext>
                </a:extLst>
              </p:cNvPr>
              <p:cNvSpPr txBox="1">
                <a:spLocks noRot="1" noChangeAspect="1" noMove="1" noResize="1" noEditPoints="1" noAdjustHandles="1" noChangeArrowheads="1" noChangeShapeType="1" noTextEdit="1"/>
              </p:cNvSpPr>
              <p:nvPr/>
            </p:nvSpPr>
            <p:spPr>
              <a:xfrm>
                <a:off x="372955" y="3312427"/>
                <a:ext cx="187552" cy="230832"/>
              </a:xfrm>
              <a:prstGeom prst="rect">
                <a:avLst/>
              </a:prstGeom>
              <a:blipFill>
                <a:blip r:embed="rId11"/>
                <a:stretch>
                  <a:fillRect l="-25000" r="-18750" b="-10526"/>
                </a:stretch>
              </a:blipFill>
            </p:spPr>
            <p:txBody>
              <a:bodyPr/>
              <a:lstStyle/>
              <a:p>
                <a:r>
                  <a:rPr lang="en-IT">
                    <a:noFill/>
                  </a:rPr>
                  <a:t> </a:t>
                </a:r>
              </a:p>
            </p:txBody>
          </p:sp>
        </mc:Fallback>
      </mc:AlternateContent>
      <p:sp>
        <p:nvSpPr>
          <p:cNvPr id="53" name="TextBox 52">
            <a:extLst>
              <a:ext uri="{FF2B5EF4-FFF2-40B4-BE49-F238E27FC236}">
                <a16:creationId xmlns:a16="http://schemas.microsoft.com/office/drawing/2014/main" id="{2E5B6C33-A2B0-A016-33C4-5A29FAFE51E5}"/>
              </a:ext>
            </a:extLst>
          </p:cNvPr>
          <p:cNvSpPr txBox="1"/>
          <p:nvPr/>
        </p:nvSpPr>
        <p:spPr>
          <a:xfrm>
            <a:off x="111505" y="3644024"/>
            <a:ext cx="1157689" cy="861774"/>
          </a:xfrm>
          <a:prstGeom prst="rect">
            <a:avLst/>
          </a:prstGeom>
          <a:noFill/>
        </p:spPr>
        <p:txBody>
          <a:bodyPr wrap="none" rtlCol="0">
            <a:spAutoFit/>
          </a:bodyPr>
          <a:lstStyle/>
          <a:p>
            <a:r>
              <a:rPr lang="en-GB" sz="1000" dirty="0"/>
              <a:t>Cooling plate</a:t>
            </a:r>
          </a:p>
          <a:p>
            <a:endParaRPr lang="en-GB" sz="1000" dirty="0"/>
          </a:p>
          <a:p>
            <a:r>
              <a:rPr lang="en-GB" sz="1000" dirty="0"/>
              <a:t>Peltier cells</a:t>
            </a:r>
          </a:p>
          <a:p>
            <a:endParaRPr lang="en-GB" sz="1000" dirty="0"/>
          </a:p>
          <a:p>
            <a:r>
              <a:rPr lang="en-US" sz="1000" dirty="0"/>
              <a:t>Annealing circuitry</a:t>
            </a:r>
            <a:endParaRPr lang="en-IT" sz="1000" dirty="0"/>
          </a:p>
        </p:txBody>
      </p:sp>
      <p:sp>
        <p:nvSpPr>
          <p:cNvPr id="54" name="TextBox 53">
            <a:extLst>
              <a:ext uri="{FF2B5EF4-FFF2-40B4-BE49-F238E27FC236}">
                <a16:creationId xmlns:a16="http://schemas.microsoft.com/office/drawing/2014/main" id="{0FA0ED4F-746F-CB21-2197-CE9C8D82BC1B}"/>
              </a:ext>
            </a:extLst>
          </p:cNvPr>
          <p:cNvSpPr txBox="1"/>
          <p:nvPr/>
        </p:nvSpPr>
        <p:spPr>
          <a:xfrm>
            <a:off x="7470956" y="1753647"/>
            <a:ext cx="1471878" cy="1015663"/>
          </a:xfrm>
          <a:prstGeom prst="rect">
            <a:avLst/>
          </a:prstGeom>
          <a:noFill/>
        </p:spPr>
        <p:txBody>
          <a:bodyPr wrap="none" rtlCol="0">
            <a:spAutoFit/>
          </a:bodyPr>
          <a:lstStyle/>
          <a:p>
            <a:r>
              <a:rPr lang="en-US" sz="1000" dirty="0"/>
              <a:t>Multi-wafer run done</a:t>
            </a:r>
            <a:endParaRPr lang="en-IT" sz="1000" dirty="0"/>
          </a:p>
          <a:p>
            <a:endParaRPr lang="en-IT" sz="1000" dirty="0"/>
          </a:p>
          <a:p>
            <a:r>
              <a:rPr lang="en-IT" sz="1000" dirty="0"/>
              <a:t>Version2:</a:t>
            </a:r>
          </a:p>
          <a:p>
            <a:r>
              <a:rPr lang="en-IT" sz="1000" dirty="0"/>
              <a:t>32 channels</a:t>
            </a:r>
          </a:p>
          <a:p>
            <a:r>
              <a:rPr lang="en-IT" sz="1000" dirty="0"/>
              <a:t>Extended dynamic range</a:t>
            </a:r>
          </a:p>
          <a:p>
            <a:r>
              <a:rPr lang="en-IT" sz="1000" dirty="0"/>
              <a:t>Improved digital time</a:t>
            </a:r>
          </a:p>
        </p:txBody>
      </p:sp>
      <p:sp>
        <p:nvSpPr>
          <p:cNvPr id="55" name="TextBox 54">
            <a:extLst>
              <a:ext uri="{FF2B5EF4-FFF2-40B4-BE49-F238E27FC236}">
                <a16:creationId xmlns:a16="http://schemas.microsoft.com/office/drawing/2014/main" id="{E92711FF-58A7-F8A0-AD86-0EF0466234FA}"/>
              </a:ext>
            </a:extLst>
          </p:cNvPr>
          <p:cNvSpPr txBox="1"/>
          <p:nvPr/>
        </p:nvSpPr>
        <p:spPr>
          <a:xfrm>
            <a:off x="11601" y="1742157"/>
            <a:ext cx="1165704" cy="1015663"/>
          </a:xfrm>
          <a:prstGeom prst="rect">
            <a:avLst/>
          </a:prstGeom>
          <a:noFill/>
        </p:spPr>
        <p:txBody>
          <a:bodyPr wrap="none" rtlCol="0">
            <a:spAutoFit/>
          </a:bodyPr>
          <a:lstStyle/>
          <a:p>
            <a:r>
              <a:rPr lang="en-US" sz="1000" dirty="0"/>
              <a:t>8x8 array</a:t>
            </a:r>
          </a:p>
          <a:p>
            <a:r>
              <a:rPr lang="en-US" sz="1000" dirty="0"/>
              <a:t>50 </a:t>
            </a:r>
            <a:r>
              <a:rPr lang="en-US" sz="1000" dirty="0">
                <a:latin typeface="Symbol" pitchFamily="2" charset="2"/>
              </a:rPr>
              <a:t>m</a:t>
            </a:r>
            <a:r>
              <a:rPr lang="en-US" sz="1000" dirty="0"/>
              <a:t>m cell</a:t>
            </a:r>
          </a:p>
          <a:p>
            <a:r>
              <a:rPr lang="en-US" sz="1000" dirty="0"/>
              <a:t>Excellent fill factor</a:t>
            </a:r>
          </a:p>
          <a:p>
            <a:r>
              <a:rPr lang="en-US" sz="1000" dirty="0"/>
              <a:t>Best DCR</a:t>
            </a:r>
          </a:p>
          <a:p>
            <a:endParaRPr lang="en-US" sz="1000" dirty="0"/>
          </a:p>
          <a:p>
            <a:r>
              <a:rPr lang="en-US" sz="1000" dirty="0"/>
              <a:t>S14160 alternative</a:t>
            </a:r>
          </a:p>
        </p:txBody>
      </p:sp>
      <p:pic>
        <p:nvPicPr>
          <p:cNvPr id="56" name="Picture 55">
            <a:extLst>
              <a:ext uri="{FF2B5EF4-FFF2-40B4-BE49-F238E27FC236}">
                <a16:creationId xmlns:a16="http://schemas.microsoft.com/office/drawing/2014/main" id="{236CAE35-919A-96CB-E814-2A049D975566}"/>
              </a:ext>
            </a:extLst>
          </p:cNvPr>
          <p:cNvPicPr>
            <a:picLocks noChangeAspect="1"/>
          </p:cNvPicPr>
          <p:nvPr/>
        </p:nvPicPr>
        <p:blipFill>
          <a:blip r:embed="rId12"/>
          <a:stretch>
            <a:fillRect/>
          </a:stretch>
        </p:blipFill>
        <p:spPr>
          <a:xfrm>
            <a:off x="75854" y="4587185"/>
            <a:ext cx="1253802" cy="1105688"/>
          </a:xfrm>
          <a:prstGeom prst="rect">
            <a:avLst/>
          </a:prstGeom>
        </p:spPr>
      </p:pic>
      <p:sp>
        <p:nvSpPr>
          <p:cNvPr id="57" name="Rectangle 72">
            <a:extLst>
              <a:ext uri="{FF2B5EF4-FFF2-40B4-BE49-F238E27FC236}">
                <a16:creationId xmlns:a16="http://schemas.microsoft.com/office/drawing/2014/main" id="{5974C707-1B3A-56C4-BA3B-6DC516A1161E}"/>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sp>
        <p:nvSpPr>
          <p:cNvPr id="58" name="TextBox 57">
            <a:extLst>
              <a:ext uri="{FF2B5EF4-FFF2-40B4-BE49-F238E27FC236}">
                <a16:creationId xmlns:a16="http://schemas.microsoft.com/office/drawing/2014/main" id="{B145E724-F276-00C6-AD17-4587A6D5B578}"/>
              </a:ext>
            </a:extLst>
          </p:cNvPr>
          <p:cNvSpPr txBox="1"/>
          <p:nvPr/>
        </p:nvSpPr>
        <p:spPr>
          <a:xfrm>
            <a:off x="324649" y="5999914"/>
            <a:ext cx="5616794" cy="369332"/>
          </a:xfrm>
          <a:prstGeom prst="rect">
            <a:avLst/>
          </a:prstGeom>
          <a:noFill/>
        </p:spPr>
        <p:txBody>
          <a:bodyPr wrap="none" rtlCol="0">
            <a:spAutoFit/>
          </a:bodyPr>
          <a:lstStyle/>
          <a:p>
            <a:r>
              <a:rPr lang="en-IT" b="1" dirty="0">
                <a:solidFill>
                  <a:srgbClr val="C00000"/>
                </a:solidFill>
              </a:rPr>
              <a:t>Realization thanks to L. Barion, M. Cavallina, R. Malaguti</a:t>
            </a:r>
          </a:p>
        </p:txBody>
      </p:sp>
    </p:spTree>
    <p:extLst>
      <p:ext uri="{BB962C8B-B14F-4D97-AF65-F5344CB8AC3E}">
        <p14:creationId xmlns:p14="http://schemas.microsoft.com/office/powerpoint/2010/main" val="46227616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BEDFBE81-1EC6-1249-B972-8C313A19FA9C}"/>
              </a:ext>
            </a:extLst>
          </p:cNvPr>
          <p:cNvSpPr txBox="1"/>
          <p:nvPr/>
        </p:nvSpPr>
        <p:spPr>
          <a:xfrm>
            <a:off x="251520" y="153898"/>
            <a:ext cx="8419825" cy="492443"/>
          </a:xfrm>
          <a:prstGeom prst="rect">
            <a:avLst/>
          </a:prstGeom>
          <a:noFill/>
          <a:ln w="19050">
            <a:noFill/>
          </a:ln>
        </p:spPr>
        <p:txBody>
          <a:bodyPr wrap="square" rtlCol="0">
            <a:spAutoFit/>
          </a:bodyPr>
          <a:lstStyle/>
          <a:p>
            <a:r>
              <a:rPr lang="it-IT" sz="2600" dirty="0">
                <a:solidFill>
                  <a:srgbClr val="0000FF"/>
                </a:solidFill>
                <a:latin typeface="Comic Sans MS" panose="030F0702030302020204" pitchFamily="66" charset="0"/>
              </a:rPr>
              <a:t>EIC_NET: </a:t>
            </a:r>
            <a:r>
              <a:rPr lang="it-IT" sz="2600" dirty="0" err="1">
                <a:solidFill>
                  <a:srgbClr val="0000FF"/>
                </a:solidFill>
                <a:latin typeface="Comic Sans MS" panose="030F0702030302020204" pitchFamily="66" charset="0"/>
              </a:rPr>
              <a:t>dRICH</a:t>
            </a:r>
            <a:r>
              <a:rPr lang="it-IT" sz="2600" dirty="0">
                <a:solidFill>
                  <a:srgbClr val="0000FF"/>
                </a:solidFill>
                <a:latin typeface="Comic Sans MS" panose="030F0702030302020204" pitchFamily="66" charset="0"/>
              </a:rPr>
              <a:t> </a:t>
            </a:r>
            <a:r>
              <a:rPr lang="it-IT" sz="2600" dirty="0" err="1">
                <a:solidFill>
                  <a:srgbClr val="0000FF"/>
                </a:solidFill>
                <a:latin typeface="Comic Sans MS" panose="030F0702030302020204" pitchFamily="66" charset="0"/>
              </a:rPr>
              <a:t>Prototype</a:t>
            </a:r>
            <a:r>
              <a:rPr lang="it-IT" sz="2600" dirty="0">
                <a:solidFill>
                  <a:srgbClr val="0000FF"/>
                </a:solidFill>
                <a:latin typeface="Comic Sans MS" panose="030F0702030302020204" pitchFamily="66" charset="0"/>
              </a:rPr>
              <a:t> Milestones</a:t>
            </a:r>
          </a:p>
        </p:txBody>
      </p:sp>
      <p:cxnSp>
        <p:nvCxnSpPr>
          <p:cNvPr id="37" name="Straight Connector 92">
            <a:extLst>
              <a:ext uri="{FF2B5EF4-FFF2-40B4-BE49-F238E27FC236}">
                <a16:creationId xmlns:a16="http://schemas.microsoft.com/office/drawing/2014/main" id="{1AE1A524-93A8-044E-9FBB-38E13CCA13BF}"/>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8" name="Slide Number Placeholder 9">
            <a:extLst>
              <a:ext uri="{FF2B5EF4-FFF2-40B4-BE49-F238E27FC236}">
                <a16:creationId xmlns:a16="http://schemas.microsoft.com/office/drawing/2014/main" id="{5E413118-F86A-5B42-8156-99856E03382A}"/>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34</a:t>
            </a:fld>
            <a:endParaRPr lang="it-IT" sz="1600" b="1" dirty="0">
              <a:solidFill>
                <a:schemeClr val="tx1"/>
              </a:solidFill>
              <a:latin typeface="Calibri" charset="0"/>
              <a:ea typeface="Calibri" charset="0"/>
              <a:cs typeface="Calibri" charset="0"/>
            </a:endParaRPr>
          </a:p>
        </p:txBody>
      </p:sp>
      <p:sp>
        <p:nvSpPr>
          <p:cNvPr id="2" name="Rectangle 1">
            <a:extLst>
              <a:ext uri="{FF2B5EF4-FFF2-40B4-BE49-F238E27FC236}">
                <a16:creationId xmlns:a16="http://schemas.microsoft.com/office/drawing/2014/main" id="{C3C42CF8-D4EE-EB33-1A2F-5C0E89E728D6}"/>
              </a:ext>
            </a:extLst>
          </p:cNvPr>
          <p:cNvSpPr/>
          <p:nvPr/>
        </p:nvSpPr>
        <p:spPr>
          <a:xfrm>
            <a:off x="5914443" y="3908362"/>
            <a:ext cx="3113697" cy="22182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sz="1350" dirty="0"/>
          </a:p>
        </p:txBody>
      </p:sp>
      <p:sp>
        <p:nvSpPr>
          <p:cNvPr id="3" name="Rectangle 2">
            <a:extLst>
              <a:ext uri="{FF2B5EF4-FFF2-40B4-BE49-F238E27FC236}">
                <a16:creationId xmlns:a16="http://schemas.microsoft.com/office/drawing/2014/main" id="{1180624E-6073-AFDE-BF7B-2AE2B169DF0D}"/>
              </a:ext>
            </a:extLst>
          </p:cNvPr>
          <p:cNvSpPr/>
          <p:nvPr/>
        </p:nvSpPr>
        <p:spPr>
          <a:xfrm>
            <a:off x="4137691" y="3901783"/>
            <a:ext cx="1643777" cy="22528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sz="1350" dirty="0"/>
          </a:p>
        </p:txBody>
      </p:sp>
      <p:pic>
        <p:nvPicPr>
          <p:cNvPr id="4" name="Picture 3" descr="A picture containing screenshot, rectangle, square&#10;&#10;Description automatically generated">
            <a:extLst>
              <a:ext uri="{FF2B5EF4-FFF2-40B4-BE49-F238E27FC236}">
                <a16:creationId xmlns:a16="http://schemas.microsoft.com/office/drawing/2014/main" id="{BDB69D4B-DCE2-6265-30A9-C2D7390A0BD9}"/>
              </a:ext>
            </a:extLst>
          </p:cNvPr>
          <p:cNvPicPr>
            <a:picLocks noChangeAspect="1"/>
          </p:cNvPicPr>
          <p:nvPr/>
        </p:nvPicPr>
        <p:blipFill>
          <a:blip r:embed="rId3"/>
          <a:stretch>
            <a:fillRect/>
          </a:stretch>
        </p:blipFill>
        <p:spPr>
          <a:xfrm>
            <a:off x="4247568" y="1043914"/>
            <a:ext cx="3387025" cy="2163804"/>
          </a:xfrm>
          <a:prstGeom prst="rect">
            <a:avLst/>
          </a:prstGeom>
        </p:spPr>
      </p:pic>
      <p:pic>
        <p:nvPicPr>
          <p:cNvPr id="5" name="Picture 4">
            <a:extLst>
              <a:ext uri="{FF2B5EF4-FFF2-40B4-BE49-F238E27FC236}">
                <a16:creationId xmlns:a16="http://schemas.microsoft.com/office/drawing/2014/main" id="{7C2F591B-A90D-7FFA-7713-87298F2E4328}"/>
              </a:ext>
            </a:extLst>
          </p:cNvPr>
          <p:cNvPicPr>
            <a:picLocks noChangeAspect="1"/>
          </p:cNvPicPr>
          <p:nvPr/>
        </p:nvPicPr>
        <p:blipFill>
          <a:blip r:embed="rId4"/>
          <a:stretch>
            <a:fillRect/>
          </a:stretch>
        </p:blipFill>
        <p:spPr>
          <a:xfrm>
            <a:off x="5954226" y="3944744"/>
            <a:ext cx="3048751" cy="2125032"/>
          </a:xfrm>
          <a:prstGeom prst="rect">
            <a:avLst/>
          </a:prstGeom>
        </p:spPr>
      </p:pic>
      <p:pic>
        <p:nvPicPr>
          <p:cNvPr id="6" name="Picture 5">
            <a:extLst>
              <a:ext uri="{FF2B5EF4-FFF2-40B4-BE49-F238E27FC236}">
                <a16:creationId xmlns:a16="http://schemas.microsoft.com/office/drawing/2014/main" id="{3B917F6D-0A3C-116A-9F5C-5CAA25CFA012}"/>
              </a:ext>
            </a:extLst>
          </p:cNvPr>
          <p:cNvPicPr>
            <a:picLocks noChangeAspect="1"/>
          </p:cNvPicPr>
          <p:nvPr/>
        </p:nvPicPr>
        <p:blipFill>
          <a:blip r:embed="rId5"/>
          <a:stretch>
            <a:fillRect/>
          </a:stretch>
        </p:blipFill>
        <p:spPr>
          <a:xfrm rot="5400000">
            <a:off x="6969625" y="1167616"/>
            <a:ext cx="2168731" cy="1921989"/>
          </a:xfrm>
          <a:prstGeom prst="rect">
            <a:avLst/>
          </a:prstGeom>
        </p:spPr>
      </p:pic>
      <p:sp>
        <p:nvSpPr>
          <p:cNvPr id="7" name="Rectangle 6">
            <a:extLst>
              <a:ext uri="{FF2B5EF4-FFF2-40B4-BE49-F238E27FC236}">
                <a16:creationId xmlns:a16="http://schemas.microsoft.com/office/drawing/2014/main" id="{8CF47A91-BD3E-7473-67BD-B56C9CBCF159}"/>
              </a:ext>
            </a:extLst>
          </p:cNvPr>
          <p:cNvSpPr/>
          <p:nvPr/>
        </p:nvSpPr>
        <p:spPr>
          <a:xfrm>
            <a:off x="6968904" y="1043914"/>
            <a:ext cx="112164" cy="2163804"/>
          </a:xfrm>
          <a:prstGeom prst="rect">
            <a:avLst/>
          </a:prstGeom>
          <a:solidFill>
            <a:schemeClr val="accent1">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9" name="TextBox 8">
            <a:extLst>
              <a:ext uri="{FF2B5EF4-FFF2-40B4-BE49-F238E27FC236}">
                <a16:creationId xmlns:a16="http://schemas.microsoft.com/office/drawing/2014/main" id="{68D54E94-EC02-B601-7779-D27AA86F16DF}"/>
              </a:ext>
            </a:extLst>
          </p:cNvPr>
          <p:cNvSpPr txBox="1"/>
          <p:nvPr/>
        </p:nvSpPr>
        <p:spPr>
          <a:xfrm>
            <a:off x="301115" y="1160013"/>
            <a:ext cx="3364447" cy="1969770"/>
          </a:xfrm>
          <a:prstGeom prst="rect">
            <a:avLst/>
          </a:prstGeom>
          <a:noFill/>
        </p:spPr>
        <p:txBody>
          <a:bodyPr wrap="none" rtlCol="0">
            <a:spAutoFit/>
          </a:bodyPr>
          <a:lstStyle/>
          <a:p>
            <a:r>
              <a:rPr lang="en-IT" sz="1400" b="1" dirty="0"/>
              <a:t>2023: EIC-driven detector plane</a:t>
            </a:r>
          </a:p>
          <a:p>
            <a:endParaRPr lang="en-IT" sz="1200" dirty="0"/>
          </a:p>
          <a:p>
            <a:r>
              <a:rPr lang="en-GB" sz="1200" dirty="0"/>
              <a:t> Initial characterization of realistic aerogel</a:t>
            </a:r>
          </a:p>
          <a:p>
            <a:r>
              <a:rPr lang="en-GB" sz="1200" dirty="0"/>
              <a:t>                     and mirror components (23/04); </a:t>
            </a:r>
          </a:p>
          <a:p>
            <a:endParaRPr lang="en-GB" sz="1200" dirty="0"/>
          </a:p>
          <a:p>
            <a:r>
              <a:rPr lang="en-GB" sz="1200" dirty="0"/>
              <a:t>  Projected performance of the baseline detector </a:t>
            </a:r>
          </a:p>
          <a:p>
            <a:r>
              <a:rPr lang="en-GB" sz="1200" dirty="0"/>
              <a:t>          as integrated into EPIC (23/06); </a:t>
            </a:r>
          </a:p>
          <a:p>
            <a:endParaRPr lang="en-GB" sz="1200" dirty="0"/>
          </a:p>
          <a:p>
            <a:r>
              <a:rPr lang="en-GB" sz="1200" dirty="0"/>
              <a:t>  Assessment of the </a:t>
            </a:r>
            <a:r>
              <a:rPr lang="en-GB" sz="1200" dirty="0" err="1"/>
              <a:t>dRICH</a:t>
            </a:r>
            <a:r>
              <a:rPr lang="en-GB" sz="1200" dirty="0"/>
              <a:t> prototype performance </a:t>
            </a:r>
          </a:p>
          <a:p>
            <a:r>
              <a:rPr lang="en-GB" sz="1200" dirty="0"/>
              <a:t>         with the EIC-driven detection plane (23/10).</a:t>
            </a:r>
            <a:endParaRPr lang="en-IT" sz="1200" dirty="0"/>
          </a:p>
        </p:txBody>
      </p:sp>
      <p:sp>
        <p:nvSpPr>
          <p:cNvPr id="10" name="TextBox 9">
            <a:extLst>
              <a:ext uri="{FF2B5EF4-FFF2-40B4-BE49-F238E27FC236}">
                <a16:creationId xmlns:a16="http://schemas.microsoft.com/office/drawing/2014/main" id="{0B159743-A6CC-FE2C-40F6-093946262941}"/>
              </a:ext>
            </a:extLst>
          </p:cNvPr>
          <p:cNvSpPr txBox="1"/>
          <p:nvPr/>
        </p:nvSpPr>
        <p:spPr>
          <a:xfrm>
            <a:off x="301115" y="4164756"/>
            <a:ext cx="3508525" cy="2000548"/>
          </a:xfrm>
          <a:prstGeom prst="rect">
            <a:avLst/>
          </a:prstGeom>
          <a:noFill/>
        </p:spPr>
        <p:txBody>
          <a:bodyPr wrap="none" rtlCol="0">
            <a:spAutoFit/>
          </a:bodyPr>
          <a:lstStyle/>
          <a:p>
            <a:r>
              <a:rPr lang="en-IT" sz="1400" b="1" dirty="0"/>
              <a:t>2024: Real-scale prototype for TDR </a:t>
            </a:r>
            <a:r>
              <a:rPr lang="en-IT" sz="1400" dirty="0"/>
              <a:t>(1 sector)</a:t>
            </a:r>
          </a:p>
          <a:p>
            <a:endParaRPr lang="en-IT" sz="1200" b="1" dirty="0"/>
          </a:p>
          <a:p>
            <a:r>
              <a:rPr lang="en-GB" sz="1200" dirty="0"/>
              <a:t>  Mechanical structure</a:t>
            </a:r>
          </a:p>
          <a:p>
            <a:endParaRPr lang="en-GB" sz="1200" dirty="0"/>
          </a:p>
          <a:p>
            <a:r>
              <a:rPr lang="en-GB" sz="1200" dirty="0"/>
              <a:t>  Realistic optics (off-axis)</a:t>
            </a:r>
          </a:p>
          <a:p>
            <a:endParaRPr lang="en-GB" sz="1200" dirty="0"/>
          </a:p>
          <a:p>
            <a:r>
              <a:rPr lang="en-GB" sz="1200" dirty="0"/>
              <a:t>  ALCOR64 FEB  +  RDO</a:t>
            </a:r>
          </a:p>
          <a:p>
            <a:endParaRPr lang="en-GB" sz="1200" dirty="0"/>
          </a:p>
          <a:p>
            <a:r>
              <a:rPr lang="en-GB" sz="1200" dirty="0"/>
              <a:t>  </a:t>
            </a:r>
            <a:r>
              <a:rPr lang="en-US" sz="1200" dirty="0"/>
              <a:t>Aerogel and mirror demonstrator</a:t>
            </a:r>
            <a:endParaRPr lang="en-IT" sz="1400" dirty="0"/>
          </a:p>
          <a:p>
            <a:endParaRPr lang="en-IT" sz="1400" b="1"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753833E-095F-8EE2-7481-307DF63660BB}"/>
                  </a:ext>
                </a:extLst>
              </p:cNvPr>
              <p:cNvSpPr txBox="1"/>
              <p:nvPr/>
            </p:nvSpPr>
            <p:spPr>
              <a:xfrm>
                <a:off x="161540" y="1599717"/>
                <a:ext cx="187552" cy="2308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500" b="1" i="1" smtClean="0">
                          <a:solidFill>
                            <a:srgbClr val="00B050"/>
                          </a:solidFill>
                          <a:latin typeface="Cambria Math" panose="02040503050406030204" pitchFamily="18" charset="0"/>
                        </a:rPr>
                        <m:t>✓</m:t>
                      </m:r>
                    </m:oMath>
                  </m:oMathPara>
                </a14:m>
                <a:endParaRPr lang="en-IT" sz="1500" b="1" dirty="0">
                  <a:solidFill>
                    <a:schemeClr val="accent6"/>
                  </a:solidFill>
                </a:endParaRPr>
              </a:p>
            </p:txBody>
          </p:sp>
        </mc:Choice>
        <mc:Fallback xmlns="">
          <p:sp>
            <p:nvSpPr>
              <p:cNvPr id="11" name="TextBox 10">
                <a:extLst>
                  <a:ext uri="{FF2B5EF4-FFF2-40B4-BE49-F238E27FC236}">
                    <a16:creationId xmlns:a16="http://schemas.microsoft.com/office/drawing/2014/main" id="{9753833E-095F-8EE2-7481-307DF63660BB}"/>
                  </a:ext>
                </a:extLst>
              </p:cNvPr>
              <p:cNvSpPr txBox="1">
                <a:spLocks noRot="1" noChangeAspect="1" noMove="1" noResize="1" noEditPoints="1" noAdjustHandles="1" noChangeArrowheads="1" noChangeShapeType="1" noTextEdit="1"/>
              </p:cNvSpPr>
              <p:nvPr/>
            </p:nvSpPr>
            <p:spPr>
              <a:xfrm>
                <a:off x="161540" y="1599717"/>
                <a:ext cx="187552" cy="230832"/>
              </a:xfrm>
              <a:prstGeom prst="rect">
                <a:avLst/>
              </a:prstGeom>
              <a:blipFill>
                <a:blip r:embed="rId6"/>
                <a:stretch>
                  <a:fillRect l="-25000" r="-25000" b="-10526"/>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7806150-299E-B1B6-5AF7-9AB445614E29}"/>
                  </a:ext>
                </a:extLst>
              </p:cNvPr>
              <p:cNvSpPr txBox="1"/>
              <p:nvPr/>
            </p:nvSpPr>
            <p:spPr>
              <a:xfrm>
                <a:off x="129046" y="2185898"/>
                <a:ext cx="187552" cy="2308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500" b="1" i="1" smtClean="0">
                          <a:solidFill>
                            <a:srgbClr val="00B050"/>
                          </a:solidFill>
                          <a:latin typeface="Cambria Math" panose="02040503050406030204" pitchFamily="18" charset="0"/>
                        </a:rPr>
                        <m:t>✓</m:t>
                      </m:r>
                    </m:oMath>
                  </m:oMathPara>
                </a14:m>
                <a:endParaRPr lang="en-IT" sz="1500" b="1" dirty="0">
                  <a:solidFill>
                    <a:schemeClr val="accent6"/>
                  </a:solidFill>
                </a:endParaRPr>
              </a:p>
            </p:txBody>
          </p:sp>
        </mc:Choice>
        <mc:Fallback xmlns="">
          <p:sp>
            <p:nvSpPr>
              <p:cNvPr id="12" name="TextBox 11">
                <a:extLst>
                  <a:ext uri="{FF2B5EF4-FFF2-40B4-BE49-F238E27FC236}">
                    <a16:creationId xmlns:a16="http://schemas.microsoft.com/office/drawing/2014/main" id="{27806150-299E-B1B6-5AF7-9AB445614E29}"/>
                  </a:ext>
                </a:extLst>
              </p:cNvPr>
              <p:cNvSpPr txBox="1">
                <a:spLocks noRot="1" noChangeAspect="1" noMove="1" noResize="1" noEditPoints="1" noAdjustHandles="1" noChangeArrowheads="1" noChangeShapeType="1" noTextEdit="1"/>
              </p:cNvSpPr>
              <p:nvPr/>
            </p:nvSpPr>
            <p:spPr>
              <a:xfrm>
                <a:off x="129046" y="2185898"/>
                <a:ext cx="187552" cy="230832"/>
              </a:xfrm>
              <a:prstGeom prst="rect">
                <a:avLst/>
              </a:prstGeom>
              <a:blipFill>
                <a:blip r:embed="rId7"/>
                <a:stretch>
                  <a:fillRect l="-26667" r="-26667" b="-5263"/>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7069CDB-C64C-58CB-1F73-FD78E362ED13}"/>
                  </a:ext>
                </a:extLst>
              </p:cNvPr>
              <p:cNvSpPr txBox="1"/>
              <p:nvPr/>
            </p:nvSpPr>
            <p:spPr>
              <a:xfrm>
                <a:off x="129046" y="2711626"/>
                <a:ext cx="187552" cy="2308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500" b="1" i="1" smtClean="0">
                          <a:solidFill>
                            <a:srgbClr val="00B050"/>
                          </a:solidFill>
                          <a:latin typeface="Cambria Math" panose="02040503050406030204" pitchFamily="18" charset="0"/>
                        </a:rPr>
                        <m:t>✓</m:t>
                      </m:r>
                    </m:oMath>
                  </m:oMathPara>
                </a14:m>
                <a:endParaRPr lang="en-IT" sz="1500" b="1" dirty="0">
                  <a:solidFill>
                    <a:schemeClr val="accent6"/>
                  </a:solidFill>
                </a:endParaRPr>
              </a:p>
            </p:txBody>
          </p:sp>
        </mc:Choice>
        <mc:Fallback xmlns="">
          <p:sp>
            <p:nvSpPr>
              <p:cNvPr id="13" name="TextBox 12">
                <a:extLst>
                  <a:ext uri="{FF2B5EF4-FFF2-40B4-BE49-F238E27FC236}">
                    <a16:creationId xmlns:a16="http://schemas.microsoft.com/office/drawing/2014/main" id="{07069CDB-C64C-58CB-1F73-FD78E362ED13}"/>
                  </a:ext>
                </a:extLst>
              </p:cNvPr>
              <p:cNvSpPr txBox="1">
                <a:spLocks noRot="1" noChangeAspect="1" noMove="1" noResize="1" noEditPoints="1" noAdjustHandles="1" noChangeArrowheads="1" noChangeShapeType="1" noTextEdit="1"/>
              </p:cNvSpPr>
              <p:nvPr/>
            </p:nvSpPr>
            <p:spPr>
              <a:xfrm>
                <a:off x="129046" y="2711626"/>
                <a:ext cx="187552" cy="230832"/>
              </a:xfrm>
              <a:prstGeom prst="rect">
                <a:avLst/>
              </a:prstGeom>
              <a:blipFill>
                <a:blip r:embed="rId8"/>
                <a:stretch>
                  <a:fillRect l="-26667" r="-26667" b="-10526"/>
                </a:stretch>
              </a:blipFill>
            </p:spPr>
            <p:txBody>
              <a:bodyPr/>
              <a:lstStyle/>
              <a:p>
                <a:r>
                  <a:rPr lang="en-IT">
                    <a:noFill/>
                  </a:rPr>
                  <a:t> </a:t>
                </a:r>
              </a:p>
            </p:txBody>
          </p:sp>
        </mc:Fallback>
      </mc:AlternateContent>
      <p:sp>
        <p:nvSpPr>
          <p:cNvPr id="14" name="TextBox 13">
            <a:extLst>
              <a:ext uri="{FF2B5EF4-FFF2-40B4-BE49-F238E27FC236}">
                <a16:creationId xmlns:a16="http://schemas.microsoft.com/office/drawing/2014/main" id="{2D120311-7979-D8F5-6E2C-21B5B658F93B}"/>
              </a:ext>
            </a:extLst>
          </p:cNvPr>
          <p:cNvSpPr txBox="1"/>
          <p:nvPr/>
        </p:nvSpPr>
        <p:spPr>
          <a:xfrm>
            <a:off x="4162854" y="3901784"/>
            <a:ext cx="1691489" cy="246221"/>
          </a:xfrm>
          <a:prstGeom prst="rect">
            <a:avLst/>
          </a:prstGeom>
          <a:noFill/>
        </p:spPr>
        <p:txBody>
          <a:bodyPr wrap="square" rtlCol="0">
            <a:spAutoFit/>
          </a:bodyPr>
          <a:lstStyle/>
          <a:p>
            <a:r>
              <a:rPr lang="en-US" sz="1000" dirty="0"/>
              <a:t>New EIC-driven readout unit</a:t>
            </a:r>
            <a:endParaRPr lang="en-IT" sz="1000" dirty="0"/>
          </a:p>
        </p:txBody>
      </p:sp>
      <p:pic>
        <p:nvPicPr>
          <p:cNvPr id="15" name="Picture 14">
            <a:extLst>
              <a:ext uri="{FF2B5EF4-FFF2-40B4-BE49-F238E27FC236}">
                <a16:creationId xmlns:a16="http://schemas.microsoft.com/office/drawing/2014/main" id="{22EE7244-E53F-3B08-649C-DD43692482BE}"/>
              </a:ext>
            </a:extLst>
          </p:cNvPr>
          <p:cNvPicPr>
            <a:picLocks noChangeAspect="1"/>
          </p:cNvPicPr>
          <p:nvPr/>
        </p:nvPicPr>
        <p:blipFill>
          <a:blip r:embed="rId9"/>
          <a:stretch>
            <a:fillRect/>
          </a:stretch>
        </p:blipFill>
        <p:spPr>
          <a:xfrm>
            <a:off x="4355976" y="4137679"/>
            <a:ext cx="1305247" cy="2016925"/>
          </a:xfrm>
          <a:prstGeom prst="rect">
            <a:avLst/>
          </a:prstGeom>
        </p:spPr>
      </p:pic>
      <p:sp>
        <p:nvSpPr>
          <p:cNvPr id="22" name="TextBox 21">
            <a:extLst>
              <a:ext uri="{FF2B5EF4-FFF2-40B4-BE49-F238E27FC236}">
                <a16:creationId xmlns:a16="http://schemas.microsoft.com/office/drawing/2014/main" id="{365A43B6-EC7B-2BA6-5287-3C6A19E46A58}"/>
              </a:ext>
            </a:extLst>
          </p:cNvPr>
          <p:cNvSpPr txBox="1"/>
          <p:nvPr/>
        </p:nvSpPr>
        <p:spPr>
          <a:xfrm>
            <a:off x="474272" y="3307865"/>
            <a:ext cx="3210559" cy="276999"/>
          </a:xfrm>
          <a:prstGeom prst="rect">
            <a:avLst/>
          </a:prstGeom>
          <a:noFill/>
        </p:spPr>
        <p:txBody>
          <a:bodyPr wrap="none" rtlCol="0">
            <a:spAutoFit/>
          </a:bodyPr>
          <a:lstStyle/>
          <a:p>
            <a:r>
              <a:rPr lang="en-IT" sz="1200" b="1" dirty="0">
                <a:solidFill>
                  <a:srgbClr val="C00000"/>
                </a:solidFill>
              </a:rPr>
              <a:t>Test beam planned in August and October 2023</a:t>
            </a:r>
          </a:p>
        </p:txBody>
      </p:sp>
      <p:sp>
        <p:nvSpPr>
          <p:cNvPr id="23" name="Rectangle 72">
            <a:extLst>
              <a:ext uri="{FF2B5EF4-FFF2-40B4-BE49-F238E27FC236}">
                <a16:creationId xmlns:a16="http://schemas.microsoft.com/office/drawing/2014/main" id="{FB261A40-5EFC-534E-3250-2B8618D1B463}"/>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sp>
        <p:nvSpPr>
          <p:cNvPr id="24" name="TextBox 23">
            <a:extLst>
              <a:ext uri="{FF2B5EF4-FFF2-40B4-BE49-F238E27FC236}">
                <a16:creationId xmlns:a16="http://schemas.microsoft.com/office/drawing/2014/main" id="{51688F45-471E-4933-AC68-342142006C0E}"/>
              </a:ext>
            </a:extLst>
          </p:cNvPr>
          <p:cNvSpPr txBox="1"/>
          <p:nvPr/>
        </p:nvSpPr>
        <p:spPr>
          <a:xfrm>
            <a:off x="301115" y="6189942"/>
            <a:ext cx="5616794" cy="369332"/>
          </a:xfrm>
          <a:prstGeom prst="rect">
            <a:avLst/>
          </a:prstGeom>
          <a:noFill/>
        </p:spPr>
        <p:txBody>
          <a:bodyPr wrap="none" rtlCol="0">
            <a:spAutoFit/>
          </a:bodyPr>
          <a:lstStyle/>
          <a:p>
            <a:r>
              <a:rPr lang="en-IT" b="1" dirty="0">
                <a:solidFill>
                  <a:srgbClr val="C00000"/>
                </a:solidFill>
              </a:rPr>
              <a:t>Realization thanks to L. Barion, M. Cavallina, R. Malaguti</a:t>
            </a:r>
          </a:p>
        </p:txBody>
      </p:sp>
    </p:spTree>
    <p:extLst>
      <p:ext uri="{BB962C8B-B14F-4D97-AF65-F5344CB8AC3E}">
        <p14:creationId xmlns:p14="http://schemas.microsoft.com/office/powerpoint/2010/main" val="317532852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5">
            <a:extLst>
              <a:ext uri="{FF2B5EF4-FFF2-40B4-BE49-F238E27FC236}">
                <a16:creationId xmlns:a16="http://schemas.microsoft.com/office/drawing/2014/main" id="{98F38C5C-379F-0A45-82BB-0AC061A77219}"/>
              </a:ext>
            </a:extLst>
          </p:cNvPr>
          <p:cNvSpPr txBox="1"/>
          <p:nvPr/>
        </p:nvSpPr>
        <p:spPr>
          <a:xfrm>
            <a:off x="179512" y="1012388"/>
            <a:ext cx="7812360" cy="5749458"/>
          </a:xfrm>
          <a:prstGeom prst="rect">
            <a:avLst/>
          </a:prstGeom>
          <a:solidFill>
            <a:schemeClr val="bg1"/>
          </a:solidFill>
        </p:spPr>
        <p:txBody>
          <a:bodyPr wrap="square" lIns="100772" tIns="50387" rIns="100772" bIns="50387" rtlCol="0">
            <a:spAutoFit/>
          </a:bodyPr>
          <a:lstStyle/>
          <a:p>
            <a:r>
              <a:rPr lang="it-IT" sz="1900" dirty="0" err="1">
                <a:solidFill>
                  <a:srgbClr val="FF0000"/>
                </a:solidFill>
                <a:latin typeface="Comic Sans MS"/>
                <a:cs typeface="Comic Sans MS"/>
              </a:rPr>
              <a:t>Responsabilita’</a:t>
            </a:r>
            <a:r>
              <a:rPr lang="it-IT" sz="1900" dirty="0">
                <a:solidFill>
                  <a:srgbClr val="FF0000"/>
                </a:solidFill>
                <a:latin typeface="Comic Sans MS"/>
                <a:cs typeface="Comic Sans MS"/>
              </a:rPr>
              <a:t>:</a:t>
            </a:r>
          </a:p>
          <a:p>
            <a:endParaRPr lang="it-IT" sz="1100" dirty="0">
              <a:solidFill>
                <a:srgbClr val="FF0000"/>
              </a:solidFill>
              <a:latin typeface="Comic Sans MS"/>
              <a:cs typeface="Comic Sans MS"/>
            </a:endParaRPr>
          </a:p>
          <a:p>
            <a:pPr marL="377900" indent="-377900">
              <a:buFont typeface="Arial" pitchFamily="34" charset="0"/>
              <a:buChar char="•"/>
            </a:pPr>
            <a:r>
              <a:rPr lang="it-IT" sz="1900" dirty="0">
                <a:latin typeface="Comic Sans MS"/>
                <a:cs typeface="Comic Sans MS"/>
              </a:rPr>
              <a:t>M. C.: responsabile locale EIC_NET</a:t>
            </a:r>
          </a:p>
          <a:p>
            <a:pPr marL="377900" indent="-377900">
              <a:buFont typeface="Arial" pitchFamily="34" charset="0"/>
              <a:buChar char="•"/>
            </a:pPr>
            <a:r>
              <a:rPr lang="it-IT" sz="1900" dirty="0">
                <a:latin typeface="Comic Sans MS"/>
                <a:cs typeface="Comic Sans MS"/>
              </a:rPr>
              <a:t>M. C.: responsabile </a:t>
            </a:r>
            <a:r>
              <a:rPr lang="it-IT" sz="1900" dirty="0" err="1">
                <a:latin typeface="Comic Sans MS"/>
                <a:cs typeface="Comic Sans MS"/>
              </a:rPr>
              <a:t>dRICH</a:t>
            </a:r>
            <a:endParaRPr lang="it-IT" sz="1900" dirty="0">
              <a:latin typeface="Comic Sans MS"/>
              <a:cs typeface="Comic Sans MS"/>
            </a:endParaRPr>
          </a:p>
          <a:p>
            <a:pPr marL="377900" indent="-377900">
              <a:buFont typeface="Arial" pitchFamily="34" charset="0"/>
              <a:buChar char="•"/>
            </a:pPr>
            <a:r>
              <a:rPr lang="it-IT" sz="1900" dirty="0">
                <a:latin typeface="Comic Sans MS"/>
                <a:cs typeface="Comic Sans MS"/>
              </a:rPr>
              <a:t>A. S.: Contact for </a:t>
            </a:r>
            <a:r>
              <a:rPr lang="it-IT" sz="1900" dirty="0" err="1">
                <a:latin typeface="Comic Sans MS"/>
                <a:cs typeface="Comic Sans MS"/>
              </a:rPr>
              <a:t>dRICH</a:t>
            </a:r>
            <a:r>
              <a:rPr lang="it-IT" sz="1900" dirty="0">
                <a:latin typeface="Comic Sans MS"/>
                <a:cs typeface="Comic Sans MS"/>
              </a:rPr>
              <a:t> </a:t>
            </a:r>
            <a:r>
              <a:rPr lang="it-IT" sz="1900" dirty="0" err="1">
                <a:latin typeface="Comic Sans MS"/>
                <a:cs typeface="Comic Sans MS"/>
              </a:rPr>
              <a:t>mechanics</a:t>
            </a:r>
            <a:endParaRPr lang="it-IT" sz="1900" dirty="0">
              <a:latin typeface="Comic Sans MS"/>
              <a:cs typeface="Comic Sans MS"/>
            </a:endParaRPr>
          </a:p>
          <a:p>
            <a:pPr marL="377900" indent="-377900">
              <a:buFont typeface="Arial" pitchFamily="34" charset="0"/>
              <a:buChar char="•"/>
            </a:pPr>
            <a:r>
              <a:rPr lang="it-IT" sz="1900" dirty="0">
                <a:latin typeface="Comic Sans MS"/>
                <a:cs typeface="Comic Sans MS"/>
              </a:rPr>
              <a:t>M. C.:  co-coordinator eRD102</a:t>
            </a:r>
          </a:p>
          <a:p>
            <a:pPr marL="377900" indent="-377900">
              <a:buFont typeface="Arial" pitchFamily="34" charset="0"/>
              <a:buChar char="•"/>
            </a:pPr>
            <a:r>
              <a:rPr lang="it-IT" sz="1900" dirty="0">
                <a:latin typeface="Comic Sans MS"/>
                <a:cs typeface="Comic Sans MS"/>
              </a:rPr>
              <a:t>M. C.: IAC POETIC (</a:t>
            </a:r>
            <a:r>
              <a:rPr lang="it-IT" sz="1900" dirty="0" err="1">
                <a:latin typeface="Comic Sans MS"/>
                <a:cs typeface="Comic Sans MS"/>
              </a:rPr>
              <a:t>Physics</a:t>
            </a:r>
            <a:r>
              <a:rPr lang="it-IT" sz="1900" dirty="0">
                <a:latin typeface="Comic Sans MS"/>
                <a:cs typeface="Comic Sans MS"/>
              </a:rPr>
              <a:t> </a:t>
            </a:r>
            <a:r>
              <a:rPr lang="it-IT" sz="1900" dirty="0" err="1">
                <a:latin typeface="Comic Sans MS"/>
                <a:cs typeface="Comic Sans MS"/>
              </a:rPr>
              <a:t>Opportunities</a:t>
            </a:r>
            <a:r>
              <a:rPr lang="it-IT" sz="1900" dirty="0">
                <a:latin typeface="Comic Sans MS"/>
                <a:cs typeface="Comic Sans MS"/>
              </a:rPr>
              <a:t> </a:t>
            </a:r>
            <a:r>
              <a:rPr lang="it-IT" sz="1900" dirty="0" err="1">
                <a:latin typeface="Comic Sans MS"/>
                <a:cs typeface="Comic Sans MS"/>
              </a:rPr>
              <a:t>at</a:t>
            </a:r>
            <a:r>
              <a:rPr lang="it-IT" sz="1900" dirty="0">
                <a:latin typeface="Comic Sans MS"/>
                <a:cs typeface="Comic Sans MS"/>
              </a:rPr>
              <a:t> EIC) Conference</a:t>
            </a:r>
          </a:p>
          <a:p>
            <a:endParaRPr lang="it-IT" sz="1900" dirty="0">
              <a:solidFill>
                <a:schemeClr val="tx1"/>
              </a:solidFill>
              <a:latin typeface="Comic Sans MS"/>
              <a:cs typeface="Comic Sans MS"/>
            </a:endParaRPr>
          </a:p>
          <a:p>
            <a:r>
              <a:rPr lang="it-IT" sz="1900" dirty="0">
                <a:solidFill>
                  <a:srgbClr val="FF0000"/>
                </a:solidFill>
                <a:latin typeface="Comic Sans MS"/>
                <a:cs typeface="Comic Sans MS"/>
              </a:rPr>
              <a:t>Contributi principali:</a:t>
            </a:r>
          </a:p>
          <a:p>
            <a:endParaRPr lang="it-IT" sz="1400" dirty="0">
              <a:solidFill>
                <a:srgbClr val="FF0000"/>
              </a:solidFill>
              <a:latin typeface="Comic Sans MS"/>
              <a:cs typeface="Comic Sans MS"/>
            </a:endParaRPr>
          </a:p>
          <a:p>
            <a:r>
              <a:rPr lang="it-IT" sz="1900" dirty="0">
                <a:latin typeface="Comic Sans MS"/>
                <a:cs typeface="Comic Sans MS"/>
              </a:rPr>
              <a:t> </a:t>
            </a:r>
          </a:p>
          <a:p>
            <a:pPr marL="377900" indent="-377900">
              <a:buFont typeface="Arial" pitchFamily="34" charset="0"/>
              <a:buChar char="•"/>
            </a:pPr>
            <a:r>
              <a:rPr lang="it-IT" sz="1900" dirty="0" err="1">
                <a:latin typeface="Comic Sans MS"/>
                <a:cs typeface="Comic Sans MS"/>
              </a:rPr>
              <a:t>dRICH</a:t>
            </a:r>
            <a:r>
              <a:rPr lang="it-IT" sz="1900" dirty="0">
                <a:latin typeface="Comic Sans MS"/>
                <a:cs typeface="Comic Sans MS"/>
              </a:rPr>
              <a:t> detector </a:t>
            </a:r>
          </a:p>
          <a:p>
            <a:r>
              <a:rPr lang="it-IT" sz="1900" dirty="0">
                <a:solidFill>
                  <a:srgbClr val="FF0000"/>
                </a:solidFill>
                <a:latin typeface="Comic Sans MS"/>
                <a:cs typeface="Comic Sans MS"/>
              </a:rPr>
              <a:t>      </a:t>
            </a:r>
            <a:r>
              <a:rPr lang="it-IT" sz="1900" dirty="0">
                <a:latin typeface="Comic Sans MS"/>
                <a:cs typeface="Comic Sans MS"/>
              </a:rPr>
              <a:t>- </a:t>
            </a:r>
            <a:r>
              <a:rPr lang="it-IT" sz="1900" dirty="0" err="1">
                <a:latin typeface="Comic Sans MS"/>
                <a:cs typeface="Comic Sans MS"/>
              </a:rPr>
              <a:t>dRICH</a:t>
            </a:r>
            <a:r>
              <a:rPr lang="it-IT" sz="1900" dirty="0">
                <a:latin typeface="Comic Sans MS"/>
                <a:cs typeface="Comic Sans MS"/>
              </a:rPr>
              <a:t> </a:t>
            </a:r>
            <a:r>
              <a:rPr lang="it-IT" sz="1900" dirty="0" err="1">
                <a:latin typeface="Comic Sans MS"/>
                <a:cs typeface="Comic Sans MS"/>
              </a:rPr>
              <a:t>mechanics</a:t>
            </a:r>
            <a:endParaRPr lang="it-IT" sz="1900" dirty="0">
              <a:latin typeface="Comic Sans MS"/>
              <a:cs typeface="Comic Sans MS"/>
            </a:endParaRPr>
          </a:p>
          <a:p>
            <a:r>
              <a:rPr lang="it-IT" sz="1900" dirty="0">
                <a:solidFill>
                  <a:srgbClr val="FF0000"/>
                </a:solidFill>
                <a:latin typeface="Comic Sans MS"/>
                <a:cs typeface="Comic Sans MS"/>
              </a:rPr>
              <a:t>      </a:t>
            </a:r>
            <a:r>
              <a:rPr lang="it-IT" sz="1900" dirty="0">
                <a:latin typeface="Comic Sans MS"/>
                <a:cs typeface="Comic Sans MS"/>
              </a:rPr>
              <a:t>- </a:t>
            </a:r>
            <a:r>
              <a:rPr lang="it-IT" sz="1900" dirty="0" err="1">
                <a:latin typeface="Comic Sans MS"/>
                <a:cs typeface="Comic Sans MS"/>
              </a:rPr>
              <a:t>Prototyping</a:t>
            </a:r>
            <a:r>
              <a:rPr lang="it-IT" sz="1900" dirty="0">
                <a:latin typeface="Comic Sans MS"/>
                <a:cs typeface="Comic Sans MS"/>
              </a:rPr>
              <a:t> </a:t>
            </a:r>
          </a:p>
          <a:p>
            <a:r>
              <a:rPr lang="it-IT" sz="1900" dirty="0">
                <a:latin typeface="Comic Sans MS"/>
                <a:cs typeface="Comic Sans MS"/>
              </a:rPr>
              <a:t>      - Optical component </a:t>
            </a:r>
            <a:r>
              <a:rPr lang="it-IT" sz="1900" dirty="0" err="1">
                <a:latin typeface="Comic Sans MS"/>
                <a:cs typeface="Comic Sans MS"/>
              </a:rPr>
              <a:t>characterization</a:t>
            </a:r>
            <a:r>
              <a:rPr lang="it-IT" sz="1900" dirty="0">
                <a:latin typeface="Comic Sans MS"/>
                <a:cs typeface="Comic Sans MS"/>
              </a:rPr>
              <a:t> </a:t>
            </a:r>
          </a:p>
          <a:p>
            <a:r>
              <a:rPr lang="it-IT" sz="1900" dirty="0">
                <a:latin typeface="Comic Sans MS"/>
                <a:cs typeface="Comic Sans MS"/>
              </a:rPr>
              <a:t>      - </a:t>
            </a:r>
            <a:r>
              <a:rPr lang="it-IT" sz="1900" dirty="0" err="1">
                <a:latin typeface="Comic Sans MS"/>
                <a:cs typeface="Comic Sans MS"/>
              </a:rPr>
              <a:t>SiPM</a:t>
            </a:r>
            <a:r>
              <a:rPr lang="it-IT" sz="1900" dirty="0">
                <a:latin typeface="Comic Sans MS"/>
                <a:cs typeface="Comic Sans MS"/>
              </a:rPr>
              <a:t> </a:t>
            </a:r>
            <a:r>
              <a:rPr lang="it-IT" sz="1900" dirty="0" err="1">
                <a:latin typeface="Comic Sans MS"/>
                <a:cs typeface="Comic Sans MS"/>
              </a:rPr>
              <a:t>irradiation</a:t>
            </a:r>
            <a:r>
              <a:rPr lang="it-IT" sz="1900" dirty="0">
                <a:latin typeface="Comic Sans MS"/>
                <a:cs typeface="Comic Sans MS"/>
              </a:rPr>
              <a:t> </a:t>
            </a:r>
            <a:r>
              <a:rPr lang="it-IT" sz="1900" dirty="0" err="1">
                <a:latin typeface="Comic Sans MS"/>
                <a:cs typeface="Comic Sans MS"/>
              </a:rPr>
              <a:t>program</a:t>
            </a:r>
            <a:endParaRPr lang="it-IT" sz="1900" dirty="0">
              <a:latin typeface="Comic Sans MS"/>
              <a:cs typeface="Comic Sans MS"/>
            </a:endParaRPr>
          </a:p>
          <a:p>
            <a:endParaRPr lang="it-IT" sz="1900" dirty="0">
              <a:latin typeface="Comic Sans MS"/>
              <a:cs typeface="Comic Sans MS"/>
            </a:endParaRPr>
          </a:p>
          <a:p>
            <a:pPr marL="377900" indent="-377900">
              <a:buFont typeface="Arial" pitchFamily="34" charset="0"/>
              <a:buChar char="•"/>
            </a:pPr>
            <a:r>
              <a:rPr lang="it-IT" sz="1900" dirty="0" err="1">
                <a:latin typeface="Comic Sans MS"/>
                <a:cs typeface="Comic Sans MS"/>
              </a:rPr>
              <a:t>Electronics</a:t>
            </a:r>
            <a:r>
              <a:rPr lang="it-IT" sz="1900" dirty="0">
                <a:latin typeface="Comic Sans MS"/>
                <a:cs typeface="Comic Sans MS"/>
              </a:rPr>
              <a:t> </a:t>
            </a:r>
          </a:p>
          <a:p>
            <a:r>
              <a:rPr lang="it-IT" sz="1900" dirty="0">
                <a:latin typeface="Comic Sans MS"/>
                <a:cs typeface="Comic Sans MS"/>
              </a:rPr>
              <a:t>      - MAROC (</a:t>
            </a:r>
            <a:r>
              <a:rPr lang="it-IT" sz="1900" dirty="0" err="1">
                <a:latin typeface="Comic Sans MS"/>
                <a:cs typeface="Comic Sans MS"/>
              </a:rPr>
              <a:t>reference</a:t>
            </a:r>
            <a:r>
              <a:rPr lang="it-IT" sz="1900" dirty="0">
                <a:latin typeface="Comic Sans MS"/>
                <a:cs typeface="Comic Sans MS"/>
              </a:rPr>
              <a:t>) + ALCOR (INFN </a:t>
            </a:r>
            <a:r>
              <a:rPr lang="it-IT" sz="1900" dirty="0" err="1">
                <a:latin typeface="Comic Sans MS"/>
                <a:cs typeface="Comic Sans MS"/>
              </a:rPr>
              <a:t>development</a:t>
            </a:r>
            <a:r>
              <a:rPr lang="it-IT" sz="1900" dirty="0">
                <a:latin typeface="Comic Sans MS"/>
                <a:cs typeface="Comic Sans MS"/>
              </a:rPr>
              <a:t>)</a:t>
            </a:r>
          </a:p>
          <a:p>
            <a:r>
              <a:rPr lang="it-IT" sz="1900" dirty="0">
                <a:latin typeface="Comic Sans MS"/>
                <a:cs typeface="Comic Sans MS"/>
              </a:rPr>
              <a:t>  </a:t>
            </a:r>
          </a:p>
        </p:txBody>
      </p:sp>
      <p:sp>
        <p:nvSpPr>
          <p:cNvPr id="8" name="TextBox 3">
            <a:extLst>
              <a:ext uri="{FF2B5EF4-FFF2-40B4-BE49-F238E27FC236}">
                <a16:creationId xmlns:a16="http://schemas.microsoft.com/office/drawing/2014/main" id="{BEDFBE81-1EC6-1249-B972-8C313A19FA9C}"/>
              </a:ext>
            </a:extLst>
          </p:cNvPr>
          <p:cNvSpPr txBox="1"/>
          <p:nvPr/>
        </p:nvSpPr>
        <p:spPr>
          <a:xfrm>
            <a:off x="243264" y="274482"/>
            <a:ext cx="8419825" cy="492443"/>
          </a:xfrm>
          <a:prstGeom prst="rect">
            <a:avLst/>
          </a:prstGeom>
          <a:noFill/>
          <a:ln w="19050">
            <a:noFill/>
          </a:ln>
        </p:spPr>
        <p:txBody>
          <a:bodyPr wrap="square" rtlCol="0">
            <a:spAutoFit/>
          </a:bodyPr>
          <a:lstStyle/>
          <a:p>
            <a:r>
              <a:rPr lang="it-IT" sz="2600" dirty="0">
                <a:solidFill>
                  <a:srgbClr val="0000FF"/>
                </a:solidFill>
                <a:latin typeface="Comic Sans MS" panose="030F0702030302020204" pitchFamily="66" charset="0"/>
              </a:rPr>
              <a:t>EIC_NET: responsabilità</a:t>
            </a:r>
          </a:p>
        </p:txBody>
      </p:sp>
      <p:cxnSp>
        <p:nvCxnSpPr>
          <p:cNvPr id="37" name="Straight Connector 92">
            <a:extLst>
              <a:ext uri="{FF2B5EF4-FFF2-40B4-BE49-F238E27FC236}">
                <a16:creationId xmlns:a16="http://schemas.microsoft.com/office/drawing/2014/main" id="{1AE1A524-93A8-044E-9FBB-38E13CCA13BF}"/>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8" name="Slide Number Placeholder 9">
            <a:extLst>
              <a:ext uri="{FF2B5EF4-FFF2-40B4-BE49-F238E27FC236}">
                <a16:creationId xmlns:a16="http://schemas.microsoft.com/office/drawing/2014/main" id="{5E413118-F86A-5B42-8156-99856E03382A}"/>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35</a:t>
            </a:fld>
            <a:endParaRPr lang="it-IT" sz="1600" b="1" dirty="0">
              <a:solidFill>
                <a:schemeClr val="tx1"/>
              </a:solidFill>
              <a:latin typeface="Calibri" charset="0"/>
              <a:ea typeface="Calibri" charset="0"/>
              <a:cs typeface="Calibri" charset="0"/>
            </a:endParaRPr>
          </a:p>
        </p:txBody>
      </p:sp>
    </p:spTree>
    <p:extLst>
      <p:ext uri="{BB962C8B-B14F-4D97-AF65-F5344CB8AC3E}">
        <p14:creationId xmlns:p14="http://schemas.microsoft.com/office/powerpoint/2010/main" val="242800880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3">
            <a:extLst>
              <a:ext uri="{FF2B5EF4-FFF2-40B4-BE49-F238E27FC236}">
                <a16:creationId xmlns:a16="http://schemas.microsoft.com/office/drawing/2014/main" id="{D0D72348-70B0-BF43-AD2D-08336B4EF08E}"/>
              </a:ext>
            </a:extLst>
          </p:cNvPr>
          <p:cNvSpPr txBox="1"/>
          <p:nvPr/>
        </p:nvSpPr>
        <p:spPr>
          <a:xfrm>
            <a:off x="256631" y="266787"/>
            <a:ext cx="8707857" cy="492443"/>
          </a:xfrm>
          <a:prstGeom prst="rect">
            <a:avLst/>
          </a:prstGeom>
          <a:noFill/>
          <a:ln w="19050">
            <a:noFill/>
          </a:ln>
        </p:spPr>
        <p:txBody>
          <a:bodyPr wrap="square" rtlCol="0">
            <a:spAutoFit/>
          </a:bodyPr>
          <a:lstStyle/>
          <a:p>
            <a:r>
              <a:rPr lang="it-IT" sz="2600" dirty="0">
                <a:solidFill>
                  <a:srgbClr val="0000FF"/>
                </a:solidFill>
                <a:latin typeface="Comic Sans MS" panose="030F0702030302020204" pitchFamily="66" charset="0"/>
              </a:rPr>
              <a:t>Richieste ai Servizi</a:t>
            </a:r>
          </a:p>
        </p:txBody>
      </p:sp>
      <p:cxnSp>
        <p:nvCxnSpPr>
          <p:cNvPr id="11" name="Straight Connector 92">
            <a:extLst>
              <a:ext uri="{FF2B5EF4-FFF2-40B4-BE49-F238E27FC236}">
                <a16:creationId xmlns:a16="http://schemas.microsoft.com/office/drawing/2014/main" id="{079712CA-4240-0D41-BBEB-A763B7869575}"/>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 name="Slide Number Placeholder 9">
            <a:extLst>
              <a:ext uri="{FF2B5EF4-FFF2-40B4-BE49-F238E27FC236}">
                <a16:creationId xmlns:a16="http://schemas.microsoft.com/office/drawing/2014/main" id="{CBAED508-9771-0A49-B6B7-46944583623D}"/>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36</a:t>
            </a:fld>
            <a:endParaRPr lang="it-IT" sz="1600" b="1" dirty="0">
              <a:solidFill>
                <a:schemeClr val="tx1"/>
              </a:solidFill>
              <a:latin typeface="Calibri" charset="0"/>
              <a:ea typeface="Calibri" charset="0"/>
              <a:cs typeface="Calibri" charset="0"/>
            </a:endParaRPr>
          </a:p>
        </p:txBody>
      </p:sp>
      <p:graphicFrame>
        <p:nvGraphicFramePr>
          <p:cNvPr id="3" name="Tabella 2">
            <a:extLst>
              <a:ext uri="{FF2B5EF4-FFF2-40B4-BE49-F238E27FC236}">
                <a16:creationId xmlns:a16="http://schemas.microsoft.com/office/drawing/2014/main" id="{5E57F3E3-45A2-1845-AEF7-979A87997A7F}"/>
              </a:ext>
            </a:extLst>
          </p:cNvPr>
          <p:cNvGraphicFramePr>
            <a:graphicFrameLocks noGrp="1"/>
          </p:cNvGraphicFramePr>
          <p:nvPr>
            <p:extLst>
              <p:ext uri="{D42A27DB-BD31-4B8C-83A1-F6EECF244321}">
                <p14:modId xmlns:p14="http://schemas.microsoft.com/office/powerpoint/2010/main" val="3308645458"/>
              </p:ext>
            </p:extLst>
          </p:nvPr>
        </p:nvGraphicFramePr>
        <p:xfrm>
          <a:off x="795822" y="898484"/>
          <a:ext cx="7627738" cy="2743200"/>
        </p:xfrm>
        <a:graphic>
          <a:graphicData uri="http://schemas.openxmlformats.org/drawingml/2006/table">
            <a:tbl>
              <a:tblPr firstRow="1" bandRow="1">
                <a:tableStyleId>{5C22544A-7EE6-4342-B048-85BDC9FD1C3A}</a:tableStyleId>
              </a:tblPr>
              <a:tblGrid>
                <a:gridCol w="7627738">
                  <a:extLst>
                    <a:ext uri="{9D8B030D-6E8A-4147-A177-3AD203B41FA5}">
                      <a16:colId xmlns:a16="http://schemas.microsoft.com/office/drawing/2014/main" val="568530912"/>
                    </a:ext>
                  </a:extLst>
                </a:gridCol>
              </a:tblGrid>
              <a:tr h="273220">
                <a:tc>
                  <a:txBody>
                    <a:bodyPr/>
                    <a:lstStyle/>
                    <a:p>
                      <a:r>
                        <a:rPr lang="en-GB" sz="1400" dirty="0" err="1"/>
                        <a:t>Servizio</a:t>
                      </a:r>
                      <a:r>
                        <a:rPr lang="en-GB" sz="1400" dirty="0"/>
                        <a:t> </a:t>
                      </a:r>
                      <a:r>
                        <a:rPr lang="en-GB" sz="1400" dirty="0" err="1"/>
                        <a:t>Meccanico</a:t>
                      </a:r>
                      <a:endParaRPr lang="en-GB" sz="1400" dirty="0"/>
                    </a:p>
                  </a:txBody>
                  <a:tcPr/>
                </a:tc>
                <a:extLst>
                  <a:ext uri="{0D108BD9-81ED-4DB2-BD59-A6C34878D82A}">
                    <a16:rowId xmlns:a16="http://schemas.microsoft.com/office/drawing/2014/main" val="4134015049"/>
                  </a:ext>
                </a:extLst>
              </a:tr>
              <a:tr h="2958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b="1" dirty="0"/>
                        <a:t>FE </a:t>
                      </a:r>
                      <a:r>
                        <a:rPr lang="it-IT" sz="1400" b="1" dirty="0" err="1"/>
                        <a:t>laboratory</a:t>
                      </a:r>
                      <a:r>
                        <a:rPr lang="it-IT" sz="1400" dirty="0"/>
                        <a:t>: supporto per misure e stazioni di test, preparazione test-</a:t>
                      </a:r>
                      <a:r>
                        <a:rPr lang="it-IT" sz="1400" dirty="0" err="1"/>
                        <a:t>beam</a:t>
                      </a:r>
                      <a:endParaRPr lang="it-IT" sz="1400" dirty="0"/>
                    </a:p>
                  </a:txBody>
                  <a:tcPr/>
                </a:tc>
                <a:extLst>
                  <a:ext uri="{0D108BD9-81ED-4DB2-BD59-A6C34878D82A}">
                    <a16:rowId xmlns:a16="http://schemas.microsoft.com/office/drawing/2014/main" val="1628679156"/>
                  </a:ext>
                </a:extLst>
              </a:tr>
              <a:tr h="295867">
                <a:tc>
                  <a:txBody>
                    <a:bodyPr/>
                    <a:lstStyle/>
                    <a:p>
                      <a:pPr algn="ctr"/>
                      <a:r>
                        <a:rPr lang="en-GB" sz="1400" b="1" dirty="0">
                          <a:solidFill>
                            <a:srgbClr val="FF0000"/>
                          </a:solidFill>
                        </a:rPr>
                        <a:t>JLAB12</a:t>
                      </a:r>
                      <a:r>
                        <a:rPr lang="en-GB" sz="1400" b="1" dirty="0"/>
                        <a:t> </a:t>
                      </a:r>
                    </a:p>
                  </a:txBody>
                  <a:tcPr/>
                </a:tc>
                <a:extLst>
                  <a:ext uri="{0D108BD9-81ED-4DB2-BD59-A6C34878D82A}">
                    <a16:rowId xmlns:a16="http://schemas.microsoft.com/office/drawing/2014/main" val="1360267811"/>
                  </a:ext>
                </a:extLst>
              </a:tr>
              <a:tr h="295867">
                <a:tc>
                  <a:txBody>
                    <a:bodyPr/>
                    <a:lstStyle/>
                    <a:p>
                      <a:r>
                        <a:rPr lang="en-GB" sz="1400" b="1" dirty="0" err="1"/>
                        <a:t>TTarget</a:t>
                      </a:r>
                      <a:r>
                        <a:rPr lang="en-GB" sz="1400" dirty="0"/>
                        <a:t>: </a:t>
                      </a:r>
                      <a:r>
                        <a:rPr lang="it-IT" sz="1400" dirty="0"/>
                        <a:t>supporto per test con doppio campo magnetico al LASA di Milano</a:t>
                      </a:r>
                      <a:endParaRPr lang="en-GB" sz="1400" dirty="0"/>
                    </a:p>
                  </a:txBody>
                  <a:tcPr/>
                </a:tc>
                <a:extLst>
                  <a:ext uri="{0D108BD9-81ED-4DB2-BD59-A6C34878D82A}">
                    <a16:rowId xmlns:a16="http://schemas.microsoft.com/office/drawing/2014/main" val="463760426"/>
                  </a:ext>
                </a:extLst>
              </a:tr>
              <a:tr h="2958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b="1" dirty="0"/>
                        <a:t>High-Lumi</a:t>
                      </a:r>
                      <a:r>
                        <a:rPr lang="it-IT" sz="1400" dirty="0"/>
                        <a:t>: simulazioni </a:t>
                      </a:r>
                      <a:r>
                        <a:rPr lang="it-IT" sz="1400" dirty="0" err="1"/>
                        <a:t>stabilita’</a:t>
                      </a:r>
                      <a:r>
                        <a:rPr lang="it-IT" sz="1400" dirty="0"/>
                        <a:t> meccanica </a:t>
                      </a:r>
                      <a:r>
                        <a:rPr lang="it-IT" sz="1400" dirty="0">
                          <a:latin typeface="Symbol" pitchFamily="2" charset="2"/>
                        </a:rPr>
                        <a:t>m</a:t>
                      </a:r>
                      <a:r>
                        <a:rPr lang="it-IT" sz="1400" dirty="0"/>
                        <a:t>-</a:t>
                      </a:r>
                      <a:r>
                        <a:rPr lang="it-IT" sz="1400" dirty="0" err="1"/>
                        <a:t>rwell</a:t>
                      </a:r>
                      <a:endParaRPr lang="it-IT" sz="1400" dirty="0"/>
                    </a:p>
                  </a:txBody>
                  <a:tcPr/>
                </a:tc>
                <a:extLst>
                  <a:ext uri="{0D108BD9-81ED-4DB2-BD59-A6C34878D82A}">
                    <a16:rowId xmlns:a16="http://schemas.microsoft.com/office/drawing/2014/main" val="1103480135"/>
                  </a:ext>
                </a:extLst>
              </a:tr>
              <a:tr h="2958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b="1" dirty="0" err="1"/>
                        <a:t>Recoil</a:t>
                      </a:r>
                      <a:r>
                        <a:rPr lang="it-IT" sz="1400" b="1" dirty="0"/>
                        <a:t>: </a:t>
                      </a:r>
                      <a:r>
                        <a:rPr lang="it-IT" sz="1400" b="0" dirty="0"/>
                        <a:t>contributo meccanica tracciatore </a:t>
                      </a:r>
                      <a:r>
                        <a:rPr lang="it-IT" sz="1400" b="0" dirty="0" err="1"/>
                        <a:t>recoil</a:t>
                      </a:r>
                      <a:endParaRPr lang="it-IT" sz="1400" b="0" dirty="0"/>
                    </a:p>
                  </a:txBody>
                  <a:tcPr/>
                </a:tc>
                <a:extLst>
                  <a:ext uri="{0D108BD9-81ED-4DB2-BD59-A6C34878D82A}">
                    <a16:rowId xmlns:a16="http://schemas.microsoft.com/office/drawing/2014/main" val="2940171625"/>
                  </a:ext>
                </a:extLst>
              </a:tr>
              <a:tr h="295867">
                <a:tc>
                  <a:txBody>
                    <a:bodyPr/>
                    <a:lstStyle/>
                    <a:p>
                      <a:pPr algn="ctr"/>
                      <a:r>
                        <a:rPr lang="en-GB" sz="1400" b="1" dirty="0">
                          <a:solidFill>
                            <a:srgbClr val="FF0000"/>
                          </a:solidFill>
                        </a:rPr>
                        <a:t>EIC_NET</a:t>
                      </a:r>
                    </a:p>
                  </a:txBody>
                  <a:tcPr/>
                </a:tc>
                <a:extLst>
                  <a:ext uri="{0D108BD9-81ED-4DB2-BD59-A6C34878D82A}">
                    <a16:rowId xmlns:a16="http://schemas.microsoft.com/office/drawing/2014/main" val="2564982290"/>
                  </a:ext>
                </a:extLst>
              </a:tr>
              <a:tr h="295867">
                <a:tc>
                  <a:txBody>
                    <a:bodyPr/>
                    <a:lstStyle/>
                    <a:p>
                      <a:r>
                        <a:rPr lang="it-IT" sz="1400" b="1" dirty="0" err="1"/>
                        <a:t>dRICH</a:t>
                      </a:r>
                      <a:r>
                        <a:rPr lang="it-IT" sz="1400" dirty="0"/>
                        <a:t>: progettazione meccanica del rivelatore </a:t>
                      </a:r>
                      <a:r>
                        <a:rPr lang="it-IT" sz="1400" dirty="0" err="1"/>
                        <a:t>dRICH</a:t>
                      </a:r>
                      <a:endParaRPr lang="en-GB" sz="1400" dirty="0"/>
                    </a:p>
                  </a:txBody>
                  <a:tcPr/>
                </a:tc>
                <a:extLst>
                  <a:ext uri="{0D108BD9-81ED-4DB2-BD59-A6C34878D82A}">
                    <a16:rowId xmlns:a16="http://schemas.microsoft.com/office/drawing/2014/main" val="2583550338"/>
                  </a:ext>
                </a:extLst>
              </a:tr>
              <a:tr h="295867">
                <a:tc>
                  <a:txBody>
                    <a:bodyPr/>
                    <a:lstStyle/>
                    <a:p>
                      <a:r>
                        <a:rPr lang="en-GB" sz="1400" b="1" dirty="0" err="1"/>
                        <a:t>dRICH</a:t>
                      </a:r>
                      <a:r>
                        <a:rPr lang="en-GB" sz="1400" dirty="0"/>
                        <a:t>: </a:t>
                      </a:r>
                      <a:r>
                        <a:rPr lang="it-IT" sz="1400" dirty="0"/>
                        <a:t>meccanica del prototipo </a:t>
                      </a:r>
                      <a:r>
                        <a:rPr lang="it-IT" sz="1400" dirty="0" err="1"/>
                        <a:t>dRICH</a:t>
                      </a:r>
                      <a:endParaRPr lang="en-GB" sz="1400" dirty="0"/>
                    </a:p>
                  </a:txBody>
                  <a:tcPr/>
                </a:tc>
                <a:extLst>
                  <a:ext uri="{0D108BD9-81ED-4DB2-BD59-A6C34878D82A}">
                    <a16:rowId xmlns:a16="http://schemas.microsoft.com/office/drawing/2014/main" val="990845288"/>
                  </a:ext>
                </a:extLst>
              </a:tr>
            </a:tbl>
          </a:graphicData>
        </a:graphic>
      </p:graphicFrame>
      <p:graphicFrame>
        <p:nvGraphicFramePr>
          <p:cNvPr id="15" name="Tabella 14">
            <a:extLst>
              <a:ext uri="{FF2B5EF4-FFF2-40B4-BE49-F238E27FC236}">
                <a16:creationId xmlns:a16="http://schemas.microsoft.com/office/drawing/2014/main" id="{034A0FC4-64F7-5042-8A9C-F9C0974444B0}"/>
              </a:ext>
            </a:extLst>
          </p:cNvPr>
          <p:cNvGraphicFramePr>
            <a:graphicFrameLocks noGrp="1"/>
          </p:cNvGraphicFramePr>
          <p:nvPr>
            <p:extLst>
              <p:ext uri="{D42A27DB-BD31-4B8C-83A1-F6EECF244321}">
                <p14:modId xmlns:p14="http://schemas.microsoft.com/office/powerpoint/2010/main" val="3780161577"/>
              </p:ext>
            </p:extLst>
          </p:nvPr>
        </p:nvGraphicFramePr>
        <p:xfrm>
          <a:off x="795822" y="3891315"/>
          <a:ext cx="7627738" cy="2133600"/>
        </p:xfrm>
        <a:graphic>
          <a:graphicData uri="http://schemas.openxmlformats.org/drawingml/2006/table">
            <a:tbl>
              <a:tblPr firstRow="1" bandRow="1">
                <a:tableStyleId>{5C22544A-7EE6-4342-B048-85BDC9FD1C3A}</a:tableStyleId>
              </a:tblPr>
              <a:tblGrid>
                <a:gridCol w="7627738">
                  <a:extLst>
                    <a:ext uri="{9D8B030D-6E8A-4147-A177-3AD203B41FA5}">
                      <a16:colId xmlns:a16="http://schemas.microsoft.com/office/drawing/2014/main" val="568530912"/>
                    </a:ext>
                  </a:extLst>
                </a:gridCol>
              </a:tblGrid>
              <a:tr h="273220">
                <a:tc>
                  <a:txBody>
                    <a:bodyPr/>
                    <a:lstStyle/>
                    <a:p>
                      <a:r>
                        <a:rPr lang="en-GB" sz="1400" dirty="0" err="1"/>
                        <a:t>Servizio</a:t>
                      </a:r>
                      <a:r>
                        <a:rPr lang="en-GB" sz="1400" dirty="0"/>
                        <a:t> </a:t>
                      </a:r>
                      <a:r>
                        <a:rPr lang="en-GB" sz="1400" dirty="0" err="1"/>
                        <a:t>Elettronico</a:t>
                      </a:r>
                      <a:endParaRPr lang="en-GB" sz="1400" dirty="0"/>
                    </a:p>
                  </a:txBody>
                  <a:tcPr/>
                </a:tc>
                <a:extLst>
                  <a:ext uri="{0D108BD9-81ED-4DB2-BD59-A6C34878D82A}">
                    <a16:rowId xmlns:a16="http://schemas.microsoft.com/office/drawing/2014/main" val="4134015049"/>
                  </a:ext>
                </a:extLst>
              </a:tr>
              <a:tr h="2958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b="1" dirty="0"/>
                        <a:t>FE </a:t>
                      </a:r>
                      <a:r>
                        <a:rPr lang="it-IT" sz="1400" b="1" dirty="0" err="1"/>
                        <a:t>laboratory</a:t>
                      </a:r>
                      <a:r>
                        <a:rPr lang="it-IT" sz="1400" dirty="0"/>
                        <a:t>: supporto per misure e stazioni di test, preparazione test-</a:t>
                      </a:r>
                      <a:r>
                        <a:rPr lang="it-IT" sz="1400" dirty="0" err="1"/>
                        <a:t>beam</a:t>
                      </a:r>
                      <a:endParaRPr lang="it-IT" sz="1400" dirty="0"/>
                    </a:p>
                  </a:txBody>
                  <a:tcPr/>
                </a:tc>
                <a:extLst>
                  <a:ext uri="{0D108BD9-81ED-4DB2-BD59-A6C34878D82A}">
                    <a16:rowId xmlns:a16="http://schemas.microsoft.com/office/drawing/2014/main" val="475961860"/>
                  </a:ext>
                </a:extLst>
              </a:tr>
              <a:tr h="295867">
                <a:tc>
                  <a:txBody>
                    <a:bodyPr/>
                    <a:lstStyle/>
                    <a:p>
                      <a:pPr algn="ctr"/>
                      <a:r>
                        <a:rPr lang="en-GB" sz="1400" b="1" dirty="0">
                          <a:solidFill>
                            <a:srgbClr val="FF0000"/>
                          </a:solidFill>
                        </a:rPr>
                        <a:t>JLAB12</a:t>
                      </a:r>
                      <a:r>
                        <a:rPr lang="en-GB" sz="1400" b="1" dirty="0"/>
                        <a:t> </a:t>
                      </a:r>
                    </a:p>
                  </a:txBody>
                  <a:tcPr/>
                </a:tc>
                <a:extLst>
                  <a:ext uri="{0D108BD9-81ED-4DB2-BD59-A6C34878D82A}">
                    <a16:rowId xmlns:a16="http://schemas.microsoft.com/office/drawing/2014/main" val="1360267811"/>
                  </a:ext>
                </a:extLst>
              </a:tr>
              <a:tr h="2958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b="1" dirty="0" err="1"/>
                        <a:t>TTarget</a:t>
                      </a:r>
                      <a:r>
                        <a:rPr lang="it-IT" sz="1400" dirty="0"/>
                        <a:t>:  piccoli contributi alle misure con magneti superconduttori</a:t>
                      </a:r>
                    </a:p>
                  </a:txBody>
                  <a:tcPr/>
                </a:tc>
                <a:extLst>
                  <a:ext uri="{0D108BD9-81ED-4DB2-BD59-A6C34878D82A}">
                    <a16:rowId xmlns:a16="http://schemas.microsoft.com/office/drawing/2014/main" val="1103480135"/>
                  </a:ext>
                </a:extLst>
              </a:tr>
              <a:tr h="2958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b="1" dirty="0" err="1"/>
                        <a:t>TTarget</a:t>
                      </a:r>
                      <a:r>
                        <a:rPr lang="it-IT" sz="1400" dirty="0"/>
                        <a:t>: contributo per </a:t>
                      </a:r>
                      <a:r>
                        <a:rPr lang="it-IT" sz="1400" dirty="0" err="1"/>
                        <a:t>recoil</a:t>
                      </a:r>
                      <a:r>
                        <a:rPr lang="it-IT" sz="1400" dirty="0"/>
                        <a:t> detector (</a:t>
                      </a:r>
                      <a:r>
                        <a:rPr lang="it-IT" sz="1400" dirty="0">
                          <a:latin typeface="Symbol" pitchFamily="2" charset="2"/>
                        </a:rPr>
                        <a:t>m</a:t>
                      </a:r>
                      <a:r>
                        <a:rPr lang="it-IT" sz="1400" dirty="0"/>
                        <a:t>-</a:t>
                      </a:r>
                      <a:r>
                        <a:rPr lang="it-IT" sz="1400" dirty="0" err="1"/>
                        <a:t>rwell</a:t>
                      </a:r>
                      <a:r>
                        <a:rPr lang="it-IT" sz="1400" dirty="0"/>
                        <a:t> e/o fibre scintillanti)</a:t>
                      </a:r>
                    </a:p>
                  </a:txBody>
                  <a:tcPr/>
                </a:tc>
                <a:extLst>
                  <a:ext uri="{0D108BD9-81ED-4DB2-BD59-A6C34878D82A}">
                    <a16:rowId xmlns:a16="http://schemas.microsoft.com/office/drawing/2014/main" val="2420435561"/>
                  </a:ext>
                </a:extLst>
              </a:tr>
              <a:tr h="295867">
                <a:tc>
                  <a:txBody>
                    <a:bodyPr/>
                    <a:lstStyle/>
                    <a:p>
                      <a:pPr algn="ctr"/>
                      <a:r>
                        <a:rPr lang="en-GB" sz="1400" b="1" dirty="0">
                          <a:solidFill>
                            <a:srgbClr val="FF0000"/>
                          </a:solidFill>
                        </a:rPr>
                        <a:t>EIC_NET</a:t>
                      </a:r>
                    </a:p>
                  </a:txBody>
                  <a:tcPr/>
                </a:tc>
                <a:extLst>
                  <a:ext uri="{0D108BD9-81ED-4DB2-BD59-A6C34878D82A}">
                    <a16:rowId xmlns:a16="http://schemas.microsoft.com/office/drawing/2014/main" val="2564982290"/>
                  </a:ext>
                </a:extLst>
              </a:tr>
              <a:tr h="295867">
                <a:tc>
                  <a:txBody>
                    <a:bodyPr/>
                    <a:lstStyle/>
                    <a:p>
                      <a:r>
                        <a:rPr lang="it-IT" sz="1400" b="1" dirty="0" err="1"/>
                        <a:t>dRICH</a:t>
                      </a:r>
                      <a:r>
                        <a:rPr lang="it-IT" sz="1400" dirty="0"/>
                        <a:t>: contributo piano di rivelazione curvo basato su </a:t>
                      </a:r>
                      <a:r>
                        <a:rPr lang="it-IT" sz="1400" dirty="0" err="1"/>
                        <a:t>SiPM</a:t>
                      </a:r>
                      <a:r>
                        <a:rPr lang="it-IT" sz="1400" dirty="0"/>
                        <a:t> + ALCOR</a:t>
                      </a:r>
                    </a:p>
                  </a:txBody>
                  <a:tcPr/>
                </a:tc>
                <a:extLst>
                  <a:ext uri="{0D108BD9-81ED-4DB2-BD59-A6C34878D82A}">
                    <a16:rowId xmlns:a16="http://schemas.microsoft.com/office/drawing/2014/main" val="1010388611"/>
                  </a:ext>
                </a:extLst>
              </a:tr>
            </a:tbl>
          </a:graphicData>
        </a:graphic>
      </p:graphicFrame>
    </p:spTree>
    <p:extLst>
      <p:ext uri="{BB962C8B-B14F-4D97-AF65-F5344CB8AC3E}">
        <p14:creationId xmlns:p14="http://schemas.microsoft.com/office/powerpoint/2010/main" val="414498888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3">
            <a:extLst>
              <a:ext uri="{FF2B5EF4-FFF2-40B4-BE49-F238E27FC236}">
                <a16:creationId xmlns:a16="http://schemas.microsoft.com/office/drawing/2014/main" id="{D0D72348-70B0-BF43-AD2D-08336B4EF08E}"/>
              </a:ext>
            </a:extLst>
          </p:cNvPr>
          <p:cNvSpPr txBox="1"/>
          <p:nvPr/>
        </p:nvSpPr>
        <p:spPr>
          <a:xfrm>
            <a:off x="256631" y="266787"/>
            <a:ext cx="8707857" cy="492443"/>
          </a:xfrm>
          <a:prstGeom prst="rect">
            <a:avLst/>
          </a:prstGeom>
          <a:noFill/>
          <a:ln w="19050">
            <a:noFill/>
          </a:ln>
        </p:spPr>
        <p:txBody>
          <a:bodyPr wrap="square" rtlCol="0">
            <a:spAutoFit/>
          </a:bodyPr>
          <a:lstStyle/>
          <a:p>
            <a:r>
              <a:rPr lang="it-IT" sz="2600" dirty="0">
                <a:solidFill>
                  <a:srgbClr val="0000FF"/>
                </a:solidFill>
                <a:latin typeface="Comic Sans MS" panose="030F0702030302020204" pitchFamily="66" charset="0"/>
              </a:rPr>
              <a:t>Manpower e richieste finanziarie per 2021</a:t>
            </a:r>
          </a:p>
        </p:txBody>
      </p:sp>
      <p:cxnSp>
        <p:nvCxnSpPr>
          <p:cNvPr id="11" name="Straight Connector 92">
            <a:extLst>
              <a:ext uri="{FF2B5EF4-FFF2-40B4-BE49-F238E27FC236}">
                <a16:creationId xmlns:a16="http://schemas.microsoft.com/office/drawing/2014/main" id="{079712CA-4240-0D41-BBEB-A763B7869575}"/>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 name="Slide Number Placeholder 9">
            <a:extLst>
              <a:ext uri="{FF2B5EF4-FFF2-40B4-BE49-F238E27FC236}">
                <a16:creationId xmlns:a16="http://schemas.microsoft.com/office/drawing/2014/main" id="{CBAED508-9771-0A49-B6B7-46944583623D}"/>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37</a:t>
            </a:fld>
            <a:endParaRPr lang="it-IT" sz="1600" b="1" dirty="0">
              <a:solidFill>
                <a:schemeClr val="tx1"/>
              </a:solidFill>
              <a:latin typeface="Calibri" charset="0"/>
              <a:ea typeface="Calibri" charset="0"/>
              <a:cs typeface="Calibri" charset="0"/>
            </a:endParaRPr>
          </a:p>
        </p:txBody>
      </p:sp>
      <p:graphicFrame>
        <p:nvGraphicFramePr>
          <p:cNvPr id="3" name="Tabella 2">
            <a:extLst>
              <a:ext uri="{FF2B5EF4-FFF2-40B4-BE49-F238E27FC236}">
                <a16:creationId xmlns:a16="http://schemas.microsoft.com/office/drawing/2014/main" id="{5E57F3E3-45A2-1845-AEF7-979A87997A7F}"/>
              </a:ext>
            </a:extLst>
          </p:cNvPr>
          <p:cNvGraphicFramePr>
            <a:graphicFrameLocks noGrp="1"/>
          </p:cNvGraphicFramePr>
          <p:nvPr>
            <p:extLst>
              <p:ext uri="{D42A27DB-BD31-4B8C-83A1-F6EECF244321}">
                <p14:modId xmlns:p14="http://schemas.microsoft.com/office/powerpoint/2010/main" val="16270608"/>
              </p:ext>
            </p:extLst>
          </p:nvPr>
        </p:nvGraphicFramePr>
        <p:xfrm>
          <a:off x="256631" y="1110952"/>
          <a:ext cx="4104456" cy="5486400"/>
        </p:xfrm>
        <a:graphic>
          <a:graphicData uri="http://schemas.openxmlformats.org/drawingml/2006/table">
            <a:tbl>
              <a:tblPr firstRow="1" bandRow="1">
                <a:tableStyleId>{5C22544A-7EE6-4342-B048-85BDC9FD1C3A}</a:tableStyleId>
              </a:tblPr>
              <a:tblGrid>
                <a:gridCol w="2083121">
                  <a:extLst>
                    <a:ext uri="{9D8B030D-6E8A-4147-A177-3AD203B41FA5}">
                      <a16:colId xmlns:a16="http://schemas.microsoft.com/office/drawing/2014/main" val="568530912"/>
                    </a:ext>
                  </a:extLst>
                </a:gridCol>
                <a:gridCol w="504056">
                  <a:extLst>
                    <a:ext uri="{9D8B030D-6E8A-4147-A177-3AD203B41FA5}">
                      <a16:colId xmlns:a16="http://schemas.microsoft.com/office/drawing/2014/main" val="3846057513"/>
                    </a:ext>
                  </a:extLst>
                </a:gridCol>
                <a:gridCol w="720080">
                  <a:extLst>
                    <a:ext uri="{9D8B030D-6E8A-4147-A177-3AD203B41FA5}">
                      <a16:colId xmlns:a16="http://schemas.microsoft.com/office/drawing/2014/main" val="1025236798"/>
                    </a:ext>
                  </a:extLst>
                </a:gridCol>
                <a:gridCol w="797199">
                  <a:extLst>
                    <a:ext uri="{9D8B030D-6E8A-4147-A177-3AD203B41FA5}">
                      <a16:colId xmlns:a16="http://schemas.microsoft.com/office/drawing/2014/main" val="722966771"/>
                    </a:ext>
                  </a:extLst>
                </a:gridCol>
              </a:tblGrid>
              <a:tr h="276196">
                <a:tc>
                  <a:txBody>
                    <a:bodyPr/>
                    <a:lstStyle/>
                    <a:p>
                      <a:r>
                        <a:rPr lang="en-GB" sz="1400" dirty="0"/>
                        <a:t>Name</a:t>
                      </a:r>
                    </a:p>
                  </a:txBody>
                  <a:tcPr/>
                </a:tc>
                <a:tc>
                  <a:txBody>
                    <a:bodyPr/>
                    <a:lstStyle/>
                    <a:p>
                      <a:pPr algn="ctr"/>
                      <a:r>
                        <a:rPr lang="en-GB" sz="1400" dirty="0"/>
                        <a:t>JEDI</a:t>
                      </a:r>
                    </a:p>
                  </a:txBody>
                  <a:tcPr/>
                </a:tc>
                <a:tc>
                  <a:txBody>
                    <a:bodyPr/>
                    <a:lstStyle/>
                    <a:p>
                      <a:pPr algn="ctr"/>
                      <a:r>
                        <a:rPr lang="en-GB" sz="1400" dirty="0"/>
                        <a:t>JLab12</a:t>
                      </a:r>
                    </a:p>
                  </a:txBody>
                  <a:tcPr/>
                </a:tc>
                <a:tc>
                  <a:txBody>
                    <a:bodyPr/>
                    <a:lstStyle/>
                    <a:p>
                      <a:pPr algn="ctr"/>
                      <a:r>
                        <a:rPr lang="en-GB" sz="1400" dirty="0"/>
                        <a:t>EIC_NET</a:t>
                      </a:r>
                    </a:p>
                  </a:txBody>
                  <a:tcPr/>
                </a:tc>
                <a:extLst>
                  <a:ext uri="{0D108BD9-81ED-4DB2-BD59-A6C34878D82A}">
                    <a16:rowId xmlns:a16="http://schemas.microsoft.com/office/drawing/2014/main" val="4134015049"/>
                  </a:ext>
                </a:extLst>
              </a:tr>
              <a:tr h="295867">
                <a:tc>
                  <a:txBody>
                    <a:bodyPr/>
                    <a:lstStyle/>
                    <a:p>
                      <a:r>
                        <a:rPr lang="en-GB" sz="1400" dirty="0"/>
                        <a:t>N. </a:t>
                      </a:r>
                      <a:r>
                        <a:rPr lang="en-GB" sz="1400" dirty="0" err="1"/>
                        <a:t>Canale</a:t>
                      </a:r>
                      <a:r>
                        <a:rPr lang="en-GB" sz="1400" dirty="0"/>
                        <a:t> (</a:t>
                      </a:r>
                      <a:r>
                        <a:rPr lang="en-GB" sz="1400" dirty="0" err="1"/>
                        <a:t>dottorando</a:t>
                      </a:r>
                      <a:r>
                        <a:rPr lang="en-GB" sz="1400" dirty="0"/>
                        <a:t>)</a:t>
                      </a:r>
                    </a:p>
                  </a:txBody>
                  <a:tcPr/>
                </a:tc>
                <a:tc>
                  <a:txBody>
                    <a:bodyPr/>
                    <a:lstStyle/>
                    <a:p>
                      <a:pPr algn="ctr"/>
                      <a:r>
                        <a:rPr lang="en-GB" sz="1400" dirty="0"/>
                        <a:t>100</a:t>
                      </a:r>
                    </a:p>
                  </a:txBody>
                  <a:tcPr/>
                </a:tc>
                <a:tc>
                  <a:txBody>
                    <a:bodyPr/>
                    <a:lstStyle/>
                    <a:p>
                      <a:pPr algn="ctr"/>
                      <a:endParaRPr lang="en-GB" sz="1400" dirty="0">
                        <a:solidFill>
                          <a:srgbClr val="FF0000"/>
                        </a:solidFill>
                      </a:endParaRPr>
                    </a:p>
                  </a:txBody>
                  <a:tcPr/>
                </a:tc>
                <a:tc>
                  <a:txBody>
                    <a:bodyPr/>
                    <a:lstStyle/>
                    <a:p>
                      <a:pPr algn="ctr"/>
                      <a:endParaRPr lang="en-GB" sz="1400" dirty="0">
                        <a:solidFill>
                          <a:srgbClr val="FF0000"/>
                        </a:solidFill>
                      </a:endParaRPr>
                    </a:p>
                  </a:txBody>
                  <a:tcPr/>
                </a:tc>
                <a:extLst>
                  <a:ext uri="{0D108BD9-81ED-4DB2-BD59-A6C34878D82A}">
                    <a16:rowId xmlns:a16="http://schemas.microsoft.com/office/drawing/2014/main" val="4291105980"/>
                  </a:ext>
                </a:extLst>
              </a:tr>
              <a:tr h="295867">
                <a:tc>
                  <a:txBody>
                    <a:bodyPr/>
                    <a:lstStyle/>
                    <a:p>
                      <a:r>
                        <a:rPr lang="en-GB" sz="1400" dirty="0"/>
                        <a:t>G. </a:t>
                      </a:r>
                      <a:r>
                        <a:rPr lang="en-GB" sz="1400" dirty="0" err="1"/>
                        <a:t>Ciullo</a:t>
                      </a:r>
                      <a:r>
                        <a:rPr lang="en-GB" sz="1400" dirty="0"/>
                        <a:t> (staff)</a:t>
                      </a:r>
                    </a:p>
                  </a:txBody>
                  <a:tcPr/>
                </a:tc>
                <a:tc>
                  <a:txBody>
                    <a:bodyPr/>
                    <a:lstStyle/>
                    <a:p>
                      <a:pPr algn="ctr"/>
                      <a:r>
                        <a:rPr lang="en-GB" sz="1400" dirty="0"/>
                        <a:t>70</a:t>
                      </a:r>
                    </a:p>
                  </a:txBody>
                  <a:tcPr/>
                </a:tc>
                <a:tc>
                  <a:txBody>
                    <a:bodyPr/>
                    <a:lstStyle/>
                    <a:p>
                      <a:pPr algn="ctr"/>
                      <a:r>
                        <a:rPr lang="en-GB" sz="1400" dirty="0">
                          <a:solidFill>
                            <a:srgbClr val="FF0000"/>
                          </a:solidFill>
                        </a:rPr>
                        <a:t>20</a:t>
                      </a:r>
                    </a:p>
                  </a:txBody>
                  <a:tcPr/>
                </a:tc>
                <a:tc>
                  <a:txBody>
                    <a:bodyPr/>
                    <a:lstStyle/>
                    <a:p>
                      <a:pPr algn="ctr"/>
                      <a:endParaRPr lang="en-GB" sz="1400" dirty="0">
                        <a:solidFill>
                          <a:srgbClr val="FF0000"/>
                        </a:solidFill>
                      </a:endParaRPr>
                    </a:p>
                  </a:txBody>
                  <a:tcPr/>
                </a:tc>
                <a:extLst>
                  <a:ext uri="{0D108BD9-81ED-4DB2-BD59-A6C34878D82A}">
                    <a16:rowId xmlns:a16="http://schemas.microsoft.com/office/drawing/2014/main" val="434610521"/>
                  </a:ext>
                </a:extLst>
              </a:tr>
              <a:tr h="295867">
                <a:tc>
                  <a:txBody>
                    <a:bodyPr/>
                    <a:lstStyle/>
                    <a:p>
                      <a:r>
                        <a:rPr lang="en-GB" sz="1400" dirty="0"/>
                        <a:t>M. </a:t>
                      </a:r>
                      <a:r>
                        <a:rPr lang="en-GB" sz="1400" dirty="0" err="1"/>
                        <a:t>Contalbrigo</a:t>
                      </a:r>
                      <a:r>
                        <a:rPr lang="en-GB" sz="1400" dirty="0"/>
                        <a:t> (staff)</a:t>
                      </a:r>
                    </a:p>
                  </a:txBody>
                  <a:tcPr/>
                </a:tc>
                <a:tc>
                  <a:txBody>
                    <a:bodyPr/>
                    <a:lstStyle/>
                    <a:p>
                      <a:pPr algn="ctr"/>
                      <a:endParaRPr lang="en-GB" sz="1400" dirty="0"/>
                    </a:p>
                  </a:txBody>
                  <a:tcPr/>
                </a:tc>
                <a:tc>
                  <a:txBody>
                    <a:bodyPr/>
                    <a:lstStyle/>
                    <a:p>
                      <a:pPr algn="ctr"/>
                      <a:r>
                        <a:rPr lang="en-GB" sz="1400" dirty="0">
                          <a:solidFill>
                            <a:srgbClr val="FF0000"/>
                          </a:solidFill>
                        </a:rPr>
                        <a:t>50</a:t>
                      </a:r>
                    </a:p>
                  </a:txBody>
                  <a:tcPr/>
                </a:tc>
                <a:tc>
                  <a:txBody>
                    <a:bodyPr/>
                    <a:lstStyle/>
                    <a:p>
                      <a:pPr algn="ctr"/>
                      <a:r>
                        <a:rPr lang="en-GB" sz="1400" dirty="0">
                          <a:solidFill>
                            <a:srgbClr val="FF0000"/>
                          </a:solidFill>
                        </a:rPr>
                        <a:t>50</a:t>
                      </a:r>
                    </a:p>
                  </a:txBody>
                  <a:tcPr/>
                </a:tc>
                <a:extLst>
                  <a:ext uri="{0D108BD9-81ED-4DB2-BD59-A6C34878D82A}">
                    <a16:rowId xmlns:a16="http://schemas.microsoft.com/office/drawing/2014/main" val="1879175294"/>
                  </a:ext>
                </a:extLst>
              </a:tr>
              <a:tr h="295867">
                <a:tc>
                  <a:txBody>
                    <a:bodyPr/>
                    <a:lstStyle/>
                    <a:p>
                      <a:r>
                        <a:rPr lang="en-GB" sz="1400" dirty="0">
                          <a:solidFill>
                            <a:schemeClr val="tx1"/>
                          </a:solidFill>
                        </a:rPr>
                        <a:t>S. </a:t>
                      </a:r>
                      <a:r>
                        <a:rPr lang="en-GB" sz="1400" dirty="0" err="1">
                          <a:solidFill>
                            <a:schemeClr val="tx1"/>
                          </a:solidFill>
                        </a:rPr>
                        <a:t>Dymov</a:t>
                      </a:r>
                      <a:r>
                        <a:rPr lang="en-GB" sz="1400" dirty="0">
                          <a:solidFill>
                            <a:schemeClr val="tx1"/>
                          </a:solidFill>
                        </a:rPr>
                        <a:t> (post-doc)</a:t>
                      </a:r>
                    </a:p>
                  </a:txBody>
                  <a:tcPr/>
                </a:tc>
                <a:tc>
                  <a:txBody>
                    <a:bodyPr/>
                    <a:lstStyle/>
                    <a:p>
                      <a:pPr algn="ctr"/>
                      <a:r>
                        <a:rPr lang="en-GB" sz="1400" dirty="0">
                          <a:solidFill>
                            <a:schemeClr val="tx1"/>
                          </a:solidFill>
                        </a:rPr>
                        <a:t>100</a:t>
                      </a:r>
                    </a:p>
                  </a:txBody>
                  <a:tcPr/>
                </a:tc>
                <a:tc>
                  <a:txBody>
                    <a:bodyPr/>
                    <a:lstStyle/>
                    <a:p>
                      <a:pPr algn="ctr"/>
                      <a:endParaRPr lang="en-GB" sz="1400">
                        <a:solidFill>
                          <a:srgbClr val="FF0000"/>
                        </a:solidFill>
                      </a:endParaRPr>
                    </a:p>
                  </a:txBody>
                  <a:tcPr/>
                </a:tc>
                <a:tc>
                  <a:txBody>
                    <a:bodyPr/>
                    <a:lstStyle/>
                    <a:p>
                      <a:pPr algn="ctr"/>
                      <a:endParaRPr lang="en-GB" sz="1400" dirty="0">
                        <a:solidFill>
                          <a:srgbClr val="FF0000"/>
                        </a:solidFill>
                      </a:endParaRPr>
                    </a:p>
                  </a:txBody>
                  <a:tcPr/>
                </a:tc>
                <a:extLst>
                  <a:ext uri="{0D108BD9-81ED-4DB2-BD59-A6C34878D82A}">
                    <a16:rowId xmlns:a16="http://schemas.microsoft.com/office/drawing/2014/main" val="261736303"/>
                  </a:ext>
                </a:extLst>
              </a:tr>
              <a:tr h="295867">
                <a:tc>
                  <a:txBody>
                    <a:bodyPr/>
                    <a:lstStyle/>
                    <a:p>
                      <a:r>
                        <a:rPr lang="en-GB" sz="1400" dirty="0"/>
                        <a:t>L. Del Bianco </a:t>
                      </a:r>
                      <a:r>
                        <a:rPr lang="en-GB" sz="1400" dirty="0">
                          <a:solidFill>
                            <a:schemeClr val="tx1"/>
                          </a:solidFill>
                        </a:rPr>
                        <a:t>(staff)</a:t>
                      </a:r>
                    </a:p>
                  </a:txBody>
                  <a:tcPr/>
                </a:tc>
                <a:tc>
                  <a:txBody>
                    <a:bodyPr/>
                    <a:lstStyle/>
                    <a:p>
                      <a:pPr algn="ctr"/>
                      <a:endParaRPr lang="en-GB" sz="1400"/>
                    </a:p>
                  </a:txBody>
                  <a:tcPr/>
                </a:tc>
                <a:tc>
                  <a:txBody>
                    <a:bodyPr/>
                    <a:lstStyle/>
                    <a:p>
                      <a:pPr algn="ctr"/>
                      <a:r>
                        <a:rPr lang="en-GB" sz="1400" dirty="0">
                          <a:solidFill>
                            <a:srgbClr val="FF0000"/>
                          </a:solidFill>
                        </a:rPr>
                        <a:t>100</a:t>
                      </a:r>
                    </a:p>
                  </a:txBody>
                  <a:tcPr/>
                </a:tc>
                <a:tc>
                  <a:txBody>
                    <a:bodyPr/>
                    <a:lstStyle/>
                    <a:p>
                      <a:pPr algn="ctr"/>
                      <a:endParaRPr lang="en-GB" sz="1400" dirty="0">
                        <a:solidFill>
                          <a:srgbClr val="FF0000"/>
                        </a:solidFill>
                      </a:endParaRPr>
                    </a:p>
                  </a:txBody>
                  <a:tcPr/>
                </a:tc>
                <a:extLst>
                  <a:ext uri="{0D108BD9-81ED-4DB2-BD59-A6C34878D82A}">
                    <a16:rowId xmlns:a16="http://schemas.microsoft.com/office/drawing/2014/main" val="1622292373"/>
                  </a:ext>
                </a:extLst>
              </a:tr>
              <a:tr h="295867">
                <a:tc>
                  <a:txBody>
                    <a:bodyPr/>
                    <a:lstStyle/>
                    <a:p>
                      <a:r>
                        <a:rPr lang="en-GB" sz="1400" dirty="0"/>
                        <a:t>A. </a:t>
                      </a:r>
                      <a:r>
                        <a:rPr lang="en-GB" sz="1400" dirty="0" err="1"/>
                        <a:t>Kononov</a:t>
                      </a:r>
                      <a:r>
                        <a:rPr lang="en-GB" sz="1400" dirty="0"/>
                        <a:t> (</a:t>
                      </a:r>
                      <a:r>
                        <a:rPr lang="en-GB" sz="1400" dirty="0" err="1"/>
                        <a:t>dottorando</a:t>
                      </a:r>
                      <a:r>
                        <a:rPr lang="en-GB" sz="1400" dirty="0"/>
                        <a:t>)</a:t>
                      </a:r>
                    </a:p>
                  </a:txBody>
                  <a:tcPr/>
                </a:tc>
                <a:tc>
                  <a:txBody>
                    <a:bodyPr/>
                    <a:lstStyle/>
                    <a:p>
                      <a:pPr algn="ctr"/>
                      <a:r>
                        <a:rPr lang="en-GB" sz="1400" dirty="0"/>
                        <a:t>100</a:t>
                      </a:r>
                    </a:p>
                  </a:txBody>
                  <a:tcPr/>
                </a:tc>
                <a:tc>
                  <a:txBody>
                    <a:bodyPr/>
                    <a:lstStyle/>
                    <a:p>
                      <a:pPr algn="ctr"/>
                      <a:endParaRPr lang="en-GB" sz="1400" dirty="0">
                        <a:solidFill>
                          <a:srgbClr val="FF0000"/>
                        </a:solidFill>
                      </a:endParaRPr>
                    </a:p>
                  </a:txBody>
                  <a:tcPr/>
                </a:tc>
                <a:tc>
                  <a:txBody>
                    <a:bodyPr/>
                    <a:lstStyle/>
                    <a:p>
                      <a:pPr algn="ctr"/>
                      <a:endParaRPr lang="en-GB" sz="1400">
                        <a:solidFill>
                          <a:srgbClr val="FF0000"/>
                        </a:solidFill>
                      </a:endParaRPr>
                    </a:p>
                  </a:txBody>
                  <a:tcPr/>
                </a:tc>
                <a:extLst>
                  <a:ext uri="{0D108BD9-81ED-4DB2-BD59-A6C34878D82A}">
                    <a16:rowId xmlns:a16="http://schemas.microsoft.com/office/drawing/2014/main" val="3517273668"/>
                  </a:ext>
                </a:extLst>
              </a:tr>
              <a:tr h="295867">
                <a:tc>
                  <a:txBody>
                    <a:bodyPr/>
                    <a:lstStyle/>
                    <a:p>
                      <a:r>
                        <a:rPr lang="en-GB" sz="1400" dirty="0"/>
                        <a:t>P. </a:t>
                      </a:r>
                      <a:r>
                        <a:rPr lang="en-GB" sz="1400" dirty="0" err="1"/>
                        <a:t>Lenisa</a:t>
                      </a:r>
                      <a:r>
                        <a:rPr lang="en-GB" sz="1400" dirty="0"/>
                        <a:t> (staff)</a:t>
                      </a:r>
                    </a:p>
                  </a:txBody>
                  <a:tcPr/>
                </a:tc>
                <a:tc>
                  <a:txBody>
                    <a:bodyPr/>
                    <a:lstStyle/>
                    <a:p>
                      <a:pPr algn="ctr"/>
                      <a:r>
                        <a:rPr lang="en-GB" sz="1400" dirty="0"/>
                        <a:t>75</a:t>
                      </a:r>
                    </a:p>
                  </a:txBody>
                  <a:tcPr/>
                </a:tc>
                <a:tc>
                  <a:txBody>
                    <a:bodyPr/>
                    <a:lstStyle/>
                    <a:p>
                      <a:pPr algn="ctr"/>
                      <a:r>
                        <a:rPr lang="en-GB" sz="1400" dirty="0">
                          <a:solidFill>
                            <a:srgbClr val="FF0000"/>
                          </a:solidFill>
                        </a:rPr>
                        <a:t>20</a:t>
                      </a:r>
                    </a:p>
                  </a:txBody>
                  <a:tcPr/>
                </a:tc>
                <a:tc>
                  <a:txBody>
                    <a:bodyPr/>
                    <a:lstStyle/>
                    <a:p>
                      <a:pPr algn="ctr"/>
                      <a:endParaRPr lang="en-GB" sz="1400" dirty="0">
                        <a:solidFill>
                          <a:srgbClr val="FF0000"/>
                        </a:solidFill>
                      </a:endParaRPr>
                    </a:p>
                  </a:txBody>
                  <a:tcPr/>
                </a:tc>
                <a:extLst>
                  <a:ext uri="{0D108BD9-81ED-4DB2-BD59-A6C34878D82A}">
                    <a16:rowId xmlns:a16="http://schemas.microsoft.com/office/drawing/2014/main" val="3701723634"/>
                  </a:ext>
                </a:extLst>
              </a:tr>
              <a:tr h="295867">
                <a:tc>
                  <a:txBody>
                    <a:bodyPr/>
                    <a:lstStyle/>
                    <a:p>
                      <a:r>
                        <a:rPr lang="en-GB" sz="1400" dirty="0"/>
                        <a:t>A. </a:t>
                      </a:r>
                      <a:r>
                        <a:rPr lang="en-GB" sz="1400" dirty="0" err="1"/>
                        <a:t>Maragno</a:t>
                      </a:r>
                      <a:r>
                        <a:rPr lang="en-GB" sz="1400" dirty="0"/>
                        <a:t> (</a:t>
                      </a:r>
                      <a:r>
                        <a:rPr lang="en-GB" sz="1400" dirty="0" err="1"/>
                        <a:t>dottoranda</a:t>
                      </a:r>
                      <a:r>
                        <a:rPr lang="en-GB" sz="1400" dirty="0"/>
                        <a:t>)</a:t>
                      </a:r>
                    </a:p>
                  </a:txBody>
                  <a:tcPr/>
                </a:tc>
                <a:tc>
                  <a:txBody>
                    <a:bodyPr/>
                    <a:lstStyle/>
                    <a:p>
                      <a:pPr algn="ctr"/>
                      <a:r>
                        <a:rPr lang="en-GB" sz="1400" dirty="0"/>
                        <a:t>100</a:t>
                      </a:r>
                    </a:p>
                  </a:txBody>
                  <a:tcPr/>
                </a:tc>
                <a:tc>
                  <a:txBody>
                    <a:bodyPr/>
                    <a:lstStyle/>
                    <a:p>
                      <a:pPr algn="ctr"/>
                      <a:endParaRPr lang="en-GB" sz="1400" dirty="0">
                        <a:solidFill>
                          <a:srgbClr val="FF0000"/>
                        </a:solidFill>
                      </a:endParaRPr>
                    </a:p>
                  </a:txBody>
                  <a:tcPr/>
                </a:tc>
                <a:tc>
                  <a:txBody>
                    <a:bodyPr/>
                    <a:lstStyle/>
                    <a:p>
                      <a:pPr algn="ctr"/>
                      <a:endParaRPr lang="en-GB" sz="1400" dirty="0">
                        <a:solidFill>
                          <a:srgbClr val="FF0000"/>
                        </a:solidFill>
                      </a:endParaRPr>
                    </a:p>
                  </a:txBody>
                  <a:tcPr/>
                </a:tc>
                <a:extLst>
                  <a:ext uri="{0D108BD9-81ED-4DB2-BD59-A6C34878D82A}">
                    <a16:rowId xmlns:a16="http://schemas.microsoft.com/office/drawing/2014/main" val="309455325"/>
                  </a:ext>
                </a:extLst>
              </a:tr>
              <a:tr h="295867">
                <a:tc>
                  <a:txBody>
                    <a:bodyPr/>
                    <a:lstStyle/>
                    <a:p>
                      <a:r>
                        <a:rPr lang="en-GB" sz="1400" dirty="0"/>
                        <a:t>L. </a:t>
                      </a:r>
                      <a:r>
                        <a:rPr lang="en-GB" sz="1400" dirty="0" err="1"/>
                        <a:t>Pappalardo</a:t>
                      </a:r>
                      <a:r>
                        <a:rPr lang="en-GB" sz="1400" dirty="0"/>
                        <a:t> (RTD-B)</a:t>
                      </a:r>
                    </a:p>
                  </a:txBody>
                  <a:tcPr/>
                </a:tc>
                <a:tc>
                  <a:txBody>
                    <a:bodyPr/>
                    <a:lstStyle/>
                    <a:p>
                      <a:pPr algn="ctr"/>
                      <a:endParaRPr lang="en-GB" sz="1400" dirty="0"/>
                    </a:p>
                  </a:txBody>
                  <a:tcPr/>
                </a:tc>
                <a:tc>
                  <a:txBody>
                    <a:bodyPr/>
                    <a:lstStyle/>
                    <a:p>
                      <a:pPr algn="ctr"/>
                      <a:r>
                        <a:rPr lang="en-GB" sz="1400" dirty="0">
                          <a:solidFill>
                            <a:srgbClr val="FF0000"/>
                          </a:solidFill>
                        </a:rPr>
                        <a:t>30</a:t>
                      </a:r>
                    </a:p>
                  </a:txBody>
                  <a:tcPr/>
                </a:tc>
                <a:tc>
                  <a:txBody>
                    <a:bodyPr/>
                    <a:lstStyle/>
                    <a:p>
                      <a:pPr algn="ctr"/>
                      <a:endParaRPr lang="en-GB" sz="1400" dirty="0">
                        <a:solidFill>
                          <a:srgbClr val="FF0000"/>
                        </a:solidFill>
                      </a:endParaRPr>
                    </a:p>
                  </a:txBody>
                  <a:tcPr/>
                </a:tc>
                <a:extLst>
                  <a:ext uri="{0D108BD9-81ED-4DB2-BD59-A6C34878D82A}">
                    <a16:rowId xmlns:a16="http://schemas.microsoft.com/office/drawing/2014/main" val="1334615766"/>
                  </a:ext>
                </a:extLst>
              </a:tr>
              <a:tr h="295867">
                <a:tc>
                  <a:txBody>
                    <a:bodyPr/>
                    <a:lstStyle/>
                    <a:p>
                      <a:r>
                        <a:rPr lang="en-GB" sz="1400" dirty="0">
                          <a:solidFill>
                            <a:schemeClr val="tx1"/>
                          </a:solidFill>
                        </a:rPr>
                        <a:t>A. </a:t>
                      </a:r>
                      <a:r>
                        <a:rPr lang="en-GB" sz="1400" dirty="0" err="1">
                          <a:solidFill>
                            <a:schemeClr val="tx1"/>
                          </a:solidFill>
                        </a:rPr>
                        <a:t>Pesce</a:t>
                      </a:r>
                      <a:r>
                        <a:rPr lang="en-GB" sz="1400" dirty="0">
                          <a:solidFill>
                            <a:schemeClr val="tx1"/>
                          </a:solidFill>
                        </a:rPr>
                        <a:t> (post-doc)</a:t>
                      </a:r>
                    </a:p>
                  </a:txBody>
                  <a:tcPr/>
                </a:tc>
                <a:tc>
                  <a:txBody>
                    <a:bodyPr/>
                    <a:lstStyle/>
                    <a:p>
                      <a:pPr algn="ctr"/>
                      <a:r>
                        <a:rPr lang="en-GB" sz="1400" dirty="0">
                          <a:solidFill>
                            <a:schemeClr val="tx1"/>
                          </a:solidFill>
                        </a:rPr>
                        <a:t>100</a:t>
                      </a:r>
                    </a:p>
                  </a:txBody>
                  <a:tcPr/>
                </a:tc>
                <a:tc>
                  <a:txBody>
                    <a:bodyPr/>
                    <a:lstStyle/>
                    <a:p>
                      <a:pPr algn="ctr"/>
                      <a:endParaRPr lang="en-GB" sz="1400" dirty="0">
                        <a:solidFill>
                          <a:srgbClr val="FF0000"/>
                        </a:solidFill>
                      </a:endParaRPr>
                    </a:p>
                  </a:txBody>
                  <a:tcPr/>
                </a:tc>
                <a:tc>
                  <a:txBody>
                    <a:bodyPr/>
                    <a:lstStyle/>
                    <a:p>
                      <a:pPr algn="ctr"/>
                      <a:endParaRPr lang="en-GB" sz="1400" dirty="0">
                        <a:solidFill>
                          <a:srgbClr val="FF0000"/>
                        </a:solidFill>
                      </a:endParaRPr>
                    </a:p>
                  </a:txBody>
                  <a:tcPr/>
                </a:tc>
                <a:extLst>
                  <a:ext uri="{0D108BD9-81ED-4DB2-BD59-A6C34878D82A}">
                    <a16:rowId xmlns:a16="http://schemas.microsoft.com/office/drawing/2014/main" val="587764453"/>
                  </a:ext>
                </a:extLst>
              </a:tr>
              <a:tr h="295867">
                <a:tc>
                  <a:txBody>
                    <a:bodyPr/>
                    <a:lstStyle/>
                    <a:p>
                      <a:r>
                        <a:rPr lang="en-GB" sz="1400" dirty="0">
                          <a:solidFill>
                            <a:schemeClr val="tx1"/>
                          </a:solidFill>
                        </a:rPr>
                        <a:t>A. </a:t>
                      </a:r>
                      <a:r>
                        <a:rPr lang="en-GB" sz="1400" dirty="0" err="1">
                          <a:solidFill>
                            <a:schemeClr val="tx1"/>
                          </a:solidFill>
                        </a:rPr>
                        <a:t>Seleev</a:t>
                      </a:r>
                      <a:r>
                        <a:rPr lang="en-GB" sz="1400" dirty="0">
                          <a:solidFill>
                            <a:schemeClr val="tx1"/>
                          </a:solidFill>
                        </a:rPr>
                        <a:t> (</a:t>
                      </a:r>
                      <a:r>
                        <a:rPr lang="en-GB" sz="1400" dirty="0" err="1">
                          <a:solidFill>
                            <a:schemeClr val="tx1"/>
                          </a:solidFill>
                        </a:rPr>
                        <a:t>assegnista</a:t>
                      </a:r>
                      <a:r>
                        <a:rPr lang="en-GB" sz="1400" dirty="0">
                          <a:solidFill>
                            <a:schemeClr val="tx1"/>
                          </a:solidFill>
                        </a:rPr>
                        <a:t>)</a:t>
                      </a:r>
                    </a:p>
                  </a:txBody>
                  <a:tcPr/>
                </a:tc>
                <a:tc>
                  <a:txBody>
                    <a:bodyPr/>
                    <a:lstStyle/>
                    <a:p>
                      <a:pPr algn="ctr"/>
                      <a:r>
                        <a:rPr lang="en-GB" sz="1400" dirty="0">
                          <a:solidFill>
                            <a:schemeClr val="tx1"/>
                          </a:solidFill>
                        </a:rPr>
                        <a:t>100</a:t>
                      </a:r>
                    </a:p>
                  </a:txBody>
                  <a:tcPr/>
                </a:tc>
                <a:tc>
                  <a:txBody>
                    <a:bodyPr/>
                    <a:lstStyle/>
                    <a:p>
                      <a:pPr algn="ctr"/>
                      <a:endParaRPr lang="en-GB" sz="1400" dirty="0">
                        <a:solidFill>
                          <a:srgbClr val="FF0000"/>
                        </a:solidFill>
                      </a:endParaRPr>
                    </a:p>
                  </a:txBody>
                  <a:tcPr/>
                </a:tc>
                <a:tc>
                  <a:txBody>
                    <a:bodyPr/>
                    <a:lstStyle/>
                    <a:p>
                      <a:pPr algn="ctr"/>
                      <a:endParaRPr lang="en-GB" sz="1400" dirty="0">
                        <a:solidFill>
                          <a:srgbClr val="FF0000"/>
                        </a:solidFill>
                      </a:endParaRPr>
                    </a:p>
                  </a:txBody>
                  <a:tcPr/>
                </a:tc>
                <a:extLst>
                  <a:ext uri="{0D108BD9-81ED-4DB2-BD59-A6C34878D82A}">
                    <a16:rowId xmlns:a16="http://schemas.microsoft.com/office/drawing/2014/main" val="1252346675"/>
                  </a:ext>
                </a:extLst>
              </a:tr>
              <a:tr h="295867">
                <a:tc>
                  <a:txBody>
                    <a:bodyPr/>
                    <a:lstStyle/>
                    <a:p>
                      <a:r>
                        <a:rPr lang="en-GB" sz="1400" dirty="0">
                          <a:solidFill>
                            <a:schemeClr val="tx1"/>
                          </a:solidFill>
                        </a:rPr>
                        <a:t>R. Shankar (</a:t>
                      </a:r>
                      <a:r>
                        <a:rPr lang="en-GB" sz="1400" dirty="0" err="1">
                          <a:solidFill>
                            <a:schemeClr val="tx1"/>
                          </a:solidFill>
                        </a:rPr>
                        <a:t>dottorando</a:t>
                      </a:r>
                      <a:r>
                        <a:rPr lang="en-GB" sz="1400" dirty="0">
                          <a:solidFill>
                            <a:schemeClr val="tx1"/>
                          </a:solidFill>
                        </a:rPr>
                        <a:t>)</a:t>
                      </a:r>
                    </a:p>
                  </a:txBody>
                  <a:tcPr/>
                </a:tc>
                <a:tc>
                  <a:txBody>
                    <a:bodyPr/>
                    <a:lstStyle/>
                    <a:p>
                      <a:pPr algn="ctr"/>
                      <a:r>
                        <a:rPr lang="en-GB" sz="1400" dirty="0">
                          <a:solidFill>
                            <a:schemeClr val="tx1"/>
                          </a:solidFill>
                        </a:rPr>
                        <a:t>100</a:t>
                      </a:r>
                    </a:p>
                  </a:txBody>
                  <a:tcPr/>
                </a:tc>
                <a:tc>
                  <a:txBody>
                    <a:bodyPr/>
                    <a:lstStyle/>
                    <a:p>
                      <a:pPr algn="ctr"/>
                      <a:endParaRPr lang="en-GB" sz="1400" dirty="0">
                        <a:solidFill>
                          <a:srgbClr val="FF0000"/>
                        </a:solidFill>
                      </a:endParaRPr>
                    </a:p>
                  </a:txBody>
                  <a:tcPr/>
                </a:tc>
                <a:tc>
                  <a:txBody>
                    <a:bodyPr/>
                    <a:lstStyle/>
                    <a:p>
                      <a:pPr algn="ctr"/>
                      <a:endParaRPr lang="en-GB" sz="1400" dirty="0">
                        <a:solidFill>
                          <a:srgbClr val="FF0000"/>
                        </a:solidFill>
                      </a:endParaRPr>
                    </a:p>
                  </a:txBody>
                  <a:tcPr/>
                </a:tc>
                <a:extLst>
                  <a:ext uri="{0D108BD9-81ED-4DB2-BD59-A6C34878D82A}">
                    <a16:rowId xmlns:a16="http://schemas.microsoft.com/office/drawing/2014/main" val="1157129144"/>
                  </a:ext>
                </a:extLst>
              </a:tr>
              <a:tr h="295867">
                <a:tc>
                  <a:txBody>
                    <a:bodyPr/>
                    <a:lstStyle/>
                    <a:p>
                      <a:r>
                        <a:rPr lang="en-GB" sz="1400" dirty="0"/>
                        <a:t>F. </a:t>
                      </a:r>
                      <a:r>
                        <a:rPr lang="en-GB" sz="1400" dirty="0" err="1"/>
                        <a:t>Spizzo</a:t>
                      </a:r>
                      <a:r>
                        <a:rPr lang="en-GB" sz="1400" dirty="0"/>
                        <a:t> (staff)</a:t>
                      </a:r>
                    </a:p>
                  </a:txBody>
                  <a:tcPr/>
                </a:tc>
                <a:tc>
                  <a:txBody>
                    <a:bodyPr/>
                    <a:lstStyle/>
                    <a:p>
                      <a:pPr algn="ctr"/>
                      <a:endParaRPr lang="en-GB" sz="1400" dirty="0"/>
                    </a:p>
                  </a:txBody>
                  <a:tcPr/>
                </a:tc>
                <a:tc>
                  <a:txBody>
                    <a:bodyPr/>
                    <a:lstStyle/>
                    <a:p>
                      <a:pPr algn="ctr"/>
                      <a:r>
                        <a:rPr lang="en-GB" sz="1400" dirty="0">
                          <a:solidFill>
                            <a:srgbClr val="FF0000"/>
                          </a:solidFill>
                        </a:rPr>
                        <a:t>80</a:t>
                      </a:r>
                    </a:p>
                  </a:txBody>
                  <a:tcPr/>
                </a:tc>
                <a:tc>
                  <a:txBody>
                    <a:bodyPr/>
                    <a:lstStyle/>
                    <a:p>
                      <a:pPr algn="ctr"/>
                      <a:r>
                        <a:rPr lang="en-GB" sz="1400" dirty="0">
                          <a:solidFill>
                            <a:srgbClr val="FF0000"/>
                          </a:solidFill>
                        </a:rPr>
                        <a:t>20</a:t>
                      </a:r>
                    </a:p>
                  </a:txBody>
                  <a:tcPr/>
                </a:tc>
                <a:extLst>
                  <a:ext uri="{0D108BD9-81ED-4DB2-BD59-A6C34878D82A}">
                    <a16:rowId xmlns:a16="http://schemas.microsoft.com/office/drawing/2014/main" val="2072584452"/>
                  </a:ext>
                </a:extLst>
              </a:tr>
              <a:tr h="295867">
                <a:tc>
                  <a:txBody>
                    <a:bodyPr/>
                    <a:lstStyle/>
                    <a:p>
                      <a:r>
                        <a:rPr lang="en-GB" sz="1400" dirty="0"/>
                        <a:t>S. Vallarino (</a:t>
                      </a:r>
                      <a:r>
                        <a:rPr lang="en-GB" sz="1400" dirty="0" err="1"/>
                        <a:t>dottorando</a:t>
                      </a:r>
                      <a:r>
                        <a:rPr lang="en-GB" sz="1400" dirty="0"/>
                        <a:t>)</a:t>
                      </a:r>
                    </a:p>
                  </a:txBody>
                  <a:tcPr/>
                </a:tc>
                <a:tc>
                  <a:txBody>
                    <a:bodyPr/>
                    <a:lstStyle/>
                    <a:p>
                      <a:pPr algn="ctr"/>
                      <a:endParaRPr lang="en-GB" sz="1400" dirty="0"/>
                    </a:p>
                  </a:txBody>
                  <a:tcPr/>
                </a:tc>
                <a:tc>
                  <a:txBody>
                    <a:bodyPr/>
                    <a:lstStyle/>
                    <a:p>
                      <a:pPr algn="ctr"/>
                      <a:r>
                        <a:rPr lang="en-GB" sz="1400" dirty="0">
                          <a:solidFill>
                            <a:srgbClr val="FF0000"/>
                          </a:solidFill>
                        </a:rPr>
                        <a:t>100</a:t>
                      </a:r>
                    </a:p>
                  </a:txBody>
                  <a:tcPr/>
                </a:tc>
                <a:tc>
                  <a:txBody>
                    <a:bodyPr/>
                    <a:lstStyle/>
                    <a:p>
                      <a:pPr algn="ctr"/>
                      <a:endParaRPr lang="en-GB" sz="1400" dirty="0">
                        <a:solidFill>
                          <a:srgbClr val="FF0000"/>
                        </a:solidFill>
                      </a:endParaRPr>
                    </a:p>
                  </a:txBody>
                  <a:tcPr/>
                </a:tc>
                <a:extLst>
                  <a:ext uri="{0D108BD9-81ED-4DB2-BD59-A6C34878D82A}">
                    <a16:rowId xmlns:a16="http://schemas.microsoft.com/office/drawing/2014/main" val="3477395290"/>
                  </a:ext>
                </a:extLst>
              </a:tr>
              <a:tr h="295867">
                <a:tc>
                  <a:txBody>
                    <a:bodyPr/>
                    <a:lstStyle/>
                    <a:p>
                      <a:r>
                        <a:rPr lang="en-GB" sz="1400" dirty="0"/>
                        <a:t>V. </a:t>
                      </a:r>
                      <a:r>
                        <a:rPr lang="en-GB" sz="1400" dirty="0" err="1"/>
                        <a:t>Carassiti</a:t>
                      </a:r>
                      <a:endParaRPr lang="en-GB" sz="1400" dirty="0"/>
                    </a:p>
                  </a:txBody>
                  <a:tcPr/>
                </a:tc>
                <a:tc>
                  <a:txBody>
                    <a:bodyPr/>
                    <a:lstStyle/>
                    <a:p>
                      <a:pPr algn="ctr"/>
                      <a:r>
                        <a:rPr lang="en-GB" sz="1400" dirty="0"/>
                        <a:t>10</a:t>
                      </a:r>
                    </a:p>
                  </a:txBody>
                  <a:tcPr/>
                </a:tc>
                <a:tc>
                  <a:txBody>
                    <a:bodyPr/>
                    <a:lstStyle/>
                    <a:p>
                      <a:pPr algn="ctr"/>
                      <a:endParaRPr lang="en-GB" sz="1400" dirty="0">
                        <a:solidFill>
                          <a:srgbClr val="FF0000"/>
                        </a:solidFill>
                      </a:endParaRPr>
                    </a:p>
                  </a:txBody>
                  <a:tcPr/>
                </a:tc>
                <a:tc>
                  <a:txBody>
                    <a:bodyPr/>
                    <a:lstStyle/>
                    <a:p>
                      <a:pPr algn="ctr"/>
                      <a:endParaRPr lang="en-GB" sz="1400" dirty="0">
                        <a:solidFill>
                          <a:srgbClr val="FF0000"/>
                        </a:solidFill>
                      </a:endParaRPr>
                    </a:p>
                  </a:txBody>
                  <a:tcPr/>
                </a:tc>
                <a:extLst>
                  <a:ext uri="{0D108BD9-81ED-4DB2-BD59-A6C34878D82A}">
                    <a16:rowId xmlns:a16="http://schemas.microsoft.com/office/drawing/2014/main" val="2116827114"/>
                  </a:ext>
                </a:extLst>
              </a:tr>
              <a:tr h="295867">
                <a:tc>
                  <a:txBody>
                    <a:bodyPr/>
                    <a:lstStyle/>
                    <a:p>
                      <a:r>
                        <a:rPr lang="en-GB" sz="1400" dirty="0"/>
                        <a:t>A. Cotta </a:t>
                      </a:r>
                      <a:r>
                        <a:rPr lang="en-GB" sz="1400" dirty="0" err="1"/>
                        <a:t>Ramusino</a:t>
                      </a:r>
                      <a:r>
                        <a:rPr lang="en-GB" sz="1400" dirty="0"/>
                        <a:t> (staff)</a:t>
                      </a:r>
                    </a:p>
                  </a:txBody>
                  <a:tcPr/>
                </a:tc>
                <a:tc>
                  <a:txBody>
                    <a:bodyPr/>
                    <a:lstStyle/>
                    <a:p>
                      <a:pPr algn="ctr"/>
                      <a:r>
                        <a:rPr lang="en-GB" sz="1400" dirty="0"/>
                        <a:t>10</a:t>
                      </a:r>
                    </a:p>
                  </a:txBody>
                  <a:tcPr/>
                </a:tc>
                <a:tc>
                  <a:txBody>
                    <a:bodyPr/>
                    <a:lstStyle/>
                    <a:p>
                      <a:pPr algn="ctr"/>
                      <a:endParaRPr lang="en-GB" sz="1400" dirty="0">
                        <a:solidFill>
                          <a:srgbClr val="FF0000"/>
                        </a:solidFill>
                      </a:endParaRPr>
                    </a:p>
                  </a:txBody>
                  <a:tcPr/>
                </a:tc>
                <a:tc>
                  <a:txBody>
                    <a:bodyPr/>
                    <a:lstStyle/>
                    <a:p>
                      <a:pPr algn="ctr"/>
                      <a:endParaRPr lang="en-GB" sz="1400" dirty="0">
                        <a:solidFill>
                          <a:srgbClr val="FF0000"/>
                        </a:solidFill>
                      </a:endParaRPr>
                    </a:p>
                  </a:txBody>
                  <a:tcPr/>
                </a:tc>
                <a:extLst>
                  <a:ext uri="{0D108BD9-81ED-4DB2-BD59-A6C34878D82A}">
                    <a16:rowId xmlns:a16="http://schemas.microsoft.com/office/drawing/2014/main" val="3391430406"/>
                  </a:ext>
                </a:extLst>
              </a:tr>
              <a:tr h="295867">
                <a:tc>
                  <a:txBody>
                    <a:bodyPr/>
                    <a:lstStyle/>
                    <a:p>
                      <a:r>
                        <a:rPr lang="en-GB" sz="1400" b="1" dirty="0">
                          <a:solidFill>
                            <a:srgbClr val="0000FF"/>
                          </a:solidFill>
                        </a:rPr>
                        <a:t>TOTALE/100</a:t>
                      </a:r>
                    </a:p>
                  </a:txBody>
                  <a:tcPr/>
                </a:tc>
                <a:tc>
                  <a:txBody>
                    <a:bodyPr/>
                    <a:lstStyle/>
                    <a:p>
                      <a:pPr algn="ctr"/>
                      <a:r>
                        <a:rPr lang="en-GB" sz="1400" b="1" dirty="0">
                          <a:solidFill>
                            <a:srgbClr val="0000FF"/>
                          </a:solidFill>
                        </a:rPr>
                        <a:t>8.6</a:t>
                      </a:r>
                    </a:p>
                  </a:txBody>
                  <a:tcPr/>
                </a:tc>
                <a:tc>
                  <a:txBody>
                    <a:bodyPr/>
                    <a:lstStyle/>
                    <a:p>
                      <a:pPr algn="ctr"/>
                      <a:r>
                        <a:rPr lang="en-GB" sz="1400" b="1" dirty="0">
                          <a:solidFill>
                            <a:srgbClr val="FF0000"/>
                          </a:solidFill>
                        </a:rPr>
                        <a:t>4.0</a:t>
                      </a:r>
                    </a:p>
                  </a:txBody>
                  <a:tcPr/>
                </a:tc>
                <a:tc>
                  <a:txBody>
                    <a:bodyPr/>
                    <a:lstStyle/>
                    <a:p>
                      <a:pPr algn="ctr"/>
                      <a:r>
                        <a:rPr lang="en-GB" sz="1400" b="1" dirty="0">
                          <a:solidFill>
                            <a:srgbClr val="FF0000"/>
                          </a:solidFill>
                        </a:rPr>
                        <a:t>0.7</a:t>
                      </a:r>
                    </a:p>
                  </a:txBody>
                  <a:tcPr/>
                </a:tc>
                <a:extLst>
                  <a:ext uri="{0D108BD9-81ED-4DB2-BD59-A6C34878D82A}">
                    <a16:rowId xmlns:a16="http://schemas.microsoft.com/office/drawing/2014/main" val="1487329078"/>
                  </a:ext>
                </a:extLst>
              </a:tr>
            </a:tbl>
          </a:graphicData>
        </a:graphic>
      </p:graphicFrame>
      <p:graphicFrame>
        <p:nvGraphicFramePr>
          <p:cNvPr id="13" name="Tabella 12">
            <a:extLst>
              <a:ext uri="{FF2B5EF4-FFF2-40B4-BE49-F238E27FC236}">
                <a16:creationId xmlns:a16="http://schemas.microsoft.com/office/drawing/2014/main" id="{4DEB6DF7-E5E1-9F49-B013-61A66FAE3A02}"/>
              </a:ext>
            </a:extLst>
          </p:cNvPr>
          <p:cNvGraphicFramePr>
            <a:graphicFrameLocks noGrp="1"/>
          </p:cNvGraphicFramePr>
          <p:nvPr>
            <p:extLst>
              <p:ext uri="{D42A27DB-BD31-4B8C-83A1-F6EECF244321}">
                <p14:modId xmlns:p14="http://schemas.microsoft.com/office/powerpoint/2010/main" val="2688295639"/>
              </p:ext>
            </p:extLst>
          </p:nvPr>
        </p:nvGraphicFramePr>
        <p:xfrm>
          <a:off x="4702942" y="4001235"/>
          <a:ext cx="4104454" cy="2438400"/>
        </p:xfrm>
        <a:graphic>
          <a:graphicData uri="http://schemas.openxmlformats.org/drawingml/2006/table">
            <a:tbl>
              <a:tblPr firstRow="1" bandRow="1">
                <a:tableStyleId>{5C22544A-7EE6-4342-B048-85BDC9FD1C3A}</a:tableStyleId>
              </a:tblPr>
              <a:tblGrid>
                <a:gridCol w="949823">
                  <a:extLst>
                    <a:ext uri="{9D8B030D-6E8A-4147-A177-3AD203B41FA5}">
                      <a16:colId xmlns:a16="http://schemas.microsoft.com/office/drawing/2014/main" val="568530912"/>
                    </a:ext>
                  </a:extLst>
                </a:gridCol>
                <a:gridCol w="792088">
                  <a:extLst>
                    <a:ext uri="{9D8B030D-6E8A-4147-A177-3AD203B41FA5}">
                      <a16:colId xmlns:a16="http://schemas.microsoft.com/office/drawing/2014/main" val="3846057513"/>
                    </a:ext>
                  </a:extLst>
                </a:gridCol>
                <a:gridCol w="792088">
                  <a:extLst>
                    <a:ext uri="{9D8B030D-6E8A-4147-A177-3AD203B41FA5}">
                      <a16:colId xmlns:a16="http://schemas.microsoft.com/office/drawing/2014/main" val="1025236798"/>
                    </a:ext>
                  </a:extLst>
                </a:gridCol>
                <a:gridCol w="856637">
                  <a:extLst>
                    <a:ext uri="{9D8B030D-6E8A-4147-A177-3AD203B41FA5}">
                      <a16:colId xmlns:a16="http://schemas.microsoft.com/office/drawing/2014/main" val="722966771"/>
                    </a:ext>
                  </a:extLst>
                </a:gridCol>
                <a:gridCol w="713818">
                  <a:extLst>
                    <a:ext uri="{9D8B030D-6E8A-4147-A177-3AD203B41FA5}">
                      <a16:colId xmlns:a16="http://schemas.microsoft.com/office/drawing/2014/main" val="423183816"/>
                    </a:ext>
                  </a:extLst>
                </a:gridCol>
              </a:tblGrid>
              <a:tr h="273220">
                <a:tc>
                  <a:txBody>
                    <a:bodyPr/>
                    <a:lstStyle/>
                    <a:p>
                      <a:r>
                        <a:rPr lang="en-GB" sz="1400" dirty="0"/>
                        <a:t>Name</a:t>
                      </a:r>
                    </a:p>
                  </a:txBody>
                  <a:tcPr/>
                </a:tc>
                <a:tc>
                  <a:txBody>
                    <a:bodyPr/>
                    <a:lstStyle/>
                    <a:p>
                      <a:pPr algn="ctr"/>
                      <a:r>
                        <a:rPr lang="en-GB" sz="1400" dirty="0"/>
                        <a:t>JEDI</a:t>
                      </a:r>
                    </a:p>
                  </a:txBody>
                  <a:tcPr/>
                </a:tc>
                <a:tc>
                  <a:txBody>
                    <a:bodyPr/>
                    <a:lstStyle/>
                    <a:p>
                      <a:pPr algn="ctr"/>
                      <a:r>
                        <a:rPr lang="en-GB" sz="1400" dirty="0"/>
                        <a:t>JLab12</a:t>
                      </a:r>
                    </a:p>
                  </a:txBody>
                  <a:tcPr/>
                </a:tc>
                <a:tc>
                  <a:txBody>
                    <a:bodyPr/>
                    <a:lstStyle/>
                    <a:p>
                      <a:pPr algn="ctr"/>
                      <a:r>
                        <a:rPr lang="en-GB" sz="1400" dirty="0"/>
                        <a:t>EIC_NET</a:t>
                      </a:r>
                    </a:p>
                  </a:txBody>
                  <a:tcPr/>
                </a:tc>
                <a:tc>
                  <a:txBody>
                    <a:bodyPr/>
                    <a:lstStyle/>
                    <a:p>
                      <a:pPr algn="ctr"/>
                      <a:r>
                        <a:rPr lang="en-GB" sz="1400" dirty="0"/>
                        <a:t>Dot.3</a:t>
                      </a:r>
                    </a:p>
                  </a:txBody>
                  <a:tcPr/>
                </a:tc>
                <a:extLst>
                  <a:ext uri="{0D108BD9-81ED-4DB2-BD59-A6C34878D82A}">
                    <a16:rowId xmlns:a16="http://schemas.microsoft.com/office/drawing/2014/main" val="4134015049"/>
                  </a:ext>
                </a:extLst>
              </a:tr>
              <a:tr h="295867">
                <a:tc>
                  <a:txBody>
                    <a:bodyPr/>
                    <a:lstStyle/>
                    <a:p>
                      <a:r>
                        <a:rPr lang="en-GB" sz="1400" b="1" dirty="0" err="1">
                          <a:solidFill>
                            <a:schemeClr val="tx1"/>
                          </a:solidFill>
                        </a:rPr>
                        <a:t>Missioni</a:t>
                      </a:r>
                      <a:endParaRPr lang="en-GB" sz="1400" b="1" dirty="0">
                        <a:solidFill>
                          <a:schemeClr val="tx1"/>
                        </a:solidFill>
                      </a:endParaRPr>
                    </a:p>
                  </a:txBody>
                  <a:tcPr/>
                </a:tc>
                <a:tc>
                  <a:txBody>
                    <a:bodyPr/>
                    <a:lstStyle/>
                    <a:p>
                      <a:pPr algn="ctr"/>
                      <a:r>
                        <a:rPr lang="en-GB" sz="1400" b="1" dirty="0">
                          <a:solidFill>
                            <a:schemeClr val="tx1"/>
                          </a:solidFill>
                        </a:rPr>
                        <a:t>57</a:t>
                      </a:r>
                    </a:p>
                  </a:txBody>
                  <a:tcPr/>
                </a:tc>
                <a:tc>
                  <a:txBody>
                    <a:bodyPr/>
                    <a:lstStyle/>
                    <a:p>
                      <a:pPr algn="ctr"/>
                      <a:r>
                        <a:rPr lang="en-GB" sz="1400" b="1" dirty="0">
                          <a:solidFill>
                            <a:srgbClr val="FF0000"/>
                          </a:solidFill>
                        </a:rPr>
                        <a:t>45</a:t>
                      </a:r>
                    </a:p>
                  </a:txBody>
                  <a:tcPr/>
                </a:tc>
                <a:tc>
                  <a:txBody>
                    <a:bodyPr/>
                    <a:lstStyle/>
                    <a:p>
                      <a:pPr algn="ctr"/>
                      <a:r>
                        <a:rPr lang="en-GB" sz="1400" b="1" dirty="0">
                          <a:solidFill>
                            <a:srgbClr val="FF0000"/>
                          </a:solidFill>
                        </a:rPr>
                        <a:t>15</a:t>
                      </a:r>
                    </a:p>
                  </a:txBody>
                  <a:tcPr/>
                </a:tc>
                <a:tc>
                  <a:txBody>
                    <a:bodyPr/>
                    <a:lstStyle/>
                    <a:p>
                      <a:pPr algn="ctr"/>
                      <a:r>
                        <a:rPr lang="en-GB" sz="1400" b="1" dirty="0">
                          <a:solidFill>
                            <a:srgbClr val="FF0000"/>
                          </a:solidFill>
                        </a:rPr>
                        <a:t>8</a:t>
                      </a:r>
                    </a:p>
                  </a:txBody>
                  <a:tcPr/>
                </a:tc>
                <a:extLst>
                  <a:ext uri="{0D108BD9-81ED-4DB2-BD59-A6C34878D82A}">
                    <a16:rowId xmlns:a16="http://schemas.microsoft.com/office/drawing/2014/main" val="1360267811"/>
                  </a:ext>
                </a:extLst>
              </a:tr>
              <a:tr h="295867">
                <a:tc>
                  <a:txBody>
                    <a:bodyPr/>
                    <a:lstStyle/>
                    <a:p>
                      <a:r>
                        <a:rPr lang="en-GB" sz="1400" b="1" dirty="0" err="1">
                          <a:solidFill>
                            <a:schemeClr val="tx1"/>
                          </a:solidFill>
                        </a:rPr>
                        <a:t>Trasp</a:t>
                      </a:r>
                      <a:r>
                        <a:rPr lang="en-GB" sz="1400" b="1" dirty="0">
                          <a:solidFill>
                            <a:schemeClr val="tx1"/>
                          </a:solidFill>
                        </a:rPr>
                        <a:t>.</a:t>
                      </a:r>
                    </a:p>
                  </a:txBody>
                  <a:tcPr/>
                </a:tc>
                <a:tc>
                  <a:txBody>
                    <a:bodyPr/>
                    <a:lstStyle/>
                    <a:p>
                      <a:pPr algn="ctr"/>
                      <a:endParaRPr lang="en-GB" sz="1400" b="1" dirty="0">
                        <a:solidFill>
                          <a:schemeClr val="tx1"/>
                        </a:solidFill>
                      </a:endParaRPr>
                    </a:p>
                  </a:txBody>
                  <a:tcPr/>
                </a:tc>
                <a:tc>
                  <a:txBody>
                    <a:bodyPr/>
                    <a:lstStyle/>
                    <a:p>
                      <a:pPr algn="ctr"/>
                      <a:r>
                        <a:rPr lang="en-GB" sz="1400" b="1" dirty="0">
                          <a:solidFill>
                            <a:srgbClr val="FF0000"/>
                          </a:solidFill>
                        </a:rPr>
                        <a:t>5</a:t>
                      </a:r>
                    </a:p>
                  </a:txBody>
                  <a:tcPr/>
                </a:tc>
                <a:tc>
                  <a:txBody>
                    <a:bodyPr/>
                    <a:lstStyle/>
                    <a:p>
                      <a:pPr algn="ctr"/>
                      <a:endParaRPr lang="en-GB" sz="1400" b="1" dirty="0">
                        <a:solidFill>
                          <a:srgbClr val="FF0000"/>
                        </a:solidFill>
                      </a:endParaRPr>
                    </a:p>
                  </a:txBody>
                  <a:tcPr/>
                </a:tc>
                <a:tc>
                  <a:txBody>
                    <a:bodyPr/>
                    <a:lstStyle/>
                    <a:p>
                      <a:pPr algn="ctr"/>
                      <a:endParaRPr lang="en-GB" sz="1400" b="1" dirty="0">
                        <a:solidFill>
                          <a:srgbClr val="FF0000"/>
                        </a:solidFill>
                      </a:endParaRPr>
                    </a:p>
                  </a:txBody>
                  <a:tcPr/>
                </a:tc>
                <a:extLst>
                  <a:ext uri="{0D108BD9-81ED-4DB2-BD59-A6C34878D82A}">
                    <a16:rowId xmlns:a16="http://schemas.microsoft.com/office/drawing/2014/main" val="2159992972"/>
                  </a:ext>
                </a:extLst>
              </a:tr>
              <a:tr h="295867">
                <a:tc>
                  <a:txBody>
                    <a:bodyPr/>
                    <a:lstStyle/>
                    <a:p>
                      <a:r>
                        <a:rPr lang="en-GB" sz="1400" b="1" dirty="0">
                          <a:solidFill>
                            <a:schemeClr val="tx1"/>
                          </a:solidFill>
                        </a:rPr>
                        <a:t>Inv.</a:t>
                      </a:r>
                    </a:p>
                  </a:txBody>
                  <a:tcPr/>
                </a:tc>
                <a:tc>
                  <a:txBody>
                    <a:bodyPr/>
                    <a:lstStyle/>
                    <a:p>
                      <a:pPr algn="ctr"/>
                      <a:r>
                        <a:rPr lang="en-GB" sz="1400" b="1" dirty="0">
                          <a:solidFill>
                            <a:schemeClr val="tx1"/>
                          </a:solidFill>
                        </a:rPr>
                        <a:t>9</a:t>
                      </a:r>
                    </a:p>
                  </a:txBody>
                  <a:tcPr/>
                </a:tc>
                <a:tc>
                  <a:txBody>
                    <a:bodyPr/>
                    <a:lstStyle/>
                    <a:p>
                      <a:pPr algn="ctr"/>
                      <a:endParaRPr lang="en-GB" sz="1400" b="1" dirty="0">
                        <a:solidFill>
                          <a:srgbClr val="FF0000"/>
                        </a:solidFill>
                      </a:endParaRPr>
                    </a:p>
                  </a:txBody>
                  <a:tcPr/>
                </a:tc>
                <a:tc>
                  <a:txBody>
                    <a:bodyPr/>
                    <a:lstStyle/>
                    <a:p>
                      <a:pPr algn="ctr"/>
                      <a:endParaRPr lang="en-GB" sz="1400" b="1" dirty="0">
                        <a:solidFill>
                          <a:srgbClr val="FF0000"/>
                        </a:solidFill>
                      </a:endParaRPr>
                    </a:p>
                  </a:txBody>
                  <a:tcPr/>
                </a:tc>
                <a:tc>
                  <a:txBody>
                    <a:bodyPr/>
                    <a:lstStyle/>
                    <a:p>
                      <a:pPr algn="ctr"/>
                      <a:r>
                        <a:rPr lang="en-GB" sz="1400" b="1" dirty="0">
                          <a:solidFill>
                            <a:srgbClr val="FF0000"/>
                          </a:solidFill>
                        </a:rPr>
                        <a:t>15</a:t>
                      </a:r>
                    </a:p>
                  </a:txBody>
                  <a:tcPr/>
                </a:tc>
                <a:extLst>
                  <a:ext uri="{0D108BD9-81ED-4DB2-BD59-A6C34878D82A}">
                    <a16:rowId xmlns:a16="http://schemas.microsoft.com/office/drawing/2014/main" val="4291105980"/>
                  </a:ext>
                </a:extLst>
              </a:tr>
              <a:tr h="295867">
                <a:tc>
                  <a:txBody>
                    <a:bodyPr/>
                    <a:lstStyle/>
                    <a:p>
                      <a:r>
                        <a:rPr lang="en-GB" sz="1400" b="1" dirty="0" err="1">
                          <a:solidFill>
                            <a:schemeClr val="tx1"/>
                          </a:solidFill>
                        </a:rPr>
                        <a:t>Consumi</a:t>
                      </a:r>
                      <a:endParaRPr lang="en-GB" sz="1400" b="1" dirty="0">
                        <a:solidFill>
                          <a:schemeClr val="tx1"/>
                        </a:solidFill>
                      </a:endParaRPr>
                    </a:p>
                  </a:txBody>
                  <a:tcPr/>
                </a:tc>
                <a:tc>
                  <a:txBody>
                    <a:bodyPr/>
                    <a:lstStyle/>
                    <a:p>
                      <a:pPr algn="ctr"/>
                      <a:r>
                        <a:rPr lang="en-GB" sz="1400" b="1" dirty="0">
                          <a:solidFill>
                            <a:schemeClr val="tx1"/>
                          </a:solidFill>
                        </a:rPr>
                        <a:t>34.5</a:t>
                      </a:r>
                    </a:p>
                  </a:txBody>
                  <a:tcPr/>
                </a:tc>
                <a:tc>
                  <a:txBody>
                    <a:bodyPr/>
                    <a:lstStyle/>
                    <a:p>
                      <a:pPr algn="ctr"/>
                      <a:r>
                        <a:rPr lang="en-GB" sz="1400" b="1" dirty="0">
                          <a:solidFill>
                            <a:srgbClr val="FF0000"/>
                          </a:solidFill>
                        </a:rPr>
                        <a:t>15</a:t>
                      </a:r>
                    </a:p>
                  </a:txBody>
                  <a:tcPr/>
                </a:tc>
                <a:tc>
                  <a:txBody>
                    <a:bodyPr/>
                    <a:lstStyle/>
                    <a:p>
                      <a:pPr algn="ctr"/>
                      <a:r>
                        <a:rPr lang="en-GB" sz="1400" b="1" dirty="0">
                          <a:solidFill>
                            <a:srgbClr val="FF0000"/>
                          </a:solidFill>
                        </a:rPr>
                        <a:t>20</a:t>
                      </a:r>
                    </a:p>
                  </a:txBody>
                  <a:tcPr/>
                </a:tc>
                <a:tc>
                  <a:txBody>
                    <a:bodyPr/>
                    <a:lstStyle/>
                    <a:p>
                      <a:pPr algn="ctr"/>
                      <a:r>
                        <a:rPr lang="en-GB" sz="1400" b="1" dirty="0">
                          <a:solidFill>
                            <a:srgbClr val="FF0000"/>
                          </a:solidFill>
                        </a:rPr>
                        <a:t>6</a:t>
                      </a:r>
                    </a:p>
                  </a:txBody>
                  <a:tcPr/>
                </a:tc>
                <a:extLst>
                  <a:ext uri="{0D108BD9-81ED-4DB2-BD59-A6C34878D82A}">
                    <a16:rowId xmlns:a16="http://schemas.microsoft.com/office/drawing/2014/main" val="434610521"/>
                  </a:ext>
                </a:extLst>
              </a:tr>
              <a:tr h="295867">
                <a:tc>
                  <a:txBody>
                    <a:bodyPr/>
                    <a:lstStyle/>
                    <a:p>
                      <a:r>
                        <a:rPr lang="en-GB" sz="1400" b="1" dirty="0" err="1">
                          <a:solidFill>
                            <a:schemeClr val="tx1"/>
                          </a:solidFill>
                        </a:rPr>
                        <a:t>Apparati</a:t>
                      </a:r>
                      <a:endParaRPr lang="en-GB" sz="1400" b="1" dirty="0">
                        <a:solidFill>
                          <a:schemeClr val="tx1"/>
                        </a:solidFill>
                      </a:endParaRPr>
                    </a:p>
                  </a:txBody>
                  <a:tcPr/>
                </a:tc>
                <a:tc>
                  <a:txBody>
                    <a:bodyPr/>
                    <a:lstStyle/>
                    <a:p>
                      <a:pPr algn="ctr"/>
                      <a:endParaRPr lang="en-GB" sz="1400" b="1" dirty="0">
                        <a:solidFill>
                          <a:schemeClr val="tx1"/>
                        </a:solidFill>
                      </a:endParaRPr>
                    </a:p>
                  </a:txBody>
                  <a:tcPr/>
                </a:tc>
                <a:tc>
                  <a:txBody>
                    <a:bodyPr/>
                    <a:lstStyle/>
                    <a:p>
                      <a:pPr algn="ctr"/>
                      <a:r>
                        <a:rPr lang="en-GB" sz="1400" b="1" dirty="0">
                          <a:solidFill>
                            <a:srgbClr val="FF0000"/>
                          </a:solidFill>
                        </a:rPr>
                        <a:t>20</a:t>
                      </a:r>
                    </a:p>
                  </a:txBody>
                  <a:tcPr/>
                </a:tc>
                <a:tc>
                  <a:txBody>
                    <a:bodyPr/>
                    <a:lstStyle/>
                    <a:p>
                      <a:pPr algn="ctr"/>
                      <a:endParaRPr lang="en-GB" sz="1400" b="1" dirty="0">
                        <a:solidFill>
                          <a:srgbClr val="FF0000"/>
                        </a:solidFill>
                      </a:endParaRPr>
                    </a:p>
                  </a:txBody>
                  <a:tcPr/>
                </a:tc>
                <a:tc>
                  <a:txBody>
                    <a:bodyPr/>
                    <a:lstStyle/>
                    <a:p>
                      <a:pPr algn="ctr"/>
                      <a:endParaRPr lang="en-GB" sz="1400" b="1" dirty="0">
                        <a:solidFill>
                          <a:srgbClr val="FF0000"/>
                        </a:solidFill>
                      </a:endParaRPr>
                    </a:p>
                  </a:txBody>
                  <a:tcPr/>
                </a:tc>
                <a:extLst>
                  <a:ext uri="{0D108BD9-81ED-4DB2-BD59-A6C34878D82A}">
                    <a16:rowId xmlns:a16="http://schemas.microsoft.com/office/drawing/2014/main" val="1994465804"/>
                  </a:ext>
                </a:extLst>
              </a:tr>
              <a:tr h="295867">
                <a:tc>
                  <a:txBody>
                    <a:bodyPr/>
                    <a:lstStyle/>
                    <a:p>
                      <a:r>
                        <a:rPr lang="en-GB" sz="1400" b="1" dirty="0" err="1">
                          <a:solidFill>
                            <a:schemeClr val="tx1"/>
                          </a:solidFill>
                        </a:rPr>
                        <a:t>Altro</a:t>
                      </a:r>
                      <a:endParaRPr lang="en-GB" sz="1400" b="1" dirty="0">
                        <a:solidFill>
                          <a:schemeClr val="tx1"/>
                        </a:solidFill>
                      </a:endParaRPr>
                    </a:p>
                  </a:txBody>
                  <a:tcPr/>
                </a:tc>
                <a:tc>
                  <a:txBody>
                    <a:bodyPr/>
                    <a:lstStyle/>
                    <a:p>
                      <a:pPr algn="ctr"/>
                      <a:endParaRPr lang="en-GB" sz="1400" b="1" dirty="0">
                        <a:solidFill>
                          <a:schemeClr val="tx1"/>
                        </a:solidFill>
                      </a:endParaRPr>
                    </a:p>
                  </a:txBody>
                  <a:tcPr/>
                </a:tc>
                <a:tc>
                  <a:txBody>
                    <a:bodyPr/>
                    <a:lstStyle/>
                    <a:p>
                      <a:pPr algn="ctr"/>
                      <a:endParaRPr lang="en-GB" sz="1400" b="1" dirty="0">
                        <a:solidFill>
                          <a:srgbClr val="FF0000"/>
                        </a:solidFill>
                      </a:endParaRPr>
                    </a:p>
                  </a:txBody>
                  <a:tcPr/>
                </a:tc>
                <a:tc>
                  <a:txBody>
                    <a:bodyPr/>
                    <a:lstStyle/>
                    <a:p>
                      <a:pPr algn="ctr"/>
                      <a:endParaRPr lang="en-GB" sz="1400" b="1" dirty="0">
                        <a:solidFill>
                          <a:srgbClr val="FF0000"/>
                        </a:solidFill>
                      </a:endParaRPr>
                    </a:p>
                  </a:txBody>
                  <a:tcPr/>
                </a:tc>
                <a:tc>
                  <a:txBody>
                    <a:bodyPr/>
                    <a:lstStyle/>
                    <a:p>
                      <a:pPr algn="ctr"/>
                      <a:r>
                        <a:rPr lang="en-GB" sz="1400" b="1" dirty="0">
                          <a:solidFill>
                            <a:srgbClr val="FF0000"/>
                          </a:solidFill>
                        </a:rPr>
                        <a:t>3</a:t>
                      </a:r>
                    </a:p>
                  </a:txBody>
                  <a:tcPr/>
                </a:tc>
                <a:extLst>
                  <a:ext uri="{0D108BD9-81ED-4DB2-BD59-A6C34878D82A}">
                    <a16:rowId xmlns:a16="http://schemas.microsoft.com/office/drawing/2014/main" val="379526489"/>
                  </a:ext>
                </a:extLst>
              </a:tr>
              <a:tr h="295867">
                <a:tc>
                  <a:txBody>
                    <a:bodyPr/>
                    <a:lstStyle/>
                    <a:p>
                      <a:r>
                        <a:rPr lang="en-GB" sz="1400" b="1" dirty="0">
                          <a:solidFill>
                            <a:srgbClr val="0000FF"/>
                          </a:solidFill>
                        </a:rPr>
                        <a:t>TOTALE</a:t>
                      </a:r>
                    </a:p>
                  </a:txBody>
                  <a:tcPr/>
                </a:tc>
                <a:tc>
                  <a:txBody>
                    <a:bodyPr/>
                    <a:lstStyle/>
                    <a:p>
                      <a:pPr algn="ctr"/>
                      <a:r>
                        <a:rPr lang="en-GB" sz="1400" b="1" dirty="0">
                          <a:solidFill>
                            <a:srgbClr val="0000FF"/>
                          </a:solidFill>
                        </a:rPr>
                        <a:t>100.5</a:t>
                      </a:r>
                    </a:p>
                  </a:txBody>
                  <a:tcPr/>
                </a:tc>
                <a:tc>
                  <a:txBody>
                    <a:bodyPr/>
                    <a:lstStyle/>
                    <a:p>
                      <a:pPr algn="ctr"/>
                      <a:r>
                        <a:rPr lang="en-GB" sz="1400" b="1" dirty="0">
                          <a:solidFill>
                            <a:srgbClr val="FF0000"/>
                          </a:solidFill>
                        </a:rPr>
                        <a:t>85</a:t>
                      </a:r>
                    </a:p>
                  </a:txBody>
                  <a:tcPr/>
                </a:tc>
                <a:tc>
                  <a:txBody>
                    <a:bodyPr/>
                    <a:lstStyle/>
                    <a:p>
                      <a:pPr algn="ctr"/>
                      <a:r>
                        <a:rPr lang="en-GB" sz="1400" b="1" dirty="0">
                          <a:solidFill>
                            <a:srgbClr val="FF0000"/>
                          </a:solidFill>
                        </a:rPr>
                        <a:t>35</a:t>
                      </a:r>
                    </a:p>
                  </a:txBody>
                  <a:tcPr/>
                </a:tc>
                <a:tc>
                  <a:txBody>
                    <a:bodyPr/>
                    <a:lstStyle/>
                    <a:p>
                      <a:pPr algn="ctr"/>
                      <a:r>
                        <a:rPr lang="en-GB" sz="1400" b="1" dirty="0">
                          <a:solidFill>
                            <a:srgbClr val="FF0000"/>
                          </a:solidFill>
                        </a:rPr>
                        <a:t>32</a:t>
                      </a:r>
                    </a:p>
                  </a:txBody>
                  <a:tcPr/>
                </a:tc>
                <a:extLst>
                  <a:ext uri="{0D108BD9-81ED-4DB2-BD59-A6C34878D82A}">
                    <a16:rowId xmlns:a16="http://schemas.microsoft.com/office/drawing/2014/main" val="1487329078"/>
                  </a:ext>
                </a:extLst>
              </a:tr>
            </a:tbl>
          </a:graphicData>
        </a:graphic>
      </p:graphicFrame>
      <p:sp>
        <p:nvSpPr>
          <p:cNvPr id="4" name="CasellaDiTesto 3">
            <a:extLst>
              <a:ext uri="{FF2B5EF4-FFF2-40B4-BE49-F238E27FC236}">
                <a16:creationId xmlns:a16="http://schemas.microsoft.com/office/drawing/2014/main" id="{49E339E8-8B04-CF49-87FD-23835047F0EF}"/>
              </a:ext>
            </a:extLst>
          </p:cNvPr>
          <p:cNvSpPr txBox="1"/>
          <p:nvPr/>
        </p:nvSpPr>
        <p:spPr>
          <a:xfrm>
            <a:off x="4675872" y="3645024"/>
            <a:ext cx="4066765" cy="369332"/>
          </a:xfrm>
          <a:prstGeom prst="rect">
            <a:avLst/>
          </a:prstGeom>
          <a:noFill/>
        </p:spPr>
        <p:txBody>
          <a:bodyPr wrap="square" rtlCol="0">
            <a:spAutoFit/>
          </a:bodyPr>
          <a:lstStyle/>
          <a:p>
            <a:r>
              <a:rPr lang="en-GB" b="1" dirty="0" err="1"/>
              <a:t>Richieste</a:t>
            </a:r>
            <a:r>
              <a:rPr lang="en-GB" b="1" dirty="0"/>
              <a:t> </a:t>
            </a:r>
            <a:r>
              <a:rPr lang="en-GB" b="1" dirty="0" err="1"/>
              <a:t>finanziarie</a:t>
            </a:r>
            <a:r>
              <a:rPr lang="en-GB" b="1" dirty="0"/>
              <a:t> (k€)</a:t>
            </a:r>
          </a:p>
        </p:txBody>
      </p:sp>
      <p:graphicFrame>
        <p:nvGraphicFramePr>
          <p:cNvPr id="16" name="Tabella 15">
            <a:extLst>
              <a:ext uri="{FF2B5EF4-FFF2-40B4-BE49-F238E27FC236}">
                <a16:creationId xmlns:a16="http://schemas.microsoft.com/office/drawing/2014/main" id="{A22BFE3F-A7BC-B942-B4CE-BB68F493091E}"/>
              </a:ext>
            </a:extLst>
          </p:cNvPr>
          <p:cNvGraphicFramePr>
            <a:graphicFrameLocks noGrp="1"/>
          </p:cNvGraphicFramePr>
          <p:nvPr>
            <p:extLst>
              <p:ext uri="{D42A27DB-BD31-4B8C-83A1-F6EECF244321}">
                <p14:modId xmlns:p14="http://schemas.microsoft.com/office/powerpoint/2010/main" val="2374531287"/>
              </p:ext>
            </p:extLst>
          </p:nvPr>
        </p:nvGraphicFramePr>
        <p:xfrm>
          <a:off x="4726692" y="1196752"/>
          <a:ext cx="4104456" cy="2438400"/>
        </p:xfrm>
        <a:graphic>
          <a:graphicData uri="http://schemas.openxmlformats.org/drawingml/2006/table">
            <a:tbl>
              <a:tblPr firstRow="1" bandRow="1">
                <a:tableStyleId>{5C22544A-7EE6-4342-B048-85BDC9FD1C3A}</a:tableStyleId>
              </a:tblPr>
              <a:tblGrid>
                <a:gridCol w="2083121">
                  <a:extLst>
                    <a:ext uri="{9D8B030D-6E8A-4147-A177-3AD203B41FA5}">
                      <a16:colId xmlns:a16="http://schemas.microsoft.com/office/drawing/2014/main" val="568530912"/>
                    </a:ext>
                  </a:extLst>
                </a:gridCol>
                <a:gridCol w="504056">
                  <a:extLst>
                    <a:ext uri="{9D8B030D-6E8A-4147-A177-3AD203B41FA5}">
                      <a16:colId xmlns:a16="http://schemas.microsoft.com/office/drawing/2014/main" val="3846057513"/>
                    </a:ext>
                  </a:extLst>
                </a:gridCol>
                <a:gridCol w="720080">
                  <a:extLst>
                    <a:ext uri="{9D8B030D-6E8A-4147-A177-3AD203B41FA5}">
                      <a16:colId xmlns:a16="http://schemas.microsoft.com/office/drawing/2014/main" val="1025236798"/>
                    </a:ext>
                  </a:extLst>
                </a:gridCol>
                <a:gridCol w="797199">
                  <a:extLst>
                    <a:ext uri="{9D8B030D-6E8A-4147-A177-3AD203B41FA5}">
                      <a16:colId xmlns:a16="http://schemas.microsoft.com/office/drawing/2014/main" val="722966771"/>
                    </a:ext>
                  </a:extLst>
                </a:gridCol>
              </a:tblGrid>
              <a:tr h="273220">
                <a:tc>
                  <a:txBody>
                    <a:bodyPr/>
                    <a:lstStyle/>
                    <a:p>
                      <a:r>
                        <a:rPr lang="en-GB" sz="1400" dirty="0"/>
                        <a:t>Name</a:t>
                      </a:r>
                    </a:p>
                  </a:txBody>
                  <a:tcPr/>
                </a:tc>
                <a:tc>
                  <a:txBody>
                    <a:bodyPr/>
                    <a:lstStyle/>
                    <a:p>
                      <a:pPr algn="ctr"/>
                      <a:r>
                        <a:rPr lang="en-GB" sz="1400" dirty="0"/>
                        <a:t>JEDI</a:t>
                      </a:r>
                    </a:p>
                  </a:txBody>
                  <a:tcPr/>
                </a:tc>
                <a:tc>
                  <a:txBody>
                    <a:bodyPr/>
                    <a:lstStyle/>
                    <a:p>
                      <a:pPr algn="ctr"/>
                      <a:r>
                        <a:rPr lang="en-GB" sz="1400" dirty="0"/>
                        <a:t>JLab12</a:t>
                      </a:r>
                    </a:p>
                  </a:txBody>
                  <a:tcPr/>
                </a:tc>
                <a:tc>
                  <a:txBody>
                    <a:bodyPr/>
                    <a:lstStyle/>
                    <a:p>
                      <a:pPr algn="ctr"/>
                      <a:r>
                        <a:rPr lang="en-GB" sz="1400" dirty="0"/>
                        <a:t>EIC_NET</a:t>
                      </a:r>
                    </a:p>
                  </a:txBody>
                  <a:tcPr/>
                </a:tc>
                <a:extLst>
                  <a:ext uri="{0D108BD9-81ED-4DB2-BD59-A6C34878D82A}">
                    <a16:rowId xmlns:a16="http://schemas.microsoft.com/office/drawing/2014/main" val="4134015049"/>
                  </a:ext>
                </a:extLst>
              </a:tr>
              <a:tr h="295867">
                <a:tc>
                  <a:txBody>
                    <a:bodyPr/>
                    <a:lstStyle/>
                    <a:p>
                      <a:r>
                        <a:rPr lang="en-GB" sz="1400" dirty="0"/>
                        <a:t>L. </a:t>
                      </a:r>
                      <a:r>
                        <a:rPr lang="en-GB" sz="1400" dirty="0" err="1"/>
                        <a:t>Barion</a:t>
                      </a:r>
                      <a:endParaRPr lang="en-GB" sz="1400" dirty="0"/>
                    </a:p>
                  </a:txBody>
                  <a:tcPr/>
                </a:tc>
                <a:tc>
                  <a:txBody>
                    <a:bodyPr/>
                    <a:lstStyle/>
                    <a:p>
                      <a:pPr algn="ctr"/>
                      <a:endParaRPr lang="en-GB" sz="1400" dirty="0"/>
                    </a:p>
                  </a:txBody>
                  <a:tcPr/>
                </a:tc>
                <a:tc>
                  <a:txBody>
                    <a:bodyPr/>
                    <a:lstStyle/>
                    <a:p>
                      <a:pPr algn="ctr"/>
                      <a:r>
                        <a:rPr lang="en-GB" sz="1400" dirty="0">
                          <a:solidFill>
                            <a:srgbClr val="FF0000"/>
                          </a:solidFill>
                        </a:rPr>
                        <a:t>25</a:t>
                      </a:r>
                    </a:p>
                  </a:txBody>
                  <a:tcPr/>
                </a:tc>
                <a:tc>
                  <a:txBody>
                    <a:bodyPr/>
                    <a:lstStyle/>
                    <a:p>
                      <a:pPr algn="ctr"/>
                      <a:r>
                        <a:rPr lang="en-GB" sz="1400" dirty="0">
                          <a:solidFill>
                            <a:srgbClr val="FF0000"/>
                          </a:solidFill>
                        </a:rPr>
                        <a:t>75</a:t>
                      </a:r>
                    </a:p>
                  </a:txBody>
                  <a:tcPr/>
                </a:tc>
                <a:extLst>
                  <a:ext uri="{0D108BD9-81ED-4DB2-BD59-A6C34878D82A}">
                    <a16:rowId xmlns:a16="http://schemas.microsoft.com/office/drawing/2014/main" val="2339376139"/>
                  </a:ext>
                </a:extLst>
              </a:tr>
              <a:tr h="295867">
                <a:tc>
                  <a:txBody>
                    <a:bodyPr/>
                    <a:lstStyle/>
                    <a:p>
                      <a:r>
                        <a:rPr lang="en-GB" sz="1400" dirty="0"/>
                        <a:t>M. </a:t>
                      </a:r>
                      <a:r>
                        <a:rPr lang="en-GB" sz="1400" dirty="0" err="1"/>
                        <a:t>Cavallina</a:t>
                      </a:r>
                      <a:endParaRPr lang="en-GB" sz="1400" dirty="0"/>
                    </a:p>
                  </a:txBody>
                  <a:tcPr/>
                </a:tc>
                <a:tc>
                  <a:txBody>
                    <a:bodyPr/>
                    <a:lstStyle/>
                    <a:p>
                      <a:pPr algn="ctr"/>
                      <a:r>
                        <a:rPr lang="en-GB" sz="1400" dirty="0"/>
                        <a:t>10</a:t>
                      </a:r>
                    </a:p>
                  </a:txBody>
                  <a:tcPr/>
                </a:tc>
                <a:tc>
                  <a:txBody>
                    <a:bodyPr/>
                    <a:lstStyle/>
                    <a:p>
                      <a:pPr algn="ctr"/>
                      <a:r>
                        <a:rPr lang="en-GB" sz="1400" dirty="0">
                          <a:solidFill>
                            <a:srgbClr val="FF0000"/>
                          </a:solidFill>
                        </a:rPr>
                        <a:t>10</a:t>
                      </a:r>
                    </a:p>
                  </a:txBody>
                  <a:tcPr/>
                </a:tc>
                <a:tc>
                  <a:txBody>
                    <a:bodyPr/>
                    <a:lstStyle/>
                    <a:p>
                      <a:pPr algn="ctr"/>
                      <a:endParaRPr lang="en-GB" sz="1400" dirty="0">
                        <a:solidFill>
                          <a:srgbClr val="FF0000"/>
                        </a:solidFill>
                      </a:endParaRPr>
                    </a:p>
                  </a:txBody>
                  <a:tcPr/>
                </a:tc>
                <a:extLst>
                  <a:ext uri="{0D108BD9-81ED-4DB2-BD59-A6C34878D82A}">
                    <a16:rowId xmlns:a16="http://schemas.microsoft.com/office/drawing/2014/main" val="1360267811"/>
                  </a:ext>
                </a:extLst>
              </a:tr>
              <a:tr h="295867">
                <a:tc>
                  <a:txBody>
                    <a:bodyPr/>
                    <a:lstStyle/>
                    <a:p>
                      <a:r>
                        <a:rPr lang="en-GB" sz="1400" dirty="0"/>
                        <a:t>M. </a:t>
                      </a:r>
                      <a:r>
                        <a:rPr lang="en-GB" sz="1400" dirty="0" err="1"/>
                        <a:t>Gambetti</a:t>
                      </a:r>
                      <a:endParaRPr lang="en-GB" sz="1400" dirty="0"/>
                    </a:p>
                  </a:txBody>
                  <a:tcPr/>
                </a:tc>
                <a:tc>
                  <a:txBody>
                    <a:bodyPr/>
                    <a:lstStyle/>
                    <a:p>
                      <a:pPr algn="ctr"/>
                      <a:r>
                        <a:rPr lang="en-GB" sz="1400" dirty="0"/>
                        <a:t>10</a:t>
                      </a:r>
                    </a:p>
                  </a:txBody>
                  <a:tcPr/>
                </a:tc>
                <a:tc>
                  <a:txBody>
                    <a:bodyPr/>
                    <a:lstStyle/>
                    <a:p>
                      <a:pPr algn="ctr"/>
                      <a:endParaRPr lang="en-GB" sz="1400" dirty="0">
                        <a:solidFill>
                          <a:srgbClr val="FF0000"/>
                        </a:solidFill>
                      </a:endParaRPr>
                    </a:p>
                  </a:txBody>
                  <a:tcPr/>
                </a:tc>
                <a:tc>
                  <a:txBody>
                    <a:bodyPr/>
                    <a:lstStyle/>
                    <a:p>
                      <a:pPr algn="ctr"/>
                      <a:endParaRPr lang="en-GB" sz="1400" dirty="0">
                        <a:solidFill>
                          <a:srgbClr val="FF0000"/>
                        </a:solidFill>
                      </a:endParaRPr>
                    </a:p>
                  </a:txBody>
                  <a:tcPr/>
                </a:tc>
                <a:extLst>
                  <a:ext uri="{0D108BD9-81ED-4DB2-BD59-A6C34878D82A}">
                    <a16:rowId xmlns:a16="http://schemas.microsoft.com/office/drawing/2014/main" val="1996390384"/>
                  </a:ext>
                </a:extLst>
              </a:tr>
              <a:tr h="295867">
                <a:tc>
                  <a:txBody>
                    <a:bodyPr/>
                    <a:lstStyle/>
                    <a:p>
                      <a:r>
                        <a:rPr lang="en-GB" sz="1400" dirty="0"/>
                        <a:t>R. </a:t>
                      </a:r>
                      <a:r>
                        <a:rPr lang="en-GB" sz="1400" dirty="0" err="1"/>
                        <a:t>Malaguti</a:t>
                      </a:r>
                      <a:endParaRPr lang="en-GB" sz="1400" dirty="0"/>
                    </a:p>
                  </a:txBody>
                  <a:tcPr/>
                </a:tc>
                <a:tc>
                  <a:txBody>
                    <a:bodyPr/>
                    <a:lstStyle/>
                    <a:p>
                      <a:pPr algn="ctr"/>
                      <a:endParaRPr lang="en-GB" sz="1400" dirty="0"/>
                    </a:p>
                  </a:txBody>
                  <a:tcPr/>
                </a:tc>
                <a:tc>
                  <a:txBody>
                    <a:bodyPr/>
                    <a:lstStyle/>
                    <a:p>
                      <a:pPr algn="ctr"/>
                      <a:r>
                        <a:rPr lang="en-GB" sz="1400" dirty="0">
                          <a:solidFill>
                            <a:srgbClr val="FF0000"/>
                          </a:solidFill>
                        </a:rPr>
                        <a:t>20</a:t>
                      </a:r>
                    </a:p>
                  </a:txBody>
                  <a:tcPr/>
                </a:tc>
                <a:tc>
                  <a:txBody>
                    <a:bodyPr/>
                    <a:lstStyle/>
                    <a:p>
                      <a:pPr algn="ctr"/>
                      <a:endParaRPr lang="en-GB" sz="1400" dirty="0">
                        <a:solidFill>
                          <a:srgbClr val="FF0000"/>
                        </a:solidFill>
                      </a:endParaRPr>
                    </a:p>
                  </a:txBody>
                  <a:tcPr/>
                </a:tc>
                <a:extLst>
                  <a:ext uri="{0D108BD9-81ED-4DB2-BD59-A6C34878D82A}">
                    <a16:rowId xmlns:a16="http://schemas.microsoft.com/office/drawing/2014/main" val="2173926015"/>
                  </a:ext>
                </a:extLst>
              </a:tr>
              <a:tr h="295867">
                <a:tc>
                  <a:txBody>
                    <a:bodyPr/>
                    <a:lstStyle/>
                    <a:p>
                      <a:r>
                        <a:rPr lang="en-GB" sz="1400" dirty="0"/>
                        <a:t>M. Melchiorri</a:t>
                      </a:r>
                    </a:p>
                  </a:txBody>
                  <a:tcPr/>
                </a:tc>
                <a:tc>
                  <a:txBody>
                    <a:bodyPr/>
                    <a:lstStyle/>
                    <a:p>
                      <a:pPr algn="ctr"/>
                      <a:endParaRPr lang="en-GB" sz="1400" dirty="0"/>
                    </a:p>
                  </a:txBody>
                  <a:tcPr/>
                </a:tc>
                <a:tc>
                  <a:txBody>
                    <a:bodyPr/>
                    <a:lstStyle/>
                    <a:p>
                      <a:pPr algn="ctr"/>
                      <a:endParaRPr lang="en-GB" sz="1400" dirty="0">
                        <a:solidFill>
                          <a:srgbClr val="FF0000"/>
                        </a:solidFill>
                      </a:endParaRPr>
                    </a:p>
                  </a:txBody>
                  <a:tcPr/>
                </a:tc>
                <a:tc>
                  <a:txBody>
                    <a:bodyPr/>
                    <a:lstStyle/>
                    <a:p>
                      <a:pPr algn="ctr"/>
                      <a:r>
                        <a:rPr lang="en-GB" sz="1400" dirty="0">
                          <a:solidFill>
                            <a:srgbClr val="FF0000"/>
                          </a:solidFill>
                        </a:rPr>
                        <a:t>10</a:t>
                      </a:r>
                    </a:p>
                  </a:txBody>
                  <a:tcPr/>
                </a:tc>
                <a:extLst>
                  <a:ext uri="{0D108BD9-81ED-4DB2-BD59-A6C34878D82A}">
                    <a16:rowId xmlns:a16="http://schemas.microsoft.com/office/drawing/2014/main" val="4291105980"/>
                  </a:ext>
                </a:extLst>
              </a:tr>
              <a:tr h="295867">
                <a:tc>
                  <a:txBody>
                    <a:bodyPr/>
                    <a:lstStyle/>
                    <a:p>
                      <a:r>
                        <a:rPr lang="en-GB" sz="1400" dirty="0"/>
                        <a:t>S. </a:t>
                      </a:r>
                      <a:r>
                        <a:rPr lang="en-GB" sz="1400" dirty="0" err="1"/>
                        <a:t>Squerzanti</a:t>
                      </a:r>
                      <a:endParaRPr lang="en-GB" sz="1400" dirty="0"/>
                    </a:p>
                  </a:txBody>
                  <a:tcPr/>
                </a:tc>
                <a:tc>
                  <a:txBody>
                    <a:bodyPr/>
                    <a:lstStyle/>
                    <a:p>
                      <a:pPr algn="ctr"/>
                      <a:endParaRPr lang="en-GB" sz="1400" dirty="0"/>
                    </a:p>
                  </a:txBody>
                  <a:tcPr/>
                </a:tc>
                <a:tc>
                  <a:txBody>
                    <a:bodyPr/>
                    <a:lstStyle/>
                    <a:p>
                      <a:pPr algn="ctr"/>
                      <a:r>
                        <a:rPr lang="en-GB" sz="1400" dirty="0">
                          <a:solidFill>
                            <a:srgbClr val="FF0000"/>
                          </a:solidFill>
                        </a:rPr>
                        <a:t>20</a:t>
                      </a:r>
                    </a:p>
                  </a:txBody>
                  <a:tcPr/>
                </a:tc>
                <a:tc>
                  <a:txBody>
                    <a:bodyPr/>
                    <a:lstStyle/>
                    <a:p>
                      <a:pPr algn="ctr"/>
                      <a:endParaRPr lang="en-GB" sz="1400" dirty="0">
                        <a:solidFill>
                          <a:srgbClr val="FF0000"/>
                        </a:solidFill>
                      </a:endParaRPr>
                    </a:p>
                  </a:txBody>
                  <a:tcPr/>
                </a:tc>
                <a:extLst>
                  <a:ext uri="{0D108BD9-81ED-4DB2-BD59-A6C34878D82A}">
                    <a16:rowId xmlns:a16="http://schemas.microsoft.com/office/drawing/2014/main" val="434610521"/>
                  </a:ext>
                </a:extLst>
              </a:tr>
              <a:tr h="295867">
                <a:tc>
                  <a:txBody>
                    <a:bodyPr/>
                    <a:lstStyle/>
                    <a:p>
                      <a:r>
                        <a:rPr lang="en-GB" sz="1400" b="1" dirty="0">
                          <a:solidFill>
                            <a:srgbClr val="0000FF"/>
                          </a:solidFill>
                        </a:rPr>
                        <a:t>TOTALE/100</a:t>
                      </a:r>
                    </a:p>
                  </a:txBody>
                  <a:tcPr/>
                </a:tc>
                <a:tc>
                  <a:txBody>
                    <a:bodyPr/>
                    <a:lstStyle/>
                    <a:p>
                      <a:pPr algn="ctr"/>
                      <a:r>
                        <a:rPr lang="en-GB" sz="1400" b="1" dirty="0">
                          <a:solidFill>
                            <a:srgbClr val="0000FF"/>
                          </a:solidFill>
                        </a:rPr>
                        <a:t>0.2</a:t>
                      </a:r>
                    </a:p>
                  </a:txBody>
                  <a:tcPr/>
                </a:tc>
                <a:tc>
                  <a:txBody>
                    <a:bodyPr/>
                    <a:lstStyle/>
                    <a:p>
                      <a:pPr algn="ctr"/>
                      <a:r>
                        <a:rPr lang="en-GB" sz="1400" b="1" dirty="0">
                          <a:solidFill>
                            <a:srgbClr val="FF0000"/>
                          </a:solidFill>
                        </a:rPr>
                        <a:t>0.5</a:t>
                      </a:r>
                    </a:p>
                  </a:txBody>
                  <a:tcPr/>
                </a:tc>
                <a:tc>
                  <a:txBody>
                    <a:bodyPr/>
                    <a:lstStyle/>
                    <a:p>
                      <a:pPr algn="ctr"/>
                      <a:r>
                        <a:rPr lang="en-GB" sz="1400" b="1" dirty="0">
                          <a:solidFill>
                            <a:srgbClr val="FF0000"/>
                          </a:solidFill>
                        </a:rPr>
                        <a:t>0.1</a:t>
                      </a:r>
                    </a:p>
                  </a:txBody>
                  <a:tcPr/>
                </a:tc>
                <a:extLst>
                  <a:ext uri="{0D108BD9-81ED-4DB2-BD59-A6C34878D82A}">
                    <a16:rowId xmlns:a16="http://schemas.microsoft.com/office/drawing/2014/main" val="1487329078"/>
                  </a:ext>
                </a:extLst>
              </a:tr>
            </a:tbl>
          </a:graphicData>
        </a:graphic>
      </p:graphicFrame>
      <p:sp>
        <p:nvSpPr>
          <p:cNvPr id="17" name="CasellaDiTesto 16">
            <a:extLst>
              <a:ext uri="{FF2B5EF4-FFF2-40B4-BE49-F238E27FC236}">
                <a16:creationId xmlns:a16="http://schemas.microsoft.com/office/drawing/2014/main" id="{25BFCEBF-DACC-4D4C-94CB-E9C9B3D39DD0}"/>
              </a:ext>
            </a:extLst>
          </p:cNvPr>
          <p:cNvSpPr txBox="1"/>
          <p:nvPr/>
        </p:nvSpPr>
        <p:spPr>
          <a:xfrm>
            <a:off x="179512" y="755412"/>
            <a:ext cx="4066765" cy="369332"/>
          </a:xfrm>
          <a:prstGeom prst="rect">
            <a:avLst/>
          </a:prstGeom>
          <a:noFill/>
        </p:spPr>
        <p:txBody>
          <a:bodyPr wrap="square" rtlCol="0">
            <a:spAutoFit/>
          </a:bodyPr>
          <a:lstStyle/>
          <a:p>
            <a:r>
              <a:rPr lang="en-GB" b="1" dirty="0" err="1"/>
              <a:t>Anagrafica</a:t>
            </a:r>
            <a:r>
              <a:rPr lang="en-GB" b="1" dirty="0"/>
              <a:t> e </a:t>
            </a:r>
            <a:r>
              <a:rPr lang="en-GB" b="1" dirty="0" err="1"/>
              <a:t>afferenze</a:t>
            </a:r>
            <a:r>
              <a:rPr lang="en-GB" b="1" dirty="0"/>
              <a:t> (Ric. + </a:t>
            </a:r>
            <a:r>
              <a:rPr lang="en-GB" b="1" dirty="0" err="1"/>
              <a:t>Tecnol</a:t>
            </a:r>
            <a:r>
              <a:rPr lang="en-GB" b="1" dirty="0"/>
              <a:t>.)</a:t>
            </a:r>
          </a:p>
        </p:txBody>
      </p:sp>
      <p:sp>
        <p:nvSpPr>
          <p:cNvPr id="18" name="CasellaDiTesto 17">
            <a:extLst>
              <a:ext uri="{FF2B5EF4-FFF2-40B4-BE49-F238E27FC236}">
                <a16:creationId xmlns:a16="http://schemas.microsoft.com/office/drawing/2014/main" id="{8B7BF4DD-9FF7-B04F-898C-A52DFF256E08}"/>
              </a:ext>
            </a:extLst>
          </p:cNvPr>
          <p:cNvSpPr txBox="1"/>
          <p:nvPr/>
        </p:nvSpPr>
        <p:spPr>
          <a:xfrm>
            <a:off x="4675872" y="847697"/>
            <a:ext cx="4066765" cy="369332"/>
          </a:xfrm>
          <a:prstGeom prst="rect">
            <a:avLst/>
          </a:prstGeom>
          <a:noFill/>
        </p:spPr>
        <p:txBody>
          <a:bodyPr wrap="square" rtlCol="0">
            <a:spAutoFit/>
          </a:bodyPr>
          <a:lstStyle/>
          <a:p>
            <a:r>
              <a:rPr lang="en-GB" b="1" dirty="0" err="1"/>
              <a:t>Servizio</a:t>
            </a:r>
            <a:r>
              <a:rPr lang="en-GB" b="1" dirty="0"/>
              <a:t> </a:t>
            </a:r>
            <a:r>
              <a:rPr lang="en-GB" b="1" dirty="0" err="1"/>
              <a:t>meccanico</a:t>
            </a:r>
            <a:r>
              <a:rPr lang="en-GB" b="1" dirty="0"/>
              <a:t> </a:t>
            </a:r>
            <a:r>
              <a:rPr lang="en-GB" b="1" dirty="0" err="1"/>
              <a:t>ed</a:t>
            </a:r>
            <a:r>
              <a:rPr lang="en-GB" b="1" dirty="0"/>
              <a:t> </a:t>
            </a:r>
            <a:r>
              <a:rPr lang="en-GB" b="1" dirty="0" err="1"/>
              <a:t>elettronico</a:t>
            </a:r>
            <a:endParaRPr lang="en-GB" b="1" dirty="0"/>
          </a:p>
        </p:txBody>
      </p:sp>
    </p:spTree>
    <p:extLst>
      <p:ext uri="{BB962C8B-B14F-4D97-AF65-F5344CB8AC3E}">
        <p14:creationId xmlns:p14="http://schemas.microsoft.com/office/powerpoint/2010/main" val="307792269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92">
            <a:extLst>
              <a:ext uri="{FF2B5EF4-FFF2-40B4-BE49-F238E27FC236}">
                <a16:creationId xmlns:a16="http://schemas.microsoft.com/office/drawing/2014/main" id="{00B63A31-9F0C-ED4A-9E51-733906FBD61F}"/>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 name="Slide Number Placeholder 9">
            <a:extLst>
              <a:ext uri="{FF2B5EF4-FFF2-40B4-BE49-F238E27FC236}">
                <a16:creationId xmlns:a16="http://schemas.microsoft.com/office/drawing/2014/main" id="{B6FDE13A-C53A-4045-BFE2-278F709BB434}"/>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4</a:t>
            </a:fld>
            <a:endParaRPr lang="it-IT" sz="1600" b="1" dirty="0">
              <a:solidFill>
                <a:schemeClr val="tx1"/>
              </a:solidFill>
              <a:latin typeface="Calibri" charset="0"/>
              <a:ea typeface="Calibri" charset="0"/>
              <a:cs typeface="Calibri" charset="0"/>
            </a:endParaRPr>
          </a:p>
        </p:txBody>
      </p:sp>
      <p:sp>
        <p:nvSpPr>
          <p:cNvPr id="8" name="TextBox 3">
            <a:extLst>
              <a:ext uri="{FF2B5EF4-FFF2-40B4-BE49-F238E27FC236}">
                <a16:creationId xmlns:a16="http://schemas.microsoft.com/office/drawing/2014/main" id="{BEDFBE81-1EC6-1249-B972-8C313A19FA9C}"/>
              </a:ext>
            </a:extLst>
          </p:cNvPr>
          <p:cNvSpPr txBox="1"/>
          <p:nvPr/>
        </p:nvSpPr>
        <p:spPr>
          <a:xfrm>
            <a:off x="256631" y="266787"/>
            <a:ext cx="8419825" cy="492443"/>
          </a:xfrm>
          <a:prstGeom prst="rect">
            <a:avLst/>
          </a:prstGeom>
          <a:noFill/>
          <a:ln w="19050">
            <a:noFill/>
          </a:ln>
        </p:spPr>
        <p:txBody>
          <a:bodyPr wrap="square" rtlCol="0">
            <a:spAutoFit/>
          </a:bodyPr>
          <a:lstStyle/>
          <a:p>
            <a:r>
              <a:rPr lang="it-IT" sz="2600" dirty="0">
                <a:solidFill>
                  <a:srgbClr val="0000FF"/>
                </a:solidFill>
                <a:latin typeface="Comic Sans MS" panose="030F0702030302020204" pitchFamily="66" charset="0"/>
              </a:rPr>
              <a:t>CLAS12 Experiment in Hall-B</a:t>
            </a:r>
          </a:p>
        </p:txBody>
      </p:sp>
      <p:pic>
        <p:nvPicPr>
          <p:cNvPr id="9" name="Picture 9">
            <a:extLst>
              <a:ext uri="{FF2B5EF4-FFF2-40B4-BE49-F238E27FC236}">
                <a16:creationId xmlns:a16="http://schemas.microsoft.com/office/drawing/2014/main" id="{1BE9ED49-DA76-B94D-B513-6A03EDDD3D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7168" y="634085"/>
            <a:ext cx="5921404" cy="4811141"/>
          </a:xfrm>
          <a:prstGeom prst="rect">
            <a:avLst/>
          </a:prstGeom>
        </p:spPr>
      </p:pic>
      <p:sp>
        <p:nvSpPr>
          <p:cNvPr id="2" name="Rectangle 72">
            <a:extLst>
              <a:ext uri="{FF2B5EF4-FFF2-40B4-BE49-F238E27FC236}">
                <a16:creationId xmlns:a16="http://schemas.microsoft.com/office/drawing/2014/main" id="{89E19372-DC56-855F-3B96-D590D2AAF78F}"/>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spTree>
    <p:extLst>
      <p:ext uri="{BB962C8B-B14F-4D97-AF65-F5344CB8AC3E}">
        <p14:creationId xmlns:p14="http://schemas.microsoft.com/office/powerpoint/2010/main" val="193791782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92">
            <a:extLst>
              <a:ext uri="{FF2B5EF4-FFF2-40B4-BE49-F238E27FC236}">
                <a16:creationId xmlns:a16="http://schemas.microsoft.com/office/drawing/2014/main" id="{00B63A31-9F0C-ED4A-9E51-733906FBD61F}"/>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 name="Slide Number Placeholder 9">
            <a:extLst>
              <a:ext uri="{FF2B5EF4-FFF2-40B4-BE49-F238E27FC236}">
                <a16:creationId xmlns:a16="http://schemas.microsoft.com/office/drawing/2014/main" id="{B6FDE13A-C53A-4045-BFE2-278F709BB434}"/>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5</a:t>
            </a:fld>
            <a:endParaRPr lang="it-IT" sz="1600" b="1" dirty="0">
              <a:solidFill>
                <a:schemeClr val="tx1"/>
              </a:solidFill>
              <a:latin typeface="Calibri" charset="0"/>
              <a:ea typeface="Calibri" charset="0"/>
              <a:cs typeface="Calibri" charset="0"/>
            </a:endParaRPr>
          </a:p>
        </p:txBody>
      </p:sp>
      <p:sp>
        <p:nvSpPr>
          <p:cNvPr id="8" name="TextBox 3">
            <a:extLst>
              <a:ext uri="{FF2B5EF4-FFF2-40B4-BE49-F238E27FC236}">
                <a16:creationId xmlns:a16="http://schemas.microsoft.com/office/drawing/2014/main" id="{BEDFBE81-1EC6-1249-B972-8C313A19FA9C}"/>
              </a:ext>
            </a:extLst>
          </p:cNvPr>
          <p:cNvSpPr txBox="1"/>
          <p:nvPr/>
        </p:nvSpPr>
        <p:spPr>
          <a:xfrm>
            <a:off x="256631" y="266787"/>
            <a:ext cx="8419825" cy="492443"/>
          </a:xfrm>
          <a:prstGeom prst="rect">
            <a:avLst/>
          </a:prstGeom>
          <a:noFill/>
          <a:ln w="19050">
            <a:noFill/>
          </a:ln>
        </p:spPr>
        <p:txBody>
          <a:bodyPr wrap="square" rtlCol="0">
            <a:spAutoFit/>
          </a:bodyPr>
          <a:lstStyle/>
          <a:p>
            <a:r>
              <a:rPr lang="it-IT" sz="2600" dirty="0">
                <a:solidFill>
                  <a:srgbClr val="0000FF"/>
                </a:solidFill>
                <a:latin typeface="Comic Sans MS" panose="030F0702030302020204" pitchFamily="66" charset="0"/>
              </a:rPr>
              <a:t>CLAS12 Experiment in Hall-B</a:t>
            </a:r>
          </a:p>
        </p:txBody>
      </p:sp>
      <p:pic>
        <p:nvPicPr>
          <p:cNvPr id="9" name="Picture 9">
            <a:extLst>
              <a:ext uri="{FF2B5EF4-FFF2-40B4-BE49-F238E27FC236}">
                <a16:creationId xmlns:a16="http://schemas.microsoft.com/office/drawing/2014/main" id="{1BE9ED49-DA76-B94D-B513-6A03EDDD3D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7168" y="634085"/>
            <a:ext cx="5921404" cy="4811141"/>
          </a:xfrm>
          <a:prstGeom prst="rect">
            <a:avLst/>
          </a:prstGeom>
        </p:spPr>
      </p:pic>
      <p:sp>
        <p:nvSpPr>
          <p:cNvPr id="13" name="Text Box 5">
            <a:extLst>
              <a:ext uri="{FF2B5EF4-FFF2-40B4-BE49-F238E27FC236}">
                <a16:creationId xmlns:a16="http://schemas.microsoft.com/office/drawing/2014/main" id="{886C3E3B-9D72-A44E-B7EB-36C85FDF3DC5}"/>
              </a:ext>
            </a:extLst>
          </p:cNvPr>
          <p:cNvSpPr txBox="1">
            <a:spLocks noChangeArrowheads="1"/>
          </p:cNvSpPr>
          <p:nvPr/>
        </p:nvSpPr>
        <p:spPr bwMode="auto">
          <a:xfrm>
            <a:off x="310518" y="1209120"/>
            <a:ext cx="2425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1" rIns="91420" bIns="45711">
            <a:spAutoFit/>
          </a:bodyPr>
          <a:lstStyle>
            <a:lvl1pPr eaLnBrk="0" hangingPunct="0">
              <a:defRPr sz="9600">
                <a:solidFill>
                  <a:schemeClr val="tx1"/>
                </a:solidFill>
                <a:latin typeface="Arial" pitchFamily="34" charset="0"/>
              </a:defRPr>
            </a:lvl1pPr>
            <a:lvl2pPr marL="742950" indent="-285750" eaLnBrk="0" hangingPunct="0">
              <a:defRPr sz="9600">
                <a:solidFill>
                  <a:schemeClr val="tx1"/>
                </a:solidFill>
                <a:latin typeface="Arial" pitchFamily="34" charset="0"/>
              </a:defRPr>
            </a:lvl2pPr>
            <a:lvl3pPr marL="1143000" indent="-228600" eaLnBrk="0" hangingPunct="0">
              <a:defRPr sz="9600">
                <a:solidFill>
                  <a:schemeClr val="tx1"/>
                </a:solidFill>
                <a:latin typeface="Arial" pitchFamily="34" charset="0"/>
              </a:defRPr>
            </a:lvl3pPr>
            <a:lvl4pPr marL="1600200" indent="-228600" eaLnBrk="0" hangingPunct="0">
              <a:defRPr sz="9600">
                <a:solidFill>
                  <a:schemeClr val="tx1"/>
                </a:solidFill>
                <a:latin typeface="Arial" pitchFamily="34" charset="0"/>
              </a:defRPr>
            </a:lvl4pPr>
            <a:lvl5pPr marL="2057400" indent="-228600" eaLnBrk="0" hangingPunct="0">
              <a:defRPr sz="9600">
                <a:solidFill>
                  <a:schemeClr val="tx1"/>
                </a:solidFill>
                <a:latin typeface="Arial" pitchFamily="34" charset="0"/>
              </a:defRPr>
            </a:lvl5pPr>
            <a:lvl6pPr marL="2514600" indent="-228600" eaLnBrk="0" fontAlgn="base" hangingPunct="0">
              <a:spcBef>
                <a:spcPct val="0"/>
              </a:spcBef>
              <a:spcAft>
                <a:spcPct val="0"/>
              </a:spcAft>
              <a:defRPr sz="9600">
                <a:solidFill>
                  <a:schemeClr val="tx1"/>
                </a:solidFill>
                <a:latin typeface="Arial" pitchFamily="34" charset="0"/>
              </a:defRPr>
            </a:lvl6pPr>
            <a:lvl7pPr marL="2971800" indent="-228600" eaLnBrk="0" fontAlgn="base" hangingPunct="0">
              <a:spcBef>
                <a:spcPct val="0"/>
              </a:spcBef>
              <a:spcAft>
                <a:spcPct val="0"/>
              </a:spcAft>
              <a:defRPr sz="9600">
                <a:solidFill>
                  <a:schemeClr val="tx1"/>
                </a:solidFill>
                <a:latin typeface="Arial" pitchFamily="34" charset="0"/>
              </a:defRPr>
            </a:lvl7pPr>
            <a:lvl8pPr marL="3429000" indent="-228600" eaLnBrk="0" fontAlgn="base" hangingPunct="0">
              <a:spcBef>
                <a:spcPct val="0"/>
              </a:spcBef>
              <a:spcAft>
                <a:spcPct val="0"/>
              </a:spcAft>
              <a:defRPr sz="9600">
                <a:solidFill>
                  <a:schemeClr val="tx1"/>
                </a:solidFill>
                <a:latin typeface="Arial" pitchFamily="34" charset="0"/>
              </a:defRPr>
            </a:lvl8pPr>
            <a:lvl9pPr marL="3886200" indent="-228600" eaLnBrk="0" fontAlgn="base" hangingPunct="0">
              <a:spcBef>
                <a:spcPct val="0"/>
              </a:spcBef>
              <a:spcAft>
                <a:spcPct val="0"/>
              </a:spcAft>
              <a:defRPr sz="9600">
                <a:solidFill>
                  <a:schemeClr val="tx1"/>
                </a:solidFill>
                <a:latin typeface="Arial" pitchFamily="34" charset="0"/>
              </a:defRPr>
            </a:lvl9pPr>
          </a:lstStyle>
          <a:p>
            <a:pPr algn="ctr" eaLnBrk="1" fontAlgn="auto" hangingPunct="1">
              <a:lnSpc>
                <a:spcPct val="100000"/>
              </a:lnSpc>
              <a:spcBef>
                <a:spcPct val="50000"/>
              </a:spcBef>
              <a:spcAft>
                <a:spcPts val="0"/>
              </a:spcAft>
            </a:pPr>
            <a:r>
              <a:rPr lang="en-US" sz="2000" b="1" dirty="0">
                <a:solidFill>
                  <a:srgbClr val="FF0000"/>
                </a:solidFill>
                <a:latin typeface="Comic Sans MS" pitchFamily="66" charset="0"/>
              </a:rPr>
              <a:t>CLAS12 detector</a:t>
            </a:r>
            <a:endParaRPr lang="en-US" sz="2000" b="1" dirty="0">
              <a:solidFill>
                <a:srgbClr val="FF0000"/>
              </a:solidFill>
              <a:sym typeface="Symbol" pitchFamily="18" charset="2"/>
            </a:endParaRPr>
          </a:p>
        </p:txBody>
      </p:sp>
      <p:pic>
        <p:nvPicPr>
          <p:cNvPr id="14" name="Picture 2">
            <a:extLst>
              <a:ext uri="{FF2B5EF4-FFF2-40B4-BE49-F238E27FC236}">
                <a16:creationId xmlns:a16="http://schemas.microsoft.com/office/drawing/2014/main" id="{3DD0B01A-B4CD-784A-A394-772B986C12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262" y="3068961"/>
            <a:ext cx="3669658" cy="3346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5" name="TextBox 10">
                <a:extLst>
                  <a:ext uri="{FF2B5EF4-FFF2-40B4-BE49-F238E27FC236}">
                    <a16:creationId xmlns:a16="http://schemas.microsoft.com/office/drawing/2014/main" id="{3D6F14B3-7E2D-254D-BFBC-58DF017536CC}"/>
                  </a:ext>
                </a:extLst>
              </p:cNvPr>
              <p:cNvSpPr txBox="1"/>
              <p:nvPr/>
            </p:nvSpPr>
            <p:spPr>
              <a:xfrm>
                <a:off x="144016" y="1586823"/>
                <a:ext cx="3203848" cy="1428523"/>
              </a:xfrm>
              <a:prstGeom prst="rect">
                <a:avLst/>
              </a:prstGeom>
              <a:noFill/>
            </p:spPr>
            <p:txBody>
              <a:bodyPr wrap="square" lIns="91420" tIns="45711" rIns="91420" bIns="45711" rtlCol="0">
                <a:spAutoFit/>
              </a:bodyPr>
              <a:lstStyle/>
              <a:p>
                <a:pPr marL="285690" indent="-285690" fontAlgn="auto">
                  <a:lnSpc>
                    <a:spcPct val="100000"/>
                  </a:lnSpc>
                  <a:spcBef>
                    <a:spcPts val="0"/>
                  </a:spcBef>
                  <a:spcAft>
                    <a:spcPts val="0"/>
                  </a:spcAft>
                  <a:buFont typeface="Wingdings" pitchFamily="2" charset="2"/>
                  <a:buChar char="Ø"/>
                </a:pPr>
                <a:r>
                  <a:rPr lang="it-IT" sz="1700" b="1" dirty="0">
                    <a:solidFill>
                      <a:prstClr val="black"/>
                    </a:solidFill>
                    <a:latin typeface="Calibri"/>
                  </a:rPr>
                  <a:t>Lumi up to </a:t>
                </a:r>
                <a14:m>
                  <m:oMath xmlns:m="http://schemas.openxmlformats.org/officeDocument/2006/math">
                    <m:sSup>
                      <m:sSupPr>
                        <m:ctrlPr>
                          <a:rPr lang="it-IT" sz="1700" b="1" i="1">
                            <a:solidFill>
                              <a:prstClr val="black"/>
                            </a:solidFill>
                            <a:latin typeface="Cambria Math" panose="02040503050406030204" pitchFamily="18" charset="0"/>
                          </a:rPr>
                        </m:ctrlPr>
                      </m:sSupPr>
                      <m:e>
                        <m:r>
                          <a:rPr lang="it-IT" sz="1700" b="1" i="1">
                            <a:solidFill>
                              <a:prstClr val="black"/>
                            </a:solidFill>
                            <a:latin typeface="Cambria Math"/>
                          </a:rPr>
                          <m:t>𝟏𝟎</m:t>
                        </m:r>
                      </m:e>
                      <m:sup>
                        <m:r>
                          <a:rPr lang="it-IT" sz="1700" b="1" i="1">
                            <a:solidFill>
                              <a:prstClr val="black"/>
                            </a:solidFill>
                            <a:latin typeface="Cambria Math"/>
                          </a:rPr>
                          <m:t>𝟑𝟓</m:t>
                        </m:r>
                      </m:sup>
                    </m:sSup>
                    <m:r>
                      <a:rPr lang="it-IT" sz="1700" b="1" i="1">
                        <a:solidFill>
                          <a:prstClr val="black"/>
                        </a:solidFill>
                        <a:latin typeface="Cambria Math"/>
                      </a:rPr>
                      <m:t> </m:t>
                    </m:r>
                    <m:sSup>
                      <m:sSupPr>
                        <m:ctrlPr>
                          <a:rPr lang="it-IT" sz="1700" b="1" i="1">
                            <a:solidFill>
                              <a:prstClr val="black"/>
                            </a:solidFill>
                            <a:latin typeface="Cambria Math" panose="02040503050406030204" pitchFamily="18" charset="0"/>
                          </a:rPr>
                        </m:ctrlPr>
                      </m:sSupPr>
                      <m:e>
                        <m:r>
                          <a:rPr lang="it-IT" sz="1700" b="1" i="1">
                            <a:solidFill>
                              <a:prstClr val="black"/>
                            </a:solidFill>
                            <a:latin typeface="Cambria Math"/>
                          </a:rPr>
                          <m:t>𝒄𝒎</m:t>
                        </m:r>
                      </m:e>
                      <m:sup>
                        <m:r>
                          <a:rPr lang="it-IT" sz="1700" b="1" i="1">
                            <a:solidFill>
                              <a:prstClr val="black"/>
                            </a:solidFill>
                            <a:latin typeface="Cambria Math"/>
                          </a:rPr>
                          <m:t>−</m:t>
                        </m:r>
                        <m:r>
                          <a:rPr lang="it-IT" sz="1700" b="1" i="1">
                            <a:solidFill>
                              <a:prstClr val="black"/>
                            </a:solidFill>
                            <a:latin typeface="Cambria Math"/>
                          </a:rPr>
                          <m:t>𝟐</m:t>
                        </m:r>
                      </m:sup>
                    </m:sSup>
                    <m:sSup>
                      <m:sSupPr>
                        <m:ctrlPr>
                          <a:rPr lang="it-IT" sz="1700" b="1" i="1">
                            <a:solidFill>
                              <a:prstClr val="black"/>
                            </a:solidFill>
                            <a:latin typeface="Cambria Math" panose="02040503050406030204" pitchFamily="18" charset="0"/>
                          </a:rPr>
                        </m:ctrlPr>
                      </m:sSupPr>
                      <m:e>
                        <m:r>
                          <a:rPr lang="it-IT" sz="1700" b="1" i="1">
                            <a:solidFill>
                              <a:prstClr val="black"/>
                            </a:solidFill>
                            <a:latin typeface="Cambria Math"/>
                          </a:rPr>
                          <m:t>𝒔</m:t>
                        </m:r>
                      </m:e>
                      <m:sup>
                        <m:r>
                          <a:rPr lang="it-IT" sz="1700" b="1" i="1">
                            <a:solidFill>
                              <a:prstClr val="black"/>
                            </a:solidFill>
                            <a:latin typeface="Cambria Math"/>
                          </a:rPr>
                          <m:t>−</m:t>
                        </m:r>
                        <m:r>
                          <a:rPr lang="it-IT" sz="1700" b="1" i="1">
                            <a:solidFill>
                              <a:prstClr val="black"/>
                            </a:solidFill>
                            <a:latin typeface="Cambria Math"/>
                          </a:rPr>
                          <m:t>𝟏</m:t>
                        </m:r>
                      </m:sup>
                    </m:sSup>
                  </m:oMath>
                </a14:m>
                <a:endParaRPr lang="it-IT" sz="1700" b="1" dirty="0">
                  <a:solidFill>
                    <a:prstClr val="black"/>
                  </a:solidFill>
                  <a:latin typeface="Calibri"/>
                </a:endParaRPr>
              </a:p>
              <a:p>
                <a:pPr marL="285690" indent="-285690" fontAlgn="auto">
                  <a:lnSpc>
                    <a:spcPct val="100000"/>
                  </a:lnSpc>
                  <a:spcBef>
                    <a:spcPts val="0"/>
                  </a:spcBef>
                  <a:spcAft>
                    <a:spcPts val="0"/>
                  </a:spcAft>
                  <a:buFont typeface="Wingdings" pitchFamily="2" charset="2"/>
                  <a:buChar char="Ø"/>
                </a:pPr>
                <a:r>
                  <a:rPr lang="it-IT" sz="1700" dirty="0">
                    <a:solidFill>
                      <a:prstClr val="black"/>
                    </a:solidFill>
                    <a:latin typeface="Calibri"/>
                  </a:rPr>
                  <a:t>High polarized electron beams</a:t>
                </a:r>
              </a:p>
              <a:p>
                <a:pPr marL="285690" indent="-285690" fontAlgn="auto">
                  <a:lnSpc>
                    <a:spcPct val="100000"/>
                  </a:lnSpc>
                  <a:spcBef>
                    <a:spcPts val="0"/>
                  </a:spcBef>
                  <a:spcAft>
                    <a:spcPts val="0"/>
                  </a:spcAft>
                  <a:buFont typeface="Wingdings" pitchFamily="2" charset="2"/>
                  <a:buChar char="Ø"/>
                </a:pPr>
                <a:r>
                  <a:rPr lang="it-IT" sz="1700" b="1" dirty="0">
                    <a:solidFill>
                      <a:prstClr val="black"/>
                    </a:solidFill>
                    <a:latin typeface="Calibri"/>
                  </a:rPr>
                  <a:t>H and D polarized target</a:t>
                </a:r>
              </a:p>
              <a:p>
                <a:pPr marL="285690" indent="-285690" fontAlgn="auto">
                  <a:lnSpc>
                    <a:spcPct val="100000"/>
                  </a:lnSpc>
                  <a:spcBef>
                    <a:spcPts val="0"/>
                  </a:spcBef>
                  <a:spcAft>
                    <a:spcPts val="0"/>
                  </a:spcAft>
                  <a:buFont typeface="Wingdings" pitchFamily="2" charset="2"/>
                  <a:buChar char="Ø"/>
                </a:pPr>
                <a:r>
                  <a:rPr lang="it-IT" sz="1700" b="1" dirty="0">
                    <a:solidFill>
                      <a:prstClr val="black"/>
                    </a:solidFill>
                    <a:latin typeface="Calibri"/>
                  </a:rPr>
                  <a:t>Broad kinematic range</a:t>
                </a:r>
              </a:p>
              <a:p>
                <a:pPr marL="285690" indent="-285690" fontAlgn="auto">
                  <a:lnSpc>
                    <a:spcPct val="100000"/>
                  </a:lnSpc>
                  <a:spcBef>
                    <a:spcPts val="0"/>
                  </a:spcBef>
                  <a:spcAft>
                    <a:spcPts val="0"/>
                  </a:spcAft>
                  <a:buFont typeface="Wingdings" pitchFamily="2" charset="2"/>
                  <a:buChar char="Ø"/>
                </a:pPr>
                <a:r>
                  <a:rPr lang="it-IT" sz="1700" b="1" dirty="0">
                    <a:solidFill>
                      <a:prstClr val="black"/>
                    </a:solidFill>
                    <a:latin typeface="Calibri"/>
                  </a:rPr>
                  <a:t>Very good PID</a:t>
                </a:r>
              </a:p>
            </p:txBody>
          </p:sp>
        </mc:Choice>
        <mc:Fallback xmlns="">
          <p:sp>
            <p:nvSpPr>
              <p:cNvPr id="15" name="TextBox 10">
                <a:extLst>
                  <a:ext uri="{FF2B5EF4-FFF2-40B4-BE49-F238E27FC236}">
                    <a16:creationId xmlns:a16="http://schemas.microsoft.com/office/drawing/2014/main" id="{3D6F14B3-7E2D-254D-BFBC-58DF017536CC}"/>
                  </a:ext>
                </a:extLst>
              </p:cNvPr>
              <p:cNvSpPr txBox="1">
                <a:spLocks noRot="1" noChangeAspect="1" noMove="1" noResize="1" noEditPoints="1" noAdjustHandles="1" noChangeArrowheads="1" noChangeShapeType="1" noTextEdit="1"/>
              </p:cNvSpPr>
              <p:nvPr/>
            </p:nvSpPr>
            <p:spPr>
              <a:xfrm>
                <a:off x="144016" y="1586823"/>
                <a:ext cx="3203848" cy="1428523"/>
              </a:xfrm>
              <a:prstGeom prst="rect">
                <a:avLst/>
              </a:prstGeom>
              <a:blipFill>
                <a:blip r:embed="rId5"/>
                <a:stretch>
                  <a:fillRect l="-787" b="-2655"/>
                </a:stretch>
              </a:blipFill>
            </p:spPr>
            <p:txBody>
              <a:bodyPr/>
              <a:lstStyle/>
              <a:p>
                <a:r>
                  <a:rPr lang="en-GB">
                    <a:noFill/>
                  </a:rPr>
                  <a:t> </a:t>
                </a:r>
              </a:p>
            </p:txBody>
          </p:sp>
        </mc:Fallback>
      </mc:AlternateContent>
      <p:sp>
        <p:nvSpPr>
          <p:cNvPr id="2" name="Rectangle 72">
            <a:extLst>
              <a:ext uri="{FF2B5EF4-FFF2-40B4-BE49-F238E27FC236}">
                <a16:creationId xmlns:a16="http://schemas.microsoft.com/office/drawing/2014/main" id="{AB950A69-55EE-EE51-CBD2-39FD5B9033D0}"/>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spTree>
    <p:extLst>
      <p:ext uri="{BB962C8B-B14F-4D97-AF65-F5344CB8AC3E}">
        <p14:creationId xmlns:p14="http://schemas.microsoft.com/office/powerpoint/2010/main" val="145524696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92">
            <a:extLst>
              <a:ext uri="{FF2B5EF4-FFF2-40B4-BE49-F238E27FC236}">
                <a16:creationId xmlns:a16="http://schemas.microsoft.com/office/drawing/2014/main" id="{00B63A31-9F0C-ED4A-9E51-733906FBD61F}"/>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 name="Slide Number Placeholder 9">
            <a:extLst>
              <a:ext uri="{FF2B5EF4-FFF2-40B4-BE49-F238E27FC236}">
                <a16:creationId xmlns:a16="http://schemas.microsoft.com/office/drawing/2014/main" id="{B6FDE13A-C53A-4045-BFE2-278F709BB434}"/>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6</a:t>
            </a:fld>
            <a:endParaRPr lang="it-IT" sz="1600" b="1" dirty="0">
              <a:solidFill>
                <a:schemeClr val="tx1"/>
              </a:solidFill>
              <a:latin typeface="Calibri" charset="0"/>
              <a:ea typeface="Calibri" charset="0"/>
              <a:cs typeface="Calibri" charset="0"/>
            </a:endParaRPr>
          </a:p>
        </p:txBody>
      </p:sp>
      <p:sp>
        <p:nvSpPr>
          <p:cNvPr id="8" name="TextBox 3">
            <a:extLst>
              <a:ext uri="{FF2B5EF4-FFF2-40B4-BE49-F238E27FC236}">
                <a16:creationId xmlns:a16="http://schemas.microsoft.com/office/drawing/2014/main" id="{BEDFBE81-1EC6-1249-B972-8C313A19FA9C}"/>
              </a:ext>
            </a:extLst>
          </p:cNvPr>
          <p:cNvSpPr txBox="1"/>
          <p:nvPr/>
        </p:nvSpPr>
        <p:spPr>
          <a:xfrm>
            <a:off x="256631" y="266787"/>
            <a:ext cx="8419825" cy="492443"/>
          </a:xfrm>
          <a:prstGeom prst="rect">
            <a:avLst/>
          </a:prstGeom>
          <a:noFill/>
          <a:ln w="19050">
            <a:noFill/>
          </a:ln>
        </p:spPr>
        <p:txBody>
          <a:bodyPr wrap="square" rtlCol="0">
            <a:spAutoFit/>
          </a:bodyPr>
          <a:lstStyle/>
          <a:p>
            <a:r>
              <a:rPr lang="it-IT" sz="2600" dirty="0">
                <a:solidFill>
                  <a:srgbClr val="0000FF"/>
                </a:solidFill>
                <a:latin typeface="Comic Sans MS" panose="030F0702030302020204" pitchFamily="66" charset="0"/>
              </a:rPr>
              <a:t>CLAS12 Experiment in Hall-B</a:t>
            </a:r>
          </a:p>
        </p:txBody>
      </p:sp>
      <p:pic>
        <p:nvPicPr>
          <p:cNvPr id="9" name="Picture 9">
            <a:extLst>
              <a:ext uri="{FF2B5EF4-FFF2-40B4-BE49-F238E27FC236}">
                <a16:creationId xmlns:a16="http://schemas.microsoft.com/office/drawing/2014/main" id="{1BE9ED49-DA76-B94D-B513-6A03EDDD3D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7168" y="634085"/>
            <a:ext cx="5921404" cy="4811141"/>
          </a:xfrm>
          <a:prstGeom prst="rect">
            <a:avLst/>
          </a:prstGeom>
        </p:spPr>
      </p:pic>
      <p:sp>
        <p:nvSpPr>
          <p:cNvPr id="13" name="Text Box 5">
            <a:extLst>
              <a:ext uri="{FF2B5EF4-FFF2-40B4-BE49-F238E27FC236}">
                <a16:creationId xmlns:a16="http://schemas.microsoft.com/office/drawing/2014/main" id="{886C3E3B-9D72-A44E-B7EB-36C85FDF3DC5}"/>
              </a:ext>
            </a:extLst>
          </p:cNvPr>
          <p:cNvSpPr txBox="1">
            <a:spLocks noChangeArrowheads="1"/>
          </p:cNvSpPr>
          <p:nvPr/>
        </p:nvSpPr>
        <p:spPr bwMode="auto">
          <a:xfrm>
            <a:off x="310518" y="1209120"/>
            <a:ext cx="2425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1" rIns="91420" bIns="45711">
            <a:spAutoFit/>
          </a:bodyPr>
          <a:lstStyle>
            <a:lvl1pPr eaLnBrk="0" hangingPunct="0">
              <a:defRPr sz="9600">
                <a:solidFill>
                  <a:schemeClr val="tx1"/>
                </a:solidFill>
                <a:latin typeface="Arial" pitchFamily="34" charset="0"/>
              </a:defRPr>
            </a:lvl1pPr>
            <a:lvl2pPr marL="742950" indent="-285750" eaLnBrk="0" hangingPunct="0">
              <a:defRPr sz="9600">
                <a:solidFill>
                  <a:schemeClr val="tx1"/>
                </a:solidFill>
                <a:latin typeface="Arial" pitchFamily="34" charset="0"/>
              </a:defRPr>
            </a:lvl2pPr>
            <a:lvl3pPr marL="1143000" indent="-228600" eaLnBrk="0" hangingPunct="0">
              <a:defRPr sz="9600">
                <a:solidFill>
                  <a:schemeClr val="tx1"/>
                </a:solidFill>
                <a:latin typeface="Arial" pitchFamily="34" charset="0"/>
              </a:defRPr>
            </a:lvl3pPr>
            <a:lvl4pPr marL="1600200" indent="-228600" eaLnBrk="0" hangingPunct="0">
              <a:defRPr sz="9600">
                <a:solidFill>
                  <a:schemeClr val="tx1"/>
                </a:solidFill>
                <a:latin typeface="Arial" pitchFamily="34" charset="0"/>
              </a:defRPr>
            </a:lvl4pPr>
            <a:lvl5pPr marL="2057400" indent="-228600" eaLnBrk="0" hangingPunct="0">
              <a:defRPr sz="9600">
                <a:solidFill>
                  <a:schemeClr val="tx1"/>
                </a:solidFill>
                <a:latin typeface="Arial" pitchFamily="34" charset="0"/>
              </a:defRPr>
            </a:lvl5pPr>
            <a:lvl6pPr marL="2514600" indent="-228600" eaLnBrk="0" fontAlgn="base" hangingPunct="0">
              <a:spcBef>
                <a:spcPct val="0"/>
              </a:spcBef>
              <a:spcAft>
                <a:spcPct val="0"/>
              </a:spcAft>
              <a:defRPr sz="9600">
                <a:solidFill>
                  <a:schemeClr val="tx1"/>
                </a:solidFill>
                <a:latin typeface="Arial" pitchFamily="34" charset="0"/>
              </a:defRPr>
            </a:lvl6pPr>
            <a:lvl7pPr marL="2971800" indent="-228600" eaLnBrk="0" fontAlgn="base" hangingPunct="0">
              <a:spcBef>
                <a:spcPct val="0"/>
              </a:spcBef>
              <a:spcAft>
                <a:spcPct val="0"/>
              </a:spcAft>
              <a:defRPr sz="9600">
                <a:solidFill>
                  <a:schemeClr val="tx1"/>
                </a:solidFill>
                <a:latin typeface="Arial" pitchFamily="34" charset="0"/>
              </a:defRPr>
            </a:lvl7pPr>
            <a:lvl8pPr marL="3429000" indent="-228600" eaLnBrk="0" fontAlgn="base" hangingPunct="0">
              <a:spcBef>
                <a:spcPct val="0"/>
              </a:spcBef>
              <a:spcAft>
                <a:spcPct val="0"/>
              </a:spcAft>
              <a:defRPr sz="9600">
                <a:solidFill>
                  <a:schemeClr val="tx1"/>
                </a:solidFill>
                <a:latin typeface="Arial" pitchFamily="34" charset="0"/>
              </a:defRPr>
            </a:lvl8pPr>
            <a:lvl9pPr marL="3886200" indent="-228600" eaLnBrk="0" fontAlgn="base" hangingPunct="0">
              <a:spcBef>
                <a:spcPct val="0"/>
              </a:spcBef>
              <a:spcAft>
                <a:spcPct val="0"/>
              </a:spcAft>
              <a:defRPr sz="9600">
                <a:solidFill>
                  <a:schemeClr val="tx1"/>
                </a:solidFill>
                <a:latin typeface="Arial" pitchFamily="34" charset="0"/>
              </a:defRPr>
            </a:lvl9pPr>
          </a:lstStyle>
          <a:p>
            <a:pPr algn="ctr" eaLnBrk="1" fontAlgn="auto" hangingPunct="1">
              <a:lnSpc>
                <a:spcPct val="100000"/>
              </a:lnSpc>
              <a:spcBef>
                <a:spcPct val="50000"/>
              </a:spcBef>
              <a:spcAft>
                <a:spcPts val="0"/>
              </a:spcAft>
            </a:pPr>
            <a:r>
              <a:rPr lang="en-US" sz="2000" b="1" dirty="0">
                <a:solidFill>
                  <a:srgbClr val="FF0000"/>
                </a:solidFill>
                <a:latin typeface="Comic Sans MS" pitchFamily="66" charset="0"/>
              </a:rPr>
              <a:t>CLAS12 detector</a:t>
            </a:r>
            <a:endParaRPr lang="en-US" sz="2000" b="1" dirty="0">
              <a:solidFill>
                <a:srgbClr val="FF0000"/>
              </a:solidFill>
              <a:sym typeface="Symbol" pitchFamily="18" charset="2"/>
            </a:endParaRPr>
          </a:p>
        </p:txBody>
      </p:sp>
      <p:pic>
        <p:nvPicPr>
          <p:cNvPr id="14" name="Picture 2">
            <a:extLst>
              <a:ext uri="{FF2B5EF4-FFF2-40B4-BE49-F238E27FC236}">
                <a16:creationId xmlns:a16="http://schemas.microsoft.com/office/drawing/2014/main" id="{3DD0B01A-B4CD-784A-A394-772B986C12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262" y="3068961"/>
            <a:ext cx="3669658" cy="3346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5" name="TextBox 10">
                <a:extLst>
                  <a:ext uri="{FF2B5EF4-FFF2-40B4-BE49-F238E27FC236}">
                    <a16:creationId xmlns:a16="http://schemas.microsoft.com/office/drawing/2014/main" id="{3D6F14B3-7E2D-254D-BFBC-58DF017536CC}"/>
                  </a:ext>
                </a:extLst>
              </p:cNvPr>
              <p:cNvSpPr txBox="1"/>
              <p:nvPr/>
            </p:nvSpPr>
            <p:spPr>
              <a:xfrm>
                <a:off x="144016" y="1586823"/>
                <a:ext cx="3203848" cy="1428523"/>
              </a:xfrm>
              <a:prstGeom prst="rect">
                <a:avLst/>
              </a:prstGeom>
              <a:noFill/>
            </p:spPr>
            <p:txBody>
              <a:bodyPr wrap="square" lIns="91420" tIns="45711" rIns="91420" bIns="45711" rtlCol="0">
                <a:spAutoFit/>
              </a:bodyPr>
              <a:lstStyle/>
              <a:p>
                <a:pPr marL="285690" indent="-285690" fontAlgn="auto">
                  <a:lnSpc>
                    <a:spcPct val="100000"/>
                  </a:lnSpc>
                  <a:spcBef>
                    <a:spcPts val="0"/>
                  </a:spcBef>
                  <a:spcAft>
                    <a:spcPts val="0"/>
                  </a:spcAft>
                  <a:buFont typeface="Wingdings" pitchFamily="2" charset="2"/>
                  <a:buChar char="Ø"/>
                </a:pPr>
                <a:r>
                  <a:rPr lang="it-IT" sz="1700" b="1" dirty="0">
                    <a:solidFill>
                      <a:prstClr val="black"/>
                    </a:solidFill>
                    <a:latin typeface="Calibri"/>
                  </a:rPr>
                  <a:t>Lumi up to </a:t>
                </a:r>
                <a14:m>
                  <m:oMath xmlns:m="http://schemas.openxmlformats.org/officeDocument/2006/math">
                    <m:sSup>
                      <m:sSupPr>
                        <m:ctrlPr>
                          <a:rPr lang="it-IT" sz="1700" b="1" i="1">
                            <a:solidFill>
                              <a:prstClr val="black"/>
                            </a:solidFill>
                            <a:latin typeface="Cambria Math" panose="02040503050406030204" pitchFamily="18" charset="0"/>
                          </a:rPr>
                        </m:ctrlPr>
                      </m:sSupPr>
                      <m:e>
                        <m:r>
                          <a:rPr lang="it-IT" sz="1700" b="1" i="1">
                            <a:solidFill>
                              <a:prstClr val="black"/>
                            </a:solidFill>
                            <a:latin typeface="Cambria Math"/>
                          </a:rPr>
                          <m:t>𝟏𝟎</m:t>
                        </m:r>
                      </m:e>
                      <m:sup>
                        <m:r>
                          <a:rPr lang="it-IT" sz="1700" b="1" i="1">
                            <a:solidFill>
                              <a:prstClr val="black"/>
                            </a:solidFill>
                            <a:latin typeface="Cambria Math"/>
                          </a:rPr>
                          <m:t>𝟑𝟓</m:t>
                        </m:r>
                      </m:sup>
                    </m:sSup>
                    <m:r>
                      <a:rPr lang="it-IT" sz="1700" b="1" i="1">
                        <a:solidFill>
                          <a:prstClr val="black"/>
                        </a:solidFill>
                        <a:latin typeface="Cambria Math"/>
                      </a:rPr>
                      <m:t> </m:t>
                    </m:r>
                    <m:sSup>
                      <m:sSupPr>
                        <m:ctrlPr>
                          <a:rPr lang="it-IT" sz="1700" b="1" i="1">
                            <a:solidFill>
                              <a:prstClr val="black"/>
                            </a:solidFill>
                            <a:latin typeface="Cambria Math" panose="02040503050406030204" pitchFamily="18" charset="0"/>
                          </a:rPr>
                        </m:ctrlPr>
                      </m:sSupPr>
                      <m:e>
                        <m:r>
                          <a:rPr lang="it-IT" sz="1700" b="1" i="1">
                            <a:solidFill>
                              <a:prstClr val="black"/>
                            </a:solidFill>
                            <a:latin typeface="Cambria Math"/>
                          </a:rPr>
                          <m:t>𝒄𝒎</m:t>
                        </m:r>
                      </m:e>
                      <m:sup>
                        <m:r>
                          <a:rPr lang="it-IT" sz="1700" b="1" i="1">
                            <a:solidFill>
                              <a:prstClr val="black"/>
                            </a:solidFill>
                            <a:latin typeface="Cambria Math"/>
                          </a:rPr>
                          <m:t>−</m:t>
                        </m:r>
                        <m:r>
                          <a:rPr lang="it-IT" sz="1700" b="1" i="1">
                            <a:solidFill>
                              <a:prstClr val="black"/>
                            </a:solidFill>
                            <a:latin typeface="Cambria Math"/>
                          </a:rPr>
                          <m:t>𝟐</m:t>
                        </m:r>
                      </m:sup>
                    </m:sSup>
                    <m:sSup>
                      <m:sSupPr>
                        <m:ctrlPr>
                          <a:rPr lang="it-IT" sz="1700" b="1" i="1">
                            <a:solidFill>
                              <a:prstClr val="black"/>
                            </a:solidFill>
                            <a:latin typeface="Cambria Math" panose="02040503050406030204" pitchFamily="18" charset="0"/>
                          </a:rPr>
                        </m:ctrlPr>
                      </m:sSupPr>
                      <m:e>
                        <m:r>
                          <a:rPr lang="it-IT" sz="1700" b="1" i="1">
                            <a:solidFill>
                              <a:prstClr val="black"/>
                            </a:solidFill>
                            <a:latin typeface="Cambria Math"/>
                          </a:rPr>
                          <m:t>𝒔</m:t>
                        </m:r>
                      </m:e>
                      <m:sup>
                        <m:r>
                          <a:rPr lang="it-IT" sz="1700" b="1" i="1">
                            <a:solidFill>
                              <a:prstClr val="black"/>
                            </a:solidFill>
                            <a:latin typeface="Cambria Math"/>
                          </a:rPr>
                          <m:t>−</m:t>
                        </m:r>
                        <m:r>
                          <a:rPr lang="it-IT" sz="1700" b="1" i="1">
                            <a:solidFill>
                              <a:prstClr val="black"/>
                            </a:solidFill>
                            <a:latin typeface="Cambria Math"/>
                          </a:rPr>
                          <m:t>𝟏</m:t>
                        </m:r>
                      </m:sup>
                    </m:sSup>
                  </m:oMath>
                </a14:m>
                <a:endParaRPr lang="it-IT" sz="1700" b="1" dirty="0">
                  <a:solidFill>
                    <a:prstClr val="black"/>
                  </a:solidFill>
                  <a:latin typeface="Calibri"/>
                </a:endParaRPr>
              </a:p>
              <a:p>
                <a:pPr marL="285690" indent="-285690" fontAlgn="auto">
                  <a:lnSpc>
                    <a:spcPct val="100000"/>
                  </a:lnSpc>
                  <a:spcBef>
                    <a:spcPts val="0"/>
                  </a:spcBef>
                  <a:spcAft>
                    <a:spcPts val="0"/>
                  </a:spcAft>
                  <a:buFont typeface="Wingdings" pitchFamily="2" charset="2"/>
                  <a:buChar char="Ø"/>
                </a:pPr>
                <a:r>
                  <a:rPr lang="it-IT" sz="1700" dirty="0">
                    <a:solidFill>
                      <a:prstClr val="black"/>
                    </a:solidFill>
                    <a:latin typeface="Calibri"/>
                  </a:rPr>
                  <a:t>High polarized electron beams</a:t>
                </a:r>
              </a:p>
              <a:p>
                <a:pPr marL="285690" indent="-285690" fontAlgn="auto">
                  <a:lnSpc>
                    <a:spcPct val="100000"/>
                  </a:lnSpc>
                  <a:spcBef>
                    <a:spcPts val="0"/>
                  </a:spcBef>
                  <a:spcAft>
                    <a:spcPts val="0"/>
                  </a:spcAft>
                  <a:buFont typeface="Wingdings" pitchFamily="2" charset="2"/>
                  <a:buChar char="Ø"/>
                </a:pPr>
                <a:r>
                  <a:rPr lang="it-IT" sz="1700" b="1" dirty="0">
                    <a:solidFill>
                      <a:prstClr val="black"/>
                    </a:solidFill>
                    <a:latin typeface="Calibri"/>
                  </a:rPr>
                  <a:t>H and D polarized target</a:t>
                </a:r>
              </a:p>
              <a:p>
                <a:pPr marL="285690" indent="-285690" fontAlgn="auto">
                  <a:lnSpc>
                    <a:spcPct val="100000"/>
                  </a:lnSpc>
                  <a:spcBef>
                    <a:spcPts val="0"/>
                  </a:spcBef>
                  <a:spcAft>
                    <a:spcPts val="0"/>
                  </a:spcAft>
                  <a:buFont typeface="Wingdings" pitchFamily="2" charset="2"/>
                  <a:buChar char="Ø"/>
                </a:pPr>
                <a:r>
                  <a:rPr lang="it-IT" sz="1700" b="1" dirty="0">
                    <a:solidFill>
                      <a:prstClr val="black"/>
                    </a:solidFill>
                    <a:latin typeface="Calibri"/>
                  </a:rPr>
                  <a:t>Broad kinematic range</a:t>
                </a:r>
              </a:p>
              <a:p>
                <a:pPr marL="285690" indent="-285690" fontAlgn="auto">
                  <a:lnSpc>
                    <a:spcPct val="100000"/>
                  </a:lnSpc>
                  <a:spcBef>
                    <a:spcPts val="0"/>
                  </a:spcBef>
                  <a:spcAft>
                    <a:spcPts val="0"/>
                  </a:spcAft>
                  <a:buFont typeface="Wingdings" pitchFamily="2" charset="2"/>
                  <a:buChar char="Ø"/>
                </a:pPr>
                <a:r>
                  <a:rPr lang="it-IT" sz="1700" b="1" dirty="0">
                    <a:solidFill>
                      <a:prstClr val="black"/>
                    </a:solidFill>
                    <a:latin typeface="Calibri"/>
                  </a:rPr>
                  <a:t>Very good PID</a:t>
                </a:r>
              </a:p>
            </p:txBody>
          </p:sp>
        </mc:Choice>
        <mc:Fallback xmlns="">
          <p:sp>
            <p:nvSpPr>
              <p:cNvPr id="15" name="TextBox 10">
                <a:extLst>
                  <a:ext uri="{FF2B5EF4-FFF2-40B4-BE49-F238E27FC236}">
                    <a16:creationId xmlns:a16="http://schemas.microsoft.com/office/drawing/2014/main" id="{3D6F14B3-7E2D-254D-BFBC-58DF017536CC}"/>
                  </a:ext>
                </a:extLst>
              </p:cNvPr>
              <p:cNvSpPr txBox="1">
                <a:spLocks noRot="1" noChangeAspect="1" noMove="1" noResize="1" noEditPoints="1" noAdjustHandles="1" noChangeArrowheads="1" noChangeShapeType="1" noTextEdit="1"/>
              </p:cNvSpPr>
              <p:nvPr/>
            </p:nvSpPr>
            <p:spPr>
              <a:xfrm>
                <a:off x="144016" y="1586823"/>
                <a:ext cx="3203848" cy="1428523"/>
              </a:xfrm>
              <a:prstGeom prst="rect">
                <a:avLst/>
              </a:prstGeom>
              <a:blipFill>
                <a:blip r:embed="rId5"/>
                <a:stretch>
                  <a:fillRect l="-787" b="-2655"/>
                </a:stretch>
              </a:blipFill>
            </p:spPr>
            <p:txBody>
              <a:bodyPr/>
              <a:lstStyle/>
              <a:p>
                <a:r>
                  <a:rPr lang="en-GB">
                    <a:noFill/>
                  </a:rPr>
                  <a:t> </a:t>
                </a:r>
              </a:p>
            </p:txBody>
          </p:sp>
        </mc:Fallback>
      </mc:AlternateContent>
      <p:sp>
        <p:nvSpPr>
          <p:cNvPr id="16" name="TextBox 1">
            <a:extLst>
              <a:ext uri="{FF2B5EF4-FFF2-40B4-BE49-F238E27FC236}">
                <a16:creationId xmlns:a16="http://schemas.microsoft.com/office/drawing/2014/main" id="{C75F7311-D1AF-094C-8386-872632946A8B}"/>
              </a:ext>
            </a:extLst>
          </p:cNvPr>
          <p:cNvSpPr txBox="1"/>
          <p:nvPr/>
        </p:nvSpPr>
        <p:spPr>
          <a:xfrm>
            <a:off x="5341976" y="5336041"/>
            <a:ext cx="3638357" cy="1181844"/>
          </a:xfrm>
          <a:prstGeom prst="rect">
            <a:avLst/>
          </a:prstGeom>
          <a:noFill/>
        </p:spPr>
        <p:txBody>
          <a:bodyPr wrap="square" lIns="91420" tIns="45711" rIns="91420" bIns="45711" rtlCol="0">
            <a:spAutoFit/>
          </a:bodyPr>
          <a:lstStyle/>
          <a:p>
            <a:r>
              <a:rPr lang="it-IT" sz="2000" b="1" dirty="0">
                <a:solidFill>
                  <a:srgbClr val="0033CC"/>
                </a:solidFill>
              </a:rPr>
              <a:t>Physics program</a:t>
            </a:r>
            <a:r>
              <a:rPr lang="it-IT" sz="1800" dirty="0">
                <a:solidFill>
                  <a:schemeClr val="tx1"/>
                </a:solidFill>
              </a:rPr>
              <a:t>:</a:t>
            </a:r>
          </a:p>
          <a:p>
            <a:pPr marL="285690" indent="-285690">
              <a:buFontTx/>
              <a:buChar char="-"/>
            </a:pPr>
            <a:r>
              <a:rPr lang="it-IT" sz="1600" dirty="0">
                <a:solidFill>
                  <a:schemeClr val="tx1"/>
                </a:solidFill>
              </a:rPr>
              <a:t>Hadron spectroscopy</a:t>
            </a:r>
          </a:p>
          <a:p>
            <a:pPr marL="285690" indent="-285690">
              <a:buFontTx/>
              <a:buChar char="-"/>
            </a:pPr>
            <a:r>
              <a:rPr lang="it-IT" sz="1600" dirty="0">
                <a:solidFill>
                  <a:schemeClr val="tx1"/>
                </a:solidFill>
              </a:rPr>
              <a:t>Nuclear effects in hadronization</a:t>
            </a:r>
          </a:p>
          <a:p>
            <a:pPr marL="285690" indent="-285690">
              <a:buFontTx/>
              <a:buChar char="-"/>
            </a:pPr>
            <a:r>
              <a:rPr lang="it-IT" sz="1600" b="1" dirty="0">
                <a:solidFill>
                  <a:schemeClr val="tx1"/>
                </a:solidFill>
              </a:rPr>
              <a:t>Nucleon structure</a:t>
            </a:r>
            <a:r>
              <a:rPr lang="it-IT" sz="1600" dirty="0">
                <a:solidFill>
                  <a:schemeClr val="tx1"/>
                </a:solidFill>
              </a:rPr>
              <a:t> (TMDs, GPDs)</a:t>
            </a:r>
          </a:p>
        </p:txBody>
      </p:sp>
      <p:sp>
        <p:nvSpPr>
          <p:cNvPr id="2" name="Rectangle 72">
            <a:extLst>
              <a:ext uri="{FF2B5EF4-FFF2-40B4-BE49-F238E27FC236}">
                <a16:creationId xmlns:a16="http://schemas.microsoft.com/office/drawing/2014/main" id="{CE4766DF-4FAB-5CFB-B909-0C81DC0F9594}"/>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spTree>
    <p:extLst>
      <p:ext uri="{BB962C8B-B14F-4D97-AF65-F5344CB8AC3E}">
        <p14:creationId xmlns:p14="http://schemas.microsoft.com/office/powerpoint/2010/main" val="294300781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92">
            <a:extLst>
              <a:ext uri="{FF2B5EF4-FFF2-40B4-BE49-F238E27FC236}">
                <a16:creationId xmlns:a16="http://schemas.microsoft.com/office/drawing/2014/main" id="{00B63A31-9F0C-ED4A-9E51-733906FBD61F}"/>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 name="Slide Number Placeholder 9">
            <a:extLst>
              <a:ext uri="{FF2B5EF4-FFF2-40B4-BE49-F238E27FC236}">
                <a16:creationId xmlns:a16="http://schemas.microsoft.com/office/drawing/2014/main" id="{B6FDE13A-C53A-4045-BFE2-278F709BB434}"/>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7</a:t>
            </a:fld>
            <a:endParaRPr lang="it-IT" sz="1600" b="1" dirty="0">
              <a:solidFill>
                <a:schemeClr val="tx1"/>
              </a:solidFill>
              <a:latin typeface="Calibri" charset="0"/>
              <a:ea typeface="Calibri" charset="0"/>
              <a:cs typeface="Calibri" charset="0"/>
            </a:endParaRPr>
          </a:p>
        </p:txBody>
      </p:sp>
      <p:sp>
        <p:nvSpPr>
          <p:cNvPr id="8" name="TextBox 3">
            <a:extLst>
              <a:ext uri="{FF2B5EF4-FFF2-40B4-BE49-F238E27FC236}">
                <a16:creationId xmlns:a16="http://schemas.microsoft.com/office/drawing/2014/main" id="{BEDFBE81-1EC6-1249-B972-8C313A19FA9C}"/>
              </a:ext>
            </a:extLst>
          </p:cNvPr>
          <p:cNvSpPr txBox="1"/>
          <p:nvPr/>
        </p:nvSpPr>
        <p:spPr>
          <a:xfrm>
            <a:off x="256631" y="266787"/>
            <a:ext cx="8419825" cy="492443"/>
          </a:xfrm>
          <a:prstGeom prst="rect">
            <a:avLst/>
          </a:prstGeom>
          <a:noFill/>
          <a:ln w="19050">
            <a:noFill/>
          </a:ln>
        </p:spPr>
        <p:txBody>
          <a:bodyPr wrap="square" rtlCol="0">
            <a:spAutoFit/>
          </a:bodyPr>
          <a:lstStyle/>
          <a:p>
            <a:r>
              <a:rPr lang="it-IT" sz="2600" dirty="0">
                <a:solidFill>
                  <a:srgbClr val="0000FF"/>
                </a:solidFill>
                <a:latin typeface="Comic Sans MS" panose="030F0702030302020204" pitchFamily="66" charset="0"/>
              </a:rPr>
              <a:t>CLAS12 Experiment in Hall-B</a:t>
            </a:r>
          </a:p>
        </p:txBody>
      </p:sp>
      <p:grpSp>
        <p:nvGrpSpPr>
          <p:cNvPr id="18" name="Group 53">
            <a:extLst>
              <a:ext uri="{FF2B5EF4-FFF2-40B4-BE49-F238E27FC236}">
                <a16:creationId xmlns:a16="http://schemas.microsoft.com/office/drawing/2014/main" id="{9524CC79-AC66-DD4B-9A36-9F6BEA8B6DB0}"/>
              </a:ext>
            </a:extLst>
          </p:cNvPr>
          <p:cNvGrpSpPr/>
          <p:nvPr/>
        </p:nvGrpSpPr>
        <p:grpSpPr>
          <a:xfrm>
            <a:off x="3613735" y="1180954"/>
            <a:ext cx="1990740" cy="1828961"/>
            <a:chOff x="112947" y="1112898"/>
            <a:chExt cx="2684834" cy="2520280"/>
          </a:xfrm>
        </p:grpSpPr>
        <p:grpSp>
          <p:nvGrpSpPr>
            <p:cNvPr id="19" name="Group 54">
              <a:extLst>
                <a:ext uri="{FF2B5EF4-FFF2-40B4-BE49-F238E27FC236}">
                  <a16:creationId xmlns:a16="http://schemas.microsoft.com/office/drawing/2014/main" id="{23B307DE-D4ED-9749-A725-A26D57D2858F}"/>
                </a:ext>
              </a:extLst>
            </p:cNvPr>
            <p:cNvGrpSpPr/>
            <p:nvPr/>
          </p:nvGrpSpPr>
          <p:grpSpPr>
            <a:xfrm>
              <a:off x="112947" y="1112898"/>
              <a:ext cx="2684834" cy="2520280"/>
              <a:chOff x="251520" y="1916832"/>
              <a:chExt cx="2684834" cy="2520280"/>
            </a:xfrm>
          </p:grpSpPr>
          <p:pic>
            <p:nvPicPr>
              <p:cNvPr id="23" name="Picture 6" descr="nucleon_structure">
                <a:extLst>
                  <a:ext uri="{FF2B5EF4-FFF2-40B4-BE49-F238E27FC236}">
                    <a16:creationId xmlns:a16="http://schemas.microsoft.com/office/drawing/2014/main" id="{872605E3-C6E4-2544-BC5D-B5D0826A29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916832"/>
                <a:ext cx="2684834" cy="2520280"/>
              </a:xfrm>
              <a:prstGeom prst="rect">
                <a:avLst/>
              </a:prstGeom>
              <a:noFill/>
              <a:extLst>
                <a:ext uri="{909E8E84-426E-40DD-AFC4-6F175D3DCCD1}">
                  <a14:hiddenFill xmlns:a14="http://schemas.microsoft.com/office/drawing/2010/main">
                    <a:solidFill>
                      <a:srgbClr val="FFFFFF"/>
                    </a:solidFill>
                  </a14:hiddenFill>
                </a:ext>
              </a:extLst>
            </p:spPr>
          </p:pic>
          <p:sp>
            <p:nvSpPr>
              <p:cNvPr id="24" name="AutoShape 16">
                <a:extLst>
                  <a:ext uri="{FF2B5EF4-FFF2-40B4-BE49-F238E27FC236}">
                    <a16:creationId xmlns:a16="http://schemas.microsoft.com/office/drawing/2014/main" id="{EF034C99-F7F6-9C43-B321-FA63A8E53873}"/>
                  </a:ext>
                </a:extLst>
              </p:cNvPr>
              <p:cNvSpPr>
                <a:spLocks noChangeArrowheads="1"/>
              </p:cNvSpPr>
              <p:nvPr/>
            </p:nvSpPr>
            <p:spPr bwMode="auto">
              <a:xfrm>
                <a:off x="1998914" y="2607129"/>
                <a:ext cx="762000" cy="381000"/>
              </a:xfrm>
              <a:prstGeom prst="curvedUpArrow">
                <a:avLst>
                  <a:gd name="adj1" fmla="val 21528"/>
                  <a:gd name="adj2" fmla="val 86250"/>
                  <a:gd name="adj3" fmla="val 33333"/>
                </a:avLst>
              </a:prstGeom>
              <a:solidFill>
                <a:srgbClr val="000000"/>
              </a:solidFill>
              <a:ln w="9525">
                <a:solidFill>
                  <a:schemeClr val="tx1"/>
                </a:solidFill>
                <a:miter lim="800000"/>
                <a:headEnd/>
                <a:tailEnd/>
              </a:ln>
            </p:spPr>
            <p:txBody>
              <a:bodyPr wrap="none" anchor="ctr"/>
              <a:lstStyle/>
              <a:p>
                <a:pPr fontAlgn="auto">
                  <a:lnSpc>
                    <a:spcPct val="100000"/>
                  </a:lnSpc>
                  <a:spcBef>
                    <a:spcPts val="0"/>
                  </a:spcBef>
                  <a:spcAft>
                    <a:spcPts val="0"/>
                  </a:spcAft>
                </a:pPr>
                <a:endParaRPr lang="it-IT" sz="1800">
                  <a:solidFill>
                    <a:prstClr val="black"/>
                  </a:solidFill>
                  <a:latin typeface="Calibri"/>
                </a:endParaRPr>
              </a:p>
            </p:txBody>
          </p:sp>
          <p:sp>
            <p:nvSpPr>
              <p:cNvPr id="25" name="AutoShape 16">
                <a:extLst>
                  <a:ext uri="{FF2B5EF4-FFF2-40B4-BE49-F238E27FC236}">
                    <a16:creationId xmlns:a16="http://schemas.microsoft.com/office/drawing/2014/main" id="{377DD6D7-8C62-DF46-A5A1-18D19E56986F}"/>
                  </a:ext>
                </a:extLst>
              </p:cNvPr>
              <p:cNvSpPr>
                <a:spLocks noChangeArrowheads="1"/>
              </p:cNvSpPr>
              <p:nvPr/>
            </p:nvSpPr>
            <p:spPr bwMode="auto">
              <a:xfrm rot="9874125">
                <a:off x="1699172" y="3600393"/>
                <a:ext cx="762000" cy="381000"/>
              </a:xfrm>
              <a:prstGeom prst="curvedUpArrow">
                <a:avLst>
                  <a:gd name="adj1" fmla="val 24484"/>
                  <a:gd name="adj2" fmla="val 86250"/>
                  <a:gd name="adj3" fmla="val 33333"/>
                </a:avLst>
              </a:prstGeom>
              <a:solidFill>
                <a:srgbClr val="000000"/>
              </a:solidFill>
              <a:ln w="9525">
                <a:solidFill>
                  <a:schemeClr val="tx1"/>
                </a:solidFill>
                <a:miter lim="800000"/>
                <a:headEnd/>
                <a:tailEnd/>
              </a:ln>
            </p:spPr>
            <p:txBody>
              <a:bodyPr wrap="none" anchor="ctr"/>
              <a:lstStyle/>
              <a:p>
                <a:pPr fontAlgn="auto">
                  <a:lnSpc>
                    <a:spcPct val="100000"/>
                  </a:lnSpc>
                  <a:spcBef>
                    <a:spcPts val="0"/>
                  </a:spcBef>
                  <a:spcAft>
                    <a:spcPts val="0"/>
                  </a:spcAft>
                </a:pPr>
                <a:endParaRPr lang="it-IT" sz="1800">
                  <a:solidFill>
                    <a:prstClr val="black"/>
                  </a:solidFill>
                  <a:latin typeface="Calibri"/>
                </a:endParaRPr>
              </a:p>
            </p:txBody>
          </p:sp>
          <p:sp>
            <p:nvSpPr>
              <p:cNvPr id="26" name="AutoShape 16">
                <a:extLst>
                  <a:ext uri="{FF2B5EF4-FFF2-40B4-BE49-F238E27FC236}">
                    <a16:creationId xmlns:a16="http://schemas.microsoft.com/office/drawing/2014/main" id="{841A1730-F75E-9048-AD80-4CABF3D32081}"/>
                  </a:ext>
                </a:extLst>
              </p:cNvPr>
              <p:cNvSpPr>
                <a:spLocks noChangeArrowheads="1"/>
              </p:cNvSpPr>
              <p:nvPr/>
            </p:nvSpPr>
            <p:spPr bwMode="auto">
              <a:xfrm rot="14006485">
                <a:off x="538511" y="3206103"/>
                <a:ext cx="762000" cy="381000"/>
              </a:xfrm>
              <a:prstGeom prst="curvedUpArrow">
                <a:avLst>
                  <a:gd name="adj1" fmla="val 21528"/>
                  <a:gd name="adj2" fmla="val 86250"/>
                  <a:gd name="adj3" fmla="val 33333"/>
                </a:avLst>
              </a:prstGeom>
              <a:solidFill>
                <a:srgbClr val="000000"/>
              </a:solidFill>
              <a:ln w="9525">
                <a:solidFill>
                  <a:schemeClr val="tx1"/>
                </a:solidFill>
                <a:miter lim="800000"/>
                <a:headEnd/>
                <a:tailEnd/>
              </a:ln>
            </p:spPr>
            <p:txBody>
              <a:bodyPr wrap="none" anchor="ctr"/>
              <a:lstStyle/>
              <a:p>
                <a:pPr fontAlgn="auto">
                  <a:lnSpc>
                    <a:spcPct val="100000"/>
                  </a:lnSpc>
                  <a:spcBef>
                    <a:spcPts val="0"/>
                  </a:spcBef>
                  <a:spcAft>
                    <a:spcPts val="0"/>
                  </a:spcAft>
                </a:pPr>
                <a:endParaRPr lang="it-IT" sz="1800">
                  <a:solidFill>
                    <a:prstClr val="black"/>
                  </a:solidFill>
                  <a:latin typeface="Calibri"/>
                </a:endParaRPr>
              </a:p>
            </p:txBody>
          </p:sp>
        </p:grpSp>
        <p:cxnSp>
          <p:nvCxnSpPr>
            <p:cNvPr id="20" name="Straight Arrow Connector 58">
              <a:extLst>
                <a:ext uri="{FF2B5EF4-FFF2-40B4-BE49-F238E27FC236}">
                  <a16:creationId xmlns:a16="http://schemas.microsoft.com/office/drawing/2014/main" id="{A022D046-4146-4945-962A-AAD4C3F3EC84}"/>
                </a:ext>
              </a:extLst>
            </p:cNvPr>
            <p:cNvCxnSpPr/>
            <p:nvPr/>
          </p:nvCxnSpPr>
          <p:spPr>
            <a:xfrm flipV="1">
              <a:off x="2036629" y="1672344"/>
              <a:ext cx="303494" cy="2880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59">
              <a:extLst>
                <a:ext uri="{FF2B5EF4-FFF2-40B4-BE49-F238E27FC236}">
                  <a16:creationId xmlns:a16="http://schemas.microsoft.com/office/drawing/2014/main" id="{09204FD6-9017-3741-97EB-C0F9DDE432F9}"/>
                </a:ext>
              </a:extLst>
            </p:cNvPr>
            <p:cNvCxnSpPr/>
            <p:nvPr/>
          </p:nvCxnSpPr>
          <p:spPr>
            <a:xfrm flipV="1">
              <a:off x="550438" y="2615140"/>
              <a:ext cx="303494" cy="2880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60">
              <a:extLst>
                <a:ext uri="{FF2B5EF4-FFF2-40B4-BE49-F238E27FC236}">
                  <a16:creationId xmlns:a16="http://schemas.microsoft.com/office/drawing/2014/main" id="{011F1B3E-FDA0-A849-B0C5-DD483B56C88B}"/>
                </a:ext>
              </a:extLst>
            </p:cNvPr>
            <p:cNvCxnSpPr/>
            <p:nvPr/>
          </p:nvCxnSpPr>
          <p:spPr>
            <a:xfrm flipH="1">
              <a:off x="1914396" y="3047188"/>
              <a:ext cx="288032" cy="2373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7" name="Group 134">
            <a:extLst>
              <a:ext uri="{FF2B5EF4-FFF2-40B4-BE49-F238E27FC236}">
                <a16:creationId xmlns:a16="http://schemas.microsoft.com/office/drawing/2014/main" id="{CF87596C-414F-FB4D-A678-86F34AAD3511}"/>
              </a:ext>
            </a:extLst>
          </p:cNvPr>
          <p:cNvGrpSpPr>
            <a:grpSpLocks/>
          </p:cNvGrpSpPr>
          <p:nvPr/>
        </p:nvGrpSpPr>
        <p:grpSpPr bwMode="auto">
          <a:xfrm>
            <a:off x="528763" y="1015457"/>
            <a:ext cx="2951405" cy="2075047"/>
            <a:chOff x="3680" y="157"/>
            <a:chExt cx="2566" cy="1678"/>
          </a:xfrm>
        </p:grpSpPr>
        <p:grpSp>
          <p:nvGrpSpPr>
            <p:cNvPr id="28" name="Group 118">
              <a:extLst>
                <a:ext uri="{FF2B5EF4-FFF2-40B4-BE49-F238E27FC236}">
                  <a16:creationId xmlns:a16="http://schemas.microsoft.com/office/drawing/2014/main" id="{387CBC86-FD09-EC4F-B05B-F5E5B6F4A7AF}"/>
                </a:ext>
              </a:extLst>
            </p:cNvPr>
            <p:cNvGrpSpPr>
              <a:grpSpLocks/>
            </p:cNvGrpSpPr>
            <p:nvPr/>
          </p:nvGrpSpPr>
          <p:grpSpPr bwMode="auto">
            <a:xfrm>
              <a:off x="3680" y="157"/>
              <a:ext cx="1679" cy="1678"/>
              <a:chOff x="3560" y="710"/>
              <a:chExt cx="1679" cy="1678"/>
            </a:xfrm>
          </p:grpSpPr>
          <p:pic>
            <p:nvPicPr>
              <p:cNvPr id="30" name="Picture 4" descr="sidis">
                <a:extLst>
                  <a:ext uri="{FF2B5EF4-FFF2-40B4-BE49-F238E27FC236}">
                    <a16:creationId xmlns:a16="http://schemas.microsoft.com/office/drawing/2014/main" id="{357D0B29-C3D9-9544-AFA0-B104C27F86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0" y="710"/>
                <a:ext cx="1679"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31" name="Oval 5">
                <a:extLst>
                  <a:ext uri="{FF2B5EF4-FFF2-40B4-BE49-F238E27FC236}">
                    <a16:creationId xmlns:a16="http://schemas.microsoft.com/office/drawing/2014/main" id="{5082C3D5-A5AC-9947-AA43-4561FEBD350A}"/>
                  </a:ext>
                </a:extLst>
              </p:cNvPr>
              <p:cNvSpPr>
                <a:spLocks noChangeArrowheads="1"/>
              </p:cNvSpPr>
              <p:nvPr/>
            </p:nvSpPr>
            <p:spPr bwMode="auto">
              <a:xfrm>
                <a:off x="3747" y="1905"/>
                <a:ext cx="272" cy="385"/>
              </a:xfrm>
              <a:prstGeom prst="ellipse">
                <a:avLst/>
              </a:prstGeom>
              <a:gradFill rotWithShape="1">
                <a:gsLst>
                  <a:gs pos="0">
                    <a:schemeClr val="bg1"/>
                  </a:gs>
                  <a:gs pos="100000">
                    <a:srgbClr val="FF0000"/>
                  </a:gs>
                </a:gsLst>
                <a:path path="shape">
                  <a:fillToRect l="50000" t="50000" r="50000" b="50000"/>
                </a:path>
              </a:gra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graphicFrame>
            <p:nvGraphicFramePr>
              <p:cNvPr id="32" name="Object 6">
                <a:extLst>
                  <a:ext uri="{FF2B5EF4-FFF2-40B4-BE49-F238E27FC236}">
                    <a16:creationId xmlns:a16="http://schemas.microsoft.com/office/drawing/2014/main" id="{C604307C-86EB-2C46-B5AD-C4A0A94E3837}"/>
                  </a:ext>
                </a:extLst>
              </p:cNvPr>
              <p:cNvGraphicFramePr>
                <a:graphicFrameLocks noChangeAspect="1"/>
              </p:cNvGraphicFramePr>
              <p:nvPr/>
            </p:nvGraphicFramePr>
            <p:xfrm>
              <a:off x="3748" y="2016"/>
              <a:ext cx="264" cy="172"/>
            </p:xfrm>
            <a:graphic>
              <a:graphicData uri="http://schemas.openxmlformats.org/presentationml/2006/ole">
                <mc:AlternateContent xmlns:mc="http://schemas.openxmlformats.org/markup-compatibility/2006">
                  <mc:Choice xmlns:v="urn:schemas-microsoft-com:vml" Requires="v">
                    <p:oleObj name="Equation" r:id="rId5" imgW="266353" imgH="164885" progId="Equation.3">
                      <p:embed/>
                    </p:oleObj>
                  </mc:Choice>
                  <mc:Fallback>
                    <p:oleObj name="Equation" r:id="rId5" imgW="266353" imgH="164885" progId="Equation.3">
                      <p:embed/>
                      <p:pic>
                        <p:nvPicPr>
                          <p:cNvPr id="94"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8" y="2016"/>
                            <a:ext cx="264"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3" name="AutoShape 7">
                <a:extLst>
                  <a:ext uri="{FF2B5EF4-FFF2-40B4-BE49-F238E27FC236}">
                    <a16:creationId xmlns:a16="http://schemas.microsoft.com/office/drawing/2014/main" id="{C951BA37-FAAA-9844-906B-EF4CF2CB9E31}"/>
                  </a:ext>
                </a:extLst>
              </p:cNvPr>
              <p:cNvSpPr>
                <a:spLocks noChangeArrowheads="1"/>
              </p:cNvSpPr>
              <p:nvPr/>
            </p:nvSpPr>
            <p:spPr bwMode="auto">
              <a:xfrm>
                <a:off x="4149" y="1572"/>
                <a:ext cx="296" cy="227"/>
              </a:xfrm>
              <a:prstGeom prst="roundRect">
                <a:avLst>
                  <a:gd name="adj" fmla="val 16667"/>
                </a:avLst>
              </a:prstGeom>
              <a:gradFill rotWithShape="1">
                <a:gsLst>
                  <a:gs pos="0">
                    <a:schemeClr val="bg1"/>
                  </a:gs>
                  <a:gs pos="100000">
                    <a:srgbClr val="B2B2B2"/>
                  </a:gs>
                </a:gsLst>
                <a:path path="shape">
                  <a:fillToRect l="50000" t="50000" r="50000" b="50000"/>
                </a:path>
              </a:gra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graphicFrame>
            <p:nvGraphicFramePr>
              <p:cNvPr id="34" name="Object 8">
                <a:extLst>
                  <a:ext uri="{FF2B5EF4-FFF2-40B4-BE49-F238E27FC236}">
                    <a16:creationId xmlns:a16="http://schemas.microsoft.com/office/drawing/2014/main" id="{D1EED656-7C54-5947-9D08-769AC4184DD5}"/>
                  </a:ext>
                </a:extLst>
              </p:cNvPr>
              <p:cNvGraphicFramePr>
                <a:graphicFrameLocks noChangeAspect="1"/>
              </p:cNvGraphicFramePr>
              <p:nvPr/>
            </p:nvGraphicFramePr>
            <p:xfrm>
              <a:off x="4234" y="1623"/>
              <a:ext cx="139" cy="127"/>
            </p:xfrm>
            <a:graphic>
              <a:graphicData uri="http://schemas.openxmlformats.org/presentationml/2006/ole">
                <mc:AlternateContent xmlns:mc="http://schemas.openxmlformats.org/markup-compatibility/2006">
                  <mc:Choice xmlns:v="urn:schemas-microsoft-com:vml" Requires="v">
                    <p:oleObj name="Equation" r:id="rId7" imgW="152334" imgH="139639" progId="Equation.3">
                      <p:embed/>
                    </p:oleObj>
                  </mc:Choice>
                  <mc:Fallback>
                    <p:oleObj name="Equation" r:id="rId7" imgW="152334" imgH="139639" progId="Equation.3">
                      <p:embed/>
                      <p:pic>
                        <p:nvPicPr>
                          <p:cNvPr id="96"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34" y="1623"/>
                            <a:ext cx="139" cy="1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 name="Oval 9">
                <a:extLst>
                  <a:ext uri="{FF2B5EF4-FFF2-40B4-BE49-F238E27FC236}">
                    <a16:creationId xmlns:a16="http://schemas.microsoft.com/office/drawing/2014/main" id="{F3C6CB98-8FD4-5247-948F-C4E5560F97E6}"/>
                  </a:ext>
                </a:extLst>
              </p:cNvPr>
              <p:cNvSpPr>
                <a:spLocks noChangeArrowheads="1"/>
              </p:cNvSpPr>
              <p:nvPr/>
            </p:nvSpPr>
            <p:spPr bwMode="auto">
              <a:xfrm>
                <a:off x="4637" y="1309"/>
                <a:ext cx="272" cy="385"/>
              </a:xfrm>
              <a:prstGeom prst="ellipse">
                <a:avLst/>
              </a:prstGeom>
              <a:gradFill rotWithShape="1">
                <a:gsLst>
                  <a:gs pos="0">
                    <a:schemeClr val="bg1"/>
                  </a:gs>
                  <a:gs pos="100000">
                    <a:srgbClr val="3366FF"/>
                  </a:gs>
                </a:gsLst>
                <a:path path="shape">
                  <a:fillToRect l="50000" t="50000" r="50000" b="50000"/>
                </a:path>
              </a:gra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7" name="Rectangle 93">
                <a:extLst>
                  <a:ext uri="{FF2B5EF4-FFF2-40B4-BE49-F238E27FC236}">
                    <a16:creationId xmlns:a16="http://schemas.microsoft.com/office/drawing/2014/main" id="{0DB9B1A7-750E-3F4A-B1A4-E2B83F6B0F28}"/>
                  </a:ext>
                </a:extLst>
              </p:cNvPr>
              <p:cNvSpPr>
                <a:spLocks noChangeArrowheads="1"/>
              </p:cNvSpPr>
              <p:nvPr/>
            </p:nvSpPr>
            <p:spPr bwMode="auto">
              <a:xfrm>
                <a:off x="4586" y="1377"/>
                <a:ext cx="332" cy="25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200" i="1" dirty="0">
                    <a:solidFill>
                      <a:schemeClr val="tx1"/>
                    </a:solidFill>
                  </a:rPr>
                  <a:t>FF</a:t>
                </a:r>
                <a:endParaRPr lang="it-IT" sz="2200" i="1" dirty="0">
                  <a:solidFill>
                    <a:schemeClr val="tx1"/>
                  </a:solidFill>
                </a:endParaRPr>
              </a:p>
            </p:txBody>
          </p:sp>
        </p:grpSp>
        <p:sp>
          <p:nvSpPr>
            <p:cNvPr id="29" name="AutoShape 93">
              <a:extLst>
                <a:ext uri="{FF2B5EF4-FFF2-40B4-BE49-F238E27FC236}">
                  <a16:creationId xmlns:a16="http://schemas.microsoft.com/office/drawing/2014/main" id="{A4AC54F8-B531-E646-8333-9D300A1F62D4}"/>
                </a:ext>
              </a:extLst>
            </p:cNvPr>
            <p:cNvSpPr>
              <a:spLocks noChangeArrowheads="1"/>
            </p:cNvSpPr>
            <p:nvPr/>
          </p:nvSpPr>
          <p:spPr bwMode="auto">
            <a:xfrm>
              <a:off x="5630" y="783"/>
              <a:ext cx="616" cy="384"/>
            </a:xfrm>
            <a:prstGeom prst="notchedRightArrow">
              <a:avLst>
                <a:gd name="adj1" fmla="val 50000"/>
                <a:gd name="adj2" fmla="val 40104"/>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38" name="Group 63">
            <a:extLst>
              <a:ext uri="{FF2B5EF4-FFF2-40B4-BE49-F238E27FC236}">
                <a16:creationId xmlns:a16="http://schemas.microsoft.com/office/drawing/2014/main" id="{8EC1132E-1AC5-3D43-A209-55333A9378A6}"/>
              </a:ext>
            </a:extLst>
          </p:cNvPr>
          <p:cNvGrpSpPr/>
          <p:nvPr/>
        </p:nvGrpSpPr>
        <p:grpSpPr>
          <a:xfrm>
            <a:off x="460992" y="3246986"/>
            <a:ext cx="4350027" cy="3078767"/>
            <a:chOff x="3851920" y="2841461"/>
            <a:chExt cx="4981824" cy="3664514"/>
          </a:xfrm>
        </p:grpSpPr>
        <p:pic>
          <p:nvPicPr>
            <p:cNvPr id="39" name="Picture 2">
              <a:extLst>
                <a:ext uri="{FF2B5EF4-FFF2-40B4-BE49-F238E27FC236}">
                  <a16:creationId xmlns:a16="http://schemas.microsoft.com/office/drawing/2014/main" id="{4787A200-CB41-7B4F-BD8F-42861D3D836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618" t="4404" r="2621" b="5867"/>
            <a:stretch/>
          </p:blipFill>
          <p:spPr bwMode="auto">
            <a:xfrm>
              <a:off x="3851920" y="2841461"/>
              <a:ext cx="4981824" cy="3664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65">
              <a:extLst>
                <a:ext uri="{FF2B5EF4-FFF2-40B4-BE49-F238E27FC236}">
                  <a16:creationId xmlns:a16="http://schemas.microsoft.com/office/drawing/2014/main" id="{55DD30B0-B0DA-994E-92DA-A180814CC521}"/>
                </a:ext>
              </a:extLst>
            </p:cNvPr>
            <p:cNvSpPr/>
            <p:nvPr/>
          </p:nvSpPr>
          <p:spPr>
            <a:xfrm>
              <a:off x="6134404" y="2881400"/>
              <a:ext cx="2524710" cy="720080"/>
            </a:xfrm>
            <a:prstGeom prst="rect">
              <a:avLst/>
            </a:prstGeom>
            <a:solidFill>
              <a:schemeClr val="bg1"/>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it-IT" sz="1800">
                <a:solidFill>
                  <a:prstClr val="white"/>
                </a:solidFill>
              </a:endParaRPr>
            </a:p>
          </p:txBody>
        </p:sp>
      </p:grpSp>
      <p:grpSp>
        <p:nvGrpSpPr>
          <p:cNvPr id="41" name="Group 33">
            <a:extLst>
              <a:ext uri="{FF2B5EF4-FFF2-40B4-BE49-F238E27FC236}">
                <a16:creationId xmlns:a16="http://schemas.microsoft.com/office/drawing/2014/main" id="{86BC9ADC-0328-334E-BAFE-EB086C1B0BAB}"/>
              </a:ext>
            </a:extLst>
          </p:cNvPr>
          <p:cNvGrpSpPr/>
          <p:nvPr/>
        </p:nvGrpSpPr>
        <p:grpSpPr>
          <a:xfrm>
            <a:off x="6228184" y="697678"/>
            <a:ext cx="2282255" cy="716774"/>
            <a:chOff x="6156176" y="620688"/>
            <a:chExt cx="2282255" cy="716775"/>
          </a:xfrm>
        </p:grpSpPr>
        <p:grpSp>
          <p:nvGrpSpPr>
            <p:cNvPr id="42" name="Group 33">
              <a:extLst>
                <a:ext uri="{FF2B5EF4-FFF2-40B4-BE49-F238E27FC236}">
                  <a16:creationId xmlns:a16="http://schemas.microsoft.com/office/drawing/2014/main" id="{4C8708DE-A4B7-9440-A392-C02844CF7ACD}"/>
                </a:ext>
              </a:extLst>
            </p:cNvPr>
            <p:cNvGrpSpPr>
              <a:grpSpLocks/>
            </p:cNvGrpSpPr>
            <p:nvPr/>
          </p:nvGrpSpPr>
          <p:grpSpPr bwMode="auto">
            <a:xfrm>
              <a:off x="6156176" y="620688"/>
              <a:ext cx="2282255" cy="704375"/>
              <a:chOff x="0" y="1605"/>
              <a:chExt cx="1483" cy="518"/>
            </a:xfrm>
          </p:grpSpPr>
          <p:graphicFrame>
            <p:nvGraphicFramePr>
              <p:cNvPr id="45" name="Object 4">
                <a:extLst>
                  <a:ext uri="{FF2B5EF4-FFF2-40B4-BE49-F238E27FC236}">
                    <a16:creationId xmlns:a16="http://schemas.microsoft.com/office/drawing/2014/main" id="{80B0C1F6-4F0E-C240-92B6-DC3613EF1C9E}"/>
                  </a:ext>
                </a:extLst>
              </p:cNvPr>
              <p:cNvGraphicFramePr>
                <a:graphicFrameLocks noChangeAspect="1"/>
              </p:cNvGraphicFramePr>
              <p:nvPr/>
            </p:nvGraphicFramePr>
            <p:xfrm>
              <a:off x="0" y="1779"/>
              <a:ext cx="133" cy="177"/>
            </p:xfrm>
            <a:graphic>
              <a:graphicData uri="http://schemas.openxmlformats.org/presentationml/2006/ole">
                <mc:AlternateContent xmlns:mc="http://schemas.openxmlformats.org/markup-compatibility/2006">
                  <mc:Choice xmlns:v="urn:schemas-microsoft-com:vml" Requires="v">
                    <p:oleObj name="Equation" r:id="rId10" imgW="139680" imgH="203040" progId="Equation.3">
                      <p:embed/>
                    </p:oleObj>
                  </mc:Choice>
                  <mc:Fallback>
                    <p:oleObj name="Equation" r:id="rId10" imgW="139680" imgH="203040" progId="Equation.3">
                      <p:embed/>
                      <p:pic>
                        <p:nvPicPr>
                          <p:cNvPr id="39" name="Objec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779"/>
                            <a:ext cx="133" cy="17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 name="Oval 22">
                <a:extLst>
                  <a:ext uri="{FF2B5EF4-FFF2-40B4-BE49-F238E27FC236}">
                    <a16:creationId xmlns:a16="http://schemas.microsoft.com/office/drawing/2014/main" id="{34F8E0C2-9DC9-A448-A606-53BBA7AD6FF3}"/>
                  </a:ext>
                </a:extLst>
              </p:cNvPr>
              <p:cNvSpPr>
                <a:spLocks noChangeArrowheads="1"/>
              </p:cNvSpPr>
              <p:nvPr/>
            </p:nvSpPr>
            <p:spPr bwMode="auto">
              <a:xfrm>
                <a:off x="609" y="1741"/>
                <a:ext cx="126" cy="382"/>
              </a:xfrm>
              <a:prstGeom prst="ellipse">
                <a:avLst/>
              </a:prstGeom>
              <a:solidFill>
                <a:schemeClr val="hlink"/>
              </a:solidFill>
              <a:ln w="28575">
                <a:solidFill>
                  <a:schemeClr val="tx1"/>
                </a:solidFill>
                <a:round/>
                <a:headEnd/>
                <a:tailEnd/>
              </a:ln>
            </p:spPr>
            <p:txBody>
              <a:bodyPr anchor="ctr">
                <a:spAutoFit/>
              </a:bodyPr>
              <a:lstStyle/>
              <a:p>
                <a:pPr algn="ctr" fontAlgn="auto">
                  <a:lnSpc>
                    <a:spcPct val="100000"/>
                  </a:lnSpc>
                  <a:spcBef>
                    <a:spcPts val="0"/>
                  </a:spcBef>
                  <a:spcAft>
                    <a:spcPts val="0"/>
                  </a:spcAft>
                </a:pPr>
                <a:endParaRPr lang="it-IT" sz="1800" b="1">
                  <a:solidFill>
                    <a:srgbClr val="009999"/>
                  </a:solidFill>
                  <a:latin typeface="Helvetica" charset="0"/>
                  <a:cs typeface="Arial" charset="0"/>
                </a:endParaRPr>
              </a:p>
            </p:txBody>
          </p:sp>
          <p:sp>
            <p:nvSpPr>
              <p:cNvPr id="47" name="Line 23">
                <a:extLst>
                  <a:ext uri="{FF2B5EF4-FFF2-40B4-BE49-F238E27FC236}">
                    <a16:creationId xmlns:a16="http://schemas.microsoft.com/office/drawing/2014/main" id="{864A4BDF-E30D-9749-9EE2-EE91E71BEEBF}"/>
                  </a:ext>
                </a:extLst>
              </p:cNvPr>
              <p:cNvSpPr>
                <a:spLocks noChangeShapeType="1"/>
              </p:cNvSpPr>
              <p:nvPr/>
            </p:nvSpPr>
            <p:spPr bwMode="auto">
              <a:xfrm>
                <a:off x="129" y="1927"/>
                <a:ext cx="479"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pPr fontAlgn="auto">
                  <a:lnSpc>
                    <a:spcPct val="100000"/>
                  </a:lnSpc>
                  <a:spcBef>
                    <a:spcPts val="0"/>
                  </a:spcBef>
                  <a:spcAft>
                    <a:spcPts val="0"/>
                  </a:spcAft>
                </a:pPr>
                <a:endParaRPr lang="it-IT" sz="1800">
                  <a:solidFill>
                    <a:prstClr val="black"/>
                  </a:solidFill>
                  <a:latin typeface="Calibri"/>
                </a:endParaRPr>
              </a:p>
            </p:txBody>
          </p:sp>
          <p:sp>
            <p:nvSpPr>
              <p:cNvPr id="48" name="Line 24">
                <a:extLst>
                  <a:ext uri="{FF2B5EF4-FFF2-40B4-BE49-F238E27FC236}">
                    <a16:creationId xmlns:a16="http://schemas.microsoft.com/office/drawing/2014/main" id="{76A6D669-E387-E545-97E9-8E3DBC55AE76}"/>
                  </a:ext>
                </a:extLst>
              </p:cNvPr>
              <p:cNvSpPr>
                <a:spLocks noChangeShapeType="1"/>
              </p:cNvSpPr>
              <p:nvPr/>
            </p:nvSpPr>
            <p:spPr bwMode="auto">
              <a:xfrm flipV="1">
                <a:off x="736" y="1605"/>
                <a:ext cx="525" cy="26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pPr fontAlgn="auto">
                  <a:lnSpc>
                    <a:spcPct val="100000"/>
                  </a:lnSpc>
                  <a:spcBef>
                    <a:spcPts val="0"/>
                  </a:spcBef>
                  <a:spcAft>
                    <a:spcPts val="0"/>
                  </a:spcAft>
                </a:pPr>
                <a:endParaRPr lang="it-IT" sz="1800">
                  <a:solidFill>
                    <a:prstClr val="black"/>
                  </a:solidFill>
                  <a:latin typeface="Calibri"/>
                </a:endParaRPr>
              </a:p>
            </p:txBody>
          </p:sp>
          <p:graphicFrame>
            <p:nvGraphicFramePr>
              <p:cNvPr id="49" name="Object 6">
                <a:extLst>
                  <a:ext uri="{FF2B5EF4-FFF2-40B4-BE49-F238E27FC236}">
                    <a16:creationId xmlns:a16="http://schemas.microsoft.com/office/drawing/2014/main" id="{5CDAA555-1E9A-9944-8CE0-26942E6FF86A}"/>
                  </a:ext>
                </a:extLst>
              </p:cNvPr>
              <p:cNvGraphicFramePr>
                <a:graphicFrameLocks noChangeAspect="1"/>
              </p:cNvGraphicFramePr>
              <p:nvPr/>
            </p:nvGraphicFramePr>
            <p:xfrm>
              <a:off x="818" y="1605"/>
              <a:ext cx="120" cy="144"/>
            </p:xfrm>
            <a:graphic>
              <a:graphicData uri="http://schemas.openxmlformats.org/presentationml/2006/ole">
                <mc:AlternateContent xmlns:mc="http://schemas.openxmlformats.org/markup-compatibility/2006">
                  <mc:Choice xmlns:v="urn:schemas-microsoft-com:vml" Requires="v">
                    <p:oleObj name="Equation" r:id="rId12" imgW="126720" imgH="164880" progId="Equation.3">
                      <p:embed/>
                    </p:oleObj>
                  </mc:Choice>
                  <mc:Fallback>
                    <p:oleObj name="Equation" r:id="rId12" imgW="126720" imgH="164880" progId="Equation.3">
                      <p:embed/>
                      <p:pic>
                        <p:nvPicPr>
                          <p:cNvPr id="51"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8" y="1605"/>
                            <a:ext cx="120" cy="1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0" name="Line 26">
                <a:extLst>
                  <a:ext uri="{FF2B5EF4-FFF2-40B4-BE49-F238E27FC236}">
                    <a16:creationId xmlns:a16="http://schemas.microsoft.com/office/drawing/2014/main" id="{BBF6778D-E313-8D4E-9918-3B7BE7974FC8}"/>
                  </a:ext>
                </a:extLst>
              </p:cNvPr>
              <p:cNvSpPr>
                <a:spLocks noChangeShapeType="1"/>
              </p:cNvSpPr>
              <p:nvPr/>
            </p:nvSpPr>
            <p:spPr bwMode="auto">
              <a:xfrm>
                <a:off x="739" y="1893"/>
                <a:ext cx="739"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spAutoFit/>
              </a:bodyPr>
              <a:lstStyle/>
              <a:p>
                <a:pPr fontAlgn="auto">
                  <a:lnSpc>
                    <a:spcPct val="100000"/>
                  </a:lnSpc>
                  <a:spcBef>
                    <a:spcPts val="0"/>
                  </a:spcBef>
                  <a:spcAft>
                    <a:spcPts val="0"/>
                  </a:spcAft>
                </a:pPr>
                <a:endParaRPr lang="it-IT" sz="1800">
                  <a:solidFill>
                    <a:prstClr val="black"/>
                  </a:solidFill>
                  <a:latin typeface="Calibri"/>
                </a:endParaRPr>
              </a:p>
            </p:txBody>
          </p:sp>
          <p:sp>
            <p:nvSpPr>
              <p:cNvPr id="51" name="Line 27">
                <a:extLst>
                  <a:ext uri="{FF2B5EF4-FFF2-40B4-BE49-F238E27FC236}">
                    <a16:creationId xmlns:a16="http://schemas.microsoft.com/office/drawing/2014/main" id="{8D38CA16-0165-534E-A218-02F39FDD9B76}"/>
                  </a:ext>
                </a:extLst>
              </p:cNvPr>
              <p:cNvSpPr>
                <a:spLocks noChangeShapeType="1"/>
              </p:cNvSpPr>
              <p:nvPr/>
            </p:nvSpPr>
            <p:spPr bwMode="auto">
              <a:xfrm>
                <a:off x="1261" y="1605"/>
                <a:ext cx="0" cy="288"/>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spAutoFit/>
              </a:bodyPr>
              <a:lstStyle/>
              <a:p>
                <a:pPr fontAlgn="auto">
                  <a:lnSpc>
                    <a:spcPct val="100000"/>
                  </a:lnSpc>
                  <a:spcBef>
                    <a:spcPts val="0"/>
                  </a:spcBef>
                  <a:spcAft>
                    <a:spcPts val="0"/>
                  </a:spcAft>
                </a:pPr>
                <a:endParaRPr lang="it-IT" sz="1800">
                  <a:solidFill>
                    <a:prstClr val="black"/>
                  </a:solidFill>
                  <a:latin typeface="Calibri"/>
                </a:endParaRPr>
              </a:p>
            </p:txBody>
          </p:sp>
          <p:graphicFrame>
            <p:nvGraphicFramePr>
              <p:cNvPr id="52" name="Object 5">
                <a:extLst>
                  <a:ext uri="{FF2B5EF4-FFF2-40B4-BE49-F238E27FC236}">
                    <a16:creationId xmlns:a16="http://schemas.microsoft.com/office/drawing/2014/main" id="{30A130A0-0B44-D045-82FC-E85C1110F80E}"/>
                  </a:ext>
                </a:extLst>
              </p:cNvPr>
              <p:cNvGraphicFramePr>
                <a:graphicFrameLocks noChangeAspect="1"/>
              </p:cNvGraphicFramePr>
              <p:nvPr>
                <p:extLst>
                  <p:ext uri="{D42A27DB-BD31-4B8C-83A1-F6EECF244321}">
                    <p14:modId xmlns:p14="http://schemas.microsoft.com/office/powerpoint/2010/main" val="1373139071"/>
                  </p:ext>
                </p:extLst>
              </p:nvPr>
            </p:nvGraphicFramePr>
            <p:xfrm>
              <a:off x="1278" y="1612"/>
              <a:ext cx="205" cy="269"/>
            </p:xfrm>
            <a:graphic>
              <a:graphicData uri="http://schemas.openxmlformats.org/presentationml/2006/ole">
                <mc:AlternateContent xmlns:mc="http://schemas.openxmlformats.org/markup-compatibility/2006">
                  <mc:Choice xmlns:v="urn:schemas-microsoft-com:vml" Requires="v">
                    <p:oleObj name="Equation" r:id="rId14" imgW="215640" imgH="304560" progId="Equation.3">
                      <p:embed/>
                    </p:oleObj>
                  </mc:Choice>
                  <mc:Fallback>
                    <p:oleObj name="Equation" r:id="rId14" imgW="215640" imgH="304560" progId="Equation.3">
                      <p:embed/>
                      <p:pic>
                        <p:nvPicPr>
                          <p:cNvPr id="58" name="Object 5"/>
                          <p:cNvPicPr>
                            <a:picLocks noChangeAspect="1" noChangeArrowheads="1"/>
                          </p:cNvPicPr>
                          <p:nvPr/>
                        </p:nvPicPr>
                        <p:blipFill>
                          <a:blip r:embed="rId15"/>
                          <a:srcRect/>
                          <a:stretch>
                            <a:fillRect/>
                          </a:stretch>
                        </p:blipFill>
                        <p:spPr bwMode="auto">
                          <a:xfrm>
                            <a:off x="1278" y="1612"/>
                            <a:ext cx="205" cy="2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3" name="Object 9">
              <a:extLst>
                <a:ext uri="{FF2B5EF4-FFF2-40B4-BE49-F238E27FC236}">
                  <a16:creationId xmlns:a16="http://schemas.microsoft.com/office/drawing/2014/main" id="{FB50AF0D-A67E-9E4E-B3CB-BE5DC961DF87}"/>
                </a:ext>
              </a:extLst>
            </p:cNvPr>
            <p:cNvGraphicFramePr>
              <a:graphicFrameLocks noChangeAspect="1"/>
            </p:cNvGraphicFramePr>
            <p:nvPr>
              <p:extLst>
                <p:ext uri="{D42A27DB-BD31-4B8C-83A1-F6EECF244321}">
                  <p14:modId xmlns:p14="http://schemas.microsoft.com/office/powerpoint/2010/main" val="125312018"/>
                </p:ext>
              </p:extLst>
            </p:nvPr>
          </p:nvGraphicFramePr>
          <p:xfrm>
            <a:off x="7336804" y="1002500"/>
            <a:ext cx="763588" cy="334963"/>
          </p:xfrm>
          <a:graphic>
            <a:graphicData uri="http://schemas.openxmlformats.org/presentationml/2006/ole">
              <mc:AlternateContent xmlns:mc="http://schemas.openxmlformats.org/markup-compatibility/2006">
                <mc:Choice xmlns:v="urn:schemas-microsoft-com:vml" Requires="v">
                  <p:oleObj name="Equation" r:id="rId16" imgW="457200" imgH="241200" progId="Equation.3">
                    <p:embed/>
                  </p:oleObj>
                </mc:Choice>
                <mc:Fallback>
                  <p:oleObj name="Equation" r:id="rId16" imgW="457200" imgH="241200" progId="Equation.3">
                    <p:embed/>
                    <p:pic>
                      <p:nvPicPr>
                        <p:cNvPr id="36" name="Object 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36804" y="1002500"/>
                          <a:ext cx="763588"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44" name="Straight Arrow Connector 36">
              <a:extLst>
                <a:ext uri="{FF2B5EF4-FFF2-40B4-BE49-F238E27FC236}">
                  <a16:creationId xmlns:a16="http://schemas.microsoft.com/office/drawing/2014/main" id="{B2523040-CA0D-2B49-86BB-056A6DA92726}"/>
                </a:ext>
              </a:extLst>
            </p:cNvPr>
            <p:cNvCxnSpPr/>
            <p:nvPr/>
          </p:nvCxnSpPr>
          <p:spPr>
            <a:xfrm>
              <a:off x="7298983" y="1016728"/>
              <a:ext cx="787658"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3" name="TextBox 99">
                <a:extLst>
                  <a:ext uri="{FF2B5EF4-FFF2-40B4-BE49-F238E27FC236}">
                    <a16:creationId xmlns:a16="http://schemas.microsoft.com/office/drawing/2014/main" id="{E931116A-8D52-3440-A4AA-1788C08E8B1B}"/>
                  </a:ext>
                </a:extLst>
              </p:cNvPr>
              <p:cNvSpPr txBox="1"/>
              <p:nvPr/>
            </p:nvSpPr>
            <p:spPr>
              <a:xfrm>
                <a:off x="5857817" y="1638209"/>
                <a:ext cx="3229014" cy="1815864"/>
              </a:xfrm>
              <a:prstGeom prst="rect">
                <a:avLst/>
              </a:prstGeom>
              <a:noFill/>
            </p:spPr>
            <p:txBody>
              <a:bodyPr wrap="square" lIns="91420" tIns="45711" rIns="91420" bIns="45711">
                <a:spAutoFit/>
              </a:bodyPr>
              <a:lstStyle/>
              <a:p>
                <a:pPr marL="285690" indent="-285690" fontAlgn="auto">
                  <a:lnSpc>
                    <a:spcPct val="100000"/>
                  </a:lnSpc>
                  <a:spcBef>
                    <a:spcPts val="0"/>
                  </a:spcBef>
                  <a:spcAft>
                    <a:spcPts val="0"/>
                  </a:spcAft>
                  <a:buFont typeface="Arial" pitchFamily="34" charset="0"/>
                  <a:buChar char="•"/>
                  <a:defRPr/>
                </a:pPr>
                <a:r>
                  <a:rPr lang="it-IT" sz="1600" dirty="0">
                    <a:solidFill>
                      <a:prstClr val="black"/>
                    </a:solidFill>
                    <a:latin typeface="Calibri"/>
                  </a:rPr>
                  <a:t>TMDs depend on  </a:t>
                </a:r>
                <a14:m>
                  <m:oMath xmlns:m="http://schemas.openxmlformats.org/officeDocument/2006/math">
                    <m:r>
                      <a:rPr lang="it-IT" sz="1600" i="1">
                        <a:solidFill>
                          <a:prstClr val="black"/>
                        </a:solidFill>
                        <a:latin typeface="Cambria Math"/>
                      </a:rPr>
                      <m:t>𝑥</m:t>
                    </m:r>
                  </m:oMath>
                </a14:m>
                <a:r>
                  <a:rPr lang="it-IT" sz="1600" dirty="0">
                    <a:solidFill>
                      <a:prstClr val="black"/>
                    </a:solidFill>
                    <a:latin typeface="Calibri"/>
                  </a:rPr>
                  <a:t>  and  </a:t>
                </a:r>
                <a14:m>
                  <m:oMath xmlns:m="http://schemas.openxmlformats.org/officeDocument/2006/math">
                    <m:sSub>
                      <m:sSubPr>
                        <m:ctrlPr>
                          <a:rPr lang="it-IT" sz="1600" i="1">
                            <a:solidFill>
                              <a:prstClr val="black"/>
                            </a:solidFill>
                            <a:latin typeface="Cambria Math" panose="02040503050406030204" pitchFamily="18" charset="0"/>
                          </a:rPr>
                        </m:ctrlPr>
                      </m:sSubPr>
                      <m:e>
                        <m:r>
                          <a:rPr lang="it-IT" sz="1600" i="1">
                            <a:solidFill>
                              <a:prstClr val="black"/>
                            </a:solidFill>
                            <a:latin typeface="Cambria Math"/>
                          </a:rPr>
                          <m:t>𝑝</m:t>
                        </m:r>
                      </m:e>
                      <m:sub>
                        <m:r>
                          <a:rPr lang="it-IT" sz="1600" i="1">
                            <a:solidFill>
                              <a:prstClr val="black"/>
                            </a:solidFill>
                            <a:latin typeface="Cambria Math"/>
                          </a:rPr>
                          <m:t>𝑇</m:t>
                        </m:r>
                      </m:sub>
                    </m:sSub>
                  </m:oMath>
                </a14:m>
                <a:endParaRPr lang="it-IT" sz="1600" dirty="0">
                  <a:solidFill>
                    <a:prstClr val="black"/>
                  </a:solidFill>
                  <a:latin typeface="Calibri"/>
                </a:endParaRPr>
              </a:p>
              <a:p>
                <a:pPr marL="285690" indent="-285690" fontAlgn="auto">
                  <a:lnSpc>
                    <a:spcPct val="100000"/>
                  </a:lnSpc>
                  <a:spcBef>
                    <a:spcPts val="0"/>
                  </a:spcBef>
                  <a:spcAft>
                    <a:spcPts val="0"/>
                  </a:spcAft>
                  <a:buFont typeface="Arial" pitchFamily="34" charset="0"/>
                  <a:buChar char="•"/>
                  <a:defRPr/>
                </a:pPr>
                <a:r>
                  <a:rPr lang="it-IT" sz="1600" dirty="0">
                    <a:solidFill>
                      <a:prstClr val="black"/>
                    </a:solidFill>
                    <a:latin typeface="Calibri"/>
                  </a:rPr>
                  <a:t>Describe </a:t>
                </a:r>
                <a:r>
                  <a:rPr lang="en-US" sz="1600" dirty="0">
                    <a:solidFill>
                      <a:prstClr val="black"/>
                    </a:solidFill>
                    <a:latin typeface="Calibri"/>
                  </a:rPr>
                  <a:t>correlations between </a:t>
                </a:r>
                <a14:m>
                  <m:oMath xmlns:m="http://schemas.openxmlformats.org/officeDocument/2006/math">
                    <m:sSub>
                      <m:sSubPr>
                        <m:ctrlPr>
                          <a:rPr lang="it-IT" sz="1600" i="1">
                            <a:solidFill>
                              <a:prstClr val="black"/>
                            </a:solidFill>
                            <a:latin typeface="Cambria Math" panose="02040503050406030204" pitchFamily="18" charset="0"/>
                          </a:rPr>
                        </m:ctrlPr>
                      </m:sSubPr>
                      <m:e>
                        <m:r>
                          <a:rPr lang="it-IT" sz="1600" i="1">
                            <a:solidFill>
                              <a:prstClr val="black"/>
                            </a:solidFill>
                            <a:latin typeface="Cambria Math"/>
                          </a:rPr>
                          <m:t>𝑝</m:t>
                        </m:r>
                      </m:e>
                      <m:sub>
                        <m:r>
                          <a:rPr lang="it-IT" sz="1600" i="1">
                            <a:solidFill>
                              <a:prstClr val="black"/>
                            </a:solidFill>
                            <a:latin typeface="Cambria Math"/>
                          </a:rPr>
                          <m:t>𝑇</m:t>
                        </m:r>
                      </m:sub>
                    </m:sSub>
                  </m:oMath>
                </a14:m>
                <a:r>
                  <a:rPr lang="en-US" sz="1600" dirty="0">
                    <a:solidFill>
                      <a:prstClr val="black"/>
                    </a:solidFill>
                    <a:latin typeface="Calibri"/>
                  </a:rPr>
                  <a:t> and quark or nucleon spin  (</a:t>
                </a:r>
                <a:r>
                  <a:rPr lang="fr-FR" sz="1600" b="1" dirty="0">
                    <a:solidFill>
                      <a:srgbClr val="0000FF"/>
                    </a:solidFill>
                    <a:latin typeface="Calibri"/>
                  </a:rPr>
                  <a:t>spin-</a:t>
                </a:r>
                <a:r>
                  <a:rPr lang="fr-FR" sz="1600" b="1" dirty="0" err="1">
                    <a:solidFill>
                      <a:srgbClr val="0000FF"/>
                    </a:solidFill>
                    <a:latin typeface="Calibri"/>
                  </a:rPr>
                  <a:t>orbit</a:t>
                </a:r>
                <a:r>
                  <a:rPr lang="fr-FR" sz="1600" b="1" dirty="0">
                    <a:solidFill>
                      <a:srgbClr val="0000FF"/>
                    </a:solidFill>
                    <a:latin typeface="Calibri"/>
                  </a:rPr>
                  <a:t> </a:t>
                </a:r>
                <a:r>
                  <a:rPr lang="fr-FR" sz="1600" b="1" dirty="0" err="1">
                    <a:solidFill>
                      <a:srgbClr val="0000FF"/>
                    </a:solidFill>
                    <a:latin typeface="Calibri"/>
                  </a:rPr>
                  <a:t>correlations</a:t>
                </a:r>
                <a:r>
                  <a:rPr lang="fr-FR" sz="1600" dirty="0">
                    <a:solidFill>
                      <a:prstClr val="black"/>
                    </a:solidFill>
                    <a:latin typeface="Calibri"/>
                  </a:rPr>
                  <a:t>)</a:t>
                </a:r>
                <a:endParaRPr lang="it-IT" sz="1600" dirty="0">
                  <a:solidFill>
                    <a:prstClr val="black"/>
                  </a:solidFill>
                  <a:latin typeface="Calibri"/>
                </a:endParaRPr>
              </a:p>
              <a:p>
                <a:pPr marL="285690" indent="-285690" fontAlgn="auto">
                  <a:lnSpc>
                    <a:spcPct val="100000"/>
                  </a:lnSpc>
                  <a:spcBef>
                    <a:spcPts val="0"/>
                  </a:spcBef>
                  <a:spcAft>
                    <a:spcPts val="0"/>
                  </a:spcAft>
                  <a:buFont typeface="Arial" pitchFamily="34" charset="0"/>
                  <a:buChar char="•"/>
                  <a:defRPr/>
                </a:pPr>
                <a:r>
                  <a:rPr lang="it-IT" sz="1600" dirty="0">
                    <a:solidFill>
                      <a:prstClr val="black"/>
                    </a:solidFill>
                    <a:latin typeface="Calibri"/>
                  </a:rPr>
                  <a:t>Provide </a:t>
                </a:r>
                <a:r>
                  <a:rPr lang="it-IT" sz="1600" b="1" dirty="0">
                    <a:solidFill>
                      <a:prstClr val="black"/>
                    </a:solidFill>
                    <a:latin typeface="Calibri"/>
                  </a:rPr>
                  <a:t>a 3-dim picture </a:t>
                </a:r>
                <a:r>
                  <a:rPr lang="it-IT" sz="1600" dirty="0">
                    <a:solidFill>
                      <a:prstClr val="black"/>
                    </a:solidFill>
                    <a:latin typeface="Calibri"/>
                  </a:rPr>
                  <a:t>of the nucleon in momentum space (</a:t>
                </a:r>
                <a:r>
                  <a:rPr lang="it-IT" sz="1600" b="1" dirty="0">
                    <a:solidFill>
                      <a:srgbClr val="0000FF"/>
                    </a:solidFill>
                    <a:latin typeface="Calibri"/>
                  </a:rPr>
                  <a:t>nucleon tomography</a:t>
                </a:r>
                <a:r>
                  <a:rPr lang="it-IT" sz="1600" dirty="0">
                    <a:solidFill>
                      <a:prstClr val="black"/>
                    </a:solidFill>
                    <a:latin typeface="Calibri"/>
                  </a:rPr>
                  <a:t>)</a:t>
                </a:r>
              </a:p>
            </p:txBody>
          </p:sp>
        </mc:Choice>
        <mc:Fallback xmlns="">
          <p:sp>
            <p:nvSpPr>
              <p:cNvPr id="53" name="TextBox 99">
                <a:extLst>
                  <a:ext uri="{FF2B5EF4-FFF2-40B4-BE49-F238E27FC236}">
                    <a16:creationId xmlns:a16="http://schemas.microsoft.com/office/drawing/2014/main" id="{E931116A-8D52-3440-A4AA-1788C08E8B1B}"/>
                  </a:ext>
                </a:extLst>
              </p:cNvPr>
              <p:cNvSpPr txBox="1">
                <a:spLocks noRot="1" noChangeAspect="1" noMove="1" noResize="1" noEditPoints="1" noAdjustHandles="1" noChangeArrowheads="1" noChangeShapeType="1" noTextEdit="1"/>
              </p:cNvSpPr>
              <p:nvPr/>
            </p:nvSpPr>
            <p:spPr>
              <a:xfrm>
                <a:off x="5857817" y="1638209"/>
                <a:ext cx="3229014" cy="1815864"/>
              </a:xfrm>
              <a:prstGeom prst="rect">
                <a:avLst/>
              </a:prstGeom>
              <a:blipFill>
                <a:blip r:embed="rId20"/>
                <a:stretch>
                  <a:fillRect l="-392" t="-694" b="-2778"/>
                </a:stretch>
              </a:blipFill>
            </p:spPr>
            <p:txBody>
              <a:bodyPr/>
              <a:lstStyle/>
              <a:p>
                <a:r>
                  <a:rPr lang="en-GB">
                    <a:noFill/>
                  </a:rPr>
                  <a:t> </a:t>
                </a:r>
              </a:p>
            </p:txBody>
          </p:sp>
        </mc:Fallback>
      </mc:AlternateContent>
      <p:sp>
        <p:nvSpPr>
          <p:cNvPr id="2" name="Rectangle 72">
            <a:extLst>
              <a:ext uri="{FF2B5EF4-FFF2-40B4-BE49-F238E27FC236}">
                <a16:creationId xmlns:a16="http://schemas.microsoft.com/office/drawing/2014/main" id="{061717B9-72D0-6E7F-9EFC-1F2327CFE43C}"/>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spTree>
    <p:extLst>
      <p:ext uri="{BB962C8B-B14F-4D97-AF65-F5344CB8AC3E}">
        <p14:creationId xmlns:p14="http://schemas.microsoft.com/office/powerpoint/2010/main" val="210759011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92">
            <a:extLst>
              <a:ext uri="{FF2B5EF4-FFF2-40B4-BE49-F238E27FC236}">
                <a16:creationId xmlns:a16="http://schemas.microsoft.com/office/drawing/2014/main" id="{00B63A31-9F0C-ED4A-9E51-733906FBD61F}"/>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 name="Slide Number Placeholder 9">
            <a:extLst>
              <a:ext uri="{FF2B5EF4-FFF2-40B4-BE49-F238E27FC236}">
                <a16:creationId xmlns:a16="http://schemas.microsoft.com/office/drawing/2014/main" id="{B6FDE13A-C53A-4045-BFE2-278F709BB434}"/>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8</a:t>
            </a:fld>
            <a:endParaRPr lang="it-IT" sz="1600" b="1" dirty="0">
              <a:solidFill>
                <a:schemeClr val="tx1"/>
              </a:solidFill>
              <a:latin typeface="Calibri" charset="0"/>
              <a:ea typeface="Calibri" charset="0"/>
              <a:cs typeface="Calibri" charset="0"/>
            </a:endParaRPr>
          </a:p>
        </p:txBody>
      </p:sp>
      <p:sp>
        <p:nvSpPr>
          <p:cNvPr id="8" name="TextBox 3">
            <a:extLst>
              <a:ext uri="{FF2B5EF4-FFF2-40B4-BE49-F238E27FC236}">
                <a16:creationId xmlns:a16="http://schemas.microsoft.com/office/drawing/2014/main" id="{BEDFBE81-1EC6-1249-B972-8C313A19FA9C}"/>
              </a:ext>
            </a:extLst>
          </p:cNvPr>
          <p:cNvSpPr txBox="1"/>
          <p:nvPr/>
        </p:nvSpPr>
        <p:spPr>
          <a:xfrm>
            <a:off x="256631" y="266787"/>
            <a:ext cx="8419825" cy="492443"/>
          </a:xfrm>
          <a:prstGeom prst="rect">
            <a:avLst/>
          </a:prstGeom>
          <a:noFill/>
          <a:ln w="19050">
            <a:noFill/>
          </a:ln>
        </p:spPr>
        <p:txBody>
          <a:bodyPr wrap="square" rtlCol="0">
            <a:spAutoFit/>
          </a:bodyPr>
          <a:lstStyle/>
          <a:p>
            <a:r>
              <a:rPr lang="it-IT" sz="2600" dirty="0">
                <a:solidFill>
                  <a:srgbClr val="0000FF"/>
                </a:solidFill>
                <a:latin typeface="Comic Sans MS" panose="030F0702030302020204" pitchFamily="66" charset="0"/>
              </a:rPr>
              <a:t>CLAS12 Experiment in Hall-B</a:t>
            </a:r>
          </a:p>
        </p:txBody>
      </p:sp>
      <p:pic>
        <p:nvPicPr>
          <p:cNvPr id="17" name="Picture 2">
            <a:extLst>
              <a:ext uri="{FF2B5EF4-FFF2-40B4-BE49-F238E27FC236}">
                <a16:creationId xmlns:a16="http://schemas.microsoft.com/office/drawing/2014/main" id="{50EBB832-4EC1-324A-9FA2-D5E822197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3205" y="3795543"/>
            <a:ext cx="3759275" cy="2724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53">
            <a:extLst>
              <a:ext uri="{FF2B5EF4-FFF2-40B4-BE49-F238E27FC236}">
                <a16:creationId xmlns:a16="http://schemas.microsoft.com/office/drawing/2014/main" id="{9524CC79-AC66-DD4B-9A36-9F6BEA8B6DB0}"/>
              </a:ext>
            </a:extLst>
          </p:cNvPr>
          <p:cNvGrpSpPr/>
          <p:nvPr/>
        </p:nvGrpSpPr>
        <p:grpSpPr>
          <a:xfrm>
            <a:off x="3613735" y="1180954"/>
            <a:ext cx="1990740" cy="1828961"/>
            <a:chOff x="112947" y="1112898"/>
            <a:chExt cx="2684834" cy="2520280"/>
          </a:xfrm>
        </p:grpSpPr>
        <p:grpSp>
          <p:nvGrpSpPr>
            <p:cNvPr id="19" name="Group 54">
              <a:extLst>
                <a:ext uri="{FF2B5EF4-FFF2-40B4-BE49-F238E27FC236}">
                  <a16:creationId xmlns:a16="http://schemas.microsoft.com/office/drawing/2014/main" id="{23B307DE-D4ED-9749-A725-A26D57D2858F}"/>
                </a:ext>
              </a:extLst>
            </p:cNvPr>
            <p:cNvGrpSpPr/>
            <p:nvPr/>
          </p:nvGrpSpPr>
          <p:grpSpPr>
            <a:xfrm>
              <a:off x="112947" y="1112898"/>
              <a:ext cx="2684834" cy="2520280"/>
              <a:chOff x="251520" y="1916832"/>
              <a:chExt cx="2684834" cy="2520280"/>
            </a:xfrm>
          </p:grpSpPr>
          <p:pic>
            <p:nvPicPr>
              <p:cNvPr id="23" name="Picture 6" descr="nucleon_structure">
                <a:extLst>
                  <a:ext uri="{FF2B5EF4-FFF2-40B4-BE49-F238E27FC236}">
                    <a16:creationId xmlns:a16="http://schemas.microsoft.com/office/drawing/2014/main" id="{872605E3-C6E4-2544-BC5D-B5D0826A29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916832"/>
                <a:ext cx="2684834" cy="2520280"/>
              </a:xfrm>
              <a:prstGeom prst="rect">
                <a:avLst/>
              </a:prstGeom>
              <a:noFill/>
              <a:extLst>
                <a:ext uri="{909E8E84-426E-40DD-AFC4-6F175D3DCCD1}">
                  <a14:hiddenFill xmlns:a14="http://schemas.microsoft.com/office/drawing/2010/main">
                    <a:solidFill>
                      <a:srgbClr val="FFFFFF"/>
                    </a:solidFill>
                  </a14:hiddenFill>
                </a:ext>
              </a:extLst>
            </p:spPr>
          </p:pic>
          <p:sp>
            <p:nvSpPr>
              <p:cNvPr id="24" name="AutoShape 16">
                <a:extLst>
                  <a:ext uri="{FF2B5EF4-FFF2-40B4-BE49-F238E27FC236}">
                    <a16:creationId xmlns:a16="http://schemas.microsoft.com/office/drawing/2014/main" id="{EF034C99-F7F6-9C43-B321-FA63A8E53873}"/>
                  </a:ext>
                </a:extLst>
              </p:cNvPr>
              <p:cNvSpPr>
                <a:spLocks noChangeArrowheads="1"/>
              </p:cNvSpPr>
              <p:nvPr/>
            </p:nvSpPr>
            <p:spPr bwMode="auto">
              <a:xfrm>
                <a:off x="1998914" y="2607129"/>
                <a:ext cx="762000" cy="381000"/>
              </a:xfrm>
              <a:prstGeom prst="curvedUpArrow">
                <a:avLst>
                  <a:gd name="adj1" fmla="val 21528"/>
                  <a:gd name="adj2" fmla="val 86250"/>
                  <a:gd name="adj3" fmla="val 33333"/>
                </a:avLst>
              </a:prstGeom>
              <a:solidFill>
                <a:srgbClr val="000000"/>
              </a:solidFill>
              <a:ln w="9525">
                <a:solidFill>
                  <a:schemeClr val="tx1"/>
                </a:solidFill>
                <a:miter lim="800000"/>
                <a:headEnd/>
                <a:tailEnd/>
              </a:ln>
            </p:spPr>
            <p:txBody>
              <a:bodyPr wrap="none" anchor="ctr"/>
              <a:lstStyle/>
              <a:p>
                <a:pPr fontAlgn="auto">
                  <a:lnSpc>
                    <a:spcPct val="100000"/>
                  </a:lnSpc>
                  <a:spcBef>
                    <a:spcPts val="0"/>
                  </a:spcBef>
                  <a:spcAft>
                    <a:spcPts val="0"/>
                  </a:spcAft>
                </a:pPr>
                <a:endParaRPr lang="it-IT" sz="1800">
                  <a:solidFill>
                    <a:prstClr val="black"/>
                  </a:solidFill>
                  <a:latin typeface="Calibri"/>
                </a:endParaRPr>
              </a:p>
            </p:txBody>
          </p:sp>
          <p:sp>
            <p:nvSpPr>
              <p:cNvPr id="25" name="AutoShape 16">
                <a:extLst>
                  <a:ext uri="{FF2B5EF4-FFF2-40B4-BE49-F238E27FC236}">
                    <a16:creationId xmlns:a16="http://schemas.microsoft.com/office/drawing/2014/main" id="{377DD6D7-8C62-DF46-A5A1-18D19E56986F}"/>
                  </a:ext>
                </a:extLst>
              </p:cNvPr>
              <p:cNvSpPr>
                <a:spLocks noChangeArrowheads="1"/>
              </p:cNvSpPr>
              <p:nvPr/>
            </p:nvSpPr>
            <p:spPr bwMode="auto">
              <a:xfrm rot="9874125">
                <a:off x="1699172" y="3600393"/>
                <a:ext cx="762000" cy="381000"/>
              </a:xfrm>
              <a:prstGeom prst="curvedUpArrow">
                <a:avLst>
                  <a:gd name="adj1" fmla="val 24484"/>
                  <a:gd name="adj2" fmla="val 86250"/>
                  <a:gd name="adj3" fmla="val 33333"/>
                </a:avLst>
              </a:prstGeom>
              <a:solidFill>
                <a:srgbClr val="000000"/>
              </a:solidFill>
              <a:ln w="9525">
                <a:solidFill>
                  <a:schemeClr val="tx1"/>
                </a:solidFill>
                <a:miter lim="800000"/>
                <a:headEnd/>
                <a:tailEnd/>
              </a:ln>
            </p:spPr>
            <p:txBody>
              <a:bodyPr wrap="none" anchor="ctr"/>
              <a:lstStyle/>
              <a:p>
                <a:pPr fontAlgn="auto">
                  <a:lnSpc>
                    <a:spcPct val="100000"/>
                  </a:lnSpc>
                  <a:spcBef>
                    <a:spcPts val="0"/>
                  </a:spcBef>
                  <a:spcAft>
                    <a:spcPts val="0"/>
                  </a:spcAft>
                </a:pPr>
                <a:endParaRPr lang="it-IT" sz="1800">
                  <a:solidFill>
                    <a:prstClr val="black"/>
                  </a:solidFill>
                  <a:latin typeface="Calibri"/>
                </a:endParaRPr>
              </a:p>
            </p:txBody>
          </p:sp>
          <p:sp>
            <p:nvSpPr>
              <p:cNvPr id="26" name="AutoShape 16">
                <a:extLst>
                  <a:ext uri="{FF2B5EF4-FFF2-40B4-BE49-F238E27FC236}">
                    <a16:creationId xmlns:a16="http://schemas.microsoft.com/office/drawing/2014/main" id="{841A1730-F75E-9048-AD80-4CABF3D32081}"/>
                  </a:ext>
                </a:extLst>
              </p:cNvPr>
              <p:cNvSpPr>
                <a:spLocks noChangeArrowheads="1"/>
              </p:cNvSpPr>
              <p:nvPr/>
            </p:nvSpPr>
            <p:spPr bwMode="auto">
              <a:xfrm rot="14006485">
                <a:off x="538511" y="3206103"/>
                <a:ext cx="762000" cy="381000"/>
              </a:xfrm>
              <a:prstGeom prst="curvedUpArrow">
                <a:avLst>
                  <a:gd name="adj1" fmla="val 21528"/>
                  <a:gd name="adj2" fmla="val 86250"/>
                  <a:gd name="adj3" fmla="val 33333"/>
                </a:avLst>
              </a:prstGeom>
              <a:solidFill>
                <a:srgbClr val="000000"/>
              </a:solidFill>
              <a:ln w="9525">
                <a:solidFill>
                  <a:schemeClr val="tx1"/>
                </a:solidFill>
                <a:miter lim="800000"/>
                <a:headEnd/>
                <a:tailEnd/>
              </a:ln>
            </p:spPr>
            <p:txBody>
              <a:bodyPr wrap="none" anchor="ctr"/>
              <a:lstStyle/>
              <a:p>
                <a:pPr fontAlgn="auto">
                  <a:lnSpc>
                    <a:spcPct val="100000"/>
                  </a:lnSpc>
                  <a:spcBef>
                    <a:spcPts val="0"/>
                  </a:spcBef>
                  <a:spcAft>
                    <a:spcPts val="0"/>
                  </a:spcAft>
                </a:pPr>
                <a:endParaRPr lang="it-IT" sz="1800">
                  <a:solidFill>
                    <a:prstClr val="black"/>
                  </a:solidFill>
                  <a:latin typeface="Calibri"/>
                </a:endParaRPr>
              </a:p>
            </p:txBody>
          </p:sp>
        </p:grpSp>
        <p:cxnSp>
          <p:nvCxnSpPr>
            <p:cNvPr id="20" name="Straight Arrow Connector 58">
              <a:extLst>
                <a:ext uri="{FF2B5EF4-FFF2-40B4-BE49-F238E27FC236}">
                  <a16:creationId xmlns:a16="http://schemas.microsoft.com/office/drawing/2014/main" id="{A022D046-4146-4945-962A-AAD4C3F3EC84}"/>
                </a:ext>
              </a:extLst>
            </p:cNvPr>
            <p:cNvCxnSpPr/>
            <p:nvPr/>
          </p:nvCxnSpPr>
          <p:spPr>
            <a:xfrm flipV="1">
              <a:off x="2036629" y="1672344"/>
              <a:ext cx="303494" cy="2880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59">
              <a:extLst>
                <a:ext uri="{FF2B5EF4-FFF2-40B4-BE49-F238E27FC236}">
                  <a16:creationId xmlns:a16="http://schemas.microsoft.com/office/drawing/2014/main" id="{09204FD6-9017-3741-97EB-C0F9DDE432F9}"/>
                </a:ext>
              </a:extLst>
            </p:cNvPr>
            <p:cNvCxnSpPr/>
            <p:nvPr/>
          </p:nvCxnSpPr>
          <p:spPr>
            <a:xfrm flipV="1">
              <a:off x="550438" y="2615140"/>
              <a:ext cx="303494" cy="2880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60">
              <a:extLst>
                <a:ext uri="{FF2B5EF4-FFF2-40B4-BE49-F238E27FC236}">
                  <a16:creationId xmlns:a16="http://schemas.microsoft.com/office/drawing/2014/main" id="{011F1B3E-FDA0-A849-B0C5-DD483B56C88B}"/>
                </a:ext>
              </a:extLst>
            </p:cNvPr>
            <p:cNvCxnSpPr/>
            <p:nvPr/>
          </p:nvCxnSpPr>
          <p:spPr>
            <a:xfrm flipH="1">
              <a:off x="1914396" y="3047188"/>
              <a:ext cx="288032" cy="2373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7" name="Group 134">
            <a:extLst>
              <a:ext uri="{FF2B5EF4-FFF2-40B4-BE49-F238E27FC236}">
                <a16:creationId xmlns:a16="http://schemas.microsoft.com/office/drawing/2014/main" id="{CF87596C-414F-FB4D-A678-86F34AAD3511}"/>
              </a:ext>
            </a:extLst>
          </p:cNvPr>
          <p:cNvGrpSpPr>
            <a:grpSpLocks/>
          </p:cNvGrpSpPr>
          <p:nvPr/>
        </p:nvGrpSpPr>
        <p:grpSpPr bwMode="auto">
          <a:xfrm>
            <a:off x="528763" y="1015457"/>
            <a:ext cx="2951405" cy="2075047"/>
            <a:chOff x="3680" y="157"/>
            <a:chExt cx="2566" cy="1678"/>
          </a:xfrm>
        </p:grpSpPr>
        <p:grpSp>
          <p:nvGrpSpPr>
            <p:cNvPr id="28" name="Group 118">
              <a:extLst>
                <a:ext uri="{FF2B5EF4-FFF2-40B4-BE49-F238E27FC236}">
                  <a16:creationId xmlns:a16="http://schemas.microsoft.com/office/drawing/2014/main" id="{387CBC86-FD09-EC4F-B05B-F5E5B6F4A7AF}"/>
                </a:ext>
              </a:extLst>
            </p:cNvPr>
            <p:cNvGrpSpPr>
              <a:grpSpLocks/>
            </p:cNvGrpSpPr>
            <p:nvPr/>
          </p:nvGrpSpPr>
          <p:grpSpPr bwMode="auto">
            <a:xfrm>
              <a:off x="3680" y="157"/>
              <a:ext cx="1679" cy="1678"/>
              <a:chOff x="3560" y="710"/>
              <a:chExt cx="1679" cy="1678"/>
            </a:xfrm>
          </p:grpSpPr>
          <p:pic>
            <p:nvPicPr>
              <p:cNvPr id="30" name="Picture 4" descr="sidis">
                <a:extLst>
                  <a:ext uri="{FF2B5EF4-FFF2-40B4-BE49-F238E27FC236}">
                    <a16:creationId xmlns:a16="http://schemas.microsoft.com/office/drawing/2014/main" id="{357D0B29-C3D9-9544-AFA0-B104C27F86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0" y="710"/>
                <a:ext cx="1679"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31" name="Oval 5">
                <a:extLst>
                  <a:ext uri="{FF2B5EF4-FFF2-40B4-BE49-F238E27FC236}">
                    <a16:creationId xmlns:a16="http://schemas.microsoft.com/office/drawing/2014/main" id="{5082C3D5-A5AC-9947-AA43-4561FEBD350A}"/>
                  </a:ext>
                </a:extLst>
              </p:cNvPr>
              <p:cNvSpPr>
                <a:spLocks noChangeArrowheads="1"/>
              </p:cNvSpPr>
              <p:nvPr/>
            </p:nvSpPr>
            <p:spPr bwMode="auto">
              <a:xfrm>
                <a:off x="3747" y="1905"/>
                <a:ext cx="272" cy="385"/>
              </a:xfrm>
              <a:prstGeom prst="ellipse">
                <a:avLst/>
              </a:prstGeom>
              <a:gradFill rotWithShape="1">
                <a:gsLst>
                  <a:gs pos="0">
                    <a:schemeClr val="bg1"/>
                  </a:gs>
                  <a:gs pos="100000">
                    <a:srgbClr val="FF0000"/>
                  </a:gs>
                </a:gsLst>
                <a:path path="shape">
                  <a:fillToRect l="50000" t="50000" r="50000" b="50000"/>
                </a:path>
              </a:gra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graphicFrame>
            <p:nvGraphicFramePr>
              <p:cNvPr id="32" name="Object 6">
                <a:extLst>
                  <a:ext uri="{FF2B5EF4-FFF2-40B4-BE49-F238E27FC236}">
                    <a16:creationId xmlns:a16="http://schemas.microsoft.com/office/drawing/2014/main" id="{C604307C-86EB-2C46-B5AD-C4A0A94E3837}"/>
                  </a:ext>
                </a:extLst>
              </p:cNvPr>
              <p:cNvGraphicFramePr>
                <a:graphicFrameLocks noChangeAspect="1"/>
              </p:cNvGraphicFramePr>
              <p:nvPr/>
            </p:nvGraphicFramePr>
            <p:xfrm>
              <a:off x="3748" y="2016"/>
              <a:ext cx="264" cy="172"/>
            </p:xfrm>
            <a:graphic>
              <a:graphicData uri="http://schemas.openxmlformats.org/presentationml/2006/ole">
                <mc:AlternateContent xmlns:mc="http://schemas.openxmlformats.org/markup-compatibility/2006">
                  <mc:Choice xmlns:v="urn:schemas-microsoft-com:vml" Requires="v">
                    <p:oleObj name="Equation" r:id="rId6" imgW="266353" imgH="164885" progId="Equation.3">
                      <p:embed/>
                    </p:oleObj>
                  </mc:Choice>
                  <mc:Fallback>
                    <p:oleObj name="Equation" r:id="rId6" imgW="266353" imgH="164885" progId="Equation.3">
                      <p:embed/>
                      <p:pic>
                        <p:nvPicPr>
                          <p:cNvPr id="32" name="Object 6">
                            <a:extLst>
                              <a:ext uri="{FF2B5EF4-FFF2-40B4-BE49-F238E27FC236}">
                                <a16:creationId xmlns:a16="http://schemas.microsoft.com/office/drawing/2014/main" id="{C604307C-86EB-2C46-B5AD-C4A0A94E38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8" y="2016"/>
                            <a:ext cx="264" cy="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3" name="AutoShape 7">
                <a:extLst>
                  <a:ext uri="{FF2B5EF4-FFF2-40B4-BE49-F238E27FC236}">
                    <a16:creationId xmlns:a16="http://schemas.microsoft.com/office/drawing/2014/main" id="{C951BA37-FAAA-9844-906B-EF4CF2CB9E31}"/>
                  </a:ext>
                </a:extLst>
              </p:cNvPr>
              <p:cNvSpPr>
                <a:spLocks noChangeArrowheads="1"/>
              </p:cNvSpPr>
              <p:nvPr/>
            </p:nvSpPr>
            <p:spPr bwMode="auto">
              <a:xfrm>
                <a:off x="4149" y="1572"/>
                <a:ext cx="296" cy="227"/>
              </a:xfrm>
              <a:prstGeom prst="roundRect">
                <a:avLst>
                  <a:gd name="adj" fmla="val 16667"/>
                </a:avLst>
              </a:prstGeom>
              <a:gradFill rotWithShape="1">
                <a:gsLst>
                  <a:gs pos="0">
                    <a:schemeClr val="bg1"/>
                  </a:gs>
                  <a:gs pos="100000">
                    <a:srgbClr val="B2B2B2"/>
                  </a:gs>
                </a:gsLst>
                <a:path path="shape">
                  <a:fillToRect l="50000" t="50000" r="50000" b="50000"/>
                </a:path>
              </a:gra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graphicFrame>
            <p:nvGraphicFramePr>
              <p:cNvPr id="34" name="Object 8">
                <a:extLst>
                  <a:ext uri="{FF2B5EF4-FFF2-40B4-BE49-F238E27FC236}">
                    <a16:creationId xmlns:a16="http://schemas.microsoft.com/office/drawing/2014/main" id="{D1EED656-7C54-5947-9D08-769AC4184DD5}"/>
                  </a:ext>
                </a:extLst>
              </p:cNvPr>
              <p:cNvGraphicFramePr>
                <a:graphicFrameLocks noChangeAspect="1"/>
              </p:cNvGraphicFramePr>
              <p:nvPr/>
            </p:nvGraphicFramePr>
            <p:xfrm>
              <a:off x="4234" y="1623"/>
              <a:ext cx="139" cy="127"/>
            </p:xfrm>
            <a:graphic>
              <a:graphicData uri="http://schemas.openxmlformats.org/presentationml/2006/ole">
                <mc:AlternateContent xmlns:mc="http://schemas.openxmlformats.org/markup-compatibility/2006">
                  <mc:Choice xmlns:v="urn:schemas-microsoft-com:vml" Requires="v">
                    <p:oleObj name="Equation" r:id="rId8" imgW="152334" imgH="139639" progId="Equation.3">
                      <p:embed/>
                    </p:oleObj>
                  </mc:Choice>
                  <mc:Fallback>
                    <p:oleObj name="Equation" r:id="rId8" imgW="152334" imgH="139639" progId="Equation.3">
                      <p:embed/>
                      <p:pic>
                        <p:nvPicPr>
                          <p:cNvPr id="34" name="Object 8">
                            <a:extLst>
                              <a:ext uri="{FF2B5EF4-FFF2-40B4-BE49-F238E27FC236}">
                                <a16:creationId xmlns:a16="http://schemas.microsoft.com/office/drawing/2014/main" id="{D1EED656-7C54-5947-9D08-769AC4184D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34" y="1623"/>
                            <a:ext cx="139" cy="1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 name="Oval 9">
                <a:extLst>
                  <a:ext uri="{FF2B5EF4-FFF2-40B4-BE49-F238E27FC236}">
                    <a16:creationId xmlns:a16="http://schemas.microsoft.com/office/drawing/2014/main" id="{F3C6CB98-8FD4-5247-948F-C4E5560F97E6}"/>
                  </a:ext>
                </a:extLst>
              </p:cNvPr>
              <p:cNvSpPr>
                <a:spLocks noChangeArrowheads="1"/>
              </p:cNvSpPr>
              <p:nvPr/>
            </p:nvSpPr>
            <p:spPr bwMode="auto">
              <a:xfrm>
                <a:off x="4637" y="1309"/>
                <a:ext cx="272" cy="385"/>
              </a:xfrm>
              <a:prstGeom prst="ellipse">
                <a:avLst/>
              </a:prstGeom>
              <a:gradFill rotWithShape="1">
                <a:gsLst>
                  <a:gs pos="0">
                    <a:schemeClr val="bg1"/>
                  </a:gs>
                  <a:gs pos="100000">
                    <a:srgbClr val="3366FF"/>
                  </a:gs>
                </a:gsLst>
                <a:path path="shape">
                  <a:fillToRect l="50000" t="50000" r="50000" b="50000"/>
                </a:path>
              </a:gra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p>
            </p:txBody>
          </p:sp>
          <p:sp>
            <p:nvSpPr>
              <p:cNvPr id="37" name="Rectangle 93">
                <a:extLst>
                  <a:ext uri="{FF2B5EF4-FFF2-40B4-BE49-F238E27FC236}">
                    <a16:creationId xmlns:a16="http://schemas.microsoft.com/office/drawing/2014/main" id="{0DB9B1A7-750E-3F4A-B1A4-E2B83F6B0F28}"/>
                  </a:ext>
                </a:extLst>
              </p:cNvPr>
              <p:cNvSpPr>
                <a:spLocks noChangeArrowheads="1"/>
              </p:cNvSpPr>
              <p:nvPr/>
            </p:nvSpPr>
            <p:spPr bwMode="auto">
              <a:xfrm>
                <a:off x="4586" y="1377"/>
                <a:ext cx="332" cy="25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200" i="1" dirty="0">
                    <a:solidFill>
                      <a:schemeClr val="tx1"/>
                    </a:solidFill>
                  </a:rPr>
                  <a:t>FF</a:t>
                </a:r>
                <a:endParaRPr lang="it-IT" sz="2200" i="1" dirty="0">
                  <a:solidFill>
                    <a:schemeClr val="tx1"/>
                  </a:solidFill>
                </a:endParaRPr>
              </a:p>
            </p:txBody>
          </p:sp>
        </p:grpSp>
        <p:sp>
          <p:nvSpPr>
            <p:cNvPr id="29" name="AutoShape 93">
              <a:extLst>
                <a:ext uri="{FF2B5EF4-FFF2-40B4-BE49-F238E27FC236}">
                  <a16:creationId xmlns:a16="http://schemas.microsoft.com/office/drawing/2014/main" id="{A4AC54F8-B531-E646-8333-9D300A1F62D4}"/>
                </a:ext>
              </a:extLst>
            </p:cNvPr>
            <p:cNvSpPr>
              <a:spLocks noChangeArrowheads="1"/>
            </p:cNvSpPr>
            <p:nvPr/>
          </p:nvSpPr>
          <p:spPr bwMode="auto">
            <a:xfrm>
              <a:off x="5630" y="783"/>
              <a:ext cx="616" cy="384"/>
            </a:xfrm>
            <a:prstGeom prst="notchedRightArrow">
              <a:avLst>
                <a:gd name="adj1" fmla="val 50000"/>
                <a:gd name="adj2" fmla="val 40104"/>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38" name="Group 63">
            <a:extLst>
              <a:ext uri="{FF2B5EF4-FFF2-40B4-BE49-F238E27FC236}">
                <a16:creationId xmlns:a16="http://schemas.microsoft.com/office/drawing/2014/main" id="{8EC1132E-1AC5-3D43-A209-55333A9378A6}"/>
              </a:ext>
            </a:extLst>
          </p:cNvPr>
          <p:cNvGrpSpPr/>
          <p:nvPr/>
        </p:nvGrpSpPr>
        <p:grpSpPr>
          <a:xfrm>
            <a:off x="460992" y="3246986"/>
            <a:ext cx="4350027" cy="3078767"/>
            <a:chOff x="3851920" y="2841461"/>
            <a:chExt cx="4981824" cy="3664514"/>
          </a:xfrm>
        </p:grpSpPr>
        <p:pic>
          <p:nvPicPr>
            <p:cNvPr id="39" name="Picture 2">
              <a:extLst>
                <a:ext uri="{FF2B5EF4-FFF2-40B4-BE49-F238E27FC236}">
                  <a16:creationId xmlns:a16="http://schemas.microsoft.com/office/drawing/2014/main" id="{4787A200-CB41-7B4F-BD8F-42861D3D836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618" t="4404" r="2621" b="5867"/>
            <a:stretch/>
          </p:blipFill>
          <p:spPr bwMode="auto">
            <a:xfrm>
              <a:off x="3851920" y="2841461"/>
              <a:ext cx="4981824" cy="3664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65">
              <a:extLst>
                <a:ext uri="{FF2B5EF4-FFF2-40B4-BE49-F238E27FC236}">
                  <a16:creationId xmlns:a16="http://schemas.microsoft.com/office/drawing/2014/main" id="{55DD30B0-B0DA-994E-92DA-A180814CC521}"/>
                </a:ext>
              </a:extLst>
            </p:cNvPr>
            <p:cNvSpPr/>
            <p:nvPr/>
          </p:nvSpPr>
          <p:spPr>
            <a:xfrm>
              <a:off x="6134404" y="2881400"/>
              <a:ext cx="2524710" cy="720080"/>
            </a:xfrm>
            <a:prstGeom prst="rect">
              <a:avLst/>
            </a:prstGeom>
            <a:solidFill>
              <a:schemeClr val="bg1"/>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endParaRPr lang="it-IT" sz="1800">
                <a:solidFill>
                  <a:prstClr val="white"/>
                </a:solidFill>
              </a:endParaRPr>
            </a:p>
          </p:txBody>
        </p:sp>
      </p:grpSp>
      <p:grpSp>
        <p:nvGrpSpPr>
          <p:cNvPr id="41" name="Group 33">
            <a:extLst>
              <a:ext uri="{FF2B5EF4-FFF2-40B4-BE49-F238E27FC236}">
                <a16:creationId xmlns:a16="http://schemas.microsoft.com/office/drawing/2014/main" id="{86BC9ADC-0328-334E-BAFE-EB086C1B0BAB}"/>
              </a:ext>
            </a:extLst>
          </p:cNvPr>
          <p:cNvGrpSpPr/>
          <p:nvPr/>
        </p:nvGrpSpPr>
        <p:grpSpPr>
          <a:xfrm>
            <a:off x="6228184" y="697678"/>
            <a:ext cx="2282255" cy="716774"/>
            <a:chOff x="6156176" y="620688"/>
            <a:chExt cx="2282255" cy="716775"/>
          </a:xfrm>
        </p:grpSpPr>
        <p:grpSp>
          <p:nvGrpSpPr>
            <p:cNvPr id="42" name="Group 33">
              <a:extLst>
                <a:ext uri="{FF2B5EF4-FFF2-40B4-BE49-F238E27FC236}">
                  <a16:creationId xmlns:a16="http://schemas.microsoft.com/office/drawing/2014/main" id="{4C8708DE-A4B7-9440-A392-C02844CF7ACD}"/>
                </a:ext>
              </a:extLst>
            </p:cNvPr>
            <p:cNvGrpSpPr>
              <a:grpSpLocks/>
            </p:cNvGrpSpPr>
            <p:nvPr/>
          </p:nvGrpSpPr>
          <p:grpSpPr bwMode="auto">
            <a:xfrm>
              <a:off x="6156176" y="620688"/>
              <a:ext cx="2282255" cy="704375"/>
              <a:chOff x="0" y="1605"/>
              <a:chExt cx="1483" cy="518"/>
            </a:xfrm>
          </p:grpSpPr>
          <p:graphicFrame>
            <p:nvGraphicFramePr>
              <p:cNvPr id="45" name="Object 4">
                <a:extLst>
                  <a:ext uri="{FF2B5EF4-FFF2-40B4-BE49-F238E27FC236}">
                    <a16:creationId xmlns:a16="http://schemas.microsoft.com/office/drawing/2014/main" id="{80B0C1F6-4F0E-C240-92B6-DC3613EF1C9E}"/>
                  </a:ext>
                </a:extLst>
              </p:cNvPr>
              <p:cNvGraphicFramePr>
                <a:graphicFrameLocks noChangeAspect="1"/>
              </p:cNvGraphicFramePr>
              <p:nvPr/>
            </p:nvGraphicFramePr>
            <p:xfrm>
              <a:off x="0" y="1779"/>
              <a:ext cx="133" cy="177"/>
            </p:xfrm>
            <a:graphic>
              <a:graphicData uri="http://schemas.openxmlformats.org/presentationml/2006/ole">
                <mc:AlternateContent xmlns:mc="http://schemas.openxmlformats.org/markup-compatibility/2006">
                  <mc:Choice xmlns:v="urn:schemas-microsoft-com:vml" Requires="v">
                    <p:oleObj name="Equation" r:id="rId11" imgW="139680" imgH="203040" progId="Equation.3">
                      <p:embed/>
                    </p:oleObj>
                  </mc:Choice>
                  <mc:Fallback>
                    <p:oleObj name="Equation" r:id="rId11" imgW="139680" imgH="203040" progId="Equation.3">
                      <p:embed/>
                      <p:pic>
                        <p:nvPicPr>
                          <p:cNvPr id="45" name="Object 4">
                            <a:extLst>
                              <a:ext uri="{FF2B5EF4-FFF2-40B4-BE49-F238E27FC236}">
                                <a16:creationId xmlns:a16="http://schemas.microsoft.com/office/drawing/2014/main" id="{80B0C1F6-4F0E-C240-92B6-DC3613EF1C9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1779"/>
                            <a:ext cx="133" cy="17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 name="Oval 22">
                <a:extLst>
                  <a:ext uri="{FF2B5EF4-FFF2-40B4-BE49-F238E27FC236}">
                    <a16:creationId xmlns:a16="http://schemas.microsoft.com/office/drawing/2014/main" id="{34F8E0C2-9DC9-A448-A606-53BBA7AD6FF3}"/>
                  </a:ext>
                </a:extLst>
              </p:cNvPr>
              <p:cNvSpPr>
                <a:spLocks noChangeArrowheads="1"/>
              </p:cNvSpPr>
              <p:nvPr/>
            </p:nvSpPr>
            <p:spPr bwMode="auto">
              <a:xfrm>
                <a:off x="609" y="1741"/>
                <a:ext cx="126" cy="382"/>
              </a:xfrm>
              <a:prstGeom prst="ellipse">
                <a:avLst/>
              </a:prstGeom>
              <a:solidFill>
                <a:schemeClr val="hlink"/>
              </a:solidFill>
              <a:ln w="28575">
                <a:solidFill>
                  <a:schemeClr val="tx1"/>
                </a:solidFill>
                <a:round/>
                <a:headEnd/>
                <a:tailEnd/>
              </a:ln>
            </p:spPr>
            <p:txBody>
              <a:bodyPr anchor="ctr">
                <a:spAutoFit/>
              </a:bodyPr>
              <a:lstStyle/>
              <a:p>
                <a:pPr algn="ctr" fontAlgn="auto">
                  <a:lnSpc>
                    <a:spcPct val="100000"/>
                  </a:lnSpc>
                  <a:spcBef>
                    <a:spcPts val="0"/>
                  </a:spcBef>
                  <a:spcAft>
                    <a:spcPts val="0"/>
                  </a:spcAft>
                </a:pPr>
                <a:endParaRPr lang="it-IT" sz="1800" b="1">
                  <a:solidFill>
                    <a:srgbClr val="009999"/>
                  </a:solidFill>
                  <a:latin typeface="Helvetica" charset="0"/>
                  <a:cs typeface="Arial" charset="0"/>
                </a:endParaRPr>
              </a:p>
            </p:txBody>
          </p:sp>
          <p:sp>
            <p:nvSpPr>
              <p:cNvPr id="47" name="Line 23">
                <a:extLst>
                  <a:ext uri="{FF2B5EF4-FFF2-40B4-BE49-F238E27FC236}">
                    <a16:creationId xmlns:a16="http://schemas.microsoft.com/office/drawing/2014/main" id="{864A4BDF-E30D-9749-9EE2-EE91E71BEEBF}"/>
                  </a:ext>
                </a:extLst>
              </p:cNvPr>
              <p:cNvSpPr>
                <a:spLocks noChangeShapeType="1"/>
              </p:cNvSpPr>
              <p:nvPr/>
            </p:nvSpPr>
            <p:spPr bwMode="auto">
              <a:xfrm>
                <a:off x="129" y="1927"/>
                <a:ext cx="479"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pPr fontAlgn="auto">
                  <a:lnSpc>
                    <a:spcPct val="100000"/>
                  </a:lnSpc>
                  <a:spcBef>
                    <a:spcPts val="0"/>
                  </a:spcBef>
                  <a:spcAft>
                    <a:spcPts val="0"/>
                  </a:spcAft>
                </a:pPr>
                <a:endParaRPr lang="it-IT" sz="1800">
                  <a:solidFill>
                    <a:prstClr val="black"/>
                  </a:solidFill>
                  <a:latin typeface="Calibri"/>
                </a:endParaRPr>
              </a:p>
            </p:txBody>
          </p:sp>
          <p:sp>
            <p:nvSpPr>
              <p:cNvPr id="48" name="Line 24">
                <a:extLst>
                  <a:ext uri="{FF2B5EF4-FFF2-40B4-BE49-F238E27FC236}">
                    <a16:creationId xmlns:a16="http://schemas.microsoft.com/office/drawing/2014/main" id="{76A6D669-E387-E545-97E9-8E3DBC55AE76}"/>
                  </a:ext>
                </a:extLst>
              </p:cNvPr>
              <p:cNvSpPr>
                <a:spLocks noChangeShapeType="1"/>
              </p:cNvSpPr>
              <p:nvPr/>
            </p:nvSpPr>
            <p:spPr bwMode="auto">
              <a:xfrm flipV="1">
                <a:off x="736" y="1605"/>
                <a:ext cx="525" cy="26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pPr fontAlgn="auto">
                  <a:lnSpc>
                    <a:spcPct val="100000"/>
                  </a:lnSpc>
                  <a:spcBef>
                    <a:spcPts val="0"/>
                  </a:spcBef>
                  <a:spcAft>
                    <a:spcPts val="0"/>
                  </a:spcAft>
                </a:pPr>
                <a:endParaRPr lang="it-IT" sz="1800">
                  <a:solidFill>
                    <a:prstClr val="black"/>
                  </a:solidFill>
                  <a:latin typeface="Calibri"/>
                </a:endParaRPr>
              </a:p>
            </p:txBody>
          </p:sp>
          <p:graphicFrame>
            <p:nvGraphicFramePr>
              <p:cNvPr id="49" name="Object 6">
                <a:extLst>
                  <a:ext uri="{FF2B5EF4-FFF2-40B4-BE49-F238E27FC236}">
                    <a16:creationId xmlns:a16="http://schemas.microsoft.com/office/drawing/2014/main" id="{5CDAA555-1E9A-9944-8CE0-26942E6FF86A}"/>
                  </a:ext>
                </a:extLst>
              </p:cNvPr>
              <p:cNvGraphicFramePr>
                <a:graphicFrameLocks noChangeAspect="1"/>
              </p:cNvGraphicFramePr>
              <p:nvPr/>
            </p:nvGraphicFramePr>
            <p:xfrm>
              <a:off x="818" y="1605"/>
              <a:ext cx="120" cy="144"/>
            </p:xfrm>
            <a:graphic>
              <a:graphicData uri="http://schemas.openxmlformats.org/presentationml/2006/ole">
                <mc:AlternateContent xmlns:mc="http://schemas.openxmlformats.org/markup-compatibility/2006">
                  <mc:Choice xmlns:v="urn:schemas-microsoft-com:vml" Requires="v">
                    <p:oleObj name="Equation" r:id="rId13" imgW="126720" imgH="164880" progId="Equation.3">
                      <p:embed/>
                    </p:oleObj>
                  </mc:Choice>
                  <mc:Fallback>
                    <p:oleObj name="Equation" r:id="rId13" imgW="126720" imgH="164880" progId="Equation.3">
                      <p:embed/>
                      <p:pic>
                        <p:nvPicPr>
                          <p:cNvPr id="49" name="Object 6">
                            <a:extLst>
                              <a:ext uri="{FF2B5EF4-FFF2-40B4-BE49-F238E27FC236}">
                                <a16:creationId xmlns:a16="http://schemas.microsoft.com/office/drawing/2014/main" id="{5CDAA555-1E9A-9944-8CE0-26942E6FF86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8" y="1605"/>
                            <a:ext cx="120" cy="1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0" name="Line 26">
                <a:extLst>
                  <a:ext uri="{FF2B5EF4-FFF2-40B4-BE49-F238E27FC236}">
                    <a16:creationId xmlns:a16="http://schemas.microsoft.com/office/drawing/2014/main" id="{BBF6778D-E313-8D4E-9918-3B7BE7974FC8}"/>
                  </a:ext>
                </a:extLst>
              </p:cNvPr>
              <p:cNvSpPr>
                <a:spLocks noChangeShapeType="1"/>
              </p:cNvSpPr>
              <p:nvPr/>
            </p:nvSpPr>
            <p:spPr bwMode="auto">
              <a:xfrm>
                <a:off x="739" y="1893"/>
                <a:ext cx="739"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spAutoFit/>
              </a:bodyPr>
              <a:lstStyle/>
              <a:p>
                <a:pPr fontAlgn="auto">
                  <a:lnSpc>
                    <a:spcPct val="100000"/>
                  </a:lnSpc>
                  <a:spcBef>
                    <a:spcPts val="0"/>
                  </a:spcBef>
                  <a:spcAft>
                    <a:spcPts val="0"/>
                  </a:spcAft>
                </a:pPr>
                <a:endParaRPr lang="it-IT" sz="1800">
                  <a:solidFill>
                    <a:prstClr val="black"/>
                  </a:solidFill>
                  <a:latin typeface="Calibri"/>
                </a:endParaRPr>
              </a:p>
            </p:txBody>
          </p:sp>
          <p:sp>
            <p:nvSpPr>
              <p:cNvPr id="51" name="Line 27">
                <a:extLst>
                  <a:ext uri="{FF2B5EF4-FFF2-40B4-BE49-F238E27FC236}">
                    <a16:creationId xmlns:a16="http://schemas.microsoft.com/office/drawing/2014/main" id="{8D38CA16-0165-534E-A218-02F39FDD9B76}"/>
                  </a:ext>
                </a:extLst>
              </p:cNvPr>
              <p:cNvSpPr>
                <a:spLocks noChangeShapeType="1"/>
              </p:cNvSpPr>
              <p:nvPr/>
            </p:nvSpPr>
            <p:spPr bwMode="auto">
              <a:xfrm>
                <a:off x="1261" y="1605"/>
                <a:ext cx="0" cy="288"/>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spAutoFit/>
              </a:bodyPr>
              <a:lstStyle/>
              <a:p>
                <a:pPr fontAlgn="auto">
                  <a:lnSpc>
                    <a:spcPct val="100000"/>
                  </a:lnSpc>
                  <a:spcBef>
                    <a:spcPts val="0"/>
                  </a:spcBef>
                  <a:spcAft>
                    <a:spcPts val="0"/>
                  </a:spcAft>
                </a:pPr>
                <a:endParaRPr lang="it-IT" sz="1800">
                  <a:solidFill>
                    <a:prstClr val="black"/>
                  </a:solidFill>
                  <a:latin typeface="Calibri"/>
                </a:endParaRPr>
              </a:p>
            </p:txBody>
          </p:sp>
          <p:graphicFrame>
            <p:nvGraphicFramePr>
              <p:cNvPr id="52" name="Object 5">
                <a:extLst>
                  <a:ext uri="{FF2B5EF4-FFF2-40B4-BE49-F238E27FC236}">
                    <a16:creationId xmlns:a16="http://schemas.microsoft.com/office/drawing/2014/main" id="{30A130A0-0B44-D045-82FC-E85C1110F80E}"/>
                  </a:ext>
                </a:extLst>
              </p:cNvPr>
              <p:cNvGraphicFramePr>
                <a:graphicFrameLocks noChangeAspect="1"/>
              </p:cNvGraphicFramePr>
              <p:nvPr/>
            </p:nvGraphicFramePr>
            <p:xfrm>
              <a:off x="1278" y="1612"/>
              <a:ext cx="205" cy="269"/>
            </p:xfrm>
            <a:graphic>
              <a:graphicData uri="http://schemas.openxmlformats.org/presentationml/2006/ole">
                <mc:AlternateContent xmlns:mc="http://schemas.openxmlformats.org/markup-compatibility/2006">
                  <mc:Choice xmlns:v="urn:schemas-microsoft-com:vml" Requires="v">
                    <p:oleObj name="Equation" r:id="rId15" imgW="215640" imgH="304560" progId="Equation.3">
                      <p:embed/>
                    </p:oleObj>
                  </mc:Choice>
                  <mc:Fallback>
                    <p:oleObj name="Equation" r:id="rId15" imgW="215640" imgH="304560" progId="Equation.3">
                      <p:embed/>
                      <p:pic>
                        <p:nvPicPr>
                          <p:cNvPr id="52" name="Object 5">
                            <a:extLst>
                              <a:ext uri="{FF2B5EF4-FFF2-40B4-BE49-F238E27FC236}">
                                <a16:creationId xmlns:a16="http://schemas.microsoft.com/office/drawing/2014/main" id="{30A130A0-0B44-D045-82FC-E85C1110F80E}"/>
                              </a:ext>
                            </a:extLst>
                          </p:cNvPr>
                          <p:cNvPicPr>
                            <a:picLocks noChangeAspect="1" noChangeArrowheads="1"/>
                          </p:cNvPicPr>
                          <p:nvPr/>
                        </p:nvPicPr>
                        <p:blipFill>
                          <a:blip r:embed="rId16"/>
                          <a:srcRect/>
                          <a:stretch>
                            <a:fillRect/>
                          </a:stretch>
                        </p:blipFill>
                        <p:spPr bwMode="auto">
                          <a:xfrm>
                            <a:off x="1278" y="1612"/>
                            <a:ext cx="205" cy="2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3" name="Object 9">
              <a:extLst>
                <a:ext uri="{FF2B5EF4-FFF2-40B4-BE49-F238E27FC236}">
                  <a16:creationId xmlns:a16="http://schemas.microsoft.com/office/drawing/2014/main" id="{FB50AF0D-A67E-9E4E-B3CB-BE5DC961DF87}"/>
                </a:ext>
              </a:extLst>
            </p:cNvPr>
            <p:cNvGraphicFramePr>
              <a:graphicFrameLocks noChangeAspect="1"/>
            </p:cNvGraphicFramePr>
            <p:nvPr/>
          </p:nvGraphicFramePr>
          <p:xfrm>
            <a:off x="7336804" y="1002500"/>
            <a:ext cx="763588" cy="334963"/>
          </p:xfrm>
          <a:graphic>
            <a:graphicData uri="http://schemas.openxmlformats.org/presentationml/2006/ole">
              <mc:AlternateContent xmlns:mc="http://schemas.openxmlformats.org/markup-compatibility/2006">
                <mc:Choice xmlns:v="urn:schemas-microsoft-com:vml" Requires="v">
                  <p:oleObj name="Equation" r:id="rId17" imgW="457200" imgH="241200" progId="Equation.3">
                    <p:embed/>
                  </p:oleObj>
                </mc:Choice>
                <mc:Fallback>
                  <p:oleObj name="Equation" r:id="rId17" imgW="457200" imgH="241200" progId="Equation.3">
                    <p:embed/>
                    <p:pic>
                      <p:nvPicPr>
                        <p:cNvPr id="43" name="Object 9">
                          <a:extLst>
                            <a:ext uri="{FF2B5EF4-FFF2-40B4-BE49-F238E27FC236}">
                              <a16:creationId xmlns:a16="http://schemas.microsoft.com/office/drawing/2014/main" id="{FB50AF0D-A67E-9E4E-B3CB-BE5DC961DF8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36804" y="1002500"/>
                          <a:ext cx="763588"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44" name="Straight Arrow Connector 36">
              <a:extLst>
                <a:ext uri="{FF2B5EF4-FFF2-40B4-BE49-F238E27FC236}">
                  <a16:creationId xmlns:a16="http://schemas.microsoft.com/office/drawing/2014/main" id="{B2523040-CA0D-2B49-86BB-056A6DA92726}"/>
                </a:ext>
              </a:extLst>
            </p:cNvPr>
            <p:cNvCxnSpPr/>
            <p:nvPr/>
          </p:nvCxnSpPr>
          <p:spPr>
            <a:xfrm>
              <a:off x="7298983" y="1016728"/>
              <a:ext cx="787658"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3" name="TextBox 99">
                <a:extLst>
                  <a:ext uri="{FF2B5EF4-FFF2-40B4-BE49-F238E27FC236}">
                    <a16:creationId xmlns:a16="http://schemas.microsoft.com/office/drawing/2014/main" id="{E931116A-8D52-3440-A4AA-1788C08E8B1B}"/>
                  </a:ext>
                </a:extLst>
              </p:cNvPr>
              <p:cNvSpPr txBox="1"/>
              <p:nvPr/>
            </p:nvSpPr>
            <p:spPr>
              <a:xfrm>
                <a:off x="5857817" y="1638209"/>
                <a:ext cx="3229014" cy="1815864"/>
              </a:xfrm>
              <a:prstGeom prst="rect">
                <a:avLst/>
              </a:prstGeom>
              <a:noFill/>
            </p:spPr>
            <p:txBody>
              <a:bodyPr wrap="square" lIns="91420" tIns="45711" rIns="91420" bIns="45711">
                <a:spAutoFit/>
              </a:bodyPr>
              <a:lstStyle/>
              <a:p>
                <a:pPr marL="285690" indent="-285690" fontAlgn="auto">
                  <a:lnSpc>
                    <a:spcPct val="100000"/>
                  </a:lnSpc>
                  <a:spcBef>
                    <a:spcPts val="0"/>
                  </a:spcBef>
                  <a:spcAft>
                    <a:spcPts val="0"/>
                  </a:spcAft>
                  <a:buFont typeface="Arial" pitchFamily="34" charset="0"/>
                  <a:buChar char="•"/>
                  <a:defRPr/>
                </a:pPr>
                <a:r>
                  <a:rPr lang="it-IT" sz="1600" dirty="0">
                    <a:solidFill>
                      <a:prstClr val="black"/>
                    </a:solidFill>
                    <a:latin typeface="Calibri"/>
                  </a:rPr>
                  <a:t>TMDs depend on  </a:t>
                </a:r>
                <a14:m>
                  <m:oMath xmlns:m="http://schemas.openxmlformats.org/officeDocument/2006/math">
                    <m:r>
                      <a:rPr lang="it-IT" sz="1600" i="1">
                        <a:solidFill>
                          <a:prstClr val="black"/>
                        </a:solidFill>
                        <a:latin typeface="Cambria Math"/>
                      </a:rPr>
                      <m:t>𝑥</m:t>
                    </m:r>
                  </m:oMath>
                </a14:m>
                <a:r>
                  <a:rPr lang="it-IT" sz="1600" dirty="0">
                    <a:solidFill>
                      <a:prstClr val="black"/>
                    </a:solidFill>
                    <a:latin typeface="Calibri"/>
                  </a:rPr>
                  <a:t>  and  </a:t>
                </a:r>
                <a14:m>
                  <m:oMath xmlns:m="http://schemas.openxmlformats.org/officeDocument/2006/math">
                    <m:sSub>
                      <m:sSubPr>
                        <m:ctrlPr>
                          <a:rPr lang="it-IT" sz="1600" i="1">
                            <a:solidFill>
                              <a:prstClr val="black"/>
                            </a:solidFill>
                            <a:latin typeface="Cambria Math" panose="02040503050406030204" pitchFamily="18" charset="0"/>
                          </a:rPr>
                        </m:ctrlPr>
                      </m:sSubPr>
                      <m:e>
                        <m:r>
                          <a:rPr lang="it-IT" sz="1600" i="1">
                            <a:solidFill>
                              <a:prstClr val="black"/>
                            </a:solidFill>
                            <a:latin typeface="Cambria Math"/>
                          </a:rPr>
                          <m:t>𝑝</m:t>
                        </m:r>
                      </m:e>
                      <m:sub>
                        <m:r>
                          <a:rPr lang="it-IT" sz="1600" i="1">
                            <a:solidFill>
                              <a:prstClr val="black"/>
                            </a:solidFill>
                            <a:latin typeface="Cambria Math"/>
                          </a:rPr>
                          <m:t>𝑇</m:t>
                        </m:r>
                      </m:sub>
                    </m:sSub>
                  </m:oMath>
                </a14:m>
                <a:endParaRPr lang="it-IT" sz="1600" dirty="0">
                  <a:solidFill>
                    <a:prstClr val="black"/>
                  </a:solidFill>
                  <a:latin typeface="Calibri"/>
                </a:endParaRPr>
              </a:p>
              <a:p>
                <a:pPr marL="285690" indent="-285690" fontAlgn="auto">
                  <a:lnSpc>
                    <a:spcPct val="100000"/>
                  </a:lnSpc>
                  <a:spcBef>
                    <a:spcPts val="0"/>
                  </a:spcBef>
                  <a:spcAft>
                    <a:spcPts val="0"/>
                  </a:spcAft>
                  <a:buFont typeface="Arial" pitchFamily="34" charset="0"/>
                  <a:buChar char="•"/>
                  <a:defRPr/>
                </a:pPr>
                <a:r>
                  <a:rPr lang="it-IT" sz="1600" dirty="0">
                    <a:solidFill>
                      <a:prstClr val="black"/>
                    </a:solidFill>
                    <a:latin typeface="Calibri"/>
                  </a:rPr>
                  <a:t>Describe </a:t>
                </a:r>
                <a:r>
                  <a:rPr lang="en-US" sz="1600" dirty="0">
                    <a:solidFill>
                      <a:prstClr val="black"/>
                    </a:solidFill>
                    <a:latin typeface="Calibri"/>
                  </a:rPr>
                  <a:t>correlations between </a:t>
                </a:r>
                <a14:m>
                  <m:oMath xmlns:m="http://schemas.openxmlformats.org/officeDocument/2006/math">
                    <m:sSub>
                      <m:sSubPr>
                        <m:ctrlPr>
                          <a:rPr lang="it-IT" sz="1600" i="1">
                            <a:solidFill>
                              <a:prstClr val="black"/>
                            </a:solidFill>
                            <a:latin typeface="Cambria Math" panose="02040503050406030204" pitchFamily="18" charset="0"/>
                          </a:rPr>
                        </m:ctrlPr>
                      </m:sSubPr>
                      <m:e>
                        <m:r>
                          <a:rPr lang="it-IT" sz="1600" i="1">
                            <a:solidFill>
                              <a:prstClr val="black"/>
                            </a:solidFill>
                            <a:latin typeface="Cambria Math"/>
                          </a:rPr>
                          <m:t>𝑝</m:t>
                        </m:r>
                      </m:e>
                      <m:sub>
                        <m:r>
                          <a:rPr lang="it-IT" sz="1600" i="1">
                            <a:solidFill>
                              <a:prstClr val="black"/>
                            </a:solidFill>
                            <a:latin typeface="Cambria Math"/>
                          </a:rPr>
                          <m:t>𝑇</m:t>
                        </m:r>
                      </m:sub>
                    </m:sSub>
                  </m:oMath>
                </a14:m>
                <a:r>
                  <a:rPr lang="en-US" sz="1600" dirty="0">
                    <a:solidFill>
                      <a:prstClr val="black"/>
                    </a:solidFill>
                    <a:latin typeface="Calibri"/>
                  </a:rPr>
                  <a:t> and quark or nucleon spin  (</a:t>
                </a:r>
                <a:r>
                  <a:rPr lang="fr-FR" sz="1600" b="1" dirty="0">
                    <a:solidFill>
                      <a:srgbClr val="0000FF"/>
                    </a:solidFill>
                    <a:latin typeface="Calibri"/>
                  </a:rPr>
                  <a:t>spin-</a:t>
                </a:r>
                <a:r>
                  <a:rPr lang="fr-FR" sz="1600" b="1" dirty="0" err="1">
                    <a:solidFill>
                      <a:srgbClr val="0000FF"/>
                    </a:solidFill>
                    <a:latin typeface="Calibri"/>
                  </a:rPr>
                  <a:t>orbit</a:t>
                </a:r>
                <a:r>
                  <a:rPr lang="fr-FR" sz="1600" b="1" dirty="0">
                    <a:solidFill>
                      <a:srgbClr val="0000FF"/>
                    </a:solidFill>
                    <a:latin typeface="Calibri"/>
                  </a:rPr>
                  <a:t> </a:t>
                </a:r>
                <a:r>
                  <a:rPr lang="fr-FR" sz="1600" b="1" dirty="0" err="1">
                    <a:solidFill>
                      <a:srgbClr val="0000FF"/>
                    </a:solidFill>
                    <a:latin typeface="Calibri"/>
                  </a:rPr>
                  <a:t>correlations</a:t>
                </a:r>
                <a:r>
                  <a:rPr lang="fr-FR" sz="1600" dirty="0">
                    <a:solidFill>
                      <a:prstClr val="black"/>
                    </a:solidFill>
                    <a:latin typeface="Calibri"/>
                  </a:rPr>
                  <a:t>)</a:t>
                </a:r>
                <a:endParaRPr lang="it-IT" sz="1600" dirty="0">
                  <a:solidFill>
                    <a:prstClr val="black"/>
                  </a:solidFill>
                  <a:latin typeface="Calibri"/>
                </a:endParaRPr>
              </a:p>
              <a:p>
                <a:pPr marL="285690" indent="-285690" fontAlgn="auto">
                  <a:lnSpc>
                    <a:spcPct val="100000"/>
                  </a:lnSpc>
                  <a:spcBef>
                    <a:spcPts val="0"/>
                  </a:spcBef>
                  <a:spcAft>
                    <a:spcPts val="0"/>
                  </a:spcAft>
                  <a:buFont typeface="Arial" pitchFamily="34" charset="0"/>
                  <a:buChar char="•"/>
                  <a:defRPr/>
                </a:pPr>
                <a:r>
                  <a:rPr lang="it-IT" sz="1600" dirty="0">
                    <a:solidFill>
                      <a:prstClr val="black"/>
                    </a:solidFill>
                    <a:latin typeface="Calibri"/>
                  </a:rPr>
                  <a:t>Provide </a:t>
                </a:r>
                <a:r>
                  <a:rPr lang="it-IT" sz="1600" b="1" dirty="0">
                    <a:solidFill>
                      <a:prstClr val="black"/>
                    </a:solidFill>
                    <a:latin typeface="Calibri"/>
                  </a:rPr>
                  <a:t>a 3-dim picture </a:t>
                </a:r>
                <a:r>
                  <a:rPr lang="it-IT" sz="1600" dirty="0">
                    <a:solidFill>
                      <a:prstClr val="black"/>
                    </a:solidFill>
                    <a:latin typeface="Calibri"/>
                  </a:rPr>
                  <a:t>of the nucleon in momentum space (</a:t>
                </a:r>
                <a:r>
                  <a:rPr lang="it-IT" sz="1600" b="1" dirty="0">
                    <a:solidFill>
                      <a:srgbClr val="0000FF"/>
                    </a:solidFill>
                    <a:latin typeface="Calibri"/>
                  </a:rPr>
                  <a:t>nucleon tomography</a:t>
                </a:r>
                <a:r>
                  <a:rPr lang="it-IT" sz="1600" dirty="0">
                    <a:solidFill>
                      <a:prstClr val="black"/>
                    </a:solidFill>
                    <a:latin typeface="Calibri"/>
                  </a:rPr>
                  <a:t>)</a:t>
                </a:r>
              </a:p>
            </p:txBody>
          </p:sp>
        </mc:Choice>
        <mc:Fallback xmlns="">
          <p:sp>
            <p:nvSpPr>
              <p:cNvPr id="53" name="TextBox 99">
                <a:extLst>
                  <a:ext uri="{FF2B5EF4-FFF2-40B4-BE49-F238E27FC236}">
                    <a16:creationId xmlns:a16="http://schemas.microsoft.com/office/drawing/2014/main" id="{E931116A-8D52-3440-A4AA-1788C08E8B1B}"/>
                  </a:ext>
                </a:extLst>
              </p:cNvPr>
              <p:cNvSpPr txBox="1">
                <a:spLocks noRot="1" noChangeAspect="1" noMove="1" noResize="1" noEditPoints="1" noAdjustHandles="1" noChangeArrowheads="1" noChangeShapeType="1" noTextEdit="1"/>
              </p:cNvSpPr>
              <p:nvPr/>
            </p:nvSpPr>
            <p:spPr>
              <a:xfrm>
                <a:off x="5857817" y="1638209"/>
                <a:ext cx="3229014" cy="1815864"/>
              </a:xfrm>
              <a:prstGeom prst="rect">
                <a:avLst/>
              </a:prstGeom>
              <a:blipFill>
                <a:blip r:embed="rId20"/>
                <a:stretch>
                  <a:fillRect l="-392" t="-694" b="-2778"/>
                </a:stretch>
              </a:blipFill>
            </p:spPr>
            <p:txBody>
              <a:bodyPr/>
              <a:lstStyle/>
              <a:p>
                <a:r>
                  <a:rPr lang="en-GB">
                    <a:noFill/>
                  </a:rPr>
                  <a:t> </a:t>
                </a:r>
              </a:p>
            </p:txBody>
          </p:sp>
        </mc:Fallback>
      </mc:AlternateContent>
      <p:sp>
        <p:nvSpPr>
          <p:cNvPr id="2" name="Rectangle 72">
            <a:extLst>
              <a:ext uri="{FF2B5EF4-FFF2-40B4-BE49-F238E27FC236}">
                <a16:creationId xmlns:a16="http://schemas.microsoft.com/office/drawing/2014/main" id="{EFD8AA8E-B782-CBC4-82CB-EA43F5F48B3E}"/>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spTree>
    <p:extLst>
      <p:ext uri="{BB962C8B-B14F-4D97-AF65-F5344CB8AC3E}">
        <p14:creationId xmlns:p14="http://schemas.microsoft.com/office/powerpoint/2010/main" val="33647071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7389CE-09B7-51E5-9801-87EC887C3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917" y="3226013"/>
            <a:ext cx="4032448" cy="3227323"/>
          </a:xfrm>
          <a:prstGeom prst="rect">
            <a:avLst/>
          </a:prstGeom>
        </p:spPr>
      </p:pic>
      <p:cxnSp>
        <p:nvCxnSpPr>
          <p:cNvPr id="11" name="Straight Connector 92">
            <a:extLst>
              <a:ext uri="{FF2B5EF4-FFF2-40B4-BE49-F238E27FC236}">
                <a16:creationId xmlns:a16="http://schemas.microsoft.com/office/drawing/2014/main" id="{00B63A31-9F0C-ED4A-9E51-733906FBD61F}"/>
              </a:ext>
            </a:extLst>
          </p:cNvPr>
          <p:cNvCxnSpPr/>
          <p:nvPr/>
        </p:nvCxnSpPr>
        <p:spPr>
          <a:xfrm>
            <a:off x="0" y="6622588"/>
            <a:ext cx="9144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 name="Slide Number Placeholder 9">
            <a:extLst>
              <a:ext uri="{FF2B5EF4-FFF2-40B4-BE49-F238E27FC236}">
                <a16:creationId xmlns:a16="http://schemas.microsoft.com/office/drawing/2014/main" id="{B6FDE13A-C53A-4045-BFE2-278F709BB434}"/>
              </a:ext>
            </a:extLst>
          </p:cNvPr>
          <p:cNvSpPr>
            <a:spLocks noGrp="1"/>
          </p:cNvSpPr>
          <p:nvPr>
            <p:ph type="sldNum" sz="quarter" idx="12"/>
          </p:nvPr>
        </p:nvSpPr>
        <p:spPr>
          <a:xfrm>
            <a:off x="8676456" y="6554299"/>
            <a:ext cx="432048" cy="365125"/>
          </a:xfrm>
        </p:spPr>
        <p:txBody>
          <a:bodyPr/>
          <a:lstStyle/>
          <a:p>
            <a:fld id="{D8D1CF37-DDC3-48A8-AEEA-991E40BEFFB9}" type="slidenum">
              <a:rPr lang="it-IT" sz="1600" b="1" smtClean="0">
                <a:solidFill>
                  <a:schemeClr val="tx1"/>
                </a:solidFill>
                <a:latin typeface="Calibri" charset="0"/>
                <a:ea typeface="Calibri" charset="0"/>
                <a:cs typeface="Calibri" charset="0"/>
              </a:rPr>
              <a:t>9</a:t>
            </a:fld>
            <a:endParaRPr lang="it-IT" sz="1600" b="1" dirty="0">
              <a:solidFill>
                <a:schemeClr val="tx1"/>
              </a:solidFill>
              <a:latin typeface="Calibri" charset="0"/>
              <a:ea typeface="Calibri" charset="0"/>
              <a:cs typeface="Calibri" charset="0"/>
            </a:endParaRPr>
          </a:p>
        </p:txBody>
      </p:sp>
      <p:sp>
        <p:nvSpPr>
          <p:cNvPr id="8" name="TextBox 3">
            <a:extLst>
              <a:ext uri="{FF2B5EF4-FFF2-40B4-BE49-F238E27FC236}">
                <a16:creationId xmlns:a16="http://schemas.microsoft.com/office/drawing/2014/main" id="{BEDFBE81-1EC6-1249-B972-8C313A19FA9C}"/>
              </a:ext>
            </a:extLst>
          </p:cNvPr>
          <p:cNvSpPr txBox="1"/>
          <p:nvPr/>
        </p:nvSpPr>
        <p:spPr>
          <a:xfrm>
            <a:off x="256631" y="266787"/>
            <a:ext cx="8419825" cy="492443"/>
          </a:xfrm>
          <a:prstGeom prst="rect">
            <a:avLst/>
          </a:prstGeom>
          <a:noFill/>
          <a:ln w="19050">
            <a:noFill/>
          </a:ln>
        </p:spPr>
        <p:txBody>
          <a:bodyPr wrap="square" rtlCol="0">
            <a:spAutoFit/>
          </a:bodyPr>
          <a:lstStyle/>
          <a:p>
            <a:r>
              <a:rPr lang="it-IT" sz="2600" dirty="0">
                <a:solidFill>
                  <a:srgbClr val="0000FF"/>
                </a:solidFill>
                <a:latin typeface="Comic Sans MS" panose="030F0702030302020204" pitchFamily="66" charset="0"/>
              </a:rPr>
              <a:t>The RICH detector project (INFN) </a:t>
            </a:r>
          </a:p>
        </p:txBody>
      </p:sp>
      <p:grpSp>
        <p:nvGrpSpPr>
          <p:cNvPr id="2" name="Gruppo 1">
            <a:extLst>
              <a:ext uri="{FF2B5EF4-FFF2-40B4-BE49-F238E27FC236}">
                <a16:creationId xmlns:a16="http://schemas.microsoft.com/office/drawing/2014/main" id="{3E191969-EDD8-3D4F-9A84-59C34D517745}"/>
              </a:ext>
            </a:extLst>
          </p:cNvPr>
          <p:cNvGrpSpPr/>
          <p:nvPr/>
        </p:nvGrpSpPr>
        <p:grpSpPr>
          <a:xfrm>
            <a:off x="4466543" y="1196752"/>
            <a:ext cx="4556921" cy="1121443"/>
            <a:chOff x="4466543" y="1328867"/>
            <a:chExt cx="4556921" cy="1121443"/>
          </a:xfrm>
        </p:grpSpPr>
        <p:pic>
          <p:nvPicPr>
            <p:cNvPr id="17" name="Picture 6">
              <a:extLst>
                <a:ext uri="{FF2B5EF4-FFF2-40B4-BE49-F238E27FC236}">
                  <a16:creationId xmlns:a16="http://schemas.microsoft.com/office/drawing/2014/main" id="{4FD57335-5FE6-9A46-80F0-D9288AB9C5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1328867"/>
              <a:ext cx="1409015" cy="3719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8" name="Picture 7">
              <a:extLst>
                <a:ext uri="{FF2B5EF4-FFF2-40B4-BE49-F238E27FC236}">
                  <a16:creationId xmlns:a16="http://schemas.microsoft.com/office/drawing/2014/main" id="{A8A1014B-5EF0-CF41-BC1A-44FE420425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6543" y="1802238"/>
              <a:ext cx="4556921" cy="6480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pic>
        <p:nvPicPr>
          <p:cNvPr id="19" name="Picture 5">
            <a:extLst>
              <a:ext uri="{FF2B5EF4-FFF2-40B4-BE49-F238E27FC236}">
                <a16:creationId xmlns:a16="http://schemas.microsoft.com/office/drawing/2014/main" id="{1240A625-076F-3B4C-A0EC-D2EEE8C259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1124744"/>
            <a:ext cx="3533088" cy="16773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aphicFrame>
        <p:nvGraphicFramePr>
          <p:cNvPr id="20" name="Table 12">
            <a:extLst>
              <a:ext uri="{FF2B5EF4-FFF2-40B4-BE49-F238E27FC236}">
                <a16:creationId xmlns:a16="http://schemas.microsoft.com/office/drawing/2014/main" id="{001E979A-DABF-9B4D-B464-F370ACF516E1}"/>
              </a:ext>
            </a:extLst>
          </p:cNvPr>
          <p:cNvGraphicFramePr>
            <a:graphicFrameLocks noGrp="1"/>
          </p:cNvGraphicFramePr>
          <p:nvPr/>
        </p:nvGraphicFramePr>
        <p:xfrm>
          <a:off x="4644009" y="3212976"/>
          <a:ext cx="4032448" cy="3187247"/>
        </p:xfrm>
        <a:graphic>
          <a:graphicData uri="http://schemas.openxmlformats.org/drawingml/2006/table">
            <a:tbl>
              <a:tblPr firstRow="1" bandRow="1">
                <a:tableStyleId>{9DCAF9ED-07DC-4A11-8D7F-57B35C25682E}</a:tableStyleId>
              </a:tblPr>
              <a:tblGrid>
                <a:gridCol w="4032448">
                  <a:extLst>
                    <a:ext uri="{9D8B030D-6E8A-4147-A177-3AD203B41FA5}">
                      <a16:colId xmlns:a16="http://schemas.microsoft.com/office/drawing/2014/main" val="20000"/>
                    </a:ext>
                  </a:extLst>
                </a:gridCol>
              </a:tblGrid>
              <a:tr h="120733">
                <a:tc>
                  <a:txBody>
                    <a:bodyPr/>
                    <a:lstStyle/>
                    <a:p>
                      <a:pPr algn="ctr"/>
                      <a:r>
                        <a:rPr lang="en-US" sz="1200" dirty="0">
                          <a:latin typeface="Calibri"/>
                          <a:cs typeface="Calibri"/>
                        </a:rPr>
                        <a:t>INSTITUTIONS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320107">
                <a:tc>
                  <a:txBody>
                    <a:bodyPr/>
                    <a:lstStyle/>
                    <a:p>
                      <a:r>
                        <a:rPr lang="en-US" sz="1200" b="1" dirty="0">
                          <a:latin typeface="Calibri"/>
                          <a:cs typeface="Calibri"/>
                        </a:rPr>
                        <a:t>INFN</a:t>
                      </a:r>
                      <a:r>
                        <a:rPr lang="en-US" sz="1200" b="1" baseline="0" dirty="0">
                          <a:latin typeface="Calibri"/>
                          <a:cs typeface="Calibri"/>
                        </a:rPr>
                        <a:t> (Italy)   </a:t>
                      </a:r>
                      <a:r>
                        <a:rPr lang="en-US" sz="1200" b="1" baseline="0" dirty="0">
                          <a:solidFill>
                            <a:srgbClr val="17375E"/>
                          </a:solidFill>
                          <a:latin typeface="Calibri"/>
                          <a:cs typeface="Calibri"/>
                        </a:rPr>
                        <a:t> </a:t>
                      </a:r>
                      <a:r>
                        <a:rPr lang="en-US" sz="1200" b="1" dirty="0">
                          <a:solidFill>
                            <a:schemeClr val="tx1"/>
                          </a:solidFill>
                          <a:latin typeface="Calibri"/>
                          <a:cs typeface="Calibri"/>
                        </a:rPr>
                        <a:t>Bari, Ferrara, </a:t>
                      </a:r>
                      <a:r>
                        <a:rPr lang="en-US" sz="1200" b="1" dirty="0" err="1">
                          <a:solidFill>
                            <a:schemeClr val="tx1"/>
                          </a:solidFill>
                          <a:latin typeface="Calibri"/>
                          <a:cs typeface="Calibri"/>
                        </a:rPr>
                        <a:t>Genova</a:t>
                      </a:r>
                      <a:r>
                        <a:rPr lang="en-US" sz="1200" b="1" dirty="0">
                          <a:solidFill>
                            <a:schemeClr val="tx1"/>
                          </a:solidFill>
                          <a:latin typeface="Calibri"/>
                          <a:cs typeface="Calibri"/>
                        </a:rPr>
                        <a:t>, </a:t>
                      </a:r>
                      <a:r>
                        <a:rPr lang="en-US" sz="1200" b="1" dirty="0" err="1">
                          <a:solidFill>
                            <a:schemeClr val="tx1"/>
                          </a:solidFill>
                          <a:latin typeface="Calibri"/>
                          <a:cs typeface="Calibri"/>
                        </a:rPr>
                        <a:t>L.Frascati</a:t>
                      </a:r>
                      <a:r>
                        <a:rPr lang="en-US" sz="1200" b="1" dirty="0">
                          <a:solidFill>
                            <a:schemeClr val="tx1"/>
                          </a:solidFill>
                          <a:latin typeface="Calibri"/>
                          <a:cs typeface="Calibri"/>
                        </a:rPr>
                        <a:t>,</a:t>
                      </a:r>
                      <a:r>
                        <a:rPr lang="en-US" sz="1200" b="1" baseline="0" dirty="0">
                          <a:solidFill>
                            <a:schemeClr val="tx1"/>
                          </a:solidFill>
                          <a:latin typeface="Calibri"/>
                          <a:cs typeface="Calibri"/>
                        </a:rPr>
                        <a:t> </a:t>
                      </a:r>
                      <a:r>
                        <a:rPr lang="en-US" sz="1200" b="1" dirty="0">
                          <a:solidFill>
                            <a:schemeClr val="tx1"/>
                          </a:solidFill>
                          <a:latin typeface="Calibri"/>
                          <a:cs typeface="Calibri"/>
                        </a:rPr>
                        <a:t>Roma/ISS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33514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mn-lt"/>
                          <a:cs typeface="Calibri"/>
                        </a:rPr>
                        <a:t>Jefferson Lab (Newport News, USA)</a:t>
                      </a:r>
                      <a:endParaRPr lang="en-US" sz="1200" b="1" dirty="0">
                        <a:latin typeface="+mn-lt"/>
                        <a:cs typeface="Calibri"/>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33514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latin typeface="+mn-lt"/>
                          <a:cs typeface="Calibri"/>
                        </a:rPr>
                        <a:t>Argonne</a:t>
                      </a:r>
                      <a:r>
                        <a:rPr lang="en-US" sz="1200" b="1" baseline="0" dirty="0">
                          <a:latin typeface="+mn-lt"/>
                          <a:cs typeface="Calibri"/>
                        </a:rPr>
                        <a:t> National Lab (Argonne, USA)</a:t>
                      </a:r>
                      <a:endParaRPr lang="en-US" sz="1200" b="1" dirty="0">
                        <a:latin typeface="+mn-lt"/>
                        <a:cs typeface="Calibri"/>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275463">
                <a:tc>
                  <a:txBody>
                    <a:bodyPr/>
                    <a:lstStyle/>
                    <a:p>
                      <a:r>
                        <a:rPr lang="en-US" sz="1200" b="1" dirty="0">
                          <a:solidFill>
                            <a:srgbClr val="000000"/>
                          </a:solidFill>
                          <a:latin typeface="+mn-lt"/>
                          <a:cs typeface="Calibri"/>
                        </a:rPr>
                        <a:t>Duquesne University  (Pittsburgh, USA) </a:t>
                      </a:r>
                      <a:endParaRPr lang="en-US" sz="1200" b="1" dirty="0">
                        <a:solidFill>
                          <a:srgbClr val="000000"/>
                        </a:solidFill>
                        <a:latin typeface="Calibri"/>
                        <a:cs typeface="Calibri"/>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75463">
                <a:tc>
                  <a:txBody>
                    <a:bodyPr/>
                    <a:lstStyle/>
                    <a:p>
                      <a:r>
                        <a:rPr lang="en-US" sz="1200" b="1" dirty="0">
                          <a:solidFill>
                            <a:srgbClr val="000000"/>
                          </a:solidFill>
                          <a:latin typeface="Calibri"/>
                          <a:cs typeface="Calibri"/>
                        </a:rPr>
                        <a:t>George Washington</a:t>
                      </a:r>
                      <a:r>
                        <a:rPr lang="en-US" sz="1200" b="1" baseline="0" dirty="0">
                          <a:solidFill>
                            <a:srgbClr val="000000"/>
                          </a:solidFill>
                          <a:latin typeface="Calibri"/>
                          <a:cs typeface="Calibri"/>
                        </a:rPr>
                        <a:t> University (USA)</a:t>
                      </a:r>
                      <a:endParaRPr lang="en-US" sz="1200" b="1" dirty="0">
                        <a:solidFill>
                          <a:srgbClr val="000000"/>
                        </a:solidFill>
                        <a:latin typeface="Calibri"/>
                        <a:cs typeface="Calibri"/>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26805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mn-lt"/>
                          <a:cs typeface="Calibri"/>
                        </a:rPr>
                        <a:t>Glasgow University  (Glasgow, UK)</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26805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dk1"/>
                          </a:solidFill>
                          <a:latin typeface="+mn-lt"/>
                          <a:ea typeface="+mn-ea"/>
                          <a:cs typeface="+mn-cs"/>
                        </a:rPr>
                        <a:t>J. Gutenberg </a:t>
                      </a:r>
                      <a:r>
                        <a:rPr lang="en-US" sz="1200" b="1" i="0" u="none" strike="noStrike" kern="1200" baseline="0" dirty="0" err="1">
                          <a:solidFill>
                            <a:schemeClr val="dk1"/>
                          </a:solidFill>
                          <a:latin typeface="+mn-lt"/>
                          <a:ea typeface="+mn-ea"/>
                          <a:cs typeface="+mn-cs"/>
                        </a:rPr>
                        <a:t>Universitat</a:t>
                      </a:r>
                      <a:r>
                        <a:rPr lang="en-US" sz="1200" b="1" i="0" u="none" strike="noStrike" kern="1200" baseline="0" dirty="0">
                          <a:solidFill>
                            <a:schemeClr val="dk1"/>
                          </a:solidFill>
                          <a:latin typeface="+mn-lt"/>
                          <a:ea typeface="+mn-ea"/>
                          <a:cs typeface="+mn-cs"/>
                        </a:rPr>
                        <a:t> Mainz (Mainz, Germany) </a:t>
                      </a:r>
                      <a:endParaRPr lang="en-US" sz="1200" b="1" dirty="0">
                        <a:solidFill>
                          <a:srgbClr val="000000"/>
                        </a:solidFill>
                        <a:latin typeface="+mn-lt"/>
                        <a:cs typeface="Calibri"/>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r h="26805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err="1">
                          <a:solidFill>
                            <a:schemeClr val="dk1"/>
                          </a:solidFill>
                          <a:latin typeface="+mn-lt"/>
                          <a:ea typeface="+mn-ea"/>
                          <a:cs typeface="+mn-cs"/>
                        </a:rPr>
                        <a:t>Kyungpook</a:t>
                      </a:r>
                      <a:r>
                        <a:rPr lang="en-US" sz="1200" b="1" i="0" u="none" strike="noStrike" kern="1200" baseline="0" dirty="0">
                          <a:solidFill>
                            <a:schemeClr val="dk1"/>
                          </a:solidFill>
                          <a:latin typeface="+mn-lt"/>
                          <a:ea typeface="+mn-ea"/>
                          <a:cs typeface="+mn-cs"/>
                        </a:rPr>
                        <a:t> National University, (</a:t>
                      </a:r>
                      <a:r>
                        <a:rPr lang="en-US" sz="1200" b="1" i="0" u="none" strike="noStrike" kern="1200" baseline="0" dirty="0" err="1">
                          <a:solidFill>
                            <a:schemeClr val="dk1"/>
                          </a:solidFill>
                          <a:latin typeface="+mn-lt"/>
                          <a:ea typeface="+mn-ea"/>
                          <a:cs typeface="+mn-cs"/>
                        </a:rPr>
                        <a:t>Daegu</a:t>
                      </a:r>
                      <a:r>
                        <a:rPr lang="en-US" sz="1200" b="1" i="0" u="none" strike="noStrike" kern="1200" baseline="0" dirty="0">
                          <a:solidFill>
                            <a:schemeClr val="dk1"/>
                          </a:solidFill>
                          <a:latin typeface="+mn-lt"/>
                          <a:ea typeface="+mn-ea"/>
                          <a:cs typeface="+mn-cs"/>
                        </a:rPr>
                        <a:t>, Korea)</a:t>
                      </a:r>
                      <a:endParaRPr lang="en-US" sz="1200" b="1" dirty="0">
                        <a:solidFill>
                          <a:srgbClr val="000000"/>
                        </a:solidFill>
                        <a:latin typeface="+mn-lt"/>
                        <a:cs typeface="Calibri"/>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8"/>
                  </a:ext>
                </a:extLst>
              </a:tr>
              <a:tr h="26805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latin typeface="Calibri"/>
                          <a:cs typeface="Calibri"/>
                        </a:rPr>
                        <a:t>University</a:t>
                      </a:r>
                      <a:r>
                        <a:rPr lang="en-US" sz="1200" b="1" baseline="0" dirty="0">
                          <a:latin typeface="Calibri"/>
                          <a:cs typeface="Calibri"/>
                        </a:rPr>
                        <a:t> of</a:t>
                      </a:r>
                      <a:r>
                        <a:rPr lang="en-US" sz="1200" b="1" dirty="0">
                          <a:latin typeface="Calibri"/>
                          <a:cs typeface="Calibri"/>
                        </a:rPr>
                        <a:t> Connecticut  (Storrs, USA)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9"/>
                  </a:ext>
                </a:extLst>
              </a:tr>
              <a:tr h="26805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Calibri"/>
                          <a:cs typeface="Calibri"/>
                        </a:rPr>
                        <a:t>UTFSM (Valparaiso, Chile)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22" name="Picture 23">
            <a:extLst>
              <a:ext uri="{FF2B5EF4-FFF2-40B4-BE49-F238E27FC236}">
                <a16:creationId xmlns:a16="http://schemas.microsoft.com/office/drawing/2014/main" id="{604815EC-EEAD-9346-B532-5D4432A1E760}"/>
              </a:ext>
            </a:extLst>
          </p:cNvPr>
          <p:cNvPicPr>
            <a:picLocks noChangeAspect="1"/>
          </p:cNvPicPr>
          <p:nvPr/>
        </p:nvPicPr>
        <p:blipFill>
          <a:blip r:embed="rId7"/>
          <a:stretch>
            <a:fillRect/>
          </a:stretch>
        </p:blipFill>
        <p:spPr>
          <a:xfrm>
            <a:off x="8028384" y="34764"/>
            <a:ext cx="1056640" cy="845312"/>
          </a:xfrm>
          <a:prstGeom prst="rect">
            <a:avLst/>
          </a:prstGeom>
        </p:spPr>
      </p:pic>
      <p:sp>
        <p:nvSpPr>
          <p:cNvPr id="3" name="TextBox 2">
            <a:extLst>
              <a:ext uri="{FF2B5EF4-FFF2-40B4-BE49-F238E27FC236}">
                <a16:creationId xmlns:a16="http://schemas.microsoft.com/office/drawing/2014/main" id="{FD43EBD0-CB0A-A79A-83C2-9C1C7913DF8D}"/>
              </a:ext>
            </a:extLst>
          </p:cNvPr>
          <p:cNvSpPr txBox="1"/>
          <p:nvPr/>
        </p:nvSpPr>
        <p:spPr>
          <a:xfrm>
            <a:off x="4572000" y="2568389"/>
            <a:ext cx="4155689" cy="369332"/>
          </a:xfrm>
          <a:prstGeom prst="rect">
            <a:avLst/>
          </a:prstGeom>
          <a:noFill/>
        </p:spPr>
        <p:txBody>
          <a:bodyPr wrap="none" rtlCol="0">
            <a:spAutoFit/>
          </a:bodyPr>
          <a:lstStyle/>
          <a:p>
            <a:r>
              <a:rPr lang="en-IT" b="1" dirty="0">
                <a:solidFill>
                  <a:srgbClr val="C00000"/>
                </a:solidFill>
              </a:rPr>
              <a:t>Completed with 2nd module in June 2022</a:t>
            </a:r>
          </a:p>
        </p:txBody>
      </p:sp>
      <p:sp>
        <p:nvSpPr>
          <p:cNvPr id="5" name="Rectangle 4">
            <a:extLst>
              <a:ext uri="{FF2B5EF4-FFF2-40B4-BE49-F238E27FC236}">
                <a16:creationId xmlns:a16="http://schemas.microsoft.com/office/drawing/2014/main" id="{9D7D3C26-9A6A-E081-277D-FE3AA2D59273}"/>
              </a:ext>
            </a:extLst>
          </p:cNvPr>
          <p:cNvSpPr/>
          <p:nvPr/>
        </p:nvSpPr>
        <p:spPr>
          <a:xfrm>
            <a:off x="4466543" y="2492896"/>
            <a:ext cx="4425937" cy="504056"/>
          </a:xfrm>
          <a:prstGeom prst="rect">
            <a:avLst/>
          </a:prstGeom>
          <a:noFill/>
          <a:ln w="127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6" name="Rectangle 72">
            <a:extLst>
              <a:ext uri="{FF2B5EF4-FFF2-40B4-BE49-F238E27FC236}">
                <a16:creationId xmlns:a16="http://schemas.microsoft.com/office/drawing/2014/main" id="{6122A157-8E5B-DC66-4ED8-C4A78F030410}"/>
              </a:ext>
            </a:extLst>
          </p:cNvPr>
          <p:cNvSpPr/>
          <p:nvPr/>
        </p:nvSpPr>
        <p:spPr>
          <a:xfrm>
            <a:off x="838601" y="6576804"/>
            <a:ext cx="7542180" cy="307777"/>
          </a:xfrm>
          <a:prstGeom prst="rect">
            <a:avLst/>
          </a:prstGeom>
        </p:spPr>
        <p:txBody>
          <a:bodyPr wrap="square">
            <a:spAutoFit/>
          </a:bodyPr>
          <a:lstStyle/>
          <a:p>
            <a:pPr algn="ctr"/>
            <a:r>
              <a:rPr lang="it-IT" sz="1400" b="1" dirty="0">
                <a:solidFill>
                  <a:srgbClr val="0432FF"/>
                </a:solidFill>
              </a:rPr>
              <a:t>L. L. Pappalardo -  </a:t>
            </a:r>
            <a:r>
              <a:rPr lang="it-IT" sz="1400" b="1" dirty="0" err="1">
                <a:solidFill>
                  <a:srgbClr val="0432FF"/>
                </a:solidFill>
              </a:rPr>
              <a:t>C.d.S</a:t>
            </a:r>
            <a:r>
              <a:rPr lang="it-IT" sz="1400" b="1" dirty="0">
                <a:solidFill>
                  <a:srgbClr val="0432FF"/>
                </a:solidFill>
              </a:rPr>
              <a:t>. INFN Ferrara –  05/07/2023</a:t>
            </a:r>
          </a:p>
        </p:txBody>
      </p:sp>
    </p:spTree>
    <p:extLst>
      <p:ext uri="{BB962C8B-B14F-4D97-AF65-F5344CB8AC3E}">
        <p14:creationId xmlns:p14="http://schemas.microsoft.com/office/powerpoint/2010/main" val="1905127789"/>
      </p:ext>
    </p:extLst>
  </p:cSld>
  <p:clrMapOvr>
    <a:masterClrMapping/>
  </p:clrMapOvr>
  <p:transition/>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41275">
          <a:solidFill>
            <a:srgbClr val="0000FF"/>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ixed Target" id="{B816CDD4-59B9-A649-AB19-0955A5E4DF4C}" vid="{7BDB7892-0590-5441-9545-46D91A0FFC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Tema di Office</Template>
  <TotalTime>8264</TotalTime>
  <Words>4064</Words>
  <Application>Microsoft Macintosh PowerPoint</Application>
  <PresentationFormat>On-screen Show (4:3)</PresentationFormat>
  <Paragraphs>750</Paragraphs>
  <Slides>37</Slides>
  <Notes>37</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7" baseType="lpstr">
      <vt:lpstr>-apple-system</vt:lpstr>
      <vt:lpstr>Arial</vt:lpstr>
      <vt:lpstr>Calibri</vt:lpstr>
      <vt:lpstr>Cambria Math</vt:lpstr>
      <vt:lpstr>Comic Sans MS</vt:lpstr>
      <vt:lpstr>Helvetica</vt:lpstr>
      <vt:lpstr>Symbol</vt:lpstr>
      <vt:lpstr>Wingdings</vt:lpstr>
      <vt:lpstr>Tema di Office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di Microsoft Office</dc:creator>
  <cp:lastModifiedBy>Marco Contalbrigo</cp:lastModifiedBy>
  <cp:revision>177</cp:revision>
  <cp:lastPrinted>2012-09-20T07:52:31Z</cp:lastPrinted>
  <dcterms:created xsi:type="dcterms:W3CDTF">2020-06-22T17:51:53Z</dcterms:created>
  <dcterms:modified xsi:type="dcterms:W3CDTF">2023-07-03T14:41:37Z</dcterms:modified>
</cp:coreProperties>
</file>