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955" r:id="rId2"/>
    <p:sldId id="940" r:id="rId3"/>
    <p:sldId id="941" r:id="rId4"/>
    <p:sldId id="961" r:id="rId5"/>
    <p:sldId id="978" r:id="rId6"/>
    <p:sldId id="977" r:id="rId7"/>
    <p:sldId id="976" r:id="rId8"/>
    <p:sldId id="984" r:id="rId9"/>
    <p:sldId id="972" r:id="rId10"/>
    <p:sldId id="975" r:id="rId11"/>
    <p:sldId id="988" r:id="rId12"/>
    <p:sldId id="989" r:id="rId13"/>
    <p:sldId id="948" r:id="rId14"/>
    <p:sldId id="962" r:id="rId15"/>
    <p:sldId id="949" r:id="rId16"/>
    <p:sldId id="954" r:id="rId17"/>
    <p:sldId id="974" r:id="rId18"/>
    <p:sldId id="957" r:id="rId19"/>
    <p:sldId id="993" r:id="rId20"/>
    <p:sldId id="973" r:id="rId21"/>
    <p:sldId id="991" r:id="rId22"/>
    <p:sldId id="926" r:id="rId23"/>
    <p:sldId id="932" r:id="rId24"/>
    <p:sldId id="992" r:id="rId25"/>
    <p:sldId id="985" r:id="rId26"/>
    <p:sldId id="944" r:id="rId27"/>
    <p:sldId id="943" r:id="rId28"/>
    <p:sldId id="947" r:id="rId29"/>
    <p:sldId id="979" r:id="rId30"/>
    <p:sldId id="980" r:id="rId31"/>
    <p:sldId id="987" r:id="rId32"/>
    <p:sldId id="981" r:id="rId33"/>
    <p:sldId id="983" r:id="rId34"/>
    <p:sldId id="986" r:id="rId35"/>
    <p:sldId id="982" r:id="rId36"/>
    <p:sldId id="970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13"/>
    <p:restoredTop sz="94745" autoAdjust="0"/>
  </p:normalViewPr>
  <p:slideViewPr>
    <p:cSldViewPr snapToGrid="0" snapToObjects="1">
      <p:cViewPr>
        <p:scale>
          <a:sx n="129" d="100"/>
          <a:sy n="129" d="100"/>
        </p:scale>
        <p:origin x="808" y="8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45695F-F999-D54F-8057-60A2990C8CCE}" type="datetimeFigureOut">
              <a:rPr lang="en-US" smtClean="0"/>
              <a:t>10/2/21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B40B4D-B1E9-EB41-9E2A-68EB4E2AA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68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68BF-902D-D644-A6FC-D0467F4DFDF1}" type="datetimeFigureOut">
              <a:rPr lang="en-US" smtClean="0"/>
              <a:t>10/2/21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ED20-AD27-7F42-9690-F244B4F97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20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68BF-902D-D644-A6FC-D0467F4DFDF1}" type="datetimeFigureOut">
              <a:rPr lang="en-US" smtClean="0"/>
              <a:t>10/2/21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ED20-AD27-7F42-9690-F244B4F97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77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68BF-902D-D644-A6FC-D0467F4DFDF1}" type="datetimeFigureOut">
              <a:rPr lang="en-US" smtClean="0"/>
              <a:t>10/2/21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ED20-AD27-7F42-9690-F244B4F97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07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68BF-902D-D644-A6FC-D0467F4DFDF1}" type="datetimeFigureOut">
              <a:rPr lang="en-US" smtClean="0"/>
              <a:t>10/2/21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ED20-AD27-7F42-9690-F244B4F97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03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68BF-902D-D644-A6FC-D0467F4DFDF1}" type="datetimeFigureOut">
              <a:rPr lang="en-US" smtClean="0"/>
              <a:t>10/2/21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ED20-AD27-7F42-9690-F244B4F97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38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68BF-902D-D644-A6FC-D0467F4DFDF1}" type="datetimeFigureOut">
              <a:rPr lang="en-US" smtClean="0"/>
              <a:t>10/2/21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ED20-AD27-7F42-9690-F244B4F97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386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68BF-902D-D644-A6FC-D0467F4DFDF1}" type="datetimeFigureOut">
              <a:rPr lang="en-US" smtClean="0"/>
              <a:t>10/2/21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ED20-AD27-7F42-9690-F244B4F97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37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68BF-902D-D644-A6FC-D0467F4DFDF1}" type="datetimeFigureOut">
              <a:rPr lang="en-US" smtClean="0"/>
              <a:t>10/2/21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ED20-AD27-7F42-9690-F244B4F97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07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68BF-902D-D644-A6FC-D0467F4DFDF1}" type="datetimeFigureOut">
              <a:rPr lang="en-US" smtClean="0"/>
              <a:t>10/2/21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ED20-AD27-7F42-9690-F244B4F97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124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68BF-902D-D644-A6FC-D0467F4DFDF1}" type="datetimeFigureOut">
              <a:rPr lang="en-US" smtClean="0"/>
              <a:t>10/2/21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ED20-AD27-7F42-9690-F244B4F97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72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68BF-902D-D644-A6FC-D0467F4DFDF1}" type="datetimeFigureOut">
              <a:rPr lang="en-US" smtClean="0"/>
              <a:t>10/2/21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ED20-AD27-7F42-9690-F244B4F97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7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B68BF-902D-D644-A6FC-D0467F4DFDF1}" type="datetimeFigureOut">
              <a:rPr lang="en-US" smtClean="0"/>
              <a:t>10/2/21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3ED20-AD27-7F42-9690-F244B4F97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38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image" Target="../media/image43.jpeg"/><Relationship Id="rId7" Type="http://schemas.openxmlformats.org/officeDocument/2006/relationships/image" Target="../media/image47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8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9.jpg"/><Relationship Id="rId4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9.jpg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1.png"/><Relationship Id="rId4" Type="http://schemas.openxmlformats.org/officeDocument/2006/relationships/image" Target="../media/image10.jpg"/><Relationship Id="rId9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1.jpg"/><Relationship Id="rId7" Type="http://schemas.openxmlformats.org/officeDocument/2006/relationships/image" Target="../media/image65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Relationship Id="rId9" Type="http://schemas.openxmlformats.org/officeDocument/2006/relationships/image" Target="../media/image6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4.jpg"/><Relationship Id="rId7" Type="http://schemas.openxmlformats.org/officeDocument/2006/relationships/image" Target="../media/image78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image" Target="../media/image81.png"/><Relationship Id="rId7" Type="http://schemas.openxmlformats.org/officeDocument/2006/relationships/image" Target="../media/image83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0.emf"/><Relationship Id="rId11" Type="http://schemas.openxmlformats.org/officeDocument/2006/relationships/image" Target="../media/image87.jp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86.jpg"/><Relationship Id="rId4" Type="http://schemas.openxmlformats.org/officeDocument/2006/relationships/image" Target="../media/image82.tiff"/><Relationship Id="rId9" Type="http://schemas.openxmlformats.org/officeDocument/2006/relationships/image" Target="../media/image8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3" Type="http://schemas.openxmlformats.org/officeDocument/2006/relationships/image" Target="../media/image92.jpg"/><Relationship Id="rId7" Type="http://schemas.openxmlformats.org/officeDocument/2006/relationships/image" Target="../media/image94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1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93.jpg"/><Relationship Id="rId9" Type="http://schemas.openxmlformats.org/officeDocument/2006/relationships/image" Target="../media/image96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g"/><Relationship Id="rId3" Type="http://schemas.openxmlformats.org/officeDocument/2006/relationships/image" Target="../media/image98.jpg"/><Relationship Id="rId7" Type="http://schemas.openxmlformats.org/officeDocument/2006/relationships/image" Target="../media/image102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2.jpg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4.jpg"/><Relationship Id="rId4" Type="http://schemas.openxmlformats.org/officeDocument/2006/relationships/image" Target="../media/image13.jpg"/><Relationship Id="rId9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108.jpg"/><Relationship Id="rId7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07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tiff"/><Relationship Id="rId4" Type="http://schemas.openxmlformats.org/officeDocument/2006/relationships/image" Target="../media/image11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g"/><Relationship Id="rId5" Type="http://schemas.openxmlformats.org/officeDocument/2006/relationships/image" Target="../media/image120.jpg"/><Relationship Id="rId4" Type="http://schemas.openxmlformats.org/officeDocument/2006/relationships/image" Target="../media/image11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5.emf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85C92177-26B8-EF40-B470-C7940203D9A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03D9D672-E419-9F47-B241-79EDCA01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14860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Date Placeholder 4">
            <a:extLst>
              <a:ext uri="{FF2B5EF4-FFF2-40B4-BE49-F238E27FC236}">
                <a16:creationId xmlns:a16="http://schemas.microsoft.com/office/drawing/2014/main" id="{428EBE3C-DDA7-A24A-84B1-D37EC8BF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14860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8DD33A-AB21-494D-B09A-E29B84F2BCF7}"/>
              </a:ext>
            </a:extLst>
          </p:cNvPr>
          <p:cNvSpPr/>
          <p:nvPr/>
        </p:nvSpPr>
        <p:spPr>
          <a:xfrm>
            <a:off x="0" y="421"/>
            <a:ext cx="9144000" cy="3376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2F481C-2E48-3846-9F97-C47FB9E3C994}"/>
              </a:ext>
            </a:extLst>
          </p:cNvPr>
          <p:cNvSpPr txBox="1"/>
          <p:nvPr/>
        </p:nvSpPr>
        <p:spPr>
          <a:xfrm>
            <a:off x="3683720" y="-51073"/>
            <a:ext cx="18838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48B3EA-BB93-4D40-AFC0-B6FDBEDCECCC}"/>
              </a:ext>
            </a:extLst>
          </p:cNvPr>
          <p:cNvSpPr txBox="1"/>
          <p:nvPr/>
        </p:nvSpPr>
        <p:spPr>
          <a:xfrm>
            <a:off x="144456" y="431308"/>
            <a:ext cx="759547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MC contriuted to the BSM studies in the electro-weak sector (</a:t>
            </a:r>
            <a:r>
              <a:rPr lang="en-IT" sz="1500" dirty="0">
                <a:latin typeface="Symbol" pitchFamily="2" charset="2"/>
              </a:rPr>
              <a:t>n</a:t>
            </a:r>
            <a:r>
              <a:rPr lang="en-IT" sz="1500" dirty="0"/>
              <a:t> oscillations, K</a:t>
            </a:r>
            <a:r>
              <a:rPr lang="en-IT" sz="1500" baseline="-25000" dirty="0"/>
              <a:t>L</a:t>
            </a:r>
            <a:r>
              <a:rPr lang="en-IT" sz="1500" dirty="0"/>
              <a:t> rare decays) </a:t>
            </a:r>
          </a:p>
          <a:p>
            <a:r>
              <a:rPr lang="en-GB" sz="1500" dirty="0"/>
              <a:t>a</a:t>
            </a:r>
            <a:r>
              <a:rPr lang="en-IT" sz="1500" dirty="0"/>
              <a:t>nd in estalishing a new investigation paradigm in the strong sector (nucleon 3D):</a:t>
            </a:r>
          </a:p>
          <a:p>
            <a:r>
              <a:rPr lang="en-IT" sz="1500" b="1" i="1" dirty="0"/>
              <a:t>Strong force dynamics in the confined state probed by parton transverse degreees of freedom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195D28-5514-6048-ACC4-858995F87465}"/>
              </a:ext>
            </a:extLst>
          </p:cNvPr>
          <p:cNvSpPr txBox="1"/>
          <p:nvPr/>
        </p:nvSpPr>
        <p:spPr>
          <a:xfrm>
            <a:off x="7705600" y="431308"/>
            <a:ext cx="12939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MC is CERN </a:t>
            </a:r>
          </a:p>
          <a:p>
            <a:r>
              <a:rPr lang="en-US" sz="1500" b="1" dirty="0"/>
              <a:t>SPSC member</a:t>
            </a:r>
            <a:endParaRPr lang="en-IT" sz="1500" b="1" dirty="0"/>
          </a:p>
        </p:txBody>
      </p:sp>
      <p:pic>
        <p:nvPicPr>
          <p:cNvPr id="9" name="Picture 8" descr="A picture containing engine&#10;&#10;Description automatically generated">
            <a:extLst>
              <a:ext uri="{FF2B5EF4-FFF2-40B4-BE49-F238E27FC236}">
                <a16:creationId xmlns:a16="http://schemas.microsoft.com/office/drawing/2014/main" id="{F15F7410-95B4-A14B-A4BA-6B666D86A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47" y="4561011"/>
            <a:ext cx="2387600" cy="1587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8A0347-F5DD-D44B-B28A-6BB9AA95C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550" y="4575851"/>
            <a:ext cx="2374900" cy="1587500"/>
          </a:xfrm>
          <a:prstGeom prst="rect">
            <a:avLst/>
          </a:prstGeom>
        </p:spPr>
      </p:pic>
      <p:pic>
        <p:nvPicPr>
          <p:cNvPr id="11" name="Picture 10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19AED730-6009-E84B-BB5B-1EF3E61C1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200" y="4613951"/>
            <a:ext cx="2387600" cy="1549400"/>
          </a:xfrm>
          <a:prstGeom prst="rect">
            <a:avLst/>
          </a:prstGeom>
        </p:spPr>
      </p:pic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0A590339-5313-E144-9B60-7DC9BF9862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224" y="2000625"/>
            <a:ext cx="2362200" cy="1583221"/>
          </a:xfrm>
          <a:prstGeom prst="rect">
            <a:avLst/>
          </a:prstGeom>
        </p:spPr>
      </p:pic>
      <p:pic>
        <p:nvPicPr>
          <p:cNvPr id="5" name="Picture 4" descr="A picture containing telescope&#10;&#10;Description automatically generated">
            <a:extLst>
              <a:ext uri="{FF2B5EF4-FFF2-40B4-BE49-F238E27FC236}">
                <a16:creationId xmlns:a16="http://schemas.microsoft.com/office/drawing/2014/main" id="{FA778BF8-CCED-6545-9A6A-C03C2802C0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0170" y="1990686"/>
            <a:ext cx="2400300" cy="1612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101590-B945-694A-8FA2-CE4DF2E67E80}"/>
              </a:ext>
            </a:extLst>
          </p:cNvPr>
          <p:cNvSpPr txBox="1"/>
          <p:nvPr/>
        </p:nvSpPr>
        <p:spPr>
          <a:xfrm>
            <a:off x="235008" y="1303475"/>
            <a:ext cx="1795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NOMAD </a:t>
            </a:r>
          </a:p>
          <a:p>
            <a:r>
              <a:rPr lang="en-GB" sz="1500" dirty="0"/>
              <a:t>N</a:t>
            </a:r>
            <a:r>
              <a:rPr lang="en-IT" sz="1500" dirty="0"/>
              <a:t>eutrino oscillaitons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6AF49C-2339-104A-B686-D247D70A7628}"/>
              </a:ext>
            </a:extLst>
          </p:cNvPr>
          <p:cNvSpPr txBox="1"/>
          <p:nvPr/>
        </p:nvSpPr>
        <p:spPr>
          <a:xfrm>
            <a:off x="3252192" y="1292410"/>
            <a:ext cx="22542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NA48 </a:t>
            </a:r>
          </a:p>
          <a:p>
            <a:r>
              <a:rPr lang="en-US" sz="1500" dirty="0"/>
              <a:t>CP-violation in kaon sector</a:t>
            </a:r>
            <a:endParaRPr lang="en-IT" sz="15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53D669-CF55-224F-BACA-ABD6CE4B9BA4}"/>
              </a:ext>
            </a:extLst>
          </p:cNvPr>
          <p:cNvSpPr txBox="1"/>
          <p:nvPr/>
        </p:nvSpPr>
        <p:spPr>
          <a:xfrm>
            <a:off x="316147" y="3806238"/>
            <a:ext cx="11234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HERMES</a:t>
            </a:r>
          </a:p>
          <a:p>
            <a:r>
              <a:rPr lang="en-US" sz="1500" dirty="0"/>
              <a:t>Spin physics</a:t>
            </a:r>
            <a:endParaRPr lang="en-IT" sz="15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FCC89E-2FE5-914D-B4F8-46A2DFD21652}"/>
              </a:ext>
            </a:extLst>
          </p:cNvPr>
          <p:cNvSpPr txBox="1"/>
          <p:nvPr/>
        </p:nvSpPr>
        <p:spPr>
          <a:xfrm>
            <a:off x="3252192" y="3895487"/>
            <a:ext cx="27469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CLAS/CLAS12</a:t>
            </a:r>
          </a:p>
          <a:p>
            <a:r>
              <a:rPr lang="en-US" sz="1500" dirty="0"/>
              <a:t>Strong force dynamics (intensity)</a:t>
            </a:r>
            <a:endParaRPr lang="en-IT" sz="15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958E33-0E6E-1145-BC77-ADBE4EBB767F}"/>
              </a:ext>
            </a:extLst>
          </p:cNvPr>
          <p:cNvSpPr txBox="1"/>
          <p:nvPr/>
        </p:nvSpPr>
        <p:spPr>
          <a:xfrm>
            <a:off x="6242332" y="3873959"/>
            <a:ext cx="26070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EIC</a:t>
            </a:r>
          </a:p>
          <a:p>
            <a:r>
              <a:rPr lang="en-US" sz="1500" dirty="0"/>
              <a:t>Strong force dynamics (energy)</a:t>
            </a:r>
            <a:endParaRPr lang="en-IT" sz="1500" dirty="0"/>
          </a:p>
        </p:txBody>
      </p:sp>
      <p:pic>
        <p:nvPicPr>
          <p:cNvPr id="22" name="Picture 21" descr="A picture containing indoor, ride&#10;&#10;Description automatically generated">
            <a:extLst>
              <a:ext uri="{FF2B5EF4-FFF2-40B4-BE49-F238E27FC236}">
                <a16:creationId xmlns:a16="http://schemas.microsoft.com/office/drawing/2014/main" id="{86DB1B69-84D8-7441-9987-318EC74ED5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0176" y="1950100"/>
            <a:ext cx="2400300" cy="168734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774F702-82E7-CC44-846E-3F8993790353}"/>
              </a:ext>
            </a:extLst>
          </p:cNvPr>
          <p:cNvSpPr txBox="1"/>
          <p:nvPr/>
        </p:nvSpPr>
        <p:spPr>
          <a:xfrm>
            <a:off x="6182698" y="1282963"/>
            <a:ext cx="29711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COSY</a:t>
            </a:r>
          </a:p>
          <a:p>
            <a:r>
              <a:rPr lang="en-US" sz="1500" dirty="0"/>
              <a:t>Spin in accelerators for BSM physics</a:t>
            </a:r>
            <a:endParaRPr lang="en-IT" sz="1500" dirty="0"/>
          </a:p>
        </p:txBody>
      </p:sp>
    </p:spTree>
    <p:extLst>
      <p:ext uri="{BB962C8B-B14F-4D97-AF65-F5344CB8AC3E}">
        <p14:creationId xmlns:p14="http://schemas.microsoft.com/office/powerpoint/2010/main" val="2832054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2C19D67D-E636-4B4D-9363-D8A3D39B03C6}"/>
              </a:ext>
            </a:extLst>
          </p:cNvPr>
          <p:cNvSpPr/>
          <p:nvPr/>
        </p:nvSpPr>
        <p:spPr>
          <a:xfrm>
            <a:off x="111805" y="1262689"/>
            <a:ext cx="8895871" cy="5199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5B5C8F-BA1C-CD4D-BD9A-124C60F56B28}"/>
              </a:ext>
            </a:extLst>
          </p:cNvPr>
          <p:cNvSpPr/>
          <p:nvPr/>
        </p:nvSpPr>
        <p:spPr>
          <a:xfrm>
            <a:off x="111328" y="4676048"/>
            <a:ext cx="8895871" cy="6934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F2681FB-61AA-504F-8611-2FAC0F706F7F}"/>
              </a:ext>
            </a:extLst>
          </p:cNvPr>
          <p:cNvSpPr/>
          <p:nvPr/>
        </p:nvSpPr>
        <p:spPr>
          <a:xfrm>
            <a:off x="5812634" y="1595120"/>
            <a:ext cx="3109966" cy="42027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27" name="Picture 26" descr="A picture containing engine&#10;&#10;Description automatically generated">
            <a:extLst>
              <a:ext uri="{FF2B5EF4-FFF2-40B4-BE49-F238E27FC236}">
                <a16:creationId xmlns:a16="http://schemas.microsoft.com/office/drawing/2014/main" id="{10C0ED35-77F5-874A-9BD2-0B06D5F50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29" y="1878901"/>
            <a:ext cx="2387600" cy="1587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D4228D-B7F4-DC45-885E-C01DAEF08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804" y="1887455"/>
            <a:ext cx="2374900" cy="15875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5C92177-26B8-EF40-B470-C7940203D9A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03D9D672-E419-9F47-B241-79EDCA01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14860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Date Placeholder 4">
            <a:extLst>
              <a:ext uri="{FF2B5EF4-FFF2-40B4-BE49-F238E27FC236}">
                <a16:creationId xmlns:a16="http://schemas.microsoft.com/office/drawing/2014/main" id="{428EBE3C-DDA7-A24A-84B1-D37EC8BF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14860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8DD33A-AB21-494D-B09A-E29B84F2BCF7}"/>
              </a:ext>
            </a:extLst>
          </p:cNvPr>
          <p:cNvSpPr/>
          <p:nvPr/>
        </p:nvSpPr>
        <p:spPr>
          <a:xfrm>
            <a:off x="0" y="421"/>
            <a:ext cx="9144000" cy="3376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2F481C-2E48-3846-9F97-C47FB9E3C994}"/>
              </a:ext>
            </a:extLst>
          </p:cNvPr>
          <p:cNvSpPr txBox="1"/>
          <p:nvPr/>
        </p:nvSpPr>
        <p:spPr>
          <a:xfrm>
            <a:off x="3683720" y="-51073"/>
            <a:ext cx="18838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999A3D-AD84-8A4D-9B98-70C42208EF21}"/>
              </a:ext>
            </a:extLst>
          </p:cNvPr>
          <p:cNvSpPr txBox="1"/>
          <p:nvPr/>
        </p:nvSpPr>
        <p:spPr>
          <a:xfrm>
            <a:off x="3167936" y="4661144"/>
            <a:ext cx="17225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/>
              <a:t>RICH Project Leader</a:t>
            </a:r>
          </a:p>
          <a:p>
            <a:r>
              <a:rPr lang="en-IT" sz="1400" dirty="0"/>
              <a:t>PI CLASMED project</a:t>
            </a:r>
          </a:p>
          <a:p>
            <a:r>
              <a:rPr lang="en-IT" sz="1400" dirty="0"/>
              <a:t>Compact SC magnets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C7141-9CD5-8342-A8A4-215952C545E9}"/>
              </a:ext>
            </a:extLst>
          </p:cNvPr>
          <p:cNvSpPr txBox="1"/>
          <p:nvPr/>
        </p:nvSpPr>
        <p:spPr>
          <a:xfrm>
            <a:off x="165751" y="3456645"/>
            <a:ext cx="192713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/>
              <a:t>Deputy spokesperson</a:t>
            </a:r>
          </a:p>
          <a:p>
            <a:r>
              <a:rPr lang="en-IT" sz="1400" dirty="0"/>
              <a:t>Analysis Corrdinator</a:t>
            </a:r>
          </a:p>
          <a:p>
            <a:r>
              <a:rPr lang="en-IT" sz="1400" dirty="0"/>
              <a:t>Physics WG convener</a:t>
            </a:r>
          </a:p>
          <a:p>
            <a:r>
              <a:rPr lang="en-IT" sz="1400" dirty="0"/>
              <a:t>Editorial Borad member</a:t>
            </a:r>
          </a:p>
          <a:p>
            <a:r>
              <a:rPr lang="en-IT" sz="1400" dirty="0"/>
              <a:t>Run coordinator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0AAA33-818E-424D-BD88-6037DDCE6ABE}"/>
              </a:ext>
            </a:extLst>
          </p:cNvPr>
          <p:cNvSpPr txBox="1"/>
          <p:nvPr/>
        </p:nvSpPr>
        <p:spPr>
          <a:xfrm>
            <a:off x="3167936" y="3461103"/>
            <a:ext cx="258384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/>
              <a:t>Experiment spokesperson</a:t>
            </a:r>
          </a:p>
          <a:p>
            <a:r>
              <a:rPr lang="en-IT" sz="1400" dirty="0"/>
              <a:t>CLAS Coord. Committee member</a:t>
            </a:r>
          </a:p>
          <a:p>
            <a:r>
              <a:rPr lang="en-IT" sz="1400" dirty="0"/>
              <a:t>Physics WG convener</a:t>
            </a:r>
          </a:p>
          <a:p>
            <a:r>
              <a:rPr lang="en-IT" sz="1400" dirty="0"/>
              <a:t>Run coordinator</a:t>
            </a:r>
          </a:p>
          <a:p>
            <a:r>
              <a:rPr lang="en-IT" sz="1400" dirty="0"/>
              <a:t>C</a:t>
            </a:r>
            <a:r>
              <a:rPr lang="en-GB" sz="1400" dirty="0"/>
              <a:t>h</a:t>
            </a:r>
            <a:r>
              <a:rPr lang="en-IT" sz="1400" dirty="0"/>
              <a:t>air of J</a:t>
            </a:r>
            <a:r>
              <a:rPr lang="en-GB" sz="1400" dirty="0"/>
              <a:t>l</a:t>
            </a:r>
            <a:r>
              <a:rPr lang="en-IT" sz="1400" dirty="0"/>
              <a:t>ab User Organization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26209A-C96C-7347-81E1-57E7B186276C}"/>
              </a:ext>
            </a:extLst>
          </p:cNvPr>
          <p:cNvSpPr txBox="1"/>
          <p:nvPr/>
        </p:nvSpPr>
        <p:spPr>
          <a:xfrm>
            <a:off x="341009" y="5873349"/>
            <a:ext cx="1533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Polarized target</a:t>
            </a:r>
          </a:p>
          <a:p>
            <a:r>
              <a:rPr lang="en-IT" sz="1400" dirty="0"/>
              <a:t>Target coordinator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87FF0C-E408-1E42-A2D6-6507ABC8BAFC}"/>
              </a:ext>
            </a:extLst>
          </p:cNvPr>
          <p:cNvSpPr txBox="1"/>
          <p:nvPr/>
        </p:nvSpPr>
        <p:spPr>
          <a:xfrm>
            <a:off x="7705600" y="431308"/>
            <a:ext cx="1217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MC is CERN </a:t>
            </a:r>
          </a:p>
          <a:p>
            <a:r>
              <a:rPr lang="en-US" sz="1400" b="1" dirty="0"/>
              <a:t>SPSC member</a:t>
            </a:r>
            <a:endParaRPr lang="en-IT" sz="14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6F4C4E-AC31-C24B-8EB7-6299B7416E64}"/>
              </a:ext>
            </a:extLst>
          </p:cNvPr>
          <p:cNvSpPr txBox="1"/>
          <p:nvPr/>
        </p:nvSpPr>
        <p:spPr>
          <a:xfrm>
            <a:off x="5953551" y="1827445"/>
            <a:ext cx="27320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b="1" dirty="0"/>
              <a:t>MC is NFN National Responsible</a:t>
            </a:r>
          </a:p>
          <a:p>
            <a:r>
              <a:rPr lang="en-IT" sz="1500" b="1" dirty="0"/>
              <a:t>MC as INFN Gr3 Coordinator</a:t>
            </a:r>
            <a:endParaRPr lang="en-IT" sz="15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78B038-2DB8-F14B-B54F-2F459496F88D}"/>
              </a:ext>
            </a:extLst>
          </p:cNvPr>
          <p:cNvSpPr txBox="1"/>
          <p:nvPr/>
        </p:nvSpPr>
        <p:spPr>
          <a:xfrm>
            <a:off x="5914526" y="2448529"/>
            <a:ext cx="29402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FE group: 8 researchers</a:t>
            </a:r>
          </a:p>
          <a:p>
            <a:r>
              <a:rPr lang="en-IT" sz="1500" dirty="0"/>
              <a:t>J</a:t>
            </a:r>
            <a:r>
              <a:rPr lang="en-GB" sz="1500" dirty="0"/>
              <a:t>L</a:t>
            </a:r>
            <a:r>
              <a:rPr lang="en-IT" sz="1500" dirty="0"/>
              <a:t>ab Collaboration ~ 50 researchers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A767E4-B74B-4C4E-B7DB-88107C2BD42F}"/>
              </a:ext>
            </a:extLst>
          </p:cNvPr>
          <p:cNvSpPr txBox="1"/>
          <p:nvPr/>
        </p:nvSpPr>
        <p:spPr>
          <a:xfrm>
            <a:off x="5914526" y="3122626"/>
            <a:ext cx="257442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Responsible of laboratories: </a:t>
            </a:r>
          </a:p>
          <a:p>
            <a:r>
              <a:rPr lang="en-IT" sz="1500" dirty="0"/>
              <a:t>    Cherenkov detectors </a:t>
            </a:r>
          </a:p>
          <a:p>
            <a:r>
              <a:rPr lang="en-IT" sz="1500" dirty="0"/>
              <a:t>    Photosensors</a:t>
            </a:r>
          </a:p>
          <a:p>
            <a:r>
              <a:rPr lang="en-IT" sz="1500" dirty="0"/>
              <a:t>    Superconducting magnets</a:t>
            </a:r>
          </a:p>
          <a:p>
            <a:endParaRPr lang="en-IT" sz="1500" dirty="0"/>
          </a:p>
          <a:p>
            <a:r>
              <a:rPr lang="en-IT" sz="1500" dirty="0"/>
              <a:t>Activity Leader</a:t>
            </a:r>
          </a:p>
          <a:p>
            <a:r>
              <a:rPr lang="en-IT" sz="1500" dirty="0"/>
              <a:t>     Hadron Physics 3</a:t>
            </a:r>
          </a:p>
          <a:p>
            <a:r>
              <a:rPr lang="en-IT" sz="1500" dirty="0"/>
              <a:t>     Strong 2020</a:t>
            </a:r>
          </a:p>
          <a:p>
            <a:endParaRPr lang="en-IT" sz="1500" dirty="0"/>
          </a:p>
          <a:p>
            <a:r>
              <a:rPr lang="en-IT" sz="1500" dirty="0"/>
              <a:t>Training Degree, PhD, Postdoc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EAD36FA-2ABF-894C-B2A9-88EBA2DB3C43}"/>
              </a:ext>
            </a:extLst>
          </p:cNvPr>
          <p:cNvSpPr txBox="1"/>
          <p:nvPr/>
        </p:nvSpPr>
        <p:spPr>
          <a:xfrm>
            <a:off x="165751" y="1267688"/>
            <a:ext cx="2368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/>
              <a:t>HERMES  @ DESY</a:t>
            </a:r>
            <a:r>
              <a:rPr lang="en-IT" sz="1400" dirty="0"/>
              <a:t> (precursors)</a:t>
            </a:r>
          </a:p>
          <a:p>
            <a:r>
              <a:rPr lang="en-IT" sz="1400" dirty="0"/>
              <a:t>First obsrvations 2001-2012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64B7F94-76A5-F745-9E26-DE61443705AB}"/>
              </a:ext>
            </a:extLst>
          </p:cNvPr>
          <p:cNvSpPr txBox="1"/>
          <p:nvPr/>
        </p:nvSpPr>
        <p:spPr>
          <a:xfrm>
            <a:off x="3210294" y="1267688"/>
            <a:ext cx="2646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/>
              <a:t>CLAS/CLAS12 @ JLab </a:t>
            </a:r>
            <a:r>
              <a:rPr lang="en-IT" sz="1400" dirty="0"/>
              <a:t>(luminosity)</a:t>
            </a:r>
          </a:p>
          <a:p>
            <a:r>
              <a:rPr lang="en-IT" sz="1400" dirty="0"/>
              <a:t>Valence region 2010-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FBDC9D9-8784-184C-ACBA-CA3DB393D973}"/>
              </a:ext>
            </a:extLst>
          </p:cNvPr>
          <p:cNvSpPr txBox="1"/>
          <p:nvPr/>
        </p:nvSpPr>
        <p:spPr>
          <a:xfrm>
            <a:off x="3167936" y="5873349"/>
            <a:ext cx="2770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/>
              <a:t>Spokesperson transverse target RG</a:t>
            </a:r>
          </a:p>
          <a:p>
            <a:r>
              <a:rPr lang="en-IT" sz="1400" dirty="0"/>
              <a:t>Polarized target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E5FFCA8-6B47-E54F-9E51-F5A286FDEA16}"/>
              </a:ext>
            </a:extLst>
          </p:cNvPr>
          <p:cNvSpPr txBox="1"/>
          <p:nvPr/>
        </p:nvSpPr>
        <p:spPr>
          <a:xfrm>
            <a:off x="144456" y="431308"/>
            <a:ext cx="755219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MC contriuted to the BSM studies in the electro-weak sector (</a:t>
            </a:r>
            <a:r>
              <a:rPr lang="en-IT" sz="1500" dirty="0">
                <a:latin typeface="Symbol" pitchFamily="2" charset="2"/>
              </a:rPr>
              <a:t>n</a:t>
            </a:r>
            <a:r>
              <a:rPr lang="en-IT" sz="1500" dirty="0"/>
              <a:t> oscillations, K</a:t>
            </a:r>
            <a:r>
              <a:rPr lang="en-IT" sz="1500" baseline="-25000" dirty="0"/>
              <a:t>L</a:t>
            </a:r>
            <a:r>
              <a:rPr lang="en-IT" sz="1500" dirty="0"/>
              <a:t> rare decays) </a:t>
            </a:r>
          </a:p>
          <a:p>
            <a:r>
              <a:rPr lang="en-GB" sz="1500" dirty="0"/>
              <a:t>a</a:t>
            </a:r>
            <a:r>
              <a:rPr lang="en-IT" sz="1500" dirty="0"/>
              <a:t>nd in estalishing a new investigation paradigm in the strong sector (nucleon 3D):</a:t>
            </a:r>
          </a:p>
          <a:p>
            <a:r>
              <a:rPr lang="en-IT" sz="1500" b="1" i="1" dirty="0"/>
              <a:t>Strong force dynamics in the confined state probed by parton transverse degreees of freedom</a:t>
            </a:r>
          </a:p>
        </p:txBody>
      </p:sp>
    </p:spTree>
    <p:extLst>
      <p:ext uri="{BB962C8B-B14F-4D97-AF65-F5344CB8AC3E}">
        <p14:creationId xmlns:p14="http://schemas.microsoft.com/office/powerpoint/2010/main" val="3753427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B4E5510-9B15-2041-97D8-DC8EF6E692DE}"/>
              </a:ext>
            </a:extLst>
          </p:cNvPr>
          <p:cNvSpPr/>
          <p:nvPr/>
        </p:nvSpPr>
        <p:spPr>
          <a:xfrm>
            <a:off x="4863005" y="573549"/>
            <a:ext cx="3759200" cy="58640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FA7C8D-765E-B748-9C24-1E006C0CE068}"/>
              </a:ext>
            </a:extLst>
          </p:cNvPr>
          <p:cNvSpPr/>
          <p:nvPr/>
        </p:nvSpPr>
        <p:spPr>
          <a:xfrm>
            <a:off x="416282" y="1838960"/>
            <a:ext cx="3759200" cy="46372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1F1BAF08-04DC-9844-B8B0-CF5AAEF1F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00" y="2226187"/>
            <a:ext cx="1701800" cy="1549400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39F63116-A338-3440-93C8-08AF49A7E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73" y="2194883"/>
            <a:ext cx="1727200" cy="1587500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BC746E17-F15D-D148-B119-E4013A611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870952"/>
            <a:ext cx="3568700" cy="25654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5C92177-26B8-EF40-B470-C7940203D9A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03D9D672-E419-9F47-B241-79EDCA01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14860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Date Placeholder 4">
            <a:extLst>
              <a:ext uri="{FF2B5EF4-FFF2-40B4-BE49-F238E27FC236}">
                <a16:creationId xmlns:a16="http://schemas.microsoft.com/office/drawing/2014/main" id="{428EBE3C-DDA7-A24A-84B1-D37EC8BF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14860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8DD33A-AB21-494D-B09A-E29B84F2BCF7}"/>
              </a:ext>
            </a:extLst>
          </p:cNvPr>
          <p:cNvSpPr/>
          <p:nvPr/>
        </p:nvSpPr>
        <p:spPr>
          <a:xfrm>
            <a:off x="0" y="421"/>
            <a:ext cx="9144000" cy="3376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2F481C-2E48-3846-9F97-C47FB9E3C994}"/>
              </a:ext>
            </a:extLst>
          </p:cNvPr>
          <p:cNvSpPr txBox="1"/>
          <p:nvPr/>
        </p:nvSpPr>
        <p:spPr>
          <a:xfrm>
            <a:off x="2891031" y="-51073"/>
            <a:ext cx="34692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Transversely Polarized Target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987F93C-E0FF-7C4A-8D34-2CCD44552EB9}"/>
              </a:ext>
            </a:extLst>
          </p:cNvPr>
          <p:cNvSpPr txBox="1"/>
          <p:nvPr/>
        </p:nvSpPr>
        <p:spPr>
          <a:xfrm>
            <a:off x="461900" y="810537"/>
            <a:ext cx="309520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Most sensitive configuration for</a:t>
            </a:r>
          </a:p>
          <a:p>
            <a:r>
              <a:rPr lang="en-US" sz="1500" dirty="0"/>
              <a:t>               QCD spin-orbit effects</a:t>
            </a:r>
          </a:p>
          <a:p>
            <a:r>
              <a:rPr lang="en-US" sz="1500" dirty="0"/>
              <a:t>               Tensor charge of the nucleon</a:t>
            </a:r>
            <a:endParaRPr lang="en-IT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35B42F-ED07-7441-AB1D-6E8778AABE80}"/>
              </a:ext>
            </a:extLst>
          </p:cNvPr>
          <p:cNvSpPr txBox="1"/>
          <p:nvPr/>
        </p:nvSpPr>
        <p:spPr>
          <a:xfrm>
            <a:off x="173552" y="448688"/>
            <a:ext cx="4398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MC is spokesperson of transverse target experiments</a:t>
            </a:r>
            <a:endParaRPr lang="en-IT" sz="1400" b="1" dirty="0"/>
          </a:p>
        </p:txBody>
      </p:sp>
      <p:pic>
        <p:nvPicPr>
          <p:cNvPr id="20" name="Picture 19" descr="Chart&#10;&#10;Description automatically generated">
            <a:extLst>
              <a:ext uri="{FF2B5EF4-FFF2-40B4-BE49-F238E27FC236}">
                <a16:creationId xmlns:a16="http://schemas.microsoft.com/office/drawing/2014/main" id="{73A8533B-43A7-8B46-BB4F-9C91FBB165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5600" y="3748535"/>
            <a:ext cx="2834640" cy="2689025"/>
          </a:xfrm>
          <a:prstGeom prst="rect">
            <a:avLst/>
          </a:prstGeom>
        </p:spPr>
      </p:pic>
      <p:pic>
        <p:nvPicPr>
          <p:cNvPr id="21" name="Picture 20" descr="Text&#10;&#10;Description automatically generated with medium confidence">
            <a:extLst>
              <a:ext uri="{FF2B5EF4-FFF2-40B4-BE49-F238E27FC236}">
                <a16:creationId xmlns:a16="http://schemas.microsoft.com/office/drawing/2014/main" id="{3C262959-A472-C244-B69E-795A4CC236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070" y="2353752"/>
            <a:ext cx="3441700" cy="660400"/>
          </a:xfrm>
          <a:prstGeom prst="rect">
            <a:avLst/>
          </a:prstGeom>
        </p:spPr>
      </p:pic>
      <p:pic>
        <p:nvPicPr>
          <p:cNvPr id="29" name="Picture 28" descr="Logo, company name&#10;&#10;Description automatically generated">
            <a:extLst>
              <a:ext uri="{FF2B5EF4-FFF2-40B4-BE49-F238E27FC236}">
                <a16:creationId xmlns:a16="http://schemas.microsoft.com/office/drawing/2014/main" id="{1B388A63-2D82-0D41-A951-241ED5D4C2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6840" y="3073633"/>
            <a:ext cx="3073400" cy="571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5B5B84-2064-3240-A567-5E2BEE15B209}"/>
              </a:ext>
            </a:extLst>
          </p:cNvPr>
          <p:cNvSpPr txBox="1"/>
          <p:nvPr/>
        </p:nvSpPr>
        <p:spPr>
          <a:xfrm>
            <a:off x="5024126" y="611713"/>
            <a:ext cx="361169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Exclusive physics and mechanical properties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81F47EE-9773-284B-87A7-F6D069E7256F}"/>
              </a:ext>
            </a:extLst>
          </p:cNvPr>
          <p:cNvSpPr txBox="1"/>
          <p:nvPr/>
        </p:nvSpPr>
        <p:spPr>
          <a:xfrm>
            <a:off x="549744" y="1827433"/>
            <a:ext cx="32994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SIDIS  spin-orbit and and tensor charge</a:t>
            </a: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890C7DA4-DDA3-9D47-8ED6-A0E109C3F1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1799" y="1002989"/>
            <a:ext cx="26670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32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5A0B6A3-EDA5-A149-8559-6EE1720997C2}"/>
              </a:ext>
            </a:extLst>
          </p:cNvPr>
          <p:cNvSpPr/>
          <p:nvPr/>
        </p:nvSpPr>
        <p:spPr>
          <a:xfrm>
            <a:off x="137047" y="1164273"/>
            <a:ext cx="4327164" cy="53518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143F4EA-B345-3242-8763-8C8D73C70C8B}"/>
              </a:ext>
            </a:extLst>
          </p:cNvPr>
          <p:cNvSpPr/>
          <p:nvPr/>
        </p:nvSpPr>
        <p:spPr>
          <a:xfrm>
            <a:off x="4679790" y="1147797"/>
            <a:ext cx="4345854" cy="53518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5C92177-26B8-EF40-B470-C7940203D9A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03D9D672-E419-9F47-B241-79EDCA01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14860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Date Placeholder 4">
            <a:extLst>
              <a:ext uri="{FF2B5EF4-FFF2-40B4-BE49-F238E27FC236}">
                <a16:creationId xmlns:a16="http://schemas.microsoft.com/office/drawing/2014/main" id="{428EBE3C-DDA7-A24A-84B1-D37EC8BF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14860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8DD33A-AB21-494D-B09A-E29B84F2BCF7}"/>
              </a:ext>
            </a:extLst>
          </p:cNvPr>
          <p:cNvSpPr/>
          <p:nvPr/>
        </p:nvSpPr>
        <p:spPr>
          <a:xfrm>
            <a:off x="0" y="421"/>
            <a:ext cx="9144000" cy="3376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2F481C-2E48-3846-9F97-C47FB9E3C994}"/>
              </a:ext>
            </a:extLst>
          </p:cNvPr>
          <p:cNvSpPr txBox="1"/>
          <p:nvPr/>
        </p:nvSpPr>
        <p:spPr>
          <a:xfrm>
            <a:off x="3170509" y="-51073"/>
            <a:ext cx="29102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CLAS12 @ Jefferson Lab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2D8F91-A62A-CB45-9231-069E78EE83C5}"/>
              </a:ext>
            </a:extLst>
          </p:cNvPr>
          <p:cNvSpPr txBox="1"/>
          <p:nvPr/>
        </p:nvSpPr>
        <p:spPr>
          <a:xfrm>
            <a:off x="137046" y="397248"/>
            <a:ext cx="81830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b="1" dirty="0"/>
              <a:t>MC is chair of Deep-Process Working Group since 2016</a:t>
            </a:r>
            <a:r>
              <a:rPr lang="en-IT" sz="1500" dirty="0"/>
              <a:t>.     First CLAS12 publications came from DPWG.</a:t>
            </a:r>
          </a:p>
          <a:p>
            <a:endParaRPr lang="en-IT" sz="1000" dirty="0"/>
          </a:p>
          <a:p>
            <a:r>
              <a:rPr lang="en-IT" sz="1500" dirty="0"/>
              <a:t>Unprecedented precision, valence region coverage, discovery potential.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DA354D-0166-324B-959C-86FB1791729D}"/>
              </a:ext>
            </a:extLst>
          </p:cNvPr>
          <p:cNvSpPr txBox="1"/>
          <p:nvPr/>
        </p:nvSpPr>
        <p:spPr>
          <a:xfrm>
            <a:off x="225196" y="1585496"/>
            <a:ext cx="947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ep </a:t>
            </a:r>
            <a:r>
              <a:rPr lang="en-US" sz="1400" dirty="0">
                <a:sym typeface="Wingdings" pitchFamily="2" charset="2"/>
              </a:rPr>
              <a:t> </a:t>
            </a:r>
            <a:r>
              <a:rPr lang="en-US" sz="1400" dirty="0" err="1">
                <a:sym typeface="Wingdings" pitchFamily="2" charset="2"/>
              </a:rPr>
              <a:t>e’hX</a:t>
            </a:r>
            <a:endParaRPr lang="en-IT" sz="1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D58F34-659C-E34C-920D-319EE13C920C}"/>
              </a:ext>
            </a:extLst>
          </p:cNvPr>
          <p:cNvSpPr txBox="1"/>
          <p:nvPr/>
        </p:nvSpPr>
        <p:spPr>
          <a:xfrm>
            <a:off x="2013301" y="1618987"/>
            <a:ext cx="231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S. Diehl et al., e-Print: 2101.03544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DA9C939-8631-F340-9D7F-119AB164CD8D}"/>
              </a:ext>
            </a:extLst>
          </p:cNvPr>
          <p:cNvSpPr txBox="1"/>
          <p:nvPr/>
        </p:nvSpPr>
        <p:spPr>
          <a:xfrm>
            <a:off x="3106234" y="4941413"/>
            <a:ext cx="1402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New evidence of</a:t>
            </a:r>
          </a:p>
          <a:p>
            <a:r>
              <a:rPr lang="en-US" sz="1400" dirty="0">
                <a:solidFill>
                  <a:srgbClr val="C00000"/>
                </a:solidFill>
              </a:rPr>
              <a:t>spin-orbit effect</a:t>
            </a:r>
            <a:endParaRPr lang="en-IT" sz="1400" dirty="0">
              <a:solidFill>
                <a:srgbClr val="C00000"/>
              </a:solidFill>
            </a:endParaRP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B871AFEA-C134-E042-846B-10546201A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713" y="2001434"/>
            <a:ext cx="2439019" cy="2240366"/>
          </a:xfrm>
          <a:prstGeom prst="rect">
            <a:avLst/>
          </a:prstGeom>
        </p:spPr>
      </p:pic>
      <p:pic>
        <p:nvPicPr>
          <p:cNvPr id="11" name="Picture 10" descr="Chart, scatter chart, box and whisker chart&#10;&#10;Description automatically generated">
            <a:extLst>
              <a:ext uri="{FF2B5EF4-FFF2-40B4-BE49-F238E27FC236}">
                <a16:creationId xmlns:a16="http://schemas.microsoft.com/office/drawing/2014/main" id="{25EB68D2-0118-3840-AD85-CD757CF65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84" y="4599918"/>
            <a:ext cx="2858972" cy="185519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0ADB003-1BD3-0845-8186-CE4A02EB178D}"/>
              </a:ext>
            </a:extLst>
          </p:cNvPr>
          <p:cNvSpPr txBox="1"/>
          <p:nvPr/>
        </p:nvSpPr>
        <p:spPr>
          <a:xfrm>
            <a:off x="3286276" y="2517062"/>
            <a:ext cx="8747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Superior</a:t>
            </a:r>
          </a:p>
          <a:p>
            <a:r>
              <a:rPr lang="en-US" sz="1400" dirty="0">
                <a:solidFill>
                  <a:srgbClr val="C00000"/>
                </a:solidFill>
              </a:rPr>
              <a:t>Precision</a:t>
            </a:r>
          </a:p>
          <a:p>
            <a:r>
              <a:rPr lang="en-US" sz="1400" dirty="0">
                <a:solidFill>
                  <a:srgbClr val="C00000"/>
                </a:solidFill>
              </a:rPr>
              <a:t>(valence)</a:t>
            </a:r>
            <a:endParaRPr lang="en-IT" sz="1400" dirty="0">
              <a:solidFill>
                <a:srgbClr val="C0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6179382-6AC7-A94D-8866-B048CA4E8A0B}"/>
              </a:ext>
            </a:extLst>
          </p:cNvPr>
          <p:cNvSpPr txBox="1"/>
          <p:nvPr/>
        </p:nvSpPr>
        <p:spPr>
          <a:xfrm>
            <a:off x="211640" y="4190337"/>
            <a:ext cx="1042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ep </a:t>
            </a:r>
            <a:r>
              <a:rPr lang="en-US" sz="1400" dirty="0">
                <a:sym typeface="Wingdings" pitchFamily="2" charset="2"/>
              </a:rPr>
              <a:t> </a:t>
            </a:r>
            <a:r>
              <a:rPr lang="en-US" sz="1400" dirty="0" err="1">
                <a:sym typeface="Wingdings" pitchFamily="2" charset="2"/>
              </a:rPr>
              <a:t>e’hhX</a:t>
            </a:r>
            <a:endParaRPr lang="en-IT" sz="14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09A253-8D00-F446-BBD5-A07F352C5A1D}"/>
              </a:ext>
            </a:extLst>
          </p:cNvPr>
          <p:cNvSpPr txBox="1"/>
          <p:nvPr/>
        </p:nvSpPr>
        <p:spPr>
          <a:xfrm>
            <a:off x="1637773" y="4205727"/>
            <a:ext cx="28570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T.B. Hayward et al., PRL 126 (2021) 152501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6A9E281-E3B5-2245-98CD-0B629FFE7555}"/>
              </a:ext>
            </a:extLst>
          </p:cNvPr>
          <p:cNvSpPr txBox="1"/>
          <p:nvPr/>
        </p:nvSpPr>
        <p:spPr>
          <a:xfrm>
            <a:off x="5075106" y="1192142"/>
            <a:ext cx="361169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Exclusive physics and mechanical properties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FD9FE45-8358-D748-8712-0A3D620B1947}"/>
              </a:ext>
            </a:extLst>
          </p:cNvPr>
          <p:cNvSpPr txBox="1"/>
          <p:nvPr/>
        </p:nvSpPr>
        <p:spPr>
          <a:xfrm>
            <a:off x="973935" y="1226740"/>
            <a:ext cx="267207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SIDIS  physics and tensor charge</a:t>
            </a:r>
          </a:p>
        </p:txBody>
      </p:sp>
      <p:sp>
        <p:nvSpPr>
          <p:cNvPr id="33" name="CasellaDiTesto 1">
            <a:extLst>
              <a:ext uri="{FF2B5EF4-FFF2-40B4-BE49-F238E27FC236}">
                <a16:creationId xmlns:a16="http://schemas.microsoft.com/office/drawing/2014/main" id="{B21FE4DE-24FD-FB48-BD90-AC0082250D0F}"/>
              </a:ext>
            </a:extLst>
          </p:cNvPr>
          <p:cNvSpPr txBox="1"/>
          <p:nvPr/>
        </p:nvSpPr>
        <p:spPr>
          <a:xfrm>
            <a:off x="5552289" y="2117543"/>
            <a:ext cx="28469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>
                <a:latin typeface="+mj-lt"/>
                <a:cs typeface="Arial"/>
              </a:rPr>
              <a:t>N.Hirlinger</a:t>
            </a:r>
            <a:r>
              <a:rPr lang="it-IT" sz="1200" dirty="0">
                <a:latin typeface="+mj-lt"/>
                <a:cs typeface="Arial"/>
              </a:rPr>
              <a:t> et. al.  PRC  98 4 (2016) 045203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55B2A89-D149-1B45-867D-11A4A8AA80C1}"/>
              </a:ext>
            </a:extLst>
          </p:cNvPr>
          <p:cNvSpPr txBox="1"/>
          <p:nvPr/>
        </p:nvSpPr>
        <p:spPr>
          <a:xfrm>
            <a:off x="8295982" y="3550779"/>
            <a:ext cx="712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Cross</a:t>
            </a:r>
          </a:p>
          <a:p>
            <a:r>
              <a:rPr lang="en-US" sz="1400" dirty="0">
                <a:solidFill>
                  <a:srgbClr val="C00000"/>
                </a:solidFill>
              </a:rPr>
              <a:t>section</a:t>
            </a:r>
            <a:endParaRPr lang="en-IT" sz="1400" dirty="0">
              <a:solidFill>
                <a:srgbClr val="C0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69D8650-6D88-4E45-9B48-F380DB12B05C}"/>
              </a:ext>
            </a:extLst>
          </p:cNvPr>
          <p:cNvSpPr txBox="1"/>
          <p:nvPr/>
        </p:nvSpPr>
        <p:spPr>
          <a:xfrm>
            <a:off x="4782334" y="1745522"/>
            <a:ext cx="968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ep </a:t>
            </a:r>
            <a:r>
              <a:rPr lang="en-US" sz="1400" dirty="0">
                <a:sym typeface="Wingdings" pitchFamily="2" charset="2"/>
              </a:rPr>
              <a:t> </a:t>
            </a:r>
            <a:r>
              <a:rPr lang="en-US" sz="1400" dirty="0" err="1">
                <a:sym typeface="Wingdings" pitchFamily="2" charset="2"/>
              </a:rPr>
              <a:t>e’p’</a:t>
            </a:r>
            <a:r>
              <a:rPr lang="en-US" sz="1400" dirty="0" err="1">
                <a:latin typeface="Symbol" pitchFamily="2" charset="2"/>
                <a:sym typeface="Wingdings" pitchFamily="2" charset="2"/>
              </a:rPr>
              <a:t>g</a:t>
            </a:r>
            <a:endParaRPr lang="en-IT" sz="1400" dirty="0">
              <a:latin typeface="Symbol" pitchFamily="2" charset="2"/>
            </a:endParaRP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023B5F4-BD7D-D843-A2B2-B04D4FC8E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943" y="2458952"/>
            <a:ext cx="3632200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79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3C5052EF-E9AC-7048-B4AD-52F4CD88B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0" y="456944"/>
            <a:ext cx="2476500" cy="2514600"/>
          </a:xfrm>
          <a:prstGeom prst="rect">
            <a:avLst/>
          </a:prstGeom>
        </p:spPr>
      </p:pic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378A5C2E-B1C6-0943-9890-01780E7EA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418" y="3429000"/>
            <a:ext cx="4305300" cy="29337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5C92177-26B8-EF40-B470-C7940203D9A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03D9D672-E419-9F47-B241-79EDCA01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14860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Date Placeholder 4">
            <a:extLst>
              <a:ext uri="{FF2B5EF4-FFF2-40B4-BE49-F238E27FC236}">
                <a16:creationId xmlns:a16="http://schemas.microsoft.com/office/drawing/2014/main" id="{428EBE3C-DDA7-A24A-84B1-D37EC8BF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14860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8DD33A-AB21-494D-B09A-E29B84F2BCF7}"/>
              </a:ext>
            </a:extLst>
          </p:cNvPr>
          <p:cNvSpPr/>
          <p:nvPr/>
        </p:nvSpPr>
        <p:spPr>
          <a:xfrm>
            <a:off x="0" y="421"/>
            <a:ext cx="9144000" cy="3376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2F481C-2E48-3846-9F97-C47FB9E3C994}"/>
              </a:ext>
            </a:extLst>
          </p:cNvPr>
          <p:cNvSpPr txBox="1"/>
          <p:nvPr/>
        </p:nvSpPr>
        <p:spPr>
          <a:xfrm>
            <a:off x="3801519" y="-51073"/>
            <a:ext cx="16482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CLAS12 RICH</a:t>
            </a:r>
          </a:p>
        </p:txBody>
      </p:sp>
      <p:pic>
        <p:nvPicPr>
          <p:cNvPr id="16" name="Picture 15" descr="Histogram&#10;&#10;Description automatically generated with low confidence">
            <a:extLst>
              <a:ext uri="{FF2B5EF4-FFF2-40B4-BE49-F238E27FC236}">
                <a16:creationId xmlns:a16="http://schemas.microsoft.com/office/drawing/2014/main" id="{0D0FB745-2A83-B64D-935A-32BDB3A82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2" y="3429001"/>
            <a:ext cx="4455308" cy="29356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66D5B2-5FA3-8640-A02B-EC23DA5E9C68}"/>
              </a:ext>
            </a:extLst>
          </p:cNvPr>
          <p:cNvSpPr txBox="1"/>
          <p:nvPr/>
        </p:nvSpPr>
        <p:spPr>
          <a:xfrm>
            <a:off x="541888" y="3057865"/>
            <a:ext cx="30809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Good hadron separation (direct light)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97427D-1CB2-C046-B4DE-839D785D0266}"/>
              </a:ext>
            </a:extLst>
          </p:cNvPr>
          <p:cNvSpPr txBox="1"/>
          <p:nvPr/>
        </p:nvSpPr>
        <p:spPr>
          <a:xfrm>
            <a:off x="5609967" y="4632349"/>
            <a:ext cx="279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6D99C8-39F1-FC43-924E-CE4BB5ED941D}"/>
              </a:ext>
            </a:extLst>
          </p:cNvPr>
          <p:cNvSpPr txBox="1"/>
          <p:nvPr/>
        </p:nvSpPr>
        <p:spPr>
          <a:xfrm>
            <a:off x="5872735" y="3953435"/>
            <a:ext cx="308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latin typeface="Symbol" pitchFamily="2" charset="2"/>
              </a:rPr>
              <a:t>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6EA440-5F29-8848-84AE-4D0BA5894CFB}"/>
              </a:ext>
            </a:extLst>
          </p:cNvPr>
          <p:cNvSpPr txBox="1"/>
          <p:nvPr/>
        </p:nvSpPr>
        <p:spPr>
          <a:xfrm>
            <a:off x="4617679" y="3046281"/>
            <a:ext cx="45213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Effective suppression of mis-identifications (direct light)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147AE7-71E1-AD46-B23A-3A18D46D0762}"/>
              </a:ext>
            </a:extLst>
          </p:cNvPr>
          <p:cNvSpPr txBox="1"/>
          <p:nvPr/>
        </p:nvSpPr>
        <p:spPr>
          <a:xfrm>
            <a:off x="267333" y="496149"/>
            <a:ext cx="539166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b="1" dirty="0"/>
              <a:t>RICH detector to access the strange (kaon) sector</a:t>
            </a:r>
          </a:p>
          <a:p>
            <a:endParaRPr lang="en-IT" sz="1500" b="1" dirty="0"/>
          </a:p>
          <a:p>
            <a:r>
              <a:rPr lang="en-IT" sz="1500" b="1" dirty="0"/>
              <a:t>MC is RICH Project Leader and PI of CLASMED   </a:t>
            </a:r>
          </a:p>
          <a:p>
            <a:r>
              <a:rPr lang="en-IT" sz="1500" dirty="0"/>
              <a:t>      Coordination </a:t>
            </a:r>
          </a:p>
          <a:p>
            <a:r>
              <a:rPr lang="en-IT" sz="1500" dirty="0"/>
              <a:t>      Design </a:t>
            </a:r>
          </a:p>
          <a:p>
            <a:r>
              <a:rPr lang="en-IT" sz="1500" dirty="0"/>
              <a:t>      Front-end electronics     </a:t>
            </a:r>
          </a:p>
          <a:p>
            <a:r>
              <a:rPr lang="en-IT" sz="1500" dirty="0"/>
              <a:t>      Optical component R&amp;D and characterization</a:t>
            </a:r>
          </a:p>
          <a:p>
            <a:endParaRPr lang="en-IT" sz="1500" dirty="0"/>
          </a:p>
          <a:p>
            <a:r>
              <a:rPr lang="en-IT" sz="1500" dirty="0"/>
              <a:t>First module installed in 2018 before data-taking</a:t>
            </a:r>
          </a:p>
          <a:p>
            <a:r>
              <a:rPr lang="en-IT" sz="1500" dirty="0"/>
              <a:t>Second symmetric module expected in 2022, before polarized runs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8AFE4F-B3F7-7D47-81F5-BB75CF298FEC}"/>
              </a:ext>
            </a:extLst>
          </p:cNvPr>
          <p:cNvSpPr txBox="1"/>
          <p:nvPr/>
        </p:nvSpPr>
        <p:spPr>
          <a:xfrm>
            <a:off x="1054444" y="4896805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latin typeface="Symbol" pitchFamily="2" charset="2"/>
              </a:rPr>
              <a:t>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C25437-2B17-4A4C-AC8B-A4F89D2A4160}"/>
              </a:ext>
            </a:extLst>
          </p:cNvPr>
          <p:cNvSpPr txBox="1"/>
          <p:nvPr/>
        </p:nvSpPr>
        <p:spPr>
          <a:xfrm>
            <a:off x="1768766" y="5080720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7D161F-247A-2041-B320-7430F85DA34C}"/>
              </a:ext>
            </a:extLst>
          </p:cNvPr>
          <p:cNvSpPr txBox="1"/>
          <p:nvPr/>
        </p:nvSpPr>
        <p:spPr>
          <a:xfrm>
            <a:off x="2510074" y="5356687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546420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conference room&#10;&#10;Description automatically generated">
            <a:extLst>
              <a:ext uri="{FF2B5EF4-FFF2-40B4-BE49-F238E27FC236}">
                <a16:creationId xmlns:a16="http://schemas.microsoft.com/office/drawing/2014/main" id="{D44EB2EE-E6C0-F744-960E-703E8A3ED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627" y="556473"/>
            <a:ext cx="3022600" cy="2501900"/>
          </a:xfrm>
          <a:prstGeom prst="rect">
            <a:avLst/>
          </a:prstGeom>
        </p:spPr>
      </p:pic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6C7C0E21-145A-4C42-99C1-1C6AF5A85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25" y="1355588"/>
            <a:ext cx="3213100" cy="25146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5C92177-26B8-EF40-B470-C7940203D9A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03D9D672-E419-9F47-B241-79EDCA01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14860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Date Placeholder 4">
            <a:extLst>
              <a:ext uri="{FF2B5EF4-FFF2-40B4-BE49-F238E27FC236}">
                <a16:creationId xmlns:a16="http://schemas.microsoft.com/office/drawing/2014/main" id="{428EBE3C-DDA7-A24A-84B1-D37EC8BF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14860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8DD33A-AB21-494D-B09A-E29B84F2BCF7}"/>
              </a:ext>
            </a:extLst>
          </p:cNvPr>
          <p:cNvSpPr/>
          <p:nvPr/>
        </p:nvSpPr>
        <p:spPr>
          <a:xfrm>
            <a:off x="0" y="421"/>
            <a:ext cx="9144000" cy="3376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2F481C-2E48-3846-9F97-C47FB9E3C994}"/>
              </a:ext>
            </a:extLst>
          </p:cNvPr>
          <p:cNvSpPr txBox="1"/>
          <p:nvPr/>
        </p:nvSpPr>
        <p:spPr>
          <a:xfrm>
            <a:off x="3417771" y="-51073"/>
            <a:ext cx="24157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RICH Achievements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D46A33E-0969-1E45-B0D5-F7FF9A7F9BF4}"/>
              </a:ext>
            </a:extLst>
          </p:cNvPr>
          <p:cNvSpPr txBox="1"/>
          <p:nvPr/>
        </p:nvSpPr>
        <p:spPr>
          <a:xfrm>
            <a:off x="224091" y="483396"/>
            <a:ext cx="54028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Aerogel</a:t>
            </a:r>
          </a:p>
          <a:p>
            <a:r>
              <a:rPr lang="en-US" sz="1600" dirty="0"/>
              <a:t>World leading transparency </a:t>
            </a:r>
          </a:p>
          <a:p>
            <a:r>
              <a:rPr lang="en-US" sz="1600" dirty="0"/>
              <a:t>at such large refractive indexes and volumes</a:t>
            </a:r>
          </a:p>
          <a:p>
            <a:r>
              <a:rPr lang="en-US" sz="1600" b="1" dirty="0"/>
              <a:t> </a:t>
            </a:r>
            <a:endParaRPr lang="en-US" sz="16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6ACD405-1684-F14A-9D09-91895C0F779C}"/>
              </a:ext>
            </a:extLst>
          </p:cNvPr>
          <p:cNvSpPr txBox="1"/>
          <p:nvPr/>
        </p:nvSpPr>
        <p:spPr>
          <a:xfrm>
            <a:off x="3357241" y="3104091"/>
            <a:ext cx="5409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Carbon Fiber Mirrors (spherical)</a:t>
            </a:r>
          </a:p>
          <a:p>
            <a:r>
              <a:rPr lang="en-US" sz="1600" dirty="0"/>
              <a:t>to maximize lightness and stiffness. Consolidate technology (HERMES, AMS, </a:t>
            </a:r>
            <a:r>
              <a:rPr lang="en-US" sz="1600" dirty="0" err="1"/>
              <a:t>LHCb</a:t>
            </a:r>
            <a:r>
              <a:rPr lang="en-US" sz="1600" dirty="0"/>
              <a:t>) but ~ 30 % material budget reduction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A44C98B-4A9D-F44E-805B-9BD169ABF6A7}"/>
              </a:ext>
            </a:extLst>
          </p:cNvPr>
          <p:cNvSpPr txBox="1"/>
          <p:nvPr/>
        </p:nvSpPr>
        <p:spPr>
          <a:xfrm>
            <a:off x="3369509" y="5576610"/>
            <a:ext cx="4372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Glass-Skin Mirrors (planar)</a:t>
            </a:r>
          </a:p>
          <a:p>
            <a:r>
              <a:rPr lang="en-US" sz="1600" dirty="0"/>
              <a:t>Innovative technology never used in nuclear </a:t>
            </a:r>
            <a:r>
              <a:rPr lang="en-US" sz="1600" dirty="0" err="1"/>
              <a:t>exps</a:t>
            </a:r>
            <a:r>
              <a:rPr lang="en-US" sz="1600" dirty="0"/>
              <a:t>.</a:t>
            </a:r>
            <a:br>
              <a:rPr lang="en-US" sz="1600" dirty="0"/>
            </a:br>
            <a:r>
              <a:rPr lang="en-US" sz="1600" dirty="0"/>
              <a:t>~ 1/5 cost for squared meter </a:t>
            </a:r>
            <a:r>
              <a:rPr lang="en-US" sz="1600" dirty="0" err="1"/>
              <a:t>vs</a:t>
            </a:r>
            <a:r>
              <a:rPr lang="en-US" sz="1600" dirty="0"/>
              <a:t> CFRP</a:t>
            </a:r>
          </a:p>
        </p:txBody>
      </p:sp>
      <p:pic>
        <p:nvPicPr>
          <p:cNvPr id="56" name="Picture 55" descr="images.jpg">
            <a:extLst>
              <a:ext uri="{FF2B5EF4-FFF2-40B4-BE49-F238E27FC236}">
                <a16:creationId xmlns:a16="http://schemas.microsoft.com/office/drawing/2014/main" id="{392FD09E-FFD2-8143-ACA3-272D1A372F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388" y="4052418"/>
            <a:ext cx="1514930" cy="151493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BA43B30C-28BE-7848-AB8B-D5A4E7AC866E}"/>
              </a:ext>
            </a:extLst>
          </p:cNvPr>
          <p:cNvSpPr txBox="1"/>
          <p:nvPr/>
        </p:nvSpPr>
        <p:spPr>
          <a:xfrm>
            <a:off x="4341606" y="4223883"/>
            <a:ext cx="27504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Photon Detector</a:t>
            </a:r>
          </a:p>
          <a:p>
            <a:r>
              <a:rPr lang="en-US" sz="1600" dirty="0"/>
              <a:t>First use of H8500/H12700 </a:t>
            </a:r>
            <a:br>
              <a:rPr lang="en-US" sz="1600" dirty="0"/>
            </a:br>
            <a:r>
              <a:rPr lang="en-US" sz="1600" dirty="0"/>
              <a:t>flat panel multi-anode PMTs</a:t>
            </a:r>
          </a:p>
          <a:p>
            <a:r>
              <a:rPr lang="en-US" sz="1600" dirty="0"/>
              <a:t>64 pixels on a 5x5 cm</a:t>
            </a:r>
            <a:r>
              <a:rPr lang="en-US" sz="1600" baseline="30000" dirty="0"/>
              <a:t>2</a:t>
            </a:r>
            <a:r>
              <a:rPr lang="en-US" sz="1600" dirty="0"/>
              <a:t> area</a:t>
            </a:r>
          </a:p>
        </p:txBody>
      </p:sp>
      <p:sp>
        <p:nvSpPr>
          <p:cNvPr id="58" name="Bent Arrow 57">
            <a:extLst>
              <a:ext uri="{FF2B5EF4-FFF2-40B4-BE49-F238E27FC236}">
                <a16:creationId xmlns:a16="http://schemas.microsoft.com/office/drawing/2014/main" id="{7161A9E6-D712-F840-B25F-918DC9A22BAD}"/>
              </a:ext>
            </a:extLst>
          </p:cNvPr>
          <p:cNvSpPr/>
          <p:nvPr/>
        </p:nvSpPr>
        <p:spPr>
          <a:xfrm rot="9424462">
            <a:off x="3673929" y="1491088"/>
            <a:ext cx="671285" cy="538784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Bent Arrow 58">
            <a:extLst>
              <a:ext uri="{FF2B5EF4-FFF2-40B4-BE49-F238E27FC236}">
                <a16:creationId xmlns:a16="http://schemas.microsoft.com/office/drawing/2014/main" id="{099D7E28-CA97-3144-84CD-474BA343C5D2}"/>
              </a:ext>
            </a:extLst>
          </p:cNvPr>
          <p:cNvSpPr/>
          <p:nvPr/>
        </p:nvSpPr>
        <p:spPr>
          <a:xfrm rot="20080027">
            <a:off x="5015500" y="2447599"/>
            <a:ext cx="671285" cy="538784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0" name="Bent Arrow 59">
            <a:extLst>
              <a:ext uri="{FF2B5EF4-FFF2-40B4-BE49-F238E27FC236}">
                <a16:creationId xmlns:a16="http://schemas.microsoft.com/office/drawing/2014/main" id="{E05F0C80-FE91-F848-9ED1-3FD23E450C1F}"/>
              </a:ext>
            </a:extLst>
          </p:cNvPr>
          <p:cNvSpPr/>
          <p:nvPr/>
        </p:nvSpPr>
        <p:spPr>
          <a:xfrm flipH="1">
            <a:off x="3369510" y="4868848"/>
            <a:ext cx="567490" cy="69850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Right Arrow 60">
            <a:extLst>
              <a:ext uri="{FF2B5EF4-FFF2-40B4-BE49-F238E27FC236}">
                <a16:creationId xmlns:a16="http://schemas.microsoft.com/office/drawing/2014/main" id="{1D047210-A647-6541-9CDF-C3A0DAB0A70B}"/>
              </a:ext>
            </a:extLst>
          </p:cNvPr>
          <p:cNvSpPr/>
          <p:nvPr/>
        </p:nvSpPr>
        <p:spPr>
          <a:xfrm>
            <a:off x="6885214" y="4653291"/>
            <a:ext cx="424561" cy="28879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text, indoor, yellow, worktable&#10;&#10;Description automatically generated">
            <a:extLst>
              <a:ext uri="{FF2B5EF4-FFF2-40B4-BE49-F238E27FC236}">
                <a16:creationId xmlns:a16="http://schemas.microsoft.com/office/drawing/2014/main" id="{5602C4E9-83CF-9545-848B-2C0CFF32C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25" y="4520817"/>
            <a:ext cx="3136900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28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3E34198-4C0A-F746-A6C7-DCF30C18B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6" y="4499205"/>
            <a:ext cx="2578100" cy="1955800"/>
          </a:xfrm>
          <a:prstGeom prst="rect">
            <a:avLst/>
          </a:prstGeom>
        </p:spPr>
      </p:pic>
      <p:pic>
        <p:nvPicPr>
          <p:cNvPr id="41" name="Picture 40" descr="IMG_20180701_160602.jpg">
            <a:extLst>
              <a:ext uri="{FF2B5EF4-FFF2-40B4-BE49-F238E27FC236}">
                <a16:creationId xmlns:a16="http://schemas.microsoft.com/office/drawing/2014/main" id="{FD678ECB-DD30-5946-855C-85AB6FE52C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84519" y="2907894"/>
            <a:ext cx="3633991" cy="2038188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51C22A25-D5F6-7545-8B4A-BCF15B6EC8C1}"/>
              </a:ext>
            </a:extLst>
          </p:cNvPr>
          <p:cNvSpPr/>
          <p:nvPr/>
        </p:nvSpPr>
        <p:spPr>
          <a:xfrm>
            <a:off x="5323957" y="2838774"/>
            <a:ext cx="3743103" cy="3212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80EDBC-070C-6842-A9C4-A6AE65317486}"/>
              </a:ext>
            </a:extLst>
          </p:cNvPr>
          <p:cNvSpPr/>
          <p:nvPr/>
        </p:nvSpPr>
        <p:spPr>
          <a:xfrm>
            <a:off x="5323958" y="4535751"/>
            <a:ext cx="3743103" cy="4957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5C92177-26B8-EF40-B470-C7940203D9A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03D9D672-E419-9F47-B241-79EDCA01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14860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Date Placeholder 4">
            <a:extLst>
              <a:ext uri="{FF2B5EF4-FFF2-40B4-BE49-F238E27FC236}">
                <a16:creationId xmlns:a16="http://schemas.microsoft.com/office/drawing/2014/main" id="{428EBE3C-DDA7-A24A-84B1-D37EC8BF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14860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8DD33A-AB21-494D-B09A-E29B84F2BCF7}"/>
              </a:ext>
            </a:extLst>
          </p:cNvPr>
          <p:cNvSpPr/>
          <p:nvPr/>
        </p:nvSpPr>
        <p:spPr>
          <a:xfrm>
            <a:off x="0" y="421"/>
            <a:ext cx="9144000" cy="3376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2F481C-2E48-3846-9F97-C47FB9E3C994}"/>
              </a:ext>
            </a:extLst>
          </p:cNvPr>
          <p:cNvSpPr txBox="1"/>
          <p:nvPr/>
        </p:nvSpPr>
        <p:spPr>
          <a:xfrm>
            <a:off x="3605828" y="-51073"/>
            <a:ext cx="20395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RICH Electronics</a:t>
            </a:r>
          </a:p>
        </p:txBody>
      </p:sp>
      <p:pic>
        <p:nvPicPr>
          <p:cNvPr id="15" name="Picture 14" descr="Electronics.jpg">
            <a:extLst>
              <a:ext uri="{FF2B5EF4-FFF2-40B4-BE49-F238E27FC236}">
                <a16:creationId xmlns:a16="http://schemas.microsoft.com/office/drawing/2014/main" id="{7D0936A9-F7F6-6646-A4C2-12EC4A1802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314" y="731317"/>
            <a:ext cx="3633992" cy="20406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A9551C-F533-314F-BFA7-E6275663E65C}"/>
              </a:ext>
            </a:extLst>
          </p:cNvPr>
          <p:cNvSpPr txBox="1"/>
          <p:nvPr/>
        </p:nvSpPr>
        <p:spPr>
          <a:xfrm>
            <a:off x="5296437" y="4583540"/>
            <a:ext cx="34985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 Coupled to H13700 for EIC mRICH / dRICH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54ECD3B-94EA-F148-9B20-A8E056E2F629}"/>
              </a:ext>
            </a:extLst>
          </p:cNvPr>
          <p:cNvSpPr txBox="1"/>
          <p:nvPr/>
        </p:nvSpPr>
        <p:spPr>
          <a:xfrm>
            <a:off x="5323957" y="2853843"/>
            <a:ext cx="32082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Coupled  to cool SiPM matrices for EIC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F0F3695-F8C0-3643-83F1-3775D12ECFA1}"/>
              </a:ext>
            </a:extLst>
          </p:cNvPr>
          <p:cNvSpPr txBox="1"/>
          <p:nvPr/>
        </p:nvSpPr>
        <p:spPr>
          <a:xfrm>
            <a:off x="88662" y="4139236"/>
            <a:ext cx="198926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Adopted by Gluex DIRC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B79D9D7-2214-B649-A003-6BD4E7059C69}"/>
              </a:ext>
            </a:extLst>
          </p:cNvPr>
          <p:cNvSpPr txBox="1"/>
          <p:nvPr/>
        </p:nvSpPr>
        <p:spPr>
          <a:xfrm>
            <a:off x="2710132" y="4127072"/>
            <a:ext cx="212109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Upgraded for SOLID R&amp;D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534A706-A7CF-9D4F-B5CB-B2844977720D}"/>
              </a:ext>
            </a:extLst>
          </p:cNvPr>
          <p:cNvSpPr txBox="1"/>
          <p:nvPr/>
        </p:nvSpPr>
        <p:spPr>
          <a:xfrm>
            <a:off x="172694" y="383316"/>
            <a:ext cx="406836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00FF"/>
                </a:solidFill>
              </a:rPr>
              <a:t>Readout Electronics</a:t>
            </a:r>
          </a:p>
          <a:p>
            <a:endParaRPr lang="en-US" sz="400" dirty="0">
              <a:solidFill>
                <a:srgbClr val="0000FF"/>
              </a:solidFill>
            </a:endParaRPr>
          </a:p>
          <a:p>
            <a:r>
              <a:rPr lang="en-US" sz="1400" dirty="0"/>
              <a:t>Compact (matches sensor area)</a:t>
            </a:r>
          </a:p>
          <a:p>
            <a:r>
              <a:rPr lang="en-US" sz="1400" dirty="0"/>
              <a:t>Modular Front-End (Mechanical adapter, ASIC, FPGA)</a:t>
            </a:r>
          </a:p>
          <a:p>
            <a:r>
              <a:rPr lang="en-US" sz="1400" dirty="0"/>
              <a:t>Scalable fiber optic DAQ (TCP/IP or SSP)</a:t>
            </a:r>
          </a:p>
          <a:p>
            <a:r>
              <a:rPr lang="en-US" sz="1400" dirty="0"/>
              <a:t>Tessellated (common HV, LV and optical fiber)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59A4A03-D4E0-6844-9723-26CF93BE7D14}"/>
              </a:ext>
            </a:extLst>
          </p:cNvPr>
          <p:cNvSpPr txBox="1"/>
          <p:nvPr/>
        </p:nvSpPr>
        <p:spPr>
          <a:xfrm>
            <a:off x="5299565" y="394620"/>
            <a:ext cx="23290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Developed for CLAS12 RICH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0F044DC-504B-FC49-A6CD-BE746BA580B7}"/>
              </a:ext>
            </a:extLst>
          </p:cNvPr>
          <p:cNvSpPr txBox="1"/>
          <p:nvPr/>
        </p:nvSpPr>
        <p:spPr>
          <a:xfrm>
            <a:off x="5317646" y="6206305"/>
            <a:ext cx="26552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 Proposed for INFN TechTranfer </a:t>
            </a:r>
          </a:p>
        </p:txBody>
      </p:sp>
      <p:pic>
        <p:nvPicPr>
          <p:cNvPr id="7" name="Picture 6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F1103147-1B8D-A94A-BC3F-7FFAFEE27E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4519" y="4922155"/>
            <a:ext cx="3657600" cy="1231900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C817675B-034D-EE42-AA31-0A6E9690E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960" y="1688066"/>
            <a:ext cx="3975100" cy="2374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739482-0E0D-374A-AE1C-F30EEB7E9D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4577" y="4497052"/>
            <a:ext cx="2578100" cy="19431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68307E-D28F-7C4F-8BAC-4B1DD1186E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56" y="4490699"/>
            <a:ext cx="25781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62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P_20160401_144802.jpg">
            <a:extLst>
              <a:ext uri="{FF2B5EF4-FFF2-40B4-BE49-F238E27FC236}">
                <a16:creationId xmlns:a16="http://schemas.microsoft.com/office/drawing/2014/main" id="{E35A7276-C999-2D40-A700-FF303D50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94" y="2352968"/>
            <a:ext cx="2336170" cy="13140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1A2CD9D-3798-354E-B986-92790E52AE62}"/>
              </a:ext>
            </a:extLst>
          </p:cNvPr>
          <p:cNvSpPr/>
          <p:nvPr/>
        </p:nvSpPr>
        <p:spPr>
          <a:xfrm>
            <a:off x="107092" y="2269069"/>
            <a:ext cx="3336324" cy="4329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1" name="Picture 10" descr="Chart, diagram&#10;&#10;Description automatically generated">
            <a:extLst>
              <a:ext uri="{FF2B5EF4-FFF2-40B4-BE49-F238E27FC236}">
                <a16:creationId xmlns:a16="http://schemas.microsoft.com/office/drawing/2014/main" id="{37D19BAB-F95E-A44E-9E3A-392D9327E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67" y="3941927"/>
            <a:ext cx="2704763" cy="2556557"/>
          </a:xfrm>
          <a:prstGeom prst="rect">
            <a:avLst/>
          </a:prstGeom>
        </p:spPr>
      </p:pic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6BC5B397-CC50-5B46-B928-8B6F30679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671" y="4158324"/>
            <a:ext cx="3594100" cy="2387600"/>
          </a:xfrm>
          <a:prstGeom prst="rect">
            <a:avLst/>
          </a:prstGeom>
        </p:spPr>
      </p:pic>
      <p:pic>
        <p:nvPicPr>
          <p:cNvPr id="7" name="Picture 6" descr="A picture containing indoor, device, engine, miller&#10;&#10;Description automatically generated">
            <a:extLst>
              <a:ext uri="{FF2B5EF4-FFF2-40B4-BE49-F238E27FC236}">
                <a16:creationId xmlns:a16="http://schemas.microsoft.com/office/drawing/2014/main" id="{0719CA68-58CD-6048-A602-F1DA539B5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855" y="656169"/>
            <a:ext cx="3632200" cy="32258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5C92177-26B8-EF40-B470-C7940203D9A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03D9D672-E419-9F47-B241-79EDCA01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14860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Date Placeholder 4">
            <a:extLst>
              <a:ext uri="{FF2B5EF4-FFF2-40B4-BE49-F238E27FC236}">
                <a16:creationId xmlns:a16="http://schemas.microsoft.com/office/drawing/2014/main" id="{428EBE3C-DDA7-A24A-84B1-D37EC8BF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14860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8DD33A-AB21-494D-B09A-E29B84F2BCF7}"/>
              </a:ext>
            </a:extLst>
          </p:cNvPr>
          <p:cNvSpPr/>
          <p:nvPr/>
        </p:nvSpPr>
        <p:spPr>
          <a:xfrm>
            <a:off x="0" y="421"/>
            <a:ext cx="9144000" cy="3376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2F481C-2E48-3846-9F97-C47FB9E3C994}"/>
              </a:ext>
            </a:extLst>
          </p:cNvPr>
          <p:cNvSpPr txBox="1"/>
          <p:nvPr/>
        </p:nvSpPr>
        <p:spPr>
          <a:xfrm>
            <a:off x="2511242" y="-51073"/>
            <a:ext cx="42287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High-Temperature Bulk SC Magnets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E10054-8BBA-B142-8F6A-DFA0205BC1F7}"/>
              </a:ext>
            </a:extLst>
          </p:cNvPr>
          <p:cNvSpPr txBox="1"/>
          <p:nvPr/>
        </p:nvSpPr>
        <p:spPr>
          <a:xfrm>
            <a:off x="190100" y="868700"/>
            <a:ext cx="423904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Bulk MgB</a:t>
            </a:r>
            <a:r>
              <a:rPr lang="en-IT" sz="1500" baseline="-25000" dirty="0"/>
              <a:t>2</a:t>
            </a:r>
            <a:r>
              <a:rPr lang="en-IT" sz="1500" dirty="0"/>
              <a:t> magnet (cylinder)</a:t>
            </a:r>
          </a:p>
          <a:p>
            <a:r>
              <a:rPr lang="en-IT" sz="1500" dirty="0"/>
              <a:t>Freezes the field at transition (~40 K)</a:t>
            </a:r>
          </a:p>
          <a:p>
            <a:endParaRPr lang="en-IT" sz="1000" dirty="0"/>
          </a:p>
          <a:p>
            <a:r>
              <a:rPr lang="en-IT" sz="1500" dirty="0"/>
              <a:t>    Minimum material budget (no copper safe ring)    </a:t>
            </a:r>
          </a:p>
          <a:p>
            <a:r>
              <a:rPr lang="en-IT" sz="1500" dirty="0"/>
              <a:t>    While cool, does not require current leads  </a:t>
            </a:r>
          </a:p>
          <a:p>
            <a:r>
              <a:rPr lang="en-IT" sz="1500" dirty="0"/>
              <a:t>    No destructive quenches</a:t>
            </a:r>
          </a:p>
          <a:p>
            <a:r>
              <a:rPr lang="en-IT" sz="1500" dirty="0"/>
              <a:t>    Decouple mechanics from field shape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987F93C-E0FF-7C4A-8D34-2CCD44552EB9}"/>
              </a:ext>
            </a:extLst>
          </p:cNvPr>
          <p:cNvSpPr txBox="1"/>
          <p:nvPr/>
        </p:nvSpPr>
        <p:spPr>
          <a:xfrm>
            <a:off x="4594913" y="366342"/>
            <a:ext cx="315778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/>
              <a:t>T</a:t>
            </a:r>
            <a:r>
              <a:rPr lang="en-IT" sz="1400" dirty="0"/>
              <a:t>est-stand with normal conductor dipole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3CD9673-1039-3A45-9482-8B584EA52399}"/>
              </a:ext>
            </a:extLst>
          </p:cNvPr>
          <p:cNvSpPr txBox="1"/>
          <p:nvPr/>
        </p:nvSpPr>
        <p:spPr>
          <a:xfrm>
            <a:off x="4625631" y="3873570"/>
            <a:ext cx="2845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Long stability test (up to one month)</a:t>
            </a:r>
            <a:endParaRPr lang="en-IT" sz="14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42548D1-8E72-1045-824F-0794263BAC44}"/>
              </a:ext>
            </a:extLst>
          </p:cNvPr>
          <p:cNvSpPr txBox="1"/>
          <p:nvPr/>
        </p:nvSpPr>
        <p:spPr>
          <a:xfrm>
            <a:off x="275362" y="3646288"/>
            <a:ext cx="3073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Optimization of the composite powders</a:t>
            </a:r>
            <a:endParaRPr lang="en-IT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521117-7546-6845-ABD2-973C59682D0F}"/>
              </a:ext>
            </a:extLst>
          </p:cNvPr>
          <p:cNvSpPr txBox="1"/>
          <p:nvPr/>
        </p:nvSpPr>
        <p:spPr>
          <a:xfrm>
            <a:off x="230208" y="420399"/>
            <a:ext cx="179889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b="1" dirty="0"/>
              <a:t>MC is activity leader</a:t>
            </a:r>
          </a:p>
        </p:txBody>
      </p:sp>
    </p:spTree>
    <p:extLst>
      <p:ext uri="{BB962C8B-B14F-4D97-AF65-F5344CB8AC3E}">
        <p14:creationId xmlns:p14="http://schemas.microsoft.com/office/powerpoint/2010/main" val="1803886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D1CC743E-E225-4E43-9AD1-B1A25E7CA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432" y="5702320"/>
            <a:ext cx="1155700" cy="876300"/>
          </a:xfrm>
          <a:prstGeom prst="rect">
            <a:avLst/>
          </a:prstGeom>
        </p:spPr>
      </p:pic>
      <p:pic>
        <p:nvPicPr>
          <p:cNvPr id="40" name="Picture 39" descr="A picture containing indoor, ride&#10;&#10;Description automatically generated">
            <a:extLst>
              <a:ext uri="{FF2B5EF4-FFF2-40B4-BE49-F238E27FC236}">
                <a16:creationId xmlns:a16="http://schemas.microsoft.com/office/drawing/2014/main" id="{3A85D1AD-FAEA-A448-8FDB-92AA27714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0821" y="5700200"/>
            <a:ext cx="1282700" cy="901700"/>
          </a:xfrm>
          <a:prstGeom prst="rect">
            <a:avLst/>
          </a:prstGeom>
        </p:spPr>
      </p:pic>
      <p:pic>
        <p:nvPicPr>
          <p:cNvPr id="27" name="Picture 26" descr="A picture containing engine&#10;&#10;Description automatically generated">
            <a:extLst>
              <a:ext uri="{FF2B5EF4-FFF2-40B4-BE49-F238E27FC236}">
                <a16:creationId xmlns:a16="http://schemas.microsoft.com/office/drawing/2014/main" id="{10C0ED35-77F5-874A-9BD2-0B06D5F50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29" y="1878901"/>
            <a:ext cx="2387600" cy="1587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D4228D-B7F4-DC45-885E-C01DAEF08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0804" y="1887455"/>
            <a:ext cx="2374900" cy="15875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C19D67D-E636-4B4D-9363-D8A3D39B03C6}"/>
              </a:ext>
            </a:extLst>
          </p:cNvPr>
          <p:cNvSpPr/>
          <p:nvPr/>
        </p:nvSpPr>
        <p:spPr>
          <a:xfrm>
            <a:off x="111805" y="1254451"/>
            <a:ext cx="8895871" cy="5199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5B5C8F-BA1C-CD4D-BD9A-124C60F56B28}"/>
              </a:ext>
            </a:extLst>
          </p:cNvPr>
          <p:cNvSpPr/>
          <p:nvPr/>
        </p:nvSpPr>
        <p:spPr>
          <a:xfrm>
            <a:off x="111328" y="4676048"/>
            <a:ext cx="8895871" cy="6934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5C92177-26B8-EF40-B470-C7940203D9A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03D9D672-E419-9F47-B241-79EDCA01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14860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Date Placeholder 4">
            <a:extLst>
              <a:ext uri="{FF2B5EF4-FFF2-40B4-BE49-F238E27FC236}">
                <a16:creationId xmlns:a16="http://schemas.microsoft.com/office/drawing/2014/main" id="{428EBE3C-DDA7-A24A-84B1-D37EC8BF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14860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8DD33A-AB21-494D-B09A-E29B84F2BCF7}"/>
              </a:ext>
            </a:extLst>
          </p:cNvPr>
          <p:cNvSpPr/>
          <p:nvPr/>
        </p:nvSpPr>
        <p:spPr>
          <a:xfrm>
            <a:off x="0" y="421"/>
            <a:ext cx="9144000" cy="3376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2F481C-2E48-3846-9F97-C47FB9E3C994}"/>
              </a:ext>
            </a:extLst>
          </p:cNvPr>
          <p:cNvSpPr txBox="1"/>
          <p:nvPr/>
        </p:nvSpPr>
        <p:spPr>
          <a:xfrm>
            <a:off x="3683720" y="-51073"/>
            <a:ext cx="18838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339EE1-F950-E842-898E-90EC192872CE}"/>
              </a:ext>
            </a:extLst>
          </p:cNvPr>
          <p:cNvSpPr txBox="1"/>
          <p:nvPr/>
        </p:nvSpPr>
        <p:spPr>
          <a:xfrm>
            <a:off x="3167936" y="5873349"/>
            <a:ext cx="2770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/>
              <a:t>Spokesperson transverse target RG</a:t>
            </a:r>
          </a:p>
          <a:p>
            <a:r>
              <a:rPr lang="en-IT" sz="1400" dirty="0"/>
              <a:t>Polarized target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26209A-C96C-7347-81E1-57E7B186276C}"/>
              </a:ext>
            </a:extLst>
          </p:cNvPr>
          <p:cNvSpPr txBox="1"/>
          <p:nvPr/>
        </p:nvSpPr>
        <p:spPr>
          <a:xfrm>
            <a:off x="341009" y="5873349"/>
            <a:ext cx="1533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Polarized target</a:t>
            </a:r>
          </a:p>
          <a:p>
            <a:r>
              <a:rPr lang="en-IT" sz="1400" dirty="0"/>
              <a:t>Target coordinator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0419B1-F84F-5643-949F-867A6B9EA9F8}"/>
              </a:ext>
            </a:extLst>
          </p:cNvPr>
          <p:cNvSpPr txBox="1"/>
          <p:nvPr/>
        </p:nvSpPr>
        <p:spPr>
          <a:xfrm>
            <a:off x="6333890" y="5419976"/>
            <a:ext cx="2805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Super-Hermes.    PAX / EDM search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87FF0C-E408-1E42-A2D6-6507ABC8BAFC}"/>
              </a:ext>
            </a:extLst>
          </p:cNvPr>
          <p:cNvSpPr txBox="1"/>
          <p:nvPr/>
        </p:nvSpPr>
        <p:spPr>
          <a:xfrm>
            <a:off x="7705600" y="431308"/>
            <a:ext cx="1217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MC is CERN </a:t>
            </a:r>
          </a:p>
          <a:p>
            <a:r>
              <a:rPr lang="en-US" sz="1400" b="1" dirty="0"/>
              <a:t>SPSC member</a:t>
            </a:r>
            <a:endParaRPr lang="en-IT" sz="14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8B555E-DA94-9842-8CFC-75F95E098F90}"/>
              </a:ext>
            </a:extLst>
          </p:cNvPr>
          <p:cNvSpPr txBox="1"/>
          <p:nvPr/>
        </p:nvSpPr>
        <p:spPr>
          <a:xfrm>
            <a:off x="165751" y="1267688"/>
            <a:ext cx="2368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/>
              <a:t>HERMES  @ DESY</a:t>
            </a:r>
            <a:r>
              <a:rPr lang="en-IT" sz="1400" dirty="0"/>
              <a:t> (precursors)</a:t>
            </a:r>
          </a:p>
          <a:p>
            <a:r>
              <a:rPr lang="en-IT" sz="1400" dirty="0"/>
              <a:t>First obsrvations 2001-2012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073FB6-BDBB-5E4F-A63C-C2356514EBFA}"/>
              </a:ext>
            </a:extLst>
          </p:cNvPr>
          <p:cNvSpPr txBox="1"/>
          <p:nvPr/>
        </p:nvSpPr>
        <p:spPr>
          <a:xfrm>
            <a:off x="3210294" y="1267688"/>
            <a:ext cx="2646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/>
              <a:t>CLAS/CLAS12 @ JLab </a:t>
            </a:r>
            <a:r>
              <a:rPr lang="en-IT" sz="1400" dirty="0"/>
              <a:t>(luminosity)</a:t>
            </a:r>
          </a:p>
          <a:p>
            <a:r>
              <a:rPr lang="en-IT" sz="1400" dirty="0"/>
              <a:t>Valence region 2010-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4D9AB7-B2C4-EE41-B11F-A5E4A77472F8}"/>
              </a:ext>
            </a:extLst>
          </p:cNvPr>
          <p:cNvSpPr txBox="1"/>
          <p:nvPr/>
        </p:nvSpPr>
        <p:spPr>
          <a:xfrm>
            <a:off x="3167936" y="4661144"/>
            <a:ext cx="17225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/>
              <a:t>RICH Project Leader</a:t>
            </a:r>
          </a:p>
          <a:p>
            <a:r>
              <a:rPr lang="en-IT" sz="1400" dirty="0"/>
              <a:t>PI CLASMED project</a:t>
            </a:r>
          </a:p>
          <a:p>
            <a:r>
              <a:rPr lang="en-IT" sz="1400" dirty="0"/>
              <a:t>Compact SC magnets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79DAC23-0A4A-384C-A603-90A939528799}"/>
              </a:ext>
            </a:extLst>
          </p:cNvPr>
          <p:cNvSpPr txBox="1"/>
          <p:nvPr/>
        </p:nvSpPr>
        <p:spPr>
          <a:xfrm>
            <a:off x="3167936" y="3461103"/>
            <a:ext cx="25838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/>
              <a:t>Experiment spokesperson</a:t>
            </a:r>
          </a:p>
          <a:p>
            <a:r>
              <a:rPr lang="en-IT" sz="1400" dirty="0"/>
              <a:t>CLAS Coord. Committee member</a:t>
            </a:r>
          </a:p>
          <a:p>
            <a:r>
              <a:rPr lang="en-IT" sz="1400" dirty="0"/>
              <a:t>Physics WG convener</a:t>
            </a:r>
          </a:p>
          <a:p>
            <a:r>
              <a:rPr lang="en-IT" sz="1400" dirty="0"/>
              <a:t>Run coordinator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A622435-0172-CA47-A113-1B52FA3EADC4}"/>
              </a:ext>
            </a:extLst>
          </p:cNvPr>
          <p:cNvSpPr txBox="1"/>
          <p:nvPr/>
        </p:nvSpPr>
        <p:spPr>
          <a:xfrm>
            <a:off x="165751" y="3456645"/>
            <a:ext cx="192713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/>
              <a:t>Deputy spokesperson</a:t>
            </a:r>
          </a:p>
          <a:p>
            <a:r>
              <a:rPr lang="en-IT" sz="1400" dirty="0"/>
              <a:t>Analysis Corrdinator</a:t>
            </a:r>
          </a:p>
          <a:p>
            <a:r>
              <a:rPr lang="en-IT" sz="1400" dirty="0"/>
              <a:t>Physics WG convener</a:t>
            </a:r>
          </a:p>
          <a:p>
            <a:r>
              <a:rPr lang="en-IT" sz="1400" dirty="0"/>
              <a:t>Editorial Borad member</a:t>
            </a:r>
          </a:p>
          <a:p>
            <a:r>
              <a:rPr lang="en-IT" sz="1400" dirty="0"/>
              <a:t>Run coordinator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2BE8242-A141-8844-966F-7CB45B575C6D}"/>
              </a:ext>
            </a:extLst>
          </p:cNvPr>
          <p:cNvSpPr txBox="1"/>
          <p:nvPr/>
        </p:nvSpPr>
        <p:spPr>
          <a:xfrm>
            <a:off x="144456" y="431308"/>
            <a:ext cx="759547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MC contriuted to the BSM studies in the electro-weak sector (</a:t>
            </a:r>
            <a:r>
              <a:rPr lang="en-IT" sz="1500" dirty="0">
                <a:latin typeface="Symbol" pitchFamily="2" charset="2"/>
              </a:rPr>
              <a:t>n</a:t>
            </a:r>
            <a:r>
              <a:rPr lang="en-IT" sz="1500" dirty="0"/>
              <a:t> oscillations, K</a:t>
            </a:r>
            <a:r>
              <a:rPr lang="en-IT" sz="1500" baseline="-25000" dirty="0"/>
              <a:t>L</a:t>
            </a:r>
            <a:r>
              <a:rPr lang="en-IT" sz="1500" dirty="0"/>
              <a:t> rare decays) </a:t>
            </a:r>
          </a:p>
          <a:p>
            <a:r>
              <a:rPr lang="en-GB" sz="1500" dirty="0"/>
              <a:t>a</a:t>
            </a:r>
            <a:r>
              <a:rPr lang="en-IT" sz="1500" dirty="0"/>
              <a:t>nd in estalishing a new investigation paradigm in the strong sector (nucleon 3D):</a:t>
            </a:r>
          </a:p>
          <a:p>
            <a:r>
              <a:rPr lang="en-IT" sz="1500" b="1" i="1" dirty="0"/>
              <a:t>Strong force dynamics in the confined state probed by parton transverse degreees of freedom</a:t>
            </a:r>
          </a:p>
        </p:txBody>
      </p:sp>
    </p:spTree>
    <p:extLst>
      <p:ext uri="{BB962C8B-B14F-4D97-AF65-F5344CB8AC3E}">
        <p14:creationId xmlns:p14="http://schemas.microsoft.com/office/powerpoint/2010/main" val="3116083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192AA106-1D39-8E4D-A7DA-2CCE5774F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581" y="4987901"/>
            <a:ext cx="2476500" cy="1473200"/>
          </a:xfrm>
          <a:prstGeom prst="rect">
            <a:avLst/>
          </a:prstGeom>
        </p:spPr>
      </p:pic>
      <p:pic>
        <p:nvPicPr>
          <p:cNvPr id="12" name="Picture 11" descr="A picture containing indoor&#10;&#10;Description automatically generated">
            <a:extLst>
              <a:ext uri="{FF2B5EF4-FFF2-40B4-BE49-F238E27FC236}">
                <a16:creationId xmlns:a16="http://schemas.microsoft.com/office/drawing/2014/main" id="{175A174F-832B-F249-BF24-A72106348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825" y="4998488"/>
            <a:ext cx="1104900" cy="147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F19FB8-FA3D-6645-86B2-718005BB2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833" y="4988300"/>
            <a:ext cx="1104900" cy="1473200"/>
          </a:xfrm>
          <a:prstGeom prst="rect">
            <a:avLst/>
          </a:prstGeom>
        </p:spPr>
      </p:pic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2C87DA5B-A6C2-B342-B1F4-6991D4AE6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247" y="2127939"/>
            <a:ext cx="3784600" cy="26543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5C92177-26B8-EF40-B470-C7940203D9A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03D9D672-E419-9F47-B241-79EDCA01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14860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Date Placeholder 4">
            <a:extLst>
              <a:ext uri="{FF2B5EF4-FFF2-40B4-BE49-F238E27FC236}">
                <a16:creationId xmlns:a16="http://schemas.microsoft.com/office/drawing/2014/main" id="{428EBE3C-DDA7-A24A-84B1-D37EC8BF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14860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8DD33A-AB21-494D-B09A-E29B84F2BCF7}"/>
              </a:ext>
            </a:extLst>
          </p:cNvPr>
          <p:cNvSpPr/>
          <p:nvPr/>
        </p:nvSpPr>
        <p:spPr>
          <a:xfrm>
            <a:off x="0" y="421"/>
            <a:ext cx="9144000" cy="3376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2F481C-2E48-3846-9F97-C47FB9E3C994}"/>
              </a:ext>
            </a:extLst>
          </p:cNvPr>
          <p:cNvSpPr txBox="1"/>
          <p:nvPr/>
        </p:nvSpPr>
        <p:spPr>
          <a:xfrm>
            <a:off x="2744135" y="-51073"/>
            <a:ext cx="37630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Transverse Polarization Spin-off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5B87BD-2A1A-8A4B-8B30-9711EF0FD1E8}"/>
              </a:ext>
            </a:extLst>
          </p:cNvPr>
          <p:cNvSpPr txBox="1"/>
          <p:nvPr/>
        </p:nvSpPr>
        <p:spPr>
          <a:xfrm>
            <a:off x="352251" y="374363"/>
            <a:ext cx="39171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Tensor Charge </a:t>
            </a:r>
            <a:r>
              <a:rPr lang="en-US" sz="1500" dirty="0"/>
              <a:t>measures transverse quark </a:t>
            </a:r>
          </a:p>
          <a:p>
            <a:r>
              <a:rPr lang="en-US" sz="1500" dirty="0"/>
              <a:t>polarization in a transversely polarized nucleon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1765A7-6BF5-CB4B-86C5-8C95793F8A15}"/>
              </a:ext>
            </a:extLst>
          </p:cNvPr>
          <p:cNvSpPr txBox="1"/>
          <p:nvPr/>
        </p:nvSpPr>
        <p:spPr>
          <a:xfrm>
            <a:off x="429270" y="1597852"/>
            <a:ext cx="36369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BSM Physics: </a:t>
            </a:r>
            <a:r>
              <a:rPr lang="en-US" sz="1500" dirty="0"/>
              <a:t>Tensor coupling &amp; EDM search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6AEC1A-E55F-6247-AEA6-84C87DA69717}"/>
              </a:ext>
            </a:extLst>
          </p:cNvPr>
          <p:cNvSpPr txBox="1"/>
          <p:nvPr/>
        </p:nvSpPr>
        <p:spPr>
          <a:xfrm>
            <a:off x="428016" y="1043306"/>
            <a:ext cx="36739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Universality:     </a:t>
            </a:r>
            <a:r>
              <a:rPr lang="en-US" sz="1500" dirty="0"/>
              <a:t>Polarized target @ </a:t>
            </a:r>
            <a:r>
              <a:rPr lang="en-US" sz="1500" dirty="0" err="1"/>
              <a:t>LHCb</a:t>
            </a:r>
            <a:endParaRPr lang="en-US" sz="1500" dirty="0"/>
          </a:p>
          <a:p>
            <a:r>
              <a:rPr lang="en-US" sz="1500" dirty="0"/>
              <a:t>                            Polarized antiproton beams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6DFD81-83EA-3A45-A625-1F9087F1442E}"/>
              </a:ext>
            </a:extLst>
          </p:cNvPr>
          <p:cNvSpPr/>
          <p:nvPr/>
        </p:nvSpPr>
        <p:spPr>
          <a:xfrm>
            <a:off x="260590" y="5344644"/>
            <a:ext cx="4008807" cy="1565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3D5D3C-F17B-CA45-A64D-E0C4A82834D8}"/>
              </a:ext>
            </a:extLst>
          </p:cNvPr>
          <p:cNvSpPr txBox="1"/>
          <p:nvPr/>
        </p:nvSpPr>
        <p:spPr>
          <a:xfrm>
            <a:off x="4572000" y="3930055"/>
            <a:ext cx="407400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b="1" dirty="0"/>
              <a:t>Fixed target program at LHCb. (LCH bridge to EIC)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05F3660-225A-C348-AA4F-B0215F529961}"/>
              </a:ext>
            </a:extLst>
          </p:cNvPr>
          <p:cNvSpPr txBox="1"/>
          <p:nvPr/>
        </p:nvSpPr>
        <p:spPr>
          <a:xfrm>
            <a:off x="4625644" y="4346437"/>
            <a:ext cx="24406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Phase I:  unpoalrized SMOG2</a:t>
            </a:r>
          </a:p>
          <a:p>
            <a:r>
              <a:rPr lang="en-IT" sz="1500" dirty="0"/>
              <a:t>Phase II: plarized  LHCspin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B684101-B2D5-4242-95BB-1D8AC51810CF}"/>
              </a:ext>
            </a:extLst>
          </p:cNvPr>
          <p:cNvSpPr txBox="1"/>
          <p:nvPr/>
        </p:nvSpPr>
        <p:spPr>
          <a:xfrm>
            <a:off x="4752863" y="452187"/>
            <a:ext cx="30232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b="1" dirty="0"/>
              <a:t>Spin manipulation program at FZJ</a:t>
            </a:r>
          </a:p>
          <a:p>
            <a:r>
              <a:rPr lang="en-IT" sz="1500" dirty="0"/>
              <a:t>PAX, Fundamental symmetries, EDM</a:t>
            </a:r>
          </a:p>
        </p:txBody>
      </p:sp>
      <p:pic>
        <p:nvPicPr>
          <p:cNvPr id="31" name="Picture 30" descr="det_pic.jpg">
            <a:extLst>
              <a:ext uri="{FF2B5EF4-FFF2-40B4-BE49-F238E27FC236}">
                <a16:creationId xmlns:a16="http://schemas.microsoft.com/office/drawing/2014/main" id="{2DEDF8E1-9F4B-D746-AB91-82CCD05F58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422" y="1183891"/>
            <a:ext cx="3289262" cy="24669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79CE694-7F0B-E148-91CD-C46B2BBAF9C4}"/>
              </a:ext>
            </a:extLst>
          </p:cNvPr>
          <p:cNvSpPr txBox="1"/>
          <p:nvPr/>
        </p:nvSpPr>
        <p:spPr>
          <a:xfrm>
            <a:off x="352251" y="5108747"/>
            <a:ext cx="33193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b="1" dirty="0"/>
              <a:t>PREFER</a:t>
            </a:r>
            <a:r>
              <a:rPr lang="en-IT" sz="1500" dirty="0"/>
              <a:t>: polarized fusion</a:t>
            </a:r>
          </a:p>
          <a:p>
            <a:endParaRPr lang="en-IT" sz="1500" dirty="0"/>
          </a:p>
          <a:p>
            <a:r>
              <a:rPr lang="en-IT" sz="1500" b="1" dirty="0"/>
              <a:t>COLUMBUS</a:t>
            </a:r>
            <a:r>
              <a:rPr lang="en-IT" sz="1500" dirty="0"/>
              <a:t>:  test-bench fot </a:t>
            </a:r>
          </a:p>
          <a:p>
            <a:r>
              <a:rPr lang="en-IT" sz="1500" dirty="0"/>
              <a:t>superconducotr at working temperature</a:t>
            </a:r>
          </a:p>
        </p:txBody>
      </p:sp>
    </p:spTree>
    <p:extLst>
      <p:ext uri="{BB962C8B-B14F-4D97-AF65-F5344CB8AC3E}">
        <p14:creationId xmlns:p14="http://schemas.microsoft.com/office/powerpoint/2010/main" val="3150529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192AA106-1D39-8E4D-A7DA-2CCE5774F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581" y="4987901"/>
            <a:ext cx="2476500" cy="1473200"/>
          </a:xfrm>
          <a:prstGeom prst="rect">
            <a:avLst/>
          </a:prstGeom>
        </p:spPr>
      </p:pic>
      <p:pic>
        <p:nvPicPr>
          <p:cNvPr id="12" name="Picture 11" descr="A picture containing indoor&#10;&#10;Description automatically generated">
            <a:extLst>
              <a:ext uri="{FF2B5EF4-FFF2-40B4-BE49-F238E27FC236}">
                <a16:creationId xmlns:a16="http://schemas.microsoft.com/office/drawing/2014/main" id="{175A174F-832B-F249-BF24-A72106348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825" y="4998488"/>
            <a:ext cx="1104900" cy="147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F19FB8-FA3D-6645-86B2-718005BB2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833" y="4988300"/>
            <a:ext cx="1104900" cy="1473200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53EC2F0-5B5B-0645-B4D5-A22643E06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13" y="4822505"/>
            <a:ext cx="3721100" cy="1193800"/>
          </a:xfrm>
          <a:prstGeom prst="rect">
            <a:avLst/>
          </a:prstGeom>
        </p:spPr>
      </p:pic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2C87DA5B-A6C2-B342-B1F4-6991D4AE6E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693" y="1017392"/>
            <a:ext cx="3784600" cy="26543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5C92177-26B8-EF40-B470-C7940203D9A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03D9D672-E419-9F47-B241-79EDCA01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14860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Date Placeholder 4">
            <a:extLst>
              <a:ext uri="{FF2B5EF4-FFF2-40B4-BE49-F238E27FC236}">
                <a16:creationId xmlns:a16="http://schemas.microsoft.com/office/drawing/2014/main" id="{428EBE3C-DDA7-A24A-84B1-D37EC8BF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14860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8DD33A-AB21-494D-B09A-E29B84F2BCF7}"/>
              </a:ext>
            </a:extLst>
          </p:cNvPr>
          <p:cNvSpPr/>
          <p:nvPr/>
        </p:nvSpPr>
        <p:spPr>
          <a:xfrm>
            <a:off x="0" y="421"/>
            <a:ext cx="9144000" cy="3376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2F481C-2E48-3846-9F97-C47FB9E3C994}"/>
              </a:ext>
            </a:extLst>
          </p:cNvPr>
          <p:cNvSpPr txBox="1"/>
          <p:nvPr/>
        </p:nvSpPr>
        <p:spPr>
          <a:xfrm>
            <a:off x="2744135" y="-51073"/>
            <a:ext cx="37630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Transverse Polarization Spin-off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5B87BD-2A1A-8A4B-8B30-9711EF0FD1E8}"/>
              </a:ext>
            </a:extLst>
          </p:cNvPr>
          <p:cNvSpPr txBox="1"/>
          <p:nvPr/>
        </p:nvSpPr>
        <p:spPr>
          <a:xfrm>
            <a:off x="352251" y="374363"/>
            <a:ext cx="39171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Tensor Charge </a:t>
            </a:r>
            <a:r>
              <a:rPr lang="en-US" sz="1500" dirty="0"/>
              <a:t>measures transverse quark </a:t>
            </a:r>
          </a:p>
          <a:p>
            <a:r>
              <a:rPr lang="en-US" sz="1500" dirty="0"/>
              <a:t>polarization in a transversely polarized nucleon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1765A7-6BF5-CB4B-86C5-8C95793F8A15}"/>
              </a:ext>
            </a:extLst>
          </p:cNvPr>
          <p:cNvSpPr txBox="1"/>
          <p:nvPr/>
        </p:nvSpPr>
        <p:spPr>
          <a:xfrm>
            <a:off x="397167" y="4406856"/>
            <a:ext cx="36369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BSM Physics: </a:t>
            </a:r>
            <a:r>
              <a:rPr lang="en-US" sz="1500" dirty="0"/>
              <a:t>Tensor coupling &amp; EDM search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6AEC1A-E55F-6247-AEA6-84C87DA69717}"/>
              </a:ext>
            </a:extLst>
          </p:cNvPr>
          <p:cNvSpPr txBox="1"/>
          <p:nvPr/>
        </p:nvSpPr>
        <p:spPr>
          <a:xfrm>
            <a:off x="379401" y="3737061"/>
            <a:ext cx="36739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Universality:     </a:t>
            </a:r>
            <a:r>
              <a:rPr lang="en-US" sz="1500" dirty="0"/>
              <a:t>Polarized target @ </a:t>
            </a:r>
            <a:r>
              <a:rPr lang="en-US" sz="1500" dirty="0" err="1"/>
              <a:t>LHCb</a:t>
            </a:r>
            <a:endParaRPr lang="en-US" sz="1500" dirty="0"/>
          </a:p>
          <a:p>
            <a:r>
              <a:rPr lang="en-US" sz="1500" dirty="0"/>
              <a:t>                            Polarized antiproton beams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1959B5-7579-654F-AA59-CB487499F63B}"/>
              </a:ext>
            </a:extLst>
          </p:cNvPr>
          <p:cNvSpPr txBox="1"/>
          <p:nvPr/>
        </p:nvSpPr>
        <p:spPr>
          <a:xfrm>
            <a:off x="384390" y="6116374"/>
            <a:ext cx="396159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Propaedeutic studies ongoing at COSY, </a:t>
            </a:r>
            <a:r>
              <a:rPr lang="en-US" sz="1500" dirty="0" err="1"/>
              <a:t>Juelich</a:t>
            </a:r>
            <a:r>
              <a:rPr lang="en-US" sz="1500" dirty="0"/>
              <a:t> FZ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6DFD81-83EA-3A45-A625-1F9087F1442E}"/>
              </a:ext>
            </a:extLst>
          </p:cNvPr>
          <p:cNvSpPr/>
          <p:nvPr/>
        </p:nvSpPr>
        <p:spPr>
          <a:xfrm>
            <a:off x="260590" y="5344644"/>
            <a:ext cx="4008807" cy="1565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3D5D3C-F17B-CA45-A64D-E0C4A82834D8}"/>
              </a:ext>
            </a:extLst>
          </p:cNvPr>
          <p:cNvSpPr txBox="1"/>
          <p:nvPr/>
        </p:nvSpPr>
        <p:spPr>
          <a:xfrm>
            <a:off x="4572000" y="3930055"/>
            <a:ext cx="399840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Fixed target program at LHCb. (LCH bridge to EIC)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05F3660-225A-C348-AA4F-B0215F529961}"/>
              </a:ext>
            </a:extLst>
          </p:cNvPr>
          <p:cNvSpPr txBox="1"/>
          <p:nvPr/>
        </p:nvSpPr>
        <p:spPr>
          <a:xfrm>
            <a:off x="4625644" y="4346437"/>
            <a:ext cx="24406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Phase I:  unpoalrized SMOG2</a:t>
            </a:r>
          </a:p>
          <a:p>
            <a:r>
              <a:rPr lang="en-IT" sz="1500" dirty="0"/>
              <a:t>Phase II: plarized  LHCspin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B684101-B2D5-4242-95BB-1D8AC51810CF}"/>
              </a:ext>
            </a:extLst>
          </p:cNvPr>
          <p:cNvSpPr txBox="1"/>
          <p:nvPr/>
        </p:nvSpPr>
        <p:spPr>
          <a:xfrm>
            <a:off x="4752863" y="452187"/>
            <a:ext cx="30232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Spin manipulation program at FZJ</a:t>
            </a:r>
          </a:p>
          <a:p>
            <a:r>
              <a:rPr lang="en-IT" sz="1500" dirty="0"/>
              <a:t>PAX, Fundamental symmetries, EDM</a:t>
            </a:r>
          </a:p>
        </p:txBody>
      </p:sp>
      <p:pic>
        <p:nvPicPr>
          <p:cNvPr id="31" name="Picture 30" descr="det_pic.jpg">
            <a:extLst>
              <a:ext uri="{FF2B5EF4-FFF2-40B4-BE49-F238E27FC236}">
                <a16:creationId xmlns:a16="http://schemas.microsoft.com/office/drawing/2014/main" id="{2DEDF8E1-9F4B-D746-AB91-82CCD05F58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422" y="1183891"/>
            <a:ext cx="3289262" cy="246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44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3C1F42B7-B7C9-334A-8834-82E82A28E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217" y="1273772"/>
            <a:ext cx="2082800" cy="18542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223A984A-727C-BA4B-B08C-496358565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545" y="3581653"/>
            <a:ext cx="2057400" cy="1905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DB22FC-5779-AA48-9CEC-FF89BBA57A7E}"/>
              </a:ext>
            </a:extLst>
          </p:cNvPr>
          <p:cNvSpPr/>
          <p:nvPr/>
        </p:nvSpPr>
        <p:spPr>
          <a:xfrm>
            <a:off x="114373" y="909605"/>
            <a:ext cx="6587666" cy="54431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5C92177-26B8-EF40-B470-C7940203D9A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03D9D672-E419-9F47-B241-79EDCA01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14860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Date Placeholder 4">
            <a:extLst>
              <a:ext uri="{FF2B5EF4-FFF2-40B4-BE49-F238E27FC236}">
                <a16:creationId xmlns:a16="http://schemas.microsoft.com/office/drawing/2014/main" id="{428EBE3C-DDA7-A24A-84B1-D37EC8BF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14860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8DD33A-AB21-494D-B09A-E29B84F2BCF7}"/>
              </a:ext>
            </a:extLst>
          </p:cNvPr>
          <p:cNvSpPr/>
          <p:nvPr/>
        </p:nvSpPr>
        <p:spPr>
          <a:xfrm>
            <a:off x="0" y="421"/>
            <a:ext cx="9144000" cy="3376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2F481C-2E48-3846-9F97-C47FB9E3C994}"/>
              </a:ext>
            </a:extLst>
          </p:cNvPr>
          <p:cNvSpPr txBox="1"/>
          <p:nvPr/>
        </p:nvSpPr>
        <p:spPr>
          <a:xfrm>
            <a:off x="3868038" y="-51073"/>
            <a:ext cx="15151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Nucleon 3D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14CE3C3-200E-6746-AB9D-1B9D88AF7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918" y="908381"/>
            <a:ext cx="6576260" cy="5113121"/>
          </a:xfrm>
          <a:prstGeom prst="rect">
            <a:avLst/>
          </a:prstGeom>
        </p:spPr>
      </p:pic>
      <p:sp>
        <p:nvSpPr>
          <p:cNvPr id="45" name="Line 4">
            <a:extLst>
              <a:ext uri="{FF2B5EF4-FFF2-40B4-BE49-F238E27FC236}">
                <a16:creationId xmlns:a16="http://schemas.microsoft.com/office/drawing/2014/main" id="{C21B3DD3-96AF-2A4D-A224-F247532499B4}"/>
              </a:ext>
            </a:extLst>
          </p:cNvPr>
          <p:cNvSpPr>
            <a:spLocks noChangeShapeType="1"/>
          </p:cNvSpPr>
          <p:nvPr/>
        </p:nvSpPr>
        <p:spPr bwMode="auto">
          <a:xfrm>
            <a:off x="-382539" y="6248882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Right Triangle 45">
            <a:extLst>
              <a:ext uri="{FF2B5EF4-FFF2-40B4-BE49-F238E27FC236}">
                <a16:creationId xmlns:a16="http://schemas.microsoft.com/office/drawing/2014/main" id="{8410E5D5-DE54-A44B-A19A-86408F05F9FD}"/>
              </a:ext>
            </a:extLst>
          </p:cNvPr>
          <p:cNvSpPr/>
          <p:nvPr/>
        </p:nvSpPr>
        <p:spPr>
          <a:xfrm>
            <a:off x="368370" y="4176073"/>
            <a:ext cx="1121785" cy="1664739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76691E5-3D86-F540-9F9B-F6C57104FEB2}"/>
              </a:ext>
            </a:extLst>
          </p:cNvPr>
          <p:cNvSpPr/>
          <p:nvPr/>
        </p:nvSpPr>
        <p:spPr>
          <a:xfrm>
            <a:off x="114372" y="4070317"/>
            <a:ext cx="902422" cy="9120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22B0C38-F29D-624C-9D2F-C66D60F7E0CE}"/>
              </a:ext>
            </a:extLst>
          </p:cNvPr>
          <p:cNvCxnSpPr/>
          <p:nvPr/>
        </p:nvCxnSpPr>
        <p:spPr>
          <a:xfrm flipV="1">
            <a:off x="368370" y="5086313"/>
            <a:ext cx="625334" cy="80068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7B3E914-4695-3C42-A206-C0B086CAACD0}"/>
              </a:ext>
            </a:extLst>
          </p:cNvPr>
          <p:cNvCxnSpPr/>
          <p:nvPr/>
        </p:nvCxnSpPr>
        <p:spPr>
          <a:xfrm flipH="1" flipV="1">
            <a:off x="251055" y="4462870"/>
            <a:ext cx="742649" cy="623445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BF378095-C167-5D4E-87E5-746C529C9F6C}"/>
              </a:ext>
            </a:extLst>
          </p:cNvPr>
          <p:cNvSpPr txBox="1"/>
          <p:nvPr/>
        </p:nvSpPr>
        <p:spPr>
          <a:xfrm>
            <a:off x="652530" y="3365814"/>
            <a:ext cx="21117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Longitudinal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00FF"/>
                </a:solidFill>
              </a:rPr>
              <a:t>momentum</a:t>
            </a:r>
          </a:p>
          <a:p>
            <a:r>
              <a:rPr lang="en-US" i="1" dirty="0">
                <a:solidFill>
                  <a:srgbClr val="0000FF"/>
                </a:solidFill>
              </a:rPr>
              <a:t>k</a:t>
            </a:r>
            <a:r>
              <a:rPr lang="en-US" i="1" baseline="30000" dirty="0">
                <a:solidFill>
                  <a:srgbClr val="0000FF"/>
                </a:solidFill>
              </a:rPr>
              <a:t>+</a:t>
            </a:r>
            <a:r>
              <a:rPr lang="en-US" i="1" dirty="0">
                <a:solidFill>
                  <a:srgbClr val="0000FF"/>
                </a:solidFill>
              </a:rPr>
              <a:t>=</a:t>
            </a:r>
            <a:r>
              <a:rPr lang="en-US" i="1" dirty="0" err="1">
                <a:solidFill>
                  <a:srgbClr val="0000FF"/>
                </a:solidFill>
              </a:rPr>
              <a:t>xP</a:t>
            </a:r>
            <a:r>
              <a:rPr lang="en-US" i="1" baseline="30000" dirty="0">
                <a:solidFill>
                  <a:srgbClr val="0000FF"/>
                </a:solidFill>
              </a:rPr>
              <a:t>+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EEAC938-C812-0F43-B23C-E80A09B7F96D}"/>
              </a:ext>
            </a:extLst>
          </p:cNvPr>
          <p:cNvCxnSpPr/>
          <p:nvPr/>
        </p:nvCxnSpPr>
        <p:spPr>
          <a:xfrm flipH="1">
            <a:off x="2644733" y="2615589"/>
            <a:ext cx="1546750" cy="668293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81D299B-A030-F646-BD37-27D88820C020}"/>
              </a:ext>
            </a:extLst>
          </p:cNvPr>
          <p:cNvSpPr txBox="1"/>
          <p:nvPr/>
        </p:nvSpPr>
        <p:spPr>
          <a:xfrm rot="1821166">
            <a:off x="4543127" y="5204865"/>
            <a:ext cx="15651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Transverse plane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FED47C7-0556-2644-9F9C-BA1FF26A2054}"/>
              </a:ext>
            </a:extLst>
          </p:cNvPr>
          <p:cNvCxnSpPr/>
          <p:nvPr/>
        </p:nvCxnSpPr>
        <p:spPr>
          <a:xfrm flipV="1">
            <a:off x="4290200" y="1736095"/>
            <a:ext cx="274808" cy="814276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B6173B7-4701-B84F-8170-10E7EE0FFB11}"/>
              </a:ext>
            </a:extLst>
          </p:cNvPr>
          <p:cNvCxnSpPr/>
          <p:nvPr/>
        </p:nvCxnSpPr>
        <p:spPr>
          <a:xfrm flipH="1" flipV="1">
            <a:off x="4297065" y="2615589"/>
            <a:ext cx="342644" cy="854364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7CAB5FD-E3BB-3D4F-99D0-581109704D8C}"/>
              </a:ext>
            </a:extLst>
          </p:cNvPr>
          <p:cNvGrpSpPr/>
          <p:nvPr/>
        </p:nvGrpSpPr>
        <p:grpSpPr>
          <a:xfrm>
            <a:off x="4011814" y="1903249"/>
            <a:ext cx="436247" cy="369332"/>
            <a:chOff x="6026548" y="1194323"/>
            <a:chExt cx="436247" cy="369332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4A00529-8312-AF4B-8488-9E9845602E08}"/>
                </a:ext>
              </a:extLst>
            </p:cNvPr>
            <p:cNvSpPr txBox="1"/>
            <p:nvPr/>
          </p:nvSpPr>
          <p:spPr>
            <a:xfrm>
              <a:off x="6026548" y="1194323"/>
              <a:ext cx="436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>
                  <a:solidFill>
                    <a:srgbClr val="0000FF"/>
                  </a:solidFill>
                </a:rPr>
                <a:t>k</a:t>
              </a:r>
              <a:r>
                <a:rPr lang="en-US" i="1" baseline="-25000" dirty="0" err="1">
                  <a:solidFill>
                    <a:srgbClr val="0000FF"/>
                  </a:solidFill>
                </a:rPr>
                <a:t>T</a:t>
              </a:r>
              <a:endParaRPr lang="en-US" i="1" baseline="-25000" dirty="0">
                <a:solidFill>
                  <a:srgbClr val="0000FF"/>
                </a:solidFill>
              </a:endParaRP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CF8FA510-4914-3648-9791-7D59F33A4D69}"/>
                </a:ext>
              </a:extLst>
            </p:cNvPr>
            <p:cNvCxnSpPr/>
            <p:nvPr/>
          </p:nvCxnSpPr>
          <p:spPr>
            <a:xfrm>
              <a:off x="6133236" y="1249584"/>
              <a:ext cx="176217" cy="0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triangle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A82A1CE-A02F-9941-B214-BA552215A13A}"/>
              </a:ext>
            </a:extLst>
          </p:cNvPr>
          <p:cNvGrpSpPr/>
          <p:nvPr/>
        </p:nvGrpSpPr>
        <p:grpSpPr>
          <a:xfrm>
            <a:off x="3966878" y="2702608"/>
            <a:ext cx="449209" cy="369332"/>
            <a:chOff x="6026548" y="1194323"/>
            <a:chExt cx="449209" cy="369332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1930537-829D-D94C-B7FC-292B801AB310}"/>
                </a:ext>
              </a:extLst>
            </p:cNvPr>
            <p:cNvSpPr txBox="1"/>
            <p:nvPr/>
          </p:nvSpPr>
          <p:spPr>
            <a:xfrm>
              <a:off x="6026548" y="1194323"/>
              <a:ext cx="4492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>
                  <a:solidFill>
                    <a:srgbClr val="0000FF"/>
                  </a:solidFill>
                </a:rPr>
                <a:t>b</a:t>
              </a:r>
              <a:r>
                <a:rPr lang="en-US" i="1" baseline="-25000" dirty="0" err="1">
                  <a:solidFill>
                    <a:srgbClr val="0000FF"/>
                  </a:solidFill>
                </a:rPr>
                <a:t>T</a:t>
              </a:r>
              <a:endParaRPr lang="en-US" i="1" baseline="-25000" dirty="0">
                <a:solidFill>
                  <a:srgbClr val="0000FF"/>
                </a:solidFill>
              </a:endParaRP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82752719-BEAF-F042-9077-E31B5FDA0129}"/>
                </a:ext>
              </a:extLst>
            </p:cNvPr>
            <p:cNvCxnSpPr/>
            <p:nvPr/>
          </p:nvCxnSpPr>
          <p:spPr>
            <a:xfrm>
              <a:off x="6133236" y="1249584"/>
              <a:ext cx="176217" cy="0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triangle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4EC07C22-17FC-164D-A6B9-456AB83FBFFE}"/>
              </a:ext>
            </a:extLst>
          </p:cNvPr>
          <p:cNvSpPr txBox="1"/>
          <p:nvPr/>
        </p:nvSpPr>
        <p:spPr>
          <a:xfrm>
            <a:off x="4735819" y="2953690"/>
            <a:ext cx="1744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Transverse position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3292910-47E6-3E43-9CB2-96986D1BB6D2}"/>
              </a:ext>
            </a:extLst>
          </p:cNvPr>
          <p:cNvSpPr txBox="1"/>
          <p:nvPr/>
        </p:nvSpPr>
        <p:spPr>
          <a:xfrm>
            <a:off x="601730" y="4360739"/>
            <a:ext cx="29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avoye LET"/>
                <a:cs typeface="Savoye LET"/>
              </a:rPr>
              <a:t>l</a:t>
            </a:r>
            <a:endParaRPr lang="en-US" baseline="30000" dirty="0">
              <a:solidFill>
                <a:srgbClr val="FF0000"/>
              </a:solidFill>
              <a:latin typeface="Savoye LET"/>
              <a:cs typeface="Savoye LET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10331E5-F887-2A40-98AF-79E5533C7245}"/>
              </a:ext>
            </a:extLst>
          </p:cNvPr>
          <p:cNvSpPr txBox="1"/>
          <p:nvPr/>
        </p:nvSpPr>
        <p:spPr>
          <a:xfrm>
            <a:off x="547886" y="5589772"/>
            <a:ext cx="223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avoye LET"/>
                <a:cs typeface="Savoye LET"/>
              </a:rPr>
              <a:t>l</a:t>
            </a:r>
            <a:endParaRPr lang="en-US" baseline="30000" dirty="0">
              <a:solidFill>
                <a:srgbClr val="FF0000"/>
              </a:solidFill>
              <a:latin typeface="Savoye LET"/>
              <a:cs typeface="Savoye LET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5ABDB48-C1D9-B241-9AA3-217F48BB4BEC}"/>
              </a:ext>
            </a:extLst>
          </p:cNvPr>
          <p:cNvSpPr txBox="1"/>
          <p:nvPr/>
        </p:nvSpPr>
        <p:spPr>
          <a:xfrm>
            <a:off x="1413938" y="5201207"/>
            <a:ext cx="15164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Photon </a:t>
            </a:r>
            <a:r>
              <a:rPr lang="en-US" sz="1400" dirty="0" err="1"/>
              <a:t>Virtuality</a:t>
            </a:r>
            <a:endParaRPr lang="en-US" sz="1400" dirty="0"/>
          </a:p>
          <a:p>
            <a:r>
              <a:rPr lang="en-US" i="1" dirty="0"/>
              <a:t>Q</a:t>
            </a:r>
            <a:r>
              <a:rPr lang="en-US" i="1" baseline="30000" dirty="0"/>
              <a:t>2</a:t>
            </a: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6FCFFE22-29D3-BA4A-B1C9-6FD8A1EE2728}"/>
              </a:ext>
            </a:extLst>
          </p:cNvPr>
          <p:cNvSpPr/>
          <p:nvPr/>
        </p:nvSpPr>
        <p:spPr>
          <a:xfrm>
            <a:off x="221845" y="983020"/>
            <a:ext cx="2872165" cy="167545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Line 4">
            <a:extLst>
              <a:ext uri="{FF2B5EF4-FFF2-40B4-BE49-F238E27FC236}">
                <a16:creationId xmlns:a16="http://schemas.microsoft.com/office/drawing/2014/main" id="{D39E5F44-3A20-464F-AD92-FFD87BEE5667}"/>
              </a:ext>
            </a:extLst>
          </p:cNvPr>
          <p:cNvSpPr>
            <a:spLocks noChangeShapeType="1"/>
          </p:cNvSpPr>
          <p:nvPr/>
        </p:nvSpPr>
        <p:spPr bwMode="auto">
          <a:xfrm>
            <a:off x="-382539" y="6248882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Right Triangle 84">
            <a:extLst>
              <a:ext uri="{FF2B5EF4-FFF2-40B4-BE49-F238E27FC236}">
                <a16:creationId xmlns:a16="http://schemas.microsoft.com/office/drawing/2014/main" id="{04F28CEA-4092-B64E-A570-DC93F2A6CE87}"/>
              </a:ext>
            </a:extLst>
          </p:cNvPr>
          <p:cNvSpPr/>
          <p:nvPr/>
        </p:nvSpPr>
        <p:spPr>
          <a:xfrm>
            <a:off x="368370" y="4176073"/>
            <a:ext cx="1121785" cy="1664739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72B20D79-5A0C-5542-B170-A486BF5EDD0B}"/>
              </a:ext>
            </a:extLst>
          </p:cNvPr>
          <p:cNvSpPr/>
          <p:nvPr/>
        </p:nvSpPr>
        <p:spPr>
          <a:xfrm>
            <a:off x="114372" y="4070317"/>
            <a:ext cx="902422" cy="9120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09F85E67-BB22-9040-BD52-6A0BCD1D10CE}"/>
              </a:ext>
            </a:extLst>
          </p:cNvPr>
          <p:cNvCxnSpPr/>
          <p:nvPr/>
        </p:nvCxnSpPr>
        <p:spPr>
          <a:xfrm flipV="1">
            <a:off x="368370" y="5086313"/>
            <a:ext cx="625334" cy="80068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B0A9E0D7-26F5-6249-875E-8310F77FCCEE}"/>
              </a:ext>
            </a:extLst>
          </p:cNvPr>
          <p:cNvCxnSpPr/>
          <p:nvPr/>
        </p:nvCxnSpPr>
        <p:spPr>
          <a:xfrm flipH="1" flipV="1">
            <a:off x="251055" y="4462870"/>
            <a:ext cx="742649" cy="623445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E1EC898C-0D56-6D4A-8395-B6A0DD19BE58}"/>
              </a:ext>
            </a:extLst>
          </p:cNvPr>
          <p:cNvSpPr txBox="1"/>
          <p:nvPr/>
        </p:nvSpPr>
        <p:spPr>
          <a:xfrm>
            <a:off x="652530" y="3365814"/>
            <a:ext cx="21117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Longitudinal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00FF"/>
                </a:solidFill>
              </a:rPr>
              <a:t>momentum</a:t>
            </a:r>
          </a:p>
          <a:p>
            <a:r>
              <a:rPr lang="en-US" i="1" dirty="0">
                <a:solidFill>
                  <a:srgbClr val="0000FF"/>
                </a:solidFill>
              </a:rPr>
              <a:t>k</a:t>
            </a:r>
            <a:r>
              <a:rPr lang="en-US" i="1" baseline="30000" dirty="0">
                <a:solidFill>
                  <a:srgbClr val="0000FF"/>
                </a:solidFill>
              </a:rPr>
              <a:t>+</a:t>
            </a:r>
            <a:r>
              <a:rPr lang="en-US" i="1" dirty="0">
                <a:solidFill>
                  <a:srgbClr val="0000FF"/>
                </a:solidFill>
              </a:rPr>
              <a:t>=</a:t>
            </a:r>
            <a:r>
              <a:rPr lang="en-US" i="1" dirty="0" err="1">
                <a:solidFill>
                  <a:srgbClr val="0000FF"/>
                </a:solidFill>
              </a:rPr>
              <a:t>xP</a:t>
            </a:r>
            <a:r>
              <a:rPr lang="en-US" i="1" baseline="30000" dirty="0">
                <a:solidFill>
                  <a:srgbClr val="0000FF"/>
                </a:solidFill>
              </a:rPr>
              <a:t>+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BF9707CF-6908-394A-8D24-7E4119F2D3F8}"/>
              </a:ext>
            </a:extLst>
          </p:cNvPr>
          <p:cNvCxnSpPr/>
          <p:nvPr/>
        </p:nvCxnSpPr>
        <p:spPr>
          <a:xfrm flipH="1">
            <a:off x="2644733" y="2615589"/>
            <a:ext cx="1546750" cy="668293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C467F7B5-DC73-5549-A17A-544E00B9A29D}"/>
              </a:ext>
            </a:extLst>
          </p:cNvPr>
          <p:cNvSpPr txBox="1"/>
          <p:nvPr/>
        </p:nvSpPr>
        <p:spPr>
          <a:xfrm rot="1821166">
            <a:off x="4543127" y="5204865"/>
            <a:ext cx="15651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Transverse plane</a:t>
            </a: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16455352-A4F2-124C-955D-E0386D043880}"/>
              </a:ext>
            </a:extLst>
          </p:cNvPr>
          <p:cNvCxnSpPr/>
          <p:nvPr/>
        </p:nvCxnSpPr>
        <p:spPr>
          <a:xfrm flipV="1">
            <a:off x="4290200" y="1736095"/>
            <a:ext cx="274808" cy="814276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FA505DAD-A8AA-C94D-B729-09405E7FDE46}"/>
              </a:ext>
            </a:extLst>
          </p:cNvPr>
          <p:cNvCxnSpPr/>
          <p:nvPr/>
        </p:nvCxnSpPr>
        <p:spPr>
          <a:xfrm flipH="1" flipV="1">
            <a:off x="4297065" y="2615589"/>
            <a:ext cx="342644" cy="854364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7" name="Group 96">
            <a:extLst>
              <a:ext uri="{FF2B5EF4-FFF2-40B4-BE49-F238E27FC236}">
                <a16:creationId xmlns:a16="http://schemas.microsoft.com/office/drawing/2014/main" id="{C130EF0B-9C6B-6D4A-A05E-1FF058475477}"/>
              </a:ext>
            </a:extLst>
          </p:cNvPr>
          <p:cNvGrpSpPr/>
          <p:nvPr/>
        </p:nvGrpSpPr>
        <p:grpSpPr>
          <a:xfrm>
            <a:off x="3966878" y="2702608"/>
            <a:ext cx="449209" cy="369332"/>
            <a:chOff x="6026548" y="1194323"/>
            <a:chExt cx="449209" cy="369332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28EB9BEA-5CD8-D543-9C7A-7CE9A45C6C59}"/>
                </a:ext>
              </a:extLst>
            </p:cNvPr>
            <p:cNvSpPr txBox="1"/>
            <p:nvPr/>
          </p:nvSpPr>
          <p:spPr>
            <a:xfrm>
              <a:off x="6026548" y="1194323"/>
              <a:ext cx="4492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>
                  <a:solidFill>
                    <a:srgbClr val="0000FF"/>
                  </a:solidFill>
                </a:rPr>
                <a:t>b</a:t>
              </a:r>
              <a:r>
                <a:rPr lang="en-US" i="1" baseline="-25000" dirty="0" err="1">
                  <a:solidFill>
                    <a:srgbClr val="0000FF"/>
                  </a:solidFill>
                </a:rPr>
                <a:t>T</a:t>
              </a:r>
              <a:endParaRPr lang="en-US" i="1" baseline="-25000" dirty="0">
                <a:solidFill>
                  <a:srgbClr val="0000FF"/>
                </a:solidFill>
              </a:endParaRPr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3B310D27-7A3E-EE46-88D1-6E0C15B7C31E}"/>
                </a:ext>
              </a:extLst>
            </p:cNvPr>
            <p:cNvCxnSpPr/>
            <p:nvPr/>
          </p:nvCxnSpPr>
          <p:spPr>
            <a:xfrm>
              <a:off x="6133236" y="1249584"/>
              <a:ext cx="176217" cy="0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triangle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3BCF9517-1BB3-EF41-BF5A-8D3F4E264F46}"/>
              </a:ext>
            </a:extLst>
          </p:cNvPr>
          <p:cNvSpPr txBox="1"/>
          <p:nvPr/>
        </p:nvSpPr>
        <p:spPr>
          <a:xfrm>
            <a:off x="3339018" y="1488576"/>
            <a:ext cx="1045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Transverse </a:t>
            </a:r>
          </a:p>
          <a:p>
            <a:r>
              <a:rPr lang="en-US" sz="1400" dirty="0">
                <a:solidFill>
                  <a:srgbClr val="0000FF"/>
                </a:solidFill>
              </a:rPr>
              <a:t>momentum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5454BDC-4F91-7E4D-B527-2E885C7C4DD2}"/>
              </a:ext>
            </a:extLst>
          </p:cNvPr>
          <p:cNvSpPr txBox="1"/>
          <p:nvPr/>
        </p:nvSpPr>
        <p:spPr>
          <a:xfrm>
            <a:off x="4735819" y="2953690"/>
            <a:ext cx="1744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Transverse position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BDC32E6-6BA2-5D49-92D7-AFA72BA8D873}"/>
              </a:ext>
            </a:extLst>
          </p:cNvPr>
          <p:cNvSpPr txBox="1"/>
          <p:nvPr/>
        </p:nvSpPr>
        <p:spPr>
          <a:xfrm>
            <a:off x="601730" y="4360739"/>
            <a:ext cx="29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avoye LET"/>
                <a:cs typeface="Savoye LET"/>
              </a:rPr>
              <a:t>l</a:t>
            </a:r>
            <a:endParaRPr lang="en-US" baseline="30000" dirty="0">
              <a:solidFill>
                <a:srgbClr val="FF0000"/>
              </a:solidFill>
              <a:latin typeface="Savoye LET"/>
              <a:cs typeface="Savoye LET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B4B60DE-DFF1-5147-9571-886410BD6EA5}"/>
              </a:ext>
            </a:extLst>
          </p:cNvPr>
          <p:cNvSpPr txBox="1"/>
          <p:nvPr/>
        </p:nvSpPr>
        <p:spPr>
          <a:xfrm>
            <a:off x="547886" y="5589772"/>
            <a:ext cx="223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avoye LET"/>
                <a:cs typeface="Savoye LET"/>
              </a:rPr>
              <a:t>l</a:t>
            </a:r>
            <a:endParaRPr lang="en-US" baseline="30000" dirty="0">
              <a:solidFill>
                <a:srgbClr val="FF0000"/>
              </a:solidFill>
              <a:latin typeface="Savoye LET"/>
              <a:cs typeface="Savoye LET"/>
            </a:endParaRPr>
          </a:p>
        </p:txBody>
      </p:sp>
      <p:graphicFrame>
        <p:nvGraphicFramePr>
          <p:cNvPr id="106" name="Object 105">
            <a:extLst>
              <a:ext uri="{FF2B5EF4-FFF2-40B4-BE49-F238E27FC236}">
                <a16:creationId xmlns:a16="http://schemas.microsoft.com/office/drawing/2014/main" id="{2578133E-477C-0C43-A02A-67BB0A71BD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159" y="2164592"/>
          <a:ext cx="2117725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9" name="Equation" r:id="rId6" imgW="1358900" imgH="317500" progId="Equation.3">
                  <p:embed/>
                </p:oleObj>
              </mc:Choice>
              <mc:Fallback>
                <p:oleObj name="Equation" r:id="rId6" imgW="1358900" imgH="317500" progId="Equation.3">
                  <p:embed/>
                  <p:pic>
                    <p:nvPicPr>
                      <p:cNvPr id="106" name="Object 105">
                        <a:extLst>
                          <a:ext uri="{FF2B5EF4-FFF2-40B4-BE49-F238E27FC236}">
                            <a16:creationId xmlns:a16="http://schemas.microsoft.com/office/drawing/2014/main" id="{2578133E-477C-0C43-A02A-67BB0A71BD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1159" y="2164592"/>
                        <a:ext cx="2117725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" name="TextBox 106">
            <a:extLst>
              <a:ext uri="{FF2B5EF4-FFF2-40B4-BE49-F238E27FC236}">
                <a16:creationId xmlns:a16="http://schemas.microsoft.com/office/drawing/2014/main" id="{2BA79A8D-5ABC-DC46-B89C-50EFE43447F9}"/>
              </a:ext>
            </a:extLst>
          </p:cNvPr>
          <p:cNvSpPr txBox="1"/>
          <p:nvPr/>
        </p:nvSpPr>
        <p:spPr>
          <a:xfrm>
            <a:off x="1413938" y="5201207"/>
            <a:ext cx="15164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Photon </a:t>
            </a:r>
            <a:r>
              <a:rPr lang="en-US" sz="1400" dirty="0" err="1"/>
              <a:t>Virtuality</a:t>
            </a:r>
            <a:endParaRPr lang="en-US" sz="1400" dirty="0"/>
          </a:p>
          <a:p>
            <a:r>
              <a:rPr lang="en-US" i="1" dirty="0"/>
              <a:t>Q</a:t>
            </a:r>
            <a:r>
              <a:rPr lang="en-US" i="1" baseline="30000" dirty="0"/>
              <a:t>2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9236A703-6F2E-1B48-9E2A-5BBF2950DC26}"/>
              </a:ext>
            </a:extLst>
          </p:cNvPr>
          <p:cNvSpPr txBox="1"/>
          <p:nvPr/>
        </p:nvSpPr>
        <p:spPr>
          <a:xfrm>
            <a:off x="4790833" y="6014153"/>
            <a:ext cx="1741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Confinement Scale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ABB9115F-F200-9D44-9613-FC9068FF706C}"/>
              </a:ext>
            </a:extLst>
          </p:cNvPr>
          <p:cNvSpPr txBox="1"/>
          <p:nvPr/>
        </p:nvSpPr>
        <p:spPr>
          <a:xfrm>
            <a:off x="344896" y="6021935"/>
            <a:ext cx="2766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Hard Scale (High Energy Probe)</a:t>
            </a:r>
          </a:p>
        </p:txBody>
      </p:sp>
      <p:graphicFrame>
        <p:nvGraphicFramePr>
          <p:cNvPr id="125" name="Object 124">
            <a:extLst>
              <a:ext uri="{FF2B5EF4-FFF2-40B4-BE49-F238E27FC236}">
                <a16:creationId xmlns:a16="http://schemas.microsoft.com/office/drawing/2014/main" id="{B3B85D69-F997-1C45-BC19-208FAE2379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8755" y="1367024"/>
          <a:ext cx="889203" cy="413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" name="Equation" r:id="rId8" imgW="571500" imgH="266700" progId="Equation.3">
                  <p:embed/>
                </p:oleObj>
              </mc:Choice>
              <mc:Fallback>
                <p:oleObj name="Equation" r:id="rId8" imgW="571500" imgH="266700" progId="Equation.3">
                  <p:embed/>
                  <p:pic>
                    <p:nvPicPr>
                      <p:cNvPr id="125" name="Object 124">
                        <a:extLst>
                          <a:ext uri="{FF2B5EF4-FFF2-40B4-BE49-F238E27FC236}">
                            <a16:creationId xmlns:a16="http://schemas.microsoft.com/office/drawing/2014/main" id="{B3B85D69-F997-1C45-BC19-208FAE2379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48755" y="1367024"/>
                        <a:ext cx="889203" cy="413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7" name="Rectangle 126">
            <a:extLst>
              <a:ext uri="{FF2B5EF4-FFF2-40B4-BE49-F238E27FC236}">
                <a16:creationId xmlns:a16="http://schemas.microsoft.com/office/drawing/2014/main" id="{2C940514-0209-BF45-802F-D3C239D4A87A}"/>
              </a:ext>
            </a:extLst>
          </p:cNvPr>
          <p:cNvSpPr/>
          <p:nvPr/>
        </p:nvSpPr>
        <p:spPr>
          <a:xfrm flipH="1">
            <a:off x="6571488" y="671959"/>
            <a:ext cx="181323" cy="570459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1C1936-5C4E-9441-B80F-1369EEC0C901}"/>
              </a:ext>
            </a:extLst>
          </p:cNvPr>
          <p:cNvSpPr txBox="1"/>
          <p:nvPr/>
        </p:nvSpPr>
        <p:spPr>
          <a:xfrm>
            <a:off x="350735" y="481446"/>
            <a:ext cx="833606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Parton tranverse degrees of freedom carry unprecedented information on peculiar strong force dynamics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DB98EE22-89D8-9347-ABAF-EAEF3DB2F82F}"/>
              </a:ext>
            </a:extLst>
          </p:cNvPr>
          <p:cNvSpPr txBox="1"/>
          <p:nvPr/>
        </p:nvSpPr>
        <p:spPr>
          <a:xfrm>
            <a:off x="424865" y="1036426"/>
            <a:ext cx="147989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SIDIS   </a:t>
            </a:r>
            <a:r>
              <a:rPr lang="en-GB" sz="1500" dirty="0"/>
              <a:t>e</a:t>
            </a:r>
            <a:r>
              <a:rPr lang="en-IT" sz="1500" dirty="0"/>
              <a:t>p</a:t>
            </a:r>
            <a:r>
              <a:rPr lang="en-IT" sz="1500" dirty="0">
                <a:sym typeface="Wingdings" pitchFamily="2" charset="2"/>
              </a:rPr>
              <a:t>e’X </a:t>
            </a:r>
            <a:r>
              <a:rPr lang="en-IT" sz="1500" dirty="0">
                <a:solidFill>
                  <a:srgbClr val="FF0000"/>
                </a:solidFill>
                <a:sym typeface="Wingdings" pitchFamily="2" charset="2"/>
              </a:rPr>
              <a:t>h</a:t>
            </a:r>
            <a:endParaRPr lang="en-IT" sz="1500" dirty="0">
              <a:solidFill>
                <a:srgbClr val="FF0000"/>
              </a:solidFill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805AF6B-1E68-7A42-9BA6-E9969BF90D2D}"/>
              </a:ext>
            </a:extLst>
          </p:cNvPr>
          <p:cNvSpPr txBox="1"/>
          <p:nvPr/>
        </p:nvSpPr>
        <p:spPr>
          <a:xfrm>
            <a:off x="387525" y="1851044"/>
            <a:ext cx="203376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Excusive  </a:t>
            </a:r>
            <a:r>
              <a:rPr lang="en-GB" sz="1500" dirty="0"/>
              <a:t>e</a:t>
            </a:r>
            <a:r>
              <a:rPr lang="en-IT" sz="1500" dirty="0"/>
              <a:t>p</a:t>
            </a:r>
            <a:r>
              <a:rPr lang="en-IT" sz="1500" dirty="0">
                <a:sym typeface="Wingdings" pitchFamily="2" charset="2"/>
              </a:rPr>
              <a:t>e’p’</a:t>
            </a:r>
            <a:r>
              <a:rPr lang="en-IT" sz="15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h  (</a:t>
            </a:r>
            <a:r>
              <a:rPr lang="en-IT" sz="1500" dirty="0">
                <a:solidFill>
                  <a:srgbClr val="FF0000"/>
                </a:solidFill>
                <a:latin typeface="Symbol" pitchFamily="2" charset="2"/>
                <a:sym typeface="Wingdings" pitchFamily="2" charset="2"/>
              </a:rPr>
              <a:t>g</a:t>
            </a:r>
            <a:r>
              <a:rPr lang="en-IT" sz="15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)</a:t>
            </a:r>
            <a:r>
              <a:rPr lang="en-IT" sz="1500" dirty="0">
                <a:solidFill>
                  <a:srgbClr val="FF0000"/>
                </a:solidFill>
                <a:latin typeface="Symbol" pitchFamily="2" charset="2"/>
                <a:sym typeface="Wingdings" pitchFamily="2" charset="2"/>
              </a:rPr>
              <a:t> </a:t>
            </a:r>
            <a:endParaRPr lang="en-IT" sz="1500" dirty="0">
              <a:solidFill>
                <a:srgbClr val="FF0000"/>
              </a:solidFill>
              <a:latin typeface="Symbol" pitchFamily="2" charset="2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C28625E-5102-EE4D-BF89-CE01F99DFC1E}"/>
              </a:ext>
            </a:extLst>
          </p:cNvPr>
          <p:cNvSpPr txBox="1"/>
          <p:nvPr/>
        </p:nvSpPr>
        <p:spPr>
          <a:xfrm>
            <a:off x="6836290" y="812541"/>
            <a:ext cx="90762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/>
              <a:t>Q</a:t>
            </a:r>
            <a:r>
              <a:rPr lang="en-IT" sz="1500" dirty="0"/>
              <a:t>uark up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FBD2370-C4EF-5243-AC4B-4BA57FF619A2}"/>
              </a:ext>
            </a:extLst>
          </p:cNvPr>
          <p:cNvSpPr txBox="1"/>
          <p:nvPr/>
        </p:nvSpPr>
        <p:spPr>
          <a:xfrm>
            <a:off x="6794249" y="3178484"/>
            <a:ext cx="11456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Quark down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0549CC-6E6D-6246-8917-C1A59838AD64}"/>
              </a:ext>
            </a:extLst>
          </p:cNvPr>
          <p:cNvSpPr txBox="1"/>
          <p:nvPr/>
        </p:nvSpPr>
        <p:spPr>
          <a:xfrm>
            <a:off x="6784324" y="5679229"/>
            <a:ext cx="23204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Impact on precise physics</a:t>
            </a:r>
          </a:p>
          <a:p>
            <a:r>
              <a:rPr lang="en-GB" sz="1500" dirty="0"/>
              <a:t>u</a:t>
            </a:r>
            <a:r>
              <a:rPr lang="en-IT" sz="1500" dirty="0"/>
              <a:t>p to LHC (W mass, low pT)</a:t>
            </a:r>
          </a:p>
        </p:txBody>
      </p:sp>
    </p:spTree>
    <p:extLst>
      <p:ext uri="{BB962C8B-B14F-4D97-AF65-F5344CB8AC3E}">
        <p14:creationId xmlns:p14="http://schemas.microsoft.com/office/powerpoint/2010/main" val="3984470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D1CC743E-E225-4E43-9AD1-B1A25E7CA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432" y="5702320"/>
            <a:ext cx="1155700" cy="876300"/>
          </a:xfrm>
          <a:prstGeom prst="rect">
            <a:avLst/>
          </a:prstGeom>
        </p:spPr>
      </p:pic>
      <p:pic>
        <p:nvPicPr>
          <p:cNvPr id="40" name="Picture 39" descr="A picture containing indoor, ride&#10;&#10;Description automatically generated">
            <a:extLst>
              <a:ext uri="{FF2B5EF4-FFF2-40B4-BE49-F238E27FC236}">
                <a16:creationId xmlns:a16="http://schemas.microsoft.com/office/drawing/2014/main" id="{3A85D1AD-FAEA-A448-8FDB-92AA27714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0821" y="5700200"/>
            <a:ext cx="1282700" cy="901700"/>
          </a:xfrm>
          <a:prstGeom prst="rect">
            <a:avLst/>
          </a:prstGeom>
        </p:spPr>
      </p:pic>
      <p:pic>
        <p:nvPicPr>
          <p:cNvPr id="27" name="Picture 26" descr="A picture containing engine&#10;&#10;Description automatically generated">
            <a:extLst>
              <a:ext uri="{FF2B5EF4-FFF2-40B4-BE49-F238E27FC236}">
                <a16:creationId xmlns:a16="http://schemas.microsoft.com/office/drawing/2014/main" id="{10C0ED35-77F5-874A-9BD2-0B06D5F50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29" y="1878901"/>
            <a:ext cx="2387600" cy="1587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D4228D-B7F4-DC45-885E-C01DAEF08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0804" y="1887455"/>
            <a:ext cx="2374900" cy="1587500"/>
          </a:xfrm>
          <a:prstGeom prst="rect">
            <a:avLst/>
          </a:prstGeom>
        </p:spPr>
      </p:pic>
      <p:pic>
        <p:nvPicPr>
          <p:cNvPr id="5" name="Picture 4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EEDF3285-AE9E-BB41-9968-3306A28656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8160" y="1875387"/>
            <a:ext cx="2387600" cy="15494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C19D67D-E636-4B4D-9363-D8A3D39B03C6}"/>
              </a:ext>
            </a:extLst>
          </p:cNvPr>
          <p:cNvSpPr/>
          <p:nvPr/>
        </p:nvSpPr>
        <p:spPr>
          <a:xfrm>
            <a:off x="111805" y="1262689"/>
            <a:ext cx="8895871" cy="5199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5B5C8F-BA1C-CD4D-BD9A-124C60F56B28}"/>
              </a:ext>
            </a:extLst>
          </p:cNvPr>
          <p:cNvSpPr/>
          <p:nvPr/>
        </p:nvSpPr>
        <p:spPr>
          <a:xfrm>
            <a:off x="111328" y="4676048"/>
            <a:ext cx="8895871" cy="6934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5C92177-26B8-EF40-B470-C7940203D9A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03D9D672-E419-9F47-B241-79EDCA01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14860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Date Placeholder 4">
            <a:extLst>
              <a:ext uri="{FF2B5EF4-FFF2-40B4-BE49-F238E27FC236}">
                <a16:creationId xmlns:a16="http://schemas.microsoft.com/office/drawing/2014/main" id="{428EBE3C-DDA7-A24A-84B1-D37EC8BF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14860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8DD33A-AB21-494D-B09A-E29B84F2BCF7}"/>
              </a:ext>
            </a:extLst>
          </p:cNvPr>
          <p:cNvSpPr/>
          <p:nvPr/>
        </p:nvSpPr>
        <p:spPr>
          <a:xfrm>
            <a:off x="0" y="421"/>
            <a:ext cx="9144000" cy="3376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2F481C-2E48-3846-9F97-C47FB9E3C994}"/>
              </a:ext>
            </a:extLst>
          </p:cNvPr>
          <p:cNvSpPr txBox="1"/>
          <p:nvPr/>
        </p:nvSpPr>
        <p:spPr>
          <a:xfrm>
            <a:off x="3683720" y="-51073"/>
            <a:ext cx="18838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393C77-1CC7-7B40-B317-8CAD073F7147}"/>
              </a:ext>
            </a:extLst>
          </p:cNvPr>
          <p:cNvSpPr txBox="1"/>
          <p:nvPr/>
        </p:nvSpPr>
        <p:spPr>
          <a:xfrm>
            <a:off x="6553200" y="1266292"/>
            <a:ext cx="2030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/>
              <a:t>EIC  @ BNL </a:t>
            </a:r>
            <a:r>
              <a:rPr lang="en-IT" sz="1400" dirty="0"/>
              <a:t>(energy)</a:t>
            </a:r>
          </a:p>
          <a:p>
            <a:r>
              <a:rPr lang="en-IT" sz="1400" dirty="0"/>
              <a:t>Extended coverage 2031-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FB3DC7-485B-AA46-ABD9-9BD3A9935479}"/>
              </a:ext>
            </a:extLst>
          </p:cNvPr>
          <p:cNvSpPr txBox="1"/>
          <p:nvPr/>
        </p:nvSpPr>
        <p:spPr>
          <a:xfrm>
            <a:off x="6486053" y="4701201"/>
            <a:ext cx="2058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RICH for particle ID</a:t>
            </a:r>
          </a:p>
          <a:p>
            <a:r>
              <a:rPr lang="en-IT" sz="1400" dirty="0"/>
              <a:t>Photo-detection in high-B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EC348C-4FF8-314A-8AF0-DCC33EF0D976}"/>
              </a:ext>
            </a:extLst>
          </p:cNvPr>
          <p:cNvSpPr txBox="1"/>
          <p:nvPr/>
        </p:nvSpPr>
        <p:spPr>
          <a:xfrm>
            <a:off x="6508897" y="3489841"/>
            <a:ext cx="17860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POETIC IAC member</a:t>
            </a:r>
          </a:p>
          <a:p>
            <a:r>
              <a:rPr lang="en-IT" sz="1400" dirty="0"/>
              <a:t>PSQ@EIC OC member</a:t>
            </a:r>
          </a:p>
          <a:p>
            <a:r>
              <a:rPr lang="en-IT" sz="1400" dirty="0"/>
              <a:t>Yellow-report author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26209A-C96C-7347-81E1-57E7B186276C}"/>
              </a:ext>
            </a:extLst>
          </p:cNvPr>
          <p:cNvSpPr txBox="1"/>
          <p:nvPr/>
        </p:nvSpPr>
        <p:spPr>
          <a:xfrm>
            <a:off x="341009" y="5873349"/>
            <a:ext cx="1533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Polarized target</a:t>
            </a:r>
          </a:p>
          <a:p>
            <a:r>
              <a:rPr lang="en-IT" sz="1400" dirty="0"/>
              <a:t>Target coordinator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0419B1-F84F-5643-949F-867A6B9EA9F8}"/>
              </a:ext>
            </a:extLst>
          </p:cNvPr>
          <p:cNvSpPr txBox="1"/>
          <p:nvPr/>
        </p:nvSpPr>
        <p:spPr>
          <a:xfrm>
            <a:off x="6333890" y="5419976"/>
            <a:ext cx="2805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Super-Hermes.    PAX / EDM search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87FF0C-E408-1E42-A2D6-6507ABC8BAFC}"/>
              </a:ext>
            </a:extLst>
          </p:cNvPr>
          <p:cNvSpPr txBox="1"/>
          <p:nvPr/>
        </p:nvSpPr>
        <p:spPr>
          <a:xfrm>
            <a:off x="7705600" y="431308"/>
            <a:ext cx="1217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MC is CERN </a:t>
            </a:r>
          </a:p>
          <a:p>
            <a:r>
              <a:rPr lang="en-US" sz="1400" b="1" dirty="0"/>
              <a:t>SPSC member</a:t>
            </a:r>
            <a:endParaRPr lang="en-IT" sz="14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DFCBE3A-7312-3749-A18B-1C10A0B9CE2A}"/>
              </a:ext>
            </a:extLst>
          </p:cNvPr>
          <p:cNvSpPr txBox="1"/>
          <p:nvPr/>
        </p:nvSpPr>
        <p:spPr>
          <a:xfrm>
            <a:off x="3167936" y="4661144"/>
            <a:ext cx="17225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/>
              <a:t>RICH Project Leader</a:t>
            </a:r>
          </a:p>
          <a:p>
            <a:r>
              <a:rPr lang="en-IT" sz="1400" dirty="0"/>
              <a:t>PI CLASMED project</a:t>
            </a:r>
          </a:p>
          <a:p>
            <a:r>
              <a:rPr lang="en-IT" sz="1400" dirty="0"/>
              <a:t>Compact SC magnets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3638E0-6724-3642-9B0B-3EE20E5544A0}"/>
              </a:ext>
            </a:extLst>
          </p:cNvPr>
          <p:cNvSpPr txBox="1"/>
          <p:nvPr/>
        </p:nvSpPr>
        <p:spPr>
          <a:xfrm>
            <a:off x="3167936" y="3461103"/>
            <a:ext cx="25838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/>
              <a:t>Experiment spokesperson</a:t>
            </a:r>
          </a:p>
          <a:p>
            <a:r>
              <a:rPr lang="en-IT" sz="1400" dirty="0"/>
              <a:t>CLAS Coord. Committee member</a:t>
            </a:r>
          </a:p>
          <a:p>
            <a:r>
              <a:rPr lang="en-IT" sz="1400" dirty="0"/>
              <a:t>Physics WG convener</a:t>
            </a:r>
          </a:p>
          <a:p>
            <a:r>
              <a:rPr lang="en-IT" sz="1400" dirty="0"/>
              <a:t>Run coordinator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0D39903-724B-254F-82CF-4678FD56B28D}"/>
              </a:ext>
            </a:extLst>
          </p:cNvPr>
          <p:cNvSpPr txBox="1"/>
          <p:nvPr/>
        </p:nvSpPr>
        <p:spPr>
          <a:xfrm>
            <a:off x="165751" y="3456645"/>
            <a:ext cx="192713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/>
              <a:t>Deputy spokesperson</a:t>
            </a:r>
          </a:p>
          <a:p>
            <a:r>
              <a:rPr lang="en-IT" sz="1400" dirty="0"/>
              <a:t>Analysis Corrdinator</a:t>
            </a:r>
          </a:p>
          <a:p>
            <a:r>
              <a:rPr lang="en-IT" sz="1400" dirty="0"/>
              <a:t>Physics WG convener</a:t>
            </a:r>
          </a:p>
          <a:p>
            <a:r>
              <a:rPr lang="en-IT" sz="1400" dirty="0"/>
              <a:t>Editorial Borad member</a:t>
            </a:r>
          </a:p>
          <a:p>
            <a:r>
              <a:rPr lang="en-IT" sz="1400" dirty="0"/>
              <a:t>Run coordinator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5BD3F0A-ADB0-1049-B434-684CA3715895}"/>
              </a:ext>
            </a:extLst>
          </p:cNvPr>
          <p:cNvSpPr txBox="1"/>
          <p:nvPr/>
        </p:nvSpPr>
        <p:spPr>
          <a:xfrm>
            <a:off x="165751" y="1267688"/>
            <a:ext cx="2368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/>
              <a:t>HERMES  @ DESY</a:t>
            </a:r>
            <a:r>
              <a:rPr lang="en-IT" sz="1400" dirty="0"/>
              <a:t> (precursors)</a:t>
            </a:r>
          </a:p>
          <a:p>
            <a:r>
              <a:rPr lang="en-IT" sz="1400" dirty="0"/>
              <a:t>First obsrvations 2001-2012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3DD58D0-6DA2-A34D-8BCA-E6B3EB53659E}"/>
              </a:ext>
            </a:extLst>
          </p:cNvPr>
          <p:cNvSpPr txBox="1"/>
          <p:nvPr/>
        </p:nvSpPr>
        <p:spPr>
          <a:xfrm>
            <a:off x="3210294" y="1267688"/>
            <a:ext cx="2646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/>
              <a:t>CLAS/CLAS12 @ JLab </a:t>
            </a:r>
            <a:r>
              <a:rPr lang="en-IT" sz="1400" dirty="0"/>
              <a:t>(luminosity)</a:t>
            </a:r>
          </a:p>
          <a:p>
            <a:r>
              <a:rPr lang="en-IT" sz="1400" dirty="0"/>
              <a:t>Valence region 2010-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81F001-EA31-8944-B2A6-A0D44BC3BD3F}"/>
              </a:ext>
            </a:extLst>
          </p:cNvPr>
          <p:cNvSpPr txBox="1"/>
          <p:nvPr/>
        </p:nvSpPr>
        <p:spPr>
          <a:xfrm>
            <a:off x="3167936" y="5873349"/>
            <a:ext cx="2770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/>
              <a:t>Spokesperson transverse target RG</a:t>
            </a:r>
          </a:p>
          <a:p>
            <a:r>
              <a:rPr lang="en-IT" sz="1400" dirty="0"/>
              <a:t>Polarized target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97C7FAF-41BD-C941-A087-3943988B75E6}"/>
              </a:ext>
            </a:extLst>
          </p:cNvPr>
          <p:cNvSpPr txBox="1"/>
          <p:nvPr/>
        </p:nvSpPr>
        <p:spPr>
          <a:xfrm>
            <a:off x="144456" y="431308"/>
            <a:ext cx="755219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MC contriuted to the BSM studies in the electro-weak sector (</a:t>
            </a:r>
            <a:r>
              <a:rPr lang="en-IT" sz="1500" dirty="0">
                <a:latin typeface="Symbol" pitchFamily="2" charset="2"/>
              </a:rPr>
              <a:t>n</a:t>
            </a:r>
            <a:r>
              <a:rPr lang="en-IT" sz="1500" dirty="0"/>
              <a:t> oscillations, K</a:t>
            </a:r>
            <a:r>
              <a:rPr lang="en-IT" sz="1500" baseline="-25000" dirty="0"/>
              <a:t>L</a:t>
            </a:r>
            <a:r>
              <a:rPr lang="en-IT" sz="1500" dirty="0"/>
              <a:t> rare decays) </a:t>
            </a:r>
          </a:p>
          <a:p>
            <a:r>
              <a:rPr lang="en-GB" sz="1500" dirty="0"/>
              <a:t>a</a:t>
            </a:r>
            <a:r>
              <a:rPr lang="en-IT" sz="1500" dirty="0"/>
              <a:t>nd in estalishing a new investigation paradigm in the strong sector (nucleon 3D):</a:t>
            </a:r>
          </a:p>
          <a:p>
            <a:r>
              <a:rPr lang="en-IT" sz="1500" b="1" i="1" dirty="0"/>
              <a:t>Strong force dynamics in the confined state probed by parton transverse degreees of freedom</a:t>
            </a:r>
          </a:p>
        </p:txBody>
      </p:sp>
    </p:spTree>
    <p:extLst>
      <p:ext uri="{BB962C8B-B14F-4D97-AF65-F5344CB8AC3E}">
        <p14:creationId xmlns:p14="http://schemas.microsoft.com/office/powerpoint/2010/main" val="2200126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1E64708-2789-894D-82D6-7C2171C1E95D}"/>
              </a:ext>
            </a:extLst>
          </p:cNvPr>
          <p:cNvSpPr/>
          <p:nvPr/>
        </p:nvSpPr>
        <p:spPr>
          <a:xfrm>
            <a:off x="5832008" y="2673626"/>
            <a:ext cx="3111285" cy="15983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22" name="Picture 21" descr="Graphical user interface&#10;&#10;Description automatically generated">
            <a:extLst>
              <a:ext uri="{FF2B5EF4-FFF2-40B4-BE49-F238E27FC236}">
                <a16:creationId xmlns:a16="http://schemas.microsoft.com/office/drawing/2014/main" id="{F43143BD-9126-234A-9DA4-3B589A3B9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941" y="3540702"/>
            <a:ext cx="5346700" cy="6731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E15B455-DA44-BD4A-BFB1-03E420C97381}"/>
              </a:ext>
            </a:extLst>
          </p:cNvPr>
          <p:cNvSpPr/>
          <p:nvPr/>
        </p:nvSpPr>
        <p:spPr>
          <a:xfrm>
            <a:off x="5305700" y="2485197"/>
            <a:ext cx="616226" cy="20673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TextBox 6"/>
          <p:cNvSpPr txBox="1"/>
          <p:nvPr/>
        </p:nvSpPr>
        <p:spPr>
          <a:xfrm>
            <a:off x="276964" y="2433250"/>
            <a:ext cx="5365432" cy="20324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1400" b="1" dirty="0" err="1"/>
              <a:t>dRICH</a:t>
            </a:r>
            <a:r>
              <a:rPr lang="it-IT" sz="1400" b="1" dirty="0"/>
              <a:t>:  </a:t>
            </a:r>
            <a:r>
              <a:rPr lang="it-IT" sz="1400" b="1" dirty="0" err="1"/>
              <a:t>effective</a:t>
            </a:r>
            <a:r>
              <a:rPr lang="it-IT" sz="1400" b="1" dirty="0"/>
              <a:t> </a:t>
            </a:r>
            <a:r>
              <a:rPr lang="it-IT" sz="1400" b="1" dirty="0" err="1"/>
              <a:t>solution</a:t>
            </a:r>
            <a:r>
              <a:rPr lang="it-IT" sz="1400" b="1" dirty="0"/>
              <a:t>, part of EIC </a:t>
            </a:r>
            <a:r>
              <a:rPr lang="it-IT" sz="1400" b="1" dirty="0" err="1"/>
              <a:t>reference</a:t>
            </a:r>
            <a:r>
              <a:rPr lang="it-IT" sz="1400" b="1" dirty="0"/>
              <a:t> detector</a:t>
            </a:r>
          </a:p>
          <a:p>
            <a:pPr>
              <a:lnSpc>
                <a:spcPct val="120000"/>
              </a:lnSpc>
            </a:pPr>
            <a:r>
              <a:rPr lang="it-IT" sz="1400" b="1" dirty="0"/>
              <a:t>               Lead by INFN, </a:t>
            </a:r>
            <a:r>
              <a:rPr lang="it-IT" sz="1400" b="1" dirty="0" err="1"/>
              <a:t>being</a:t>
            </a:r>
            <a:r>
              <a:rPr lang="it-IT" sz="1400" b="1" dirty="0"/>
              <a:t> </a:t>
            </a:r>
            <a:r>
              <a:rPr lang="it-IT" sz="1400" b="1" dirty="0" err="1"/>
              <a:t>selected</a:t>
            </a:r>
            <a:r>
              <a:rPr lang="it-IT" sz="1400" b="1" dirty="0"/>
              <a:t> for </a:t>
            </a:r>
            <a:r>
              <a:rPr lang="it-IT" sz="1400" b="1" dirty="0" err="1"/>
              <a:t>targeted</a:t>
            </a:r>
            <a:r>
              <a:rPr lang="it-IT" sz="1400" b="1" dirty="0"/>
              <a:t> R&amp;D</a:t>
            </a:r>
          </a:p>
          <a:p>
            <a:pPr>
              <a:lnSpc>
                <a:spcPct val="120000"/>
              </a:lnSpc>
            </a:pPr>
            <a:endParaRPr lang="it-IT" sz="800" b="1" dirty="0"/>
          </a:p>
          <a:p>
            <a:pPr>
              <a:lnSpc>
                <a:spcPct val="120000"/>
              </a:lnSpc>
            </a:pPr>
            <a:r>
              <a:rPr lang="it-IT" sz="1400" dirty="0"/>
              <a:t>Challenge 1: wide </a:t>
            </a:r>
            <a:r>
              <a:rPr lang="it-IT" sz="1400" dirty="0" err="1"/>
              <a:t>coverage</a:t>
            </a:r>
            <a:r>
              <a:rPr lang="it-IT" sz="1400" dirty="0"/>
              <a:t> (3-60 </a:t>
            </a:r>
            <a:r>
              <a:rPr lang="it-IT" sz="1400" dirty="0" err="1"/>
              <a:t>GeV</a:t>
            </a:r>
            <a:r>
              <a:rPr lang="it-IT" sz="1400" dirty="0"/>
              <a:t>/c, 5-25 </a:t>
            </a:r>
            <a:r>
              <a:rPr lang="it-IT" sz="1400" dirty="0" err="1"/>
              <a:t>deg</a:t>
            </a:r>
            <a:r>
              <a:rPr lang="it-IT" sz="1400" dirty="0"/>
              <a:t>)</a:t>
            </a:r>
          </a:p>
          <a:p>
            <a:pPr>
              <a:lnSpc>
                <a:spcPct val="120000"/>
              </a:lnSpc>
            </a:pPr>
            <a:r>
              <a:rPr lang="it-IT" sz="1400" dirty="0"/>
              <a:t>        </a:t>
            </a:r>
            <a:r>
              <a:rPr lang="it-IT" sz="1400" dirty="0" err="1"/>
              <a:t>Two</a:t>
            </a:r>
            <a:r>
              <a:rPr lang="it-IT" sz="1400" dirty="0"/>
              <a:t> </a:t>
            </a:r>
            <a:r>
              <a:rPr lang="it-IT" sz="1400" dirty="0" err="1"/>
              <a:t>radiators</a:t>
            </a:r>
            <a:r>
              <a:rPr lang="it-IT" sz="1400" dirty="0"/>
              <a:t> </a:t>
            </a:r>
            <a:r>
              <a:rPr lang="it-IT" sz="1400" dirty="0" err="1"/>
              <a:t>Aerogel</a:t>
            </a:r>
            <a:r>
              <a:rPr lang="it-IT" sz="1400" dirty="0"/>
              <a:t> (n</a:t>
            </a:r>
            <a:r>
              <a:rPr lang="it-IT" sz="1400" baseline="-25000" dirty="0"/>
              <a:t>AERO</a:t>
            </a:r>
            <a:r>
              <a:rPr lang="it-IT" sz="1400" dirty="0"/>
              <a:t>~1.02)  +  Gas (n</a:t>
            </a:r>
            <a:r>
              <a:rPr lang="it-IT" sz="1400" baseline="-25000" dirty="0"/>
              <a:t>C2F6 </a:t>
            </a:r>
            <a:r>
              <a:rPr lang="it-IT" sz="1400" dirty="0"/>
              <a:t>~</a:t>
            </a:r>
            <a:r>
              <a:rPr lang="it-IT" sz="1400" baseline="-25000" dirty="0"/>
              <a:t> </a:t>
            </a:r>
            <a:r>
              <a:rPr lang="it-IT" sz="1400" dirty="0"/>
              <a:t>1.0008)</a:t>
            </a:r>
          </a:p>
          <a:p>
            <a:pPr>
              <a:lnSpc>
                <a:spcPct val="120000"/>
              </a:lnSpc>
            </a:pPr>
            <a:endParaRPr lang="it-IT" sz="1000" dirty="0"/>
          </a:p>
          <a:p>
            <a:pPr>
              <a:lnSpc>
                <a:spcPct val="120000"/>
              </a:lnSpc>
            </a:pPr>
            <a:r>
              <a:rPr lang="it-IT" sz="1400" dirty="0"/>
              <a:t>Challenge 2: Single-</a:t>
            </a:r>
            <a:r>
              <a:rPr lang="it-IT" sz="1400" dirty="0" err="1"/>
              <a:t>photon</a:t>
            </a:r>
            <a:r>
              <a:rPr lang="it-IT" sz="1400" dirty="0"/>
              <a:t> </a:t>
            </a:r>
            <a:r>
              <a:rPr lang="it-IT" sz="1400" dirty="0" err="1"/>
              <a:t>detection</a:t>
            </a:r>
            <a:r>
              <a:rPr lang="it-IT" sz="1400" dirty="0"/>
              <a:t> in ~1T </a:t>
            </a:r>
            <a:r>
              <a:rPr lang="it-IT" sz="1400" dirty="0" err="1"/>
              <a:t>magnetic</a:t>
            </a:r>
            <a:r>
              <a:rPr lang="it-IT" sz="1400" dirty="0"/>
              <a:t> </a:t>
            </a:r>
            <a:r>
              <a:rPr lang="it-IT" sz="1400" dirty="0" err="1"/>
              <a:t>field</a:t>
            </a:r>
            <a:endParaRPr lang="it-IT" sz="1400" dirty="0"/>
          </a:p>
          <a:p>
            <a:pPr>
              <a:lnSpc>
                <a:spcPct val="120000"/>
              </a:lnSpc>
            </a:pPr>
            <a:r>
              <a:rPr lang="it-IT" sz="1400" dirty="0"/>
              <a:t>        </a:t>
            </a:r>
            <a:r>
              <a:rPr lang="it-IT" sz="1400" dirty="0" err="1"/>
              <a:t>Silcon</a:t>
            </a:r>
            <a:r>
              <a:rPr lang="it-IT" sz="1400" dirty="0"/>
              <a:t> </a:t>
            </a:r>
            <a:r>
              <a:rPr lang="it-IT" sz="1400" dirty="0" err="1"/>
              <a:t>Photomultipliers</a:t>
            </a:r>
            <a:endParaRPr lang="it-IT" sz="140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28EE5B4-100F-784E-95E0-79D0D8CD3079}"/>
              </a:ext>
            </a:extLst>
          </p:cNvPr>
          <p:cNvSpPr/>
          <p:nvPr/>
        </p:nvSpPr>
        <p:spPr>
          <a:xfrm>
            <a:off x="0" y="421"/>
            <a:ext cx="9144000" cy="3376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0554837-587B-014F-9CFB-AF64BC9DA9E6}"/>
              </a:ext>
            </a:extLst>
          </p:cNvPr>
          <p:cNvSpPr txBox="1"/>
          <p:nvPr/>
        </p:nvSpPr>
        <p:spPr>
          <a:xfrm>
            <a:off x="3040914" y="-51073"/>
            <a:ext cx="31693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Dual Radiator RICH for EIC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F3AA4B9-DF30-C349-804E-0DEB8DCF6A59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4" name="Slide Number Placeholder 6">
            <a:extLst>
              <a:ext uri="{FF2B5EF4-FFF2-40B4-BE49-F238E27FC236}">
                <a16:creationId xmlns:a16="http://schemas.microsoft.com/office/drawing/2014/main" id="{32A1211E-AD32-AF42-93A3-111189A770CB}"/>
              </a:ext>
            </a:extLst>
          </p:cNvPr>
          <p:cNvSpPr txBox="1">
            <a:spLocks/>
          </p:cNvSpPr>
          <p:nvPr/>
        </p:nvSpPr>
        <p:spPr>
          <a:xfrm>
            <a:off x="6553200" y="6614860"/>
            <a:ext cx="2133600" cy="2583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pPr/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5" name="Date Placeholder 4">
            <a:extLst>
              <a:ext uri="{FF2B5EF4-FFF2-40B4-BE49-F238E27FC236}">
                <a16:creationId xmlns:a16="http://schemas.microsoft.com/office/drawing/2014/main" id="{5848F94B-8A22-284A-B830-57B3FE0ED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14860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187BFA03-A286-634A-8B62-15D70380E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459" y="4470046"/>
            <a:ext cx="2908300" cy="1866900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CBE52775-9F1F-C640-8724-7DDC66240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595" y="400288"/>
            <a:ext cx="1491048" cy="19144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EDC76F-C74F-1447-AE82-CF79EFBD8F68}"/>
              </a:ext>
            </a:extLst>
          </p:cNvPr>
          <p:cNvSpPr/>
          <p:nvPr/>
        </p:nvSpPr>
        <p:spPr>
          <a:xfrm>
            <a:off x="200707" y="431261"/>
            <a:ext cx="4572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T" sz="1500" b="1" dirty="0"/>
              <a:t>MC is IAC member and YR author</a:t>
            </a:r>
            <a:endParaRPr lang="en-IT" sz="15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214B7B-A18D-6641-B3B0-C3D36AE4849D}"/>
              </a:ext>
            </a:extLst>
          </p:cNvPr>
          <p:cNvSpPr txBox="1"/>
          <p:nvPr/>
        </p:nvSpPr>
        <p:spPr>
          <a:xfrm>
            <a:off x="796368" y="765538"/>
            <a:ext cx="22437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SIDIS physics</a:t>
            </a:r>
          </a:p>
          <a:p>
            <a:r>
              <a:rPr lang="en-IT" sz="1500" dirty="0"/>
              <a:t>Complementarity of 2 IPs </a:t>
            </a:r>
          </a:p>
        </p:txBody>
      </p:sp>
      <p:pic>
        <p:nvPicPr>
          <p:cNvPr id="12" name="Picture 11" descr="A picture containing website&#10;&#10;Description automatically generated">
            <a:extLst>
              <a:ext uri="{FF2B5EF4-FFF2-40B4-BE49-F238E27FC236}">
                <a16:creationId xmlns:a16="http://schemas.microsoft.com/office/drawing/2014/main" id="{C4AE8DFB-DC7E-5F43-BA96-BE228C160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1886" y="400288"/>
            <a:ext cx="1503759" cy="1917946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BD28AC14-750F-4A49-AC0D-D134191A35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9412" y="393111"/>
            <a:ext cx="1503759" cy="192167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D4B43F3-E53A-834B-800A-718DD74853F3}"/>
              </a:ext>
            </a:extLst>
          </p:cNvPr>
          <p:cNvSpPr/>
          <p:nvPr/>
        </p:nvSpPr>
        <p:spPr>
          <a:xfrm>
            <a:off x="276964" y="1599197"/>
            <a:ext cx="322623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T" sz="1500" b="1" dirty="0"/>
              <a:t>MC is PID R&amp;D activity leader</a:t>
            </a: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4A60C0EE-B123-C348-BE14-A4DDF4080D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4594" y="2786747"/>
            <a:ext cx="2667925" cy="6731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0D34E85-D4FE-0B47-B2FF-96590123A515}"/>
              </a:ext>
            </a:extLst>
          </p:cNvPr>
          <p:cNvSpPr txBox="1"/>
          <p:nvPr/>
        </p:nvSpPr>
        <p:spPr>
          <a:xfrm>
            <a:off x="837397" y="1830454"/>
            <a:ext cx="24761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dRICH (mRICH)</a:t>
            </a:r>
          </a:p>
          <a:p>
            <a:r>
              <a:rPr lang="en-IT" sz="1500" dirty="0"/>
              <a:t>SiPM and readout electronics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991B4EF-4A9E-9642-8685-0B6542DC6F19}"/>
              </a:ext>
            </a:extLst>
          </p:cNvPr>
          <p:cNvSpPr/>
          <p:nvPr/>
        </p:nvSpPr>
        <p:spPr>
          <a:xfrm>
            <a:off x="276964" y="4426753"/>
            <a:ext cx="5346700" cy="20827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4" name="Picture 13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4E5CC006-1894-D948-9028-C862B5C4A9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707" y="4483965"/>
            <a:ext cx="2222500" cy="2057400"/>
          </a:xfrm>
          <a:prstGeom prst="rect">
            <a:avLst/>
          </a:prstGeom>
        </p:spPr>
      </p:pic>
      <p:pic>
        <p:nvPicPr>
          <p:cNvPr id="8" name="Picture 7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E9DBB8B3-01A6-6343-9AE7-88D776DF2C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0124" y="4446255"/>
            <a:ext cx="22225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29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Chart&#10;&#10;Description automatically generated">
            <a:extLst>
              <a:ext uri="{FF2B5EF4-FFF2-40B4-BE49-F238E27FC236}">
                <a16:creationId xmlns:a16="http://schemas.microsoft.com/office/drawing/2014/main" id="{4335AA8D-833C-D549-B853-BA22A3934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810" y="1507776"/>
            <a:ext cx="3162300" cy="2171700"/>
          </a:xfrm>
          <a:prstGeom prst="rect">
            <a:avLst/>
          </a:prstGeom>
        </p:spPr>
      </p:pic>
      <p:pic>
        <p:nvPicPr>
          <p:cNvPr id="10" name="Picture 9" descr="A picture containing cluttered&#10;&#10;Description automatically generated">
            <a:extLst>
              <a:ext uri="{FF2B5EF4-FFF2-40B4-BE49-F238E27FC236}">
                <a16:creationId xmlns:a16="http://schemas.microsoft.com/office/drawing/2014/main" id="{A0B3B00B-B4AB-584A-8293-D36D2972A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27" y="831993"/>
            <a:ext cx="5440482" cy="39913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7BCD91-EB2E-434F-AC6D-D365F2D01A18}"/>
              </a:ext>
            </a:extLst>
          </p:cNvPr>
          <p:cNvSpPr/>
          <p:nvPr/>
        </p:nvSpPr>
        <p:spPr>
          <a:xfrm>
            <a:off x="0" y="3722635"/>
            <a:ext cx="6997148" cy="20872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trike="sngStrike" dirty="0"/>
          </a:p>
        </p:txBody>
      </p:sp>
      <p:pic>
        <p:nvPicPr>
          <p:cNvPr id="26" name="Picture 25" descr="A picture containing indoor, engine, gear&#10;&#10;Description automatically generated">
            <a:extLst>
              <a:ext uri="{FF2B5EF4-FFF2-40B4-BE49-F238E27FC236}">
                <a16:creationId xmlns:a16="http://schemas.microsoft.com/office/drawing/2014/main" id="{71A7A197-CA53-FA40-8162-CC68BBA0A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916" y="4012423"/>
            <a:ext cx="3390900" cy="255270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9C1D3A0-06F3-1942-90A2-8F43DB874F2F}"/>
              </a:ext>
            </a:extLst>
          </p:cNvPr>
          <p:cNvCxnSpPr>
            <a:cxnSpLocks/>
          </p:cNvCxnSpPr>
          <p:nvPr/>
        </p:nvCxnSpPr>
        <p:spPr>
          <a:xfrm>
            <a:off x="6831144" y="2018286"/>
            <a:ext cx="1483330" cy="0"/>
          </a:xfrm>
          <a:prstGeom prst="straightConnector1">
            <a:avLst/>
          </a:prstGeom>
          <a:ln>
            <a:solidFill>
              <a:srgbClr val="C00000"/>
            </a:solidFill>
            <a:headEnd type="stealth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24525A3-F26D-CD4A-A3A4-72B867300B5C}"/>
              </a:ext>
            </a:extLst>
          </p:cNvPr>
          <p:cNvCxnSpPr>
            <a:cxnSpLocks/>
          </p:cNvCxnSpPr>
          <p:nvPr/>
        </p:nvCxnSpPr>
        <p:spPr>
          <a:xfrm flipV="1">
            <a:off x="6754334" y="2106039"/>
            <a:ext cx="0" cy="1013791"/>
          </a:xfrm>
          <a:prstGeom prst="straightConnector1">
            <a:avLst/>
          </a:prstGeom>
          <a:ln>
            <a:solidFill>
              <a:srgbClr val="C00000"/>
            </a:solidFill>
            <a:headEnd type="stealth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FA93FE0-5463-2541-9A08-454F508360C0}"/>
              </a:ext>
            </a:extLst>
          </p:cNvPr>
          <p:cNvSpPr txBox="1"/>
          <p:nvPr/>
        </p:nvSpPr>
        <p:spPr>
          <a:xfrm>
            <a:off x="7223194" y="1678048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>
                <a:solidFill>
                  <a:srgbClr val="C00000"/>
                </a:solidFill>
              </a:rPr>
              <a:t>30 mm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6B05D6-673B-6D48-9A53-3164A68A8A6C}"/>
              </a:ext>
            </a:extLst>
          </p:cNvPr>
          <p:cNvSpPr txBox="1"/>
          <p:nvPr/>
        </p:nvSpPr>
        <p:spPr>
          <a:xfrm rot="16200000">
            <a:off x="6119075" y="2459044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>
                <a:solidFill>
                  <a:srgbClr val="C00000"/>
                </a:solidFill>
              </a:rPr>
              <a:t>15 mm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7D50956-C7F6-2549-B6EC-3787FAE7C317}"/>
              </a:ext>
            </a:extLst>
          </p:cNvPr>
          <p:cNvCxnSpPr/>
          <p:nvPr/>
        </p:nvCxnSpPr>
        <p:spPr>
          <a:xfrm flipH="1">
            <a:off x="505522" y="2423532"/>
            <a:ext cx="1680117" cy="1479395"/>
          </a:xfrm>
          <a:prstGeom prst="straightConnector1">
            <a:avLst/>
          </a:prstGeom>
          <a:ln>
            <a:solidFill>
              <a:srgbClr val="FFFF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833A6D0-7A9F-5E4D-BF75-60147171620D}"/>
              </a:ext>
            </a:extLst>
          </p:cNvPr>
          <p:cNvCxnSpPr>
            <a:cxnSpLocks/>
          </p:cNvCxnSpPr>
          <p:nvPr/>
        </p:nvCxnSpPr>
        <p:spPr>
          <a:xfrm>
            <a:off x="2672803" y="2282935"/>
            <a:ext cx="660207" cy="1626383"/>
          </a:xfrm>
          <a:prstGeom prst="straightConnector1">
            <a:avLst/>
          </a:prstGeom>
          <a:ln>
            <a:solidFill>
              <a:srgbClr val="FFFF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C3FBD9B-79D2-F546-92CB-B6F8C166F245}"/>
              </a:ext>
            </a:extLst>
          </p:cNvPr>
          <p:cNvCxnSpPr>
            <a:cxnSpLocks/>
          </p:cNvCxnSpPr>
          <p:nvPr/>
        </p:nvCxnSpPr>
        <p:spPr>
          <a:xfrm>
            <a:off x="3887007" y="2241452"/>
            <a:ext cx="2522074" cy="1709351"/>
          </a:xfrm>
          <a:prstGeom prst="straightConnector1">
            <a:avLst/>
          </a:prstGeom>
          <a:ln>
            <a:solidFill>
              <a:srgbClr val="FFFF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CE85A9C-4A62-D74F-AD63-F033AD7E6028}"/>
              </a:ext>
            </a:extLst>
          </p:cNvPr>
          <p:cNvSpPr txBox="1"/>
          <p:nvPr/>
        </p:nvSpPr>
        <p:spPr>
          <a:xfrm>
            <a:off x="5842751" y="764771"/>
            <a:ext cx="2840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Cherenkov signal by cool SiPM (-30</a:t>
            </a:r>
            <a:r>
              <a:rPr lang="en-IT" sz="1400" baseline="30000" dirty="0"/>
              <a:t>o</a:t>
            </a:r>
            <a:r>
              <a:rPr lang="en-IT" sz="1400" dirty="0"/>
              <a:t>)</a:t>
            </a:r>
          </a:p>
          <a:p>
            <a:r>
              <a:rPr lang="en-GB" sz="1400" dirty="0"/>
              <a:t>r</a:t>
            </a:r>
            <a:r>
              <a:rPr lang="en-IT" sz="1400" dirty="0"/>
              <a:t>eadout by ALCOR chip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9D48B90-5598-7A4C-882F-97B107F67FE9}"/>
              </a:ext>
            </a:extLst>
          </p:cNvPr>
          <p:cNvSpPr/>
          <p:nvPr/>
        </p:nvSpPr>
        <p:spPr>
          <a:xfrm>
            <a:off x="0" y="421"/>
            <a:ext cx="9144000" cy="3376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B6A6FCE-B32E-6A48-B96A-3C11BB3C3B00}"/>
              </a:ext>
            </a:extLst>
          </p:cNvPr>
          <p:cNvSpPr txBox="1"/>
          <p:nvPr/>
        </p:nvSpPr>
        <p:spPr>
          <a:xfrm>
            <a:off x="3581541" y="-51073"/>
            <a:ext cx="20881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dRICH</a:t>
            </a:r>
            <a:r>
              <a:rPr lang="en-US" sz="2200" dirty="0">
                <a:solidFill>
                  <a:schemeClr val="bg1"/>
                </a:solidFill>
              </a:rPr>
              <a:t> Prototype</a:t>
            </a:r>
          </a:p>
        </p:txBody>
      </p:sp>
      <p:sp>
        <p:nvSpPr>
          <p:cNvPr id="48" name="Slide Number Placeholder 6">
            <a:extLst>
              <a:ext uri="{FF2B5EF4-FFF2-40B4-BE49-F238E27FC236}">
                <a16:creationId xmlns:a16="http://schemas.microsoft.com/office/drawing/2014/main" id="{88288DDC-581E-1144-B165-E5324CF89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5879" y="37793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b="1" smtClean="0">
                <a:solidFill>
                  <a:schemeClr val="bg1"/>
                </a:solidFill>
              </a:rPr>
              <a:t>22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64B1B50-99CD-D44C-9A46-8927FD004D6C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1" name="Slide Number Placeholder 6">
            <a:extLst>
              <a:ext uri="{FF2B5EF4-FFF2-40B4-BE49-F238E27FC236}">
                <a16:creationId xmlns:a16="http://schemas.microsoft.com/office/drawing/2014/main" id="{6CB17466-3942-DD44-A22E-95958C8D1A49}"/>
              </a:ext>
            </a:extLst>
          </p:cNvPr>
          <p:cNvSpPr txBox="1">
            <a:spLocks/>
          </p:cNvSpPr>
          <p:nvPr/>
        </p:nvSpPr>
        <p:spPr>
          <a:xfrm>
            <a:off x="6553200" y="6614860"/>
            <a:ext cx="2133600" cy="2583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pPr/>
              <a:t>22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2" name="Date Placeholder 4">
            <a:extLst>
              <a:ext uri="{FF2B5EF4-FFF2-40B4-BE49-F238E27FC236}">
                <a16:creationId xmlns:a16="http://schemas.microsoft.com/office/drawing/2014/main" id="{E41B9161-153F-7A4F-806D-E91C02F34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14860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77C071F-E7FF-FB4C-8FB0-A0357A014D0D}"/>
              </a:ext>
            </a:extLst>
          </p:cNvPr>
          <p:cNvSpPr txBox="1"/>
          <p:nvPr/>
        </p:nvSpPr>
        <p:spPr>
          <a:xfrm>
            <a:off x="5800700" y="4015725"/>
            <a:ext cx="1457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solidFill>
                  <a:schemeClr val="bg1"/>
                </a:solidFill>
              </a:rPr>
              <a:t>Inner gas volume</a:t>
            </a:r>
          </a:p>
          <a:p>
            <a:r>
              <a:rPr lang="en-GB" sz="1400" dirty="0">
                <a:solidFill>
                  <a:schemeClr val="bg1"/>
                </a:solidFill>
              </a:rPr>
              <a:t>w</a:t>
            </a:r>
            <a:r>
              <a:rPr lang="en-IT" sz="1400" dirty="0">
                <a:solidFill>
                  <a:schemeClr val="bg1"/>
                </a:solidFill>
              </a:rPr>
              <a:t>ith mirrors</a:t>
            </a:r>
          </a:p>
        </p:txBody>
      </p:sp>
      <p:pic>
        <p:nvPicPr>
          <p:cNvPr id="6" name="Picture 5" descr="A close-up of a cell phone&#10;&#10;Description automatically generated with low confidence">
            <a:extLst>
              <a:ext uri="{FF2B5EF4-FFF2-40B4-BE49-F238E27FC236}">
                <a16:creationId xmlns:a16="http://schemas.microsoft.com/office/drawing/2014/main" id="{7B96D8C9-4DAE-EB42-954B-746E07D9BC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37" y="4057093"/>
            <a:ext cx="1828800" cy="246380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9D14C69-2270-6D41-BCD6-805EF62EF5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6146" y="4046133"/>
            <a:ext cx="3340100" cy="25273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9566344-7163-D74B-B988-B6E18E5077B2}"/>
              </a:ext>
            </a:extLst>
          </p:cNvPr>
          <p:cNvSpPr/>
          <p:nvPr/>
        </p:nvSpPr>
        <p:spPr>
          <a:xfrm>
            <a:off x="189357" y="414296"/>
            <a:ext cx="322623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T" sz="1500" b="1" dirty="0"/>
              <a:t>MC is PID R&amp;D activity leader</a:t>
            </a:r>
          </a:p>
        </p:txBody>
      </p:sp>
    </p:spTree>
    <p:extLst>
      <p:ext uri="{BB962C8B-B14F-4D97-AF65-F5344CB8AC3E}">
        <p14:creationId xmlns:p14="http://schemas.microsoft.com/office/powerpoint/2010/main" val="24798103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5E5E9376-6AAC-A64E-A591-4E11DF960CB1}"/>
              </a:ext>
            </a:extLst>
          </p:cNvPr>
          <p:cNvSpPr/>
          <p:nvPr/>
        </p:nvSpPr>
        <p:spPr>
          <a:xfrm>
            <a:off x="53890" y="3718421"/>
            <a:ext cx="9041869" cy="28536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7" name="Picture 16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61CDBB47-5F35-3140-856E-F67ABDD36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702" y="4096002"/>
            <a:ext cx="2993192" cy="24088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4097A0-CEB7-5943-9408-33F8DAABDB30}"/>
              </a:ext>
            </a:extLst>
          </p:cNvPr>
          <p:cNvSpPr/>
          <p:nvPr/>
        </p:nvSpPr>
        <p:spPr>
          <a:xfrm>
            <a:off x="53890" y="693434"/>
            <a:ext cx="8988677" cy="29453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0" name="Picture 9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id="{601250DF-767D-2B41-B1DD-158912203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137" y="1019467"/>
            <a:ext cx="2406555" cy="24539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A4F66E-450C-2F4C-9691-DE45DBDD2F05}"/>
              </a:ext>
            </a:extLst>
          </p:cNvPr>
          <p:cNvSpPr/>
          <p:nvPr/>
        </p:nvSpPr>
        <p:spPr>
          <a:xfrm>
            <a:off x="53890" y="3767507"/>
            <a:ext cx="966554" cy="2579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6BBB025-A3FF-3F48-BEB1-3EE5540C9C3F}"/>
              </a:ext>
            </a:extLst>
          </p:cNvPr>
          <p:cNvSpPr/>
          <p:nvPr/>
        </p:nvSpPr>
        <p:spPr>
          <a:xfrm>
            <a:off x="0" y="421"/>
            <a:ext cx="9144000" cy="3376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8" name="TextBox 37"/>
          <p:cNvSpPr txBox="1"/>
          <p:nvPr/>
        </p:nvSpPr>
        <p:spPr>
          <a:xfrm>
            <a:off x="3724110" y="-51073"/>
            <a:ext cx="18029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SiPM</a:t>
            </a:r>
            <a:r>
              <a:rPr lang="en-US" sz="2200" dirty="0">
                <a:solidFill>
                  <a:schemeClr val="bg1"/>
                </a:solidFill>
              </a:rPr>
              <a:t> Program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2BF4951-C35E-D747-926A-A92214B6CD62}"/>
              </a:ext>
            </a:extLst>
          </p:cNvPr>
          <p:cNvSpPr/>
          <p:nvPr/>
        </p:nvSpPr>
        <p:spPr>
          <a:xfrm>
            <a:off x="1792152" y="3805874"/>
            <a:ext cx="91535" cy="2766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FD17160-A9E2-1346-9CF5-DFDFC7F7C238}"/>
              </a:ext>
            </a:extLst>
          </p:cNvPr>
          <p:cNvSpPr/>
          <p:nvPr/>
        </p:nvSpPr>
        <p:spPr>
          <a:xfrm>
            <a:off x="53890" y="3728109"/>
            <a:ext cx="1516494" cy="777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BE4060-26C8-1E45-87CC-324F3F04194C}"/>
              </a:ext>
            </a:extLst>
          </p:cNvPr>
          <p:cNvSpPr txBox="1"/>
          <p:nvPr/>
        </p:nvSpPr>
        <p:spPr>
          <a:xfrm>
            <a:off x="171610" y="3728109"/>
            <a:ext cx="34569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ToT</a:t>
            </a:r>
            <a:r>
              <a:rPr lang="en-US" sz="1400" dirty="0"/>
              <a:t> readout (ALCOR) to study readout specs</a:t>
            </a:r>
          </a:p>
        </p:txBody>
      </p:sp>
      <p:sp>
        <p:nvSpPr>
          <p:cNvPr id="25" name="Slide Number Placeholder 6">
            <a:extLst>
              <a:ext uri="{FF2B5EF4-FFF2-40B4-BE49-F238E27FC236}">
                <a16:creationId xmlns:a16="http://schemas.microsoft.com/office/drawing/2014/main" id="{9733337D-E94B-8F43-BC91-206028FD0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5879" y="37793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b="1" smtClean="0">
                <a:solidFill>
                  <a:schemeClr val="bg1"/>
                </a:solidFill>
              </a:rPr>
              <a:t>23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D759C2A-3BAD-1A49-9C7D-02900A7D5974}"/>
              </a:ext>
            </a:extLst>
          </p:cNvPr>
          <p:cNvSpPr/>
          <p:nvPr/>
        </p:nvSpPr>
        <p:spPr>
          <a:xfrm>
            <a:off x="3915939" y="1131741"/>
            <a:ext cx="1596346" cy="1213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07A908-8F3F-F943-B9E0-1F9BB41EEE53}"/>
              </a:ext>
            </a:extLst>
          </p:cNvPr>
          <p:cNvSpPr txBox="1"/>
          <p:nvPr/>
        </p:nvSpPr>
        <p:spPr>
          <a:xfrm>
            <a:off x="91182" y="697506"/>
            <a:ext cx="5728812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         Custom l</a:t>
            </a:r>
            <a:r>
              <a:rPr lang="en-IT" sz="1400" dirty="0"/>
              <a:t>aboratory </a:t>
            </a:r>
            <a:r>
              <a:rPr lang="en-US" sz="1400" dirty="0"/>
              <a:t>characterization: annealing and low-T working point</a:t>
            </a:r>
          </a:p>
          <a:p>
            <a:endParaRPr lang="en-US" sz="500" dirty="0"/>
          </a:p>
          <a:p>
            <a:r>
              <a:rPr lang="en-US" sz="1200" dirty="0"/>
              <a:t>               Current vs overvoltage                            Dark count from high-frequency sampling</a:t>
            </a:r>
            <a:endParaRPr lang="en-IT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F55A9C-5E7F-1C41-AEA8-9B652BE18B49}"/>
              </a:ext>
            </a:extLst>
          </p:cNvPr>
          <p:cNvSpPr txBox="1"/>
          <p:nvPr/>
        </p:nvSpPr>
        <p:spPr>
          <a:xfrm>
            <a:off x="4755777" y="1429269"/>
            <a:ext cx="6367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T = -30 C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991869A-E52A-3645-ACE0-845E1CB49821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6" name="Slide Number Placeholder 6">
            <a:extLst>
              <a:ext uri="{FF2B5EF4-FFF2-40B4-BE49-F238E27FC236}">
                <a16:creationId xmlns:a16="http://schemas.microsoft.com/office/drawing/2014/main" id="{538FEBB2-F245-494C-9598-3973E38C59DF}"/>
              </a:ext>
            </a:extLst>
          </p:cNvPr>
          <p:cNvSpPr txBox="1">
            <a:spLocks/>
          </p:cNvSpPr>
          <p:nvPr/>
        </p:nvSpPr>
        <p:spPr>
          <a:xfrm>
            <a:off x="6553200" y="6614860"/>
            <a:ext cx="2133600" cy="2583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pPr/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Date Placeholder 4">
            <a:extLst>
              <a:ext uri="{FF2B5EF4-FFF2-40B4-BE49-F238E27FC236}">
                <a16:creationId xmlns:a16="http://schemas.microsoft.com/office/drawing/2014/main" id="{14E49AEC-C521-E74C-AB71-89DC2A69FF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14860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78D8EE0D-1B8B-3343-B1FD-49B501271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8752" y="3907014"/>
            <a:ext cx="3771900" cy="2514600"/>
          </a:xfrm>
          <a:prstGeom prst="rect">
            <a:avLst/>
          </a:prstGeom>
        </p:spPr>
      </p:pic>
      <p:pic>
        <p:nvPicPr>
          <p:cNvPr id="15" name="Picture 14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82B33EAF-3404-FD43-B059-7B860C07E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326" y="4087870"/>
            <a:ext cx="1597959" cy="2408864"/>
          </a:xfrm>
          <a:prstGeom prst="rect">
            <a:avLst/>
          </a:prstGeom>
        </p:spPr>
      </p:pic>
      <p:pic>
        <p:nvPicPr>
          <p:cNvPr id="22" name="Picture 21" descr="Chart, line chart&#10;&#10;Description automatically generated">
            <a:extLst>
              <a:ext uri="{FF2B5EF4-FFF2-40B4-BE49-F238E27FC236}">
                <a16:creationId xmlns:a16="http://schemas.microsoft.com/office/drawing/2014/main" id="{F4024C18-E197-CC49-B073-D2657A672E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400" y="1179427"/>
            <a:ext cx="2489200" cy="2413000"/>
          </a:xfrm>
          <a:prstGeom prst="rect">
            <a:avLst/>
          </a:prstGeom>
        </p:spPr>
      </p:pic>
      <p:pic>
        <p:nvPicPr>
          <p:cNvPr id="31" name="Picture 3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E299A63-50C7-DE40-BF8F-C9FA57B990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5588" y="3186618"/>
            <a:ext cx="3022600" cy="419100"/>
          </a:xfrm>
          <a:prstGeom prst="rect">
            <a:avLst/>
          </a:prstGeom>
        </p:spPr>
      </p:pic>
      <p:pic>
        <p:nvPicPr>
          <p:cNvPr id="35" name="Picture 34" descr="Line chart&#10;&#10;Description automatically generated">
            <a:extLst>
              <a:ext uri="{FF2B5EF4-FFF2-40B4-BE49-F238E27FC236}">
                <a16:creationId xmlns:a16="http://schemas.microsoft.com/office/drawing/2014/main" id="{181E34E5-4530-B640-848E-8D7FE74616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0530" y="1222124"/>
            <a:ext cx="3149600" cy="195580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B18D8D6B-FA10-9647-9938-3BDD06AAAC76}"/>
              </a:ext>
            </a:extLst>
          </p:cNvPr>
          <p:cNvSpPr/>
          <p:nvPr/>
        </p:nvSpPr>
        <p:spPr>
          <a:xfrm>
            <a:off x="129723" y="374540"/>
            <a:ext cx="322623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T" sz="1500" b="1" dirty="0"/>
              <a:t>MC is PID R&amp;D activity leader</a:t>
            </a:r>
          </a:p>
        </p:txBody>
      </p:sp>
    </p:spTree>
    <p:extLst>
      <p:ext uri="{BB962C8B-B14F-4D97-AF65-F5344CB8AC3E}">
        <p14:creationId xmlns:p14="http://schemas.microsoft.com/office/powerpoint/2010/main" val="3899727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D1CC743E-E225-4E43-9AD1-B1A25E7CA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432" y="5702320"/>
            <a:ext cx="1155700" cy="876300"/>
          </a:xfrm>
          <a:prstGeom prst="rect">
            <a:avLst/>
          </a:prstGeom>
        </p:spPr>
      </p:pic>
      <p:pic>
        <p:nvPicPr>
          <p:cNvPr id="40" name="Picture 39" descr="A picture containing indoor, ride&#10;&#10;Description automatically generated">
            <a:extLst>
              <a:ext uri="{FF2B5EF4-FFF2-40B4-BE49-F238E27FC236}">
                <a16:creationId xmlns:a16="http://schemas.microsoft.com/office/drawing/2014/main" id="{3A85D1AD-FAEA-A448-8FDB-92AA27714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0821" y="5700200"/>
            <a:ext cx="1282700" cy="901700"/>
          </a:xfrm>
          <a:prstGeom prst="rect">
            <a:avLst/>
          </a:prstGeom>
        </p:spPr>
      </p:pic>
      <p:pic>
        <p:nvPicPr>
          <p:cNvPr id="27" name="Picture 26" descr="A picture containing engine&#10;&#10;Description automatically generated">
            <a:extLst>
              <a:ext uri="{FF2B5EF4-FFF2-40B4-BE49-F238E27FC236}">
                <a16:creationId xmlns:a16="http://schemas.microsoft.com/office/drawing/2014/main" id="{10C0ED35-77F5-874A-9BD2-0B06D5F50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29" y="1878901"/>
            <a:ext cx="2387600" cy="1587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D4228D-B7F4-DC45-885E-C01DAEF08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0804" y="1887455"/>
            <a:ext cx="2374900" cy="1587500"/>
          </a:xfrm>
          <a:prstGeom prst="rect">
            <a:avLst/>
          </a:prstGeom>
        </p:spPr>
      </p:pic>
      <p:pic>
        <p:nvPicPr>
          <p:cNvPr id="5" name="Picture 4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EEDF3285-AE9E-BB41-9968-3306A28656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8160" y="1875387"/>
            <a:ext cx="2387600" cy="15494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C19D67D-E636-4B4D-9363-D8A3D39B03C6}"/>
              </a:ext>
            </a:extLst>
          </p:cNvPr>
          <p:cNvSpPr/>
          <p:nvPr/>
        </p:nvSpPr>
        <p:spPr>
          <a:xfrm>
            <a:off x="111805" y="1262689"/>
            <a:ext cx="8895871" cy="5199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5B5C8F-BA1C-CD4D-BD9A-124C60F56B28}"/>
              </a:ext>
            </a:extLst>
          </p:cNvPr>
          <p:cNvSpPr/>
          <p:nvPr/>
        </p:nvSpPr>
        <p:spPr>
          <a:xfrm>
            <a:off x="111328" y="4676048"/>
            <a:ext cx="8895871" cy="6934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5C92177-26B8-EF40-B470-C7940203D9A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03D9D672-E419-9F47-B241-79EDCA01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14860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24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Date Placeholder 4">
            <a:extLst>
              <a:ext uri="{FF2B5EF4-FFF2-40B4-BE49-F238E27FC236}">
                <a16:creationId xmlns:a16="http://schemas.microsoft.com/office/drawing/2014/main" id="{428EBE3C-DDA7-A24A-84B1-D37EC8BF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14860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8DD33A-AB21-494D-B09A-E29B84F2BCF7}"/>
              </a:ext>
            </a:extLst>
          </p:cNvPr>
          <p:cNvSpPr/>
          <p:nvPr/>
        </p:nvSpPr>
        <p:spPr>
          <a:xfrm>
            <a:off x="0" y="421"/>
            <a:ext cx="9144000" cy="3376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2F481C-2E48-3846-9F97-C47FB9E3C994}"/>
              </a:ext>
            </a:extLst>
          </p:cNvPr>
          <p:cNvSpPr txBox="1"/>
          <p:nvPr/>
        </p:nvSpPr>
        <p:spPr>
          <a:xfrm>
            <a:off x="3683720" y="-51073"/>
            <a:ext cx="18838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393C77-1CC7-7B40-B317-8CAD073F7147}"/>
              </a:ext>
            </a:extLst>
          </p:cNvPr>
          <p:cNvSpPr txBox="1"/>
          <p:nvPr/>
        </p:nvSpPr>
        <p:spPr>
          <a:xfrm>
            <a:off x="6553200" y="1266292"/>
            <a:ext cx="2030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/>
              <a:t>EIC  @ BNL </a:t>
            </a:r>
            <a:r>
              <a:rPr lang="en-IT" sz="1400" dirty="0"/>
              <a:t>(energy)</a:t>
            </a:r>
          </a:p>
          <a:p>
            <a:r>
              <a:rPr lang="en-IT" sz="1400" dirty="0"/>
              <a:t>Extended coverage 2031-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FB3DC7-485B-AA46-ABD9-9BD3A9935479}"/>
              </a:ext>
            </a:extLst>
          </p:cNvPr>
          <p:cNvSpPr txBox="1"/>
          <p:nvPr/>
        </p:nvSpPr>
        <p:spPr>
          <a:xfrm>
            <a:off x="6486053" y="4701201"/>
            <a:ext cx="2058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RICH for particle ID</a:t>
            </a:r>
          </a:p>
          <a:p>
            <a:r>
              <a:rPr lang="en-IT" sz="1400" dirty="0"/>
              <a:t>Photo-detection in high-B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EC348C-4FF8-314A-8AF0-DCC33EF0D976}"/>
              </a:ext>
            </a:extLst>
          </p:cNvPr>
          <p:cNvSpPr txBox="1"/>
          <p:nvPr/>
        </p:nvSpPr>
        <p:spPr>
          <a:xfrm>
            <a:off x="6508897" y="3489841"/>
            <a:ext cx="17860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POETIC IAC member</a:t>
            </a:r>
          </a:p>
          <a:p>
            <a:r>
              <a:rPr lang="en-IT" sz="1400" dirty="0"/>
              <a:t>PSQ@EIC OC member</a:t>
            </a:r>
          </a:p>
          <a:p>
            <a:r>
              <a:rPr lang="en-IT" sz="1400" dirty="0"/>
              <a:t>Yellow-report author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26209A-C96C-7347-81E1-57E7B186276C}"/>
              </a:ext>
            </a:extLst>
          </p:cNvPr>
          <p:cNvSpPr txBox="1"/>
          <p:nvPr/>
        </p:nvSpPr>
        <p:spPr>
          <a:xfrm>
            <a:off x="341009" y="5873349"/>
            <a:ext cx="1533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Polarized target</a:t>
            </a:r>
          </a:p>
          <a:p>
            <a:r>
              <a:rPr lang="en-IT" sz="1400" dirty="0"/>
              <a:t>Target coordinator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0419B1-F84F-5643-949F-867A6B9EA9F8}"/>
              </a:ext>
            </a:extLst>
          </p:cNvPr>
          <p:cNvSpPr txBox="1"/>
          <p:nvPr/>
        </p:nvSpPr>
        <p:spPr>
          <a:xfrm>
            <a:off x="6333890" y="5419976"/>
            <a:ext cx="2725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Super-Hermes,    PAX / EDM search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87FF0C-E408-1E42-A2D6-6507ABC8BAFC}"/>
              </a:ext>
            </a:extLst>
          </p:cNvPr>
          <p:cNvSpPr txBox="1"/>
          <p:nvPr/>
        </p:nvSpPr>
        <p:spPr>
          <a:xfrm>
            <a:off x="7705600" y="431308"/>
            <a:ext cx="1217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MC is CERN </a:t>
            </a:r>
          </a:p>
          <a:p>
            <a:r>
              <a:rPr lang="en-US" sz="1400" b="1" dirty="0"/>
              <a:t>SPSC member</a:t>
            </a:r>
            <a:endParaRPr lang="en-IT" sz="14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DFCBE3A-7312-3749-A18B-1C10A0B9CE2A}"/>
              </a:ext>
            </a:extLst>
          </p:cNvPr>
          <p:cNvSpPr txBox="1"/>
          <p:nvPr/>
        </p:nvSpPr>
        <p:spPr>
          <a:xfrm>
            <a:off x="3167936" y="4661144"/>
            <a:ext cx="17225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/>
              <a:t>RICH Project Leader</a:t>
            </a:r>
          </a:p>
          <a:p>
            <a:r>
              <a:rPr lang="en-IT" sz="1400" dirty="0"/>
              <a:t>PI CLASMED project</a:t>
            </a:r>
          </a:p>
          <a:p>
            <a:r>
              <a:rPr lang="en-IT" sz="1400" dirty="0"/>
              <a:t>Compact SC magnets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3638E0-6724-3642-9B0B-3EE20E5544A0}"/>
              </a:ext>
            </a:extLst>
          </p:cNvPr>
          <p:cNvSpPr txBox="1"/>
          <p:nvPr/>
        </p:nvSpPr>
        <p:spPr>
          <a:xfrm>
            <a:off x="3167936" y="3461103"/>
            <a:ext cx="25838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/>
              <a:t>Experiment spokesperson</a:t>
            </a:r>
          </a:p>
          <a:p>
            <a:r>
              <a:rPr lang="en-IT" sz="1400" dirty="0"/>
              <a:t>CLAS Coord. Committee member</a:t>
            </a:r>
          </a:p>
          <a:p>
            <a:r>
              <a:rPr lang="en-IT" sz="1400" dirty="0"/>
              <a:t>Physics WG convener</a:t>
            </a:r>
          </a:p>
          <a:p>
            <a:r>
              <a:rPr lang="en-IT" sz="1400" dirty="0"/>
              <a:t>Run coordinator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0D39903-724B-254F-82CF-4678FD56B28D}"/>
              </a:ext>
            </a:extLst>
          </p:cNvPr>
          <p:cNvSpPr txBox="1"/>
          <p:nvPr/>
        </p:nvSpPr>
        <p:spPr>
          <a:xfrm>
            <a:off x="165751" y="3456645"/>
            <a:ext cx="192713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/>
              <a:t>Deputy spokesperson</a:t>
            </a:r>
          </a:p>
          <a:p>
            <a:r>
              <a:rPr lang="en-IT" sz="1400" dirty="0"/>
              <a:t>Analysis Corrdinator</a:t>
            </a:r>
          </a:p>
          <a:p>
            <a:r>
              <a:rPr lang="en-IT" sz="1400" dirty="0"/>
              <a:t>Physics WG convener</a:t>
            </a:r>
          </a:p>
          <a:p>
            <a:r>
              <a:rPr lang="en-IT" sz="1400" dirty="0"/>
              <a:t>Editorial Borad member</a:t>
            </a:r>
          </a:p>
          <a:p>
            <a:r>
              <a:rPr lang="en-IT" sz="1400" dirty="0"/>
              <a:t>Run coordinator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5BD3F0A-ADB0-1049-B434-684CA3715895}"/>
              </a:ext>
            </a:extLst>
          </p:cNvPr>
          <p:cNvSpPr txBox="1"/>
          <p:nvPr/>
        </p:nvSpPr>
        <p:spPr>
          <a:xfrm>
            <a:off x="165751" y="1267688"/>
            <a:ext cx="2368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/>
              <a:t>HERMES  @ DESY</a:t>
            </a:r>
            <a:r>
              <a:rPr lang="en-IT" sz="1400" dirty="0"/>
              <a:t> (precursors)</a:t>
            </a:r>
          </a:p>
          <a:p>
            <a:r>
              <a:rPr lang="en-IT" sz="1400" dirty="0"/>
              <a:t>First obsrvations 2001-2012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3DD58D0-6DA2-A34D-8BCA-E6B3EB53659E}"/>
              </a:ext>
            </a:extLst>
          </p:cNvPr>
          <p:cNvSpPr txBox="1"/>
          <p:nvPr/>
        </p:nvSpPr>
        <p:spPr>
          <a:xfrm>
            <a:off x="3210294" y="1267688"/>
            <a:ext cx="2646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/>
              <a:t>CLAS/CLAS12 @ JLab </a:t>
            </a:r>
            <a:r>
              <a:rPr lang="en-IT" sz="1400" dirty="0"/>
              <a:t>(luminosity)</a:t>
            </a:r>
          </a:p>
          <a:p>
            <a:r>
              <a:rPr lang="en-IT" sz="1400" dirty="0"/>
              <a:t>Valence region 2010-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81F001-EA31-8944-B2A6-A0D44BC3BD3F}"/>
              </a:ext>
            </a:extLst>
          </p:cNvPr>
          <p:cNvSpPr txBox="1"/>
          <p:nvPr/>
        </p:nvSpPr>
        <p:spPr>
          <a:xfrm>
            <a:off x="3167936" y="5873349"/>
            <a:ext cx="2770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/>
              <a:t>Spokesperson transverse target RG</a:t>
            </a:r>
          </a:p>
          <a:p>
            <a:r>
              <a:rPr lang="en-IT" sz="1400" dirty="0"/>
              <a:t>Polarized target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1E2A450-0810-594E-8F54-F9D8392ACFEB}"/>
              </a:ext>
            </a:extLst>
          </p:cNvPr>
          <p:cNvSpPr txBox="1"/>
          <p:nvPr/>
        </p:nvSpPr>
        <p:spPr>
          <a:xfrm>
            <a:off x="144456" y="431308"/>
            <a:ext cx="755219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MC contriuted to the BSM studies in the electro-weak sector (</a:t>
            </a:r>
            <a:r>
              <a:rPr lang="en-IT" sz="1500" dirty="0">
                <a:latin typeface="Symbol" pitchFamily="2" charset="2"/>
              </a:rPr>
              <a:t>n</a:t>
            </a:r>
            <a:r>
              <a:rPr lang="en-IT" sz="1500" dirty="0"/>
              <a:t> oscillations, K</a:t>
            </a:r>
            <a:r>
              <a:rPr lang="en-IT" sz="1500" baseline="-25000" dirty="0"/>
              <a:t>L</a:t>
            </a:r>
            <a:r>
              <a:rPr lang="en-IT" sz="1500" dirty="0"/>
              <a:t> rare decays) </a:t>
            </a:r>
          </a:p>
          <a:p>
            <a:r>
              <a:rPr lang="en-GB" sz="1500" dirty="0"/>
              <a:t>a</a:t>
            </a:r>
            <a:r>
              <a:rPr lang="en-IT" sz="1500" dirty="0"/>
              <a:t>nd in estalishing a new investigation paradigm in the strong sector (nucleon 3D):</a:t>
            </a:r>
          </a:p>
          <a:p>
            <a:r>
              <a:rPr lang="en-IT" sz="1500" b="1" i="1" dirty="0"/>
              <a:t>Strong force dynamics in the </a:t>
            </a:r>
            <a:r>
              <a:rPr lang="en-IT" sz="1500" b="1" i="1"/>
              <a:t>confined state probed </a:t>
            </a:r>
            <a:r>
              <a:rPr lang="en-IT" sz="1500" b="1" i="1" dirty="0"/>
              <a:t>by parton transverse degreees of freedom</a:t>
            </a:r>
          </a:p>
        </p:txBody>
      </p:sp>
    </p:spTree>
    <p:extLst>
      <p:ext uri="{BB962C8B-B14F-4D97-AF65-F5344CB8AC3E}">
        <p14:creationId xmlns:p14="http://schemas.microsoft.com/office/powerpoint/2010/main" val="3174066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85C92177-26B8-EF40-B470-C7940203D9A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03D9D672-E419-9F47-B241-79EDCA01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14860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25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Date Placeholder 4">
            <a:extLst>
              <a:ext uri="{FF2B5EF4-FFF2-40B4-BE49-F238E27FC236}">
                <a16:creationId xmlns:a16="http://schemas.microsoft.com/office/drawing/2014/main" id="{428EBE3C-DDA7-A24A-84B1-D37EC8BF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14860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8DD33A-AB21-494D-B09A-E29B84F2BCF7}"/>
              </a:ext>
            </a:extLst>
          </p:cNvPr>
          <p:cNvSpPr/>
          <p:nvPr/>
        </p:nvSpPr>
        <p:spPr>
          <a:xfrm>
            <a:off x="0" y="421"/>
            <a:ext cx="9144000" cy="3376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5748497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73813C60-E096-D745-994C-9E030FFCE3EE}"/>
              </a:ext>
            </a:extLst>
          </p:cNvPr>
          <p:cNvSpPr/>
          <p:nvPr/>
        </p:nvSpPr>
        <p:spPr>
          <a:xfrm>
            <a:off x="222200" y="3741171"/>
            <a:ext cx="2860342" cy="27573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095A039-4B3B-3343-8DFB-0FDB994F008B}"/>
              </a:ext>
            </a:extLst>
          </p:cNvPr>
          <p:cNvSpPr/>
          <p:nvPr/>
        </p:nvSpPr>
        <p:spPr>
          <a:xfrm>
            <a:off x="4768824" y="745903"/>
            <a:ext cx="4300225" cy="1980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2A4C28D-4344-E94F-BE39-17BF213A23BB}"/>
              </a:ext>
            </a:extLst>
          </p:cNvPr>
          <p:cNvSpPr/>
          <p:nvPr/>
        </p:nvSpPr>
        <p:spPr>
          <a:xfrm>
            <a:off x="96103" y="751699"/>
            <a:ext cx="4600713" cy="1980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A0ED37-D371-7E48-B4E2-3EC41660B6D1}"/>
              </a:ext>
            </a:extLst>
          </p:cNvPr>
          <p:cNvSpPr/>
          <p:nvPr/>
        </p:nvSpPr>
        <p:spPr>
          <a:xfrm>
            <a:off x="3645064" y="2788170"/>
            <a:ext cx="5423985" cy="37325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5C92177-26B8-EF40-B470-C7940203D9A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03D9D672-E419-9F47-B241-79EDCA01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14860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Date Placeholder 4">
            <a:extLst>
              <a:ext uri="{FF2B5EF4-FFF2-40B4-BE49-F238E27FC236}">
                <a16:creationId xmlns:a16="http://schemas.microsoft.com/office/drawing/2014/main" id="{428EBE3C-DDA7-A24A-84B1-D37EC8BF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14860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8DD33A-AB21-494D-B09A-E29B84F2BCF7}"/>
              </a:ext>
            </a:extLst>
          </p:cNvPr>
          <p:cNvSpPr/>
          <p:nvPr/>
        </p:nvSpPr>
        <p:spPr>
          <a:xfrm>
            <a:off x="0" y="421"/>
            <a:ext cx="9144000" cy="3376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2F481C-2E48-3846-9F97-C47FB9E3C994}"/>
              </a:ext>
            </a:extLst>
          </p:cNvPr>
          <p:cNvSpPr txBox="1"/>
          <p:nvPr/>
        </p:nvSpPr>
        <p:spPr>
          <a:xfrm>
            <a:off x="3757947" y="-51073"/>
            <a:ext cx="17353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DVCS @ CLAS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0961FA-A763-A449-A10E-796422BAE396}"/>
              </a:ext>
            </a:extLst>
          </p:cNvPr>
          <p:cNvSpPr txBox="1"/>
          <p:nvPr/>
        </p:nvSpPr>
        <p:spPr>
          <a:xfrm>
            <a:off x="222200" y="-51073"/>
            <a:ext cx="4700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D0BE4B-BAED-EC48-AB8E-46BE8E8D7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32" y="924141"/>
            <a:ext cx="1231685" cy="52621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457B502-43BC-CD4E-BAB3-261B2B0498EF}"/>
              </a:ext>
            </a:extLst>
          </p:cNvPr>
          <p:cNvSpPr/>
          <p:nvPr/>
        </p:nvSpPr>
        <p:spPr>
          <a:xfrm>
            <a:off x="525847" y="388560"/>
            <a:ext cx="809230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/>
              <a:t>Interference magnifies the rare DVCS signal and provide access to the QCD scattering amplitude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66D4E2-53C0-5440-9C0F-32DCE3331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2478" y="6114691"/>
            <a:ext cx="5185117" cy="38386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D0A332B-5D9A-A849-A53B-3767D2801083}"/>
              </a:ext>
            </a:extLst>
          </p:cNvPr>
          <p:cNvGrpSpPr/>
          <p:nvPr/>
        </p:nvGrpSpPr>
        <p:grpSpPr>
          <a:xfrm>
            <a:off x="5786654" y="5438090"/>
            <a:ext cx="1182475" cy="646331"/>
            <a:chOff x="-3939202" y="5282402"/>
            <a:chExt cx="1182475" cy="646331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2CCBC34-3C42-694D-9885-F54AAC9D8884}"/>
                </a:ext>
              </a:extLst>
            </p:cNvPr>
            <p:cNvCxnSpPr>
              <a:cxnSpLocks/>
            </p:cNvCxnSpPr>
            <p:nvPr/>
          </p:nvCxnSpPr>
          <p:spPr>
            <a:xfrm>
              <a:off x="-3939202" y="5408197"/>
              <a:ext cx="255712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7F40090-7DA4-9948-911E-A7981B3608E5}"/>
                </a:ext>
              </a:extLst>
            </p:cNvPr>
            <p:cNvCxnSpPr>
              <a:cxnSpLocks/>
            </p:cNvCxnSpPr>
            <p:nvPr/>
          </p:nvCxnSpPr>
          <p:spPr>
            <a:xfrm>
              <a:off x="-3934670" y="5605568"/>
              <a:ext cx="251180" cy="0"/>
            </a:xfrm>
            <a:prstGeom prst="line">
              <a:avLst/>
            </a:prstGeom>
            <a:ln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8C51198-5D7F-6A47-A561-1B15D298D407}"/>
                </a:ext>
              </a:extLst>
            </p:cNvPr>
            <p:cNvCxnSpPr>
              <a:cxnSpLocks/>
            </p:cNvCxnSpPr>
            <p:nvPr/>
          </p:nvCxnSpPr>
          <p:spPr>
            <a:xfrm>
              <a:off x="-3939202" y="5788652"/>
              <a:ext cx="255712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77919E4-100E-7440-B57D-DA26658AC582}"/>
                </a:ext>
              </a:extLst>
            </p:cNvPr>
            <p:cNvSpPr txBox="1"/>
            <p:nvPr/>
          </p:nvSpPr>
          <p:spPr>
            <a:xfrm>
              <a:off x="-3654473" y="5282402"/>
              <a:ext cx="8977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200" dirty="0"/>
                <a:t>VGG model</a:t>
              </a:r>
            </a:p>
            <a:p>
              <a:r>
                <a:rPr lang="en-IT" sz="1200" dirty="0"/>
                <a:t>KMSC calc.</a:t>
              </a:r>
            </a:p>
            <a:p>
              <a:r>
                <a:rPr lang="en-IT" sz="1200" dirty="0"/>
                <a:t>BH only</a:t>
              </a:r>
            </a:p>
          </p:txBody>
        </p:sp>
      </p:grpSp>
      <p:sp>
        <p:nvSpPr>
          <p:cNvPr id="15" name="CasellaDiTesto 1">
            <a:extLst>
              <a:ext uri="{FF2B5EF4-FFF2-40B4-BE49-F238E27FC236}">
                <a16:creationId xmlns:a16="http://schemas.microsoft.com/office/drawing/2014/main" id="{F41E171B-18E0-D14E-BFBB-C14351210A14}"/>
              </a:ext>
            </a:extLst>
          </p:cNvPr>
          <p:cNvSpPr txBox="1"/>
          <p:nvPr/>
        </p:nvSpPr>
        <p:spPr>
          <a:xfrm>
            <a:off x="6878124" y="6355728"/>
            <a:ext cx="22733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err="1">
                <a:latin typeface="Arial"/>
                <a:cs typeface="Arial"/>
              </a:rPr>
              <a:t>N.Hirlinger</a:t>
            </a:r>
            <a:r>
              <a:rPr lang="it-IT" sz="800" dirty="0">
                <a:latin typeface="Arial"/>
                <a:cs typeface="Arial"/>
              </a:rPr>
              <a:t> et. al.  PRC  98 4 (2016) 045203</a:t>
            </a:r>
          </a:p>
        </p:txBody>
      </p:sp>
      <p:graphicFrame>
        <p:nvGraphicFramePr>
          <p:cNvPr id="12" name="Object 2">
            <a:extLst>
              <a:ext uri="{FF2B5EF4-FFF2-40B4-BE49-F238E27FC236}">
                <a16:creationId xmlns:a16="http://schemas.microsoft.com/office/drawing/2014/main" id="{F4AF5F09-1524-8045-A20E-DA4AFC65A7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39831" y="1055882"/>
          <a:ext cx="250825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8" name="Equation" r:id="rId5" imgW="139700" imgH="127000" progId="Equation.3">
                  <p:embed/>
                </p:oleObj>
              </mc:Choice>
              <mc:Fallback>
                <p:oleObj name="Equation" r:id="rId5" imgW="139700" imgH="127000" progId="Equation.3">
                  <p:embed/>
                  <p:pic>
                    <p:nvPicPr>
                      <p:cNvPr id="12" name="Object 2">
                        <a:extLst>
                          <a:ext uri="{FF2B5EF4-FFF2-40B4-BE49-F238E27FC236}">
                            <a16:creationId xmlns:a16="http://schemas.microsoft.com/office/drawing/2014/main" id="{F4AF5F09-1524-8045-A20E-DA4AFC65A7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9831" y="1055882"/>
                        <a:ext cx="250825" cy="228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9DAB0EFC-F74F-6F47-B2C3-629CCE2E2AFB}"/>
              </a:ext>
            </a:extLst>
          </p:cNvPr>
          <p:cNvSpPr txBox="1"/>
          <p:nvPr/>
        </p:nvSpPr>
        <p:spPr>
          <a:xfrm>
            <a:off x="370289" y="3840288"/>
            <a:ext cx="2537682" cy="2631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Analysis coordination</a:t>
            </a:r>
          </a:p>
          <a:p>
            <a:r>
              <a:rPr lang="en-IT" sz="1500" dirty="0"/>
              <a:t>Result review coordination</a:t>
            </a:r>
          </a:p>
          <a:p>
            <a:r>
              <a:rPr lang="en-IT" sz="1500" dirty="0"/>
              <a:t>Complementary channel</a:t>
            </a:r>
          </a:p>
          <a:p>
            <a:r>
              <a:rPr lang="en-IT" sz="1500" dirty="0"/>
              <a:t>Transverse target experiments</a:t>
            </a:r>
          </a:p>
          <a:p>
            <a:endParaRPr lang="en-IT" sz="1500" dirty="0"/>
          </a:p>
          <a:p>
            <a:r>
              <a:rPr lang="en-IT" sz="1500" dirty="0"/>
              <a:t>Systematics on:</a:t>
            </a:r>
          </a:p>
          <a:p>
            <a:endParaRPr lang="en-IT" sz="1000" dirty="0"/>
          </a:p>
          <a:p>
            <a:r>
              <a:rPr lang="en-IT" sz="1500" dirty="0"/>
              <a:t>     Radiative corrections</a:t>
            </a:r>
          </a:p>
          <a:p>
            <a:endParaRPr lang="en-IT" sz="1000" dirty="0"/>
          </a:p>
          <a:p>
            <a:r>
              <a:rPr lang="en-IT" sz="1500" dirty="0"/>
              <a:t>     </a:t>
            </a:r>
            <a:r>
              <a:rPr lang="en-IT" sz="1500" dirty="0">
                <a:latin typeface="Symbol" pitchFamily="2" charset="2"/>
              </a:rPr>
              <a:t>p</a:t>
            </a:r>
            <a:r>
              <a:rPr lang="en-IT" sz="1500" dirty="0"/>
              <a:t>0 background</a:t>
            </a:r>
          </a:p>
          <a:p>
            <a:endParaRPr lang="en-IT" sz="1000" dirty="0"/>
          </a:p>
          <a:p>
            <a:r>
              <a:rPr lang="en-IT" sz="1500" dirty="0"/>
              <a:t>     Acceptance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C2887EF-3014-D748-B640-FA76FB4401C6}"/>
              </a:ext>
            </a:extLst>
          </p:cNvPr>
          <p:cNvSpPr txBox="1"/>
          <p:nvPr/>
        </p:nvSpPr>
        <p:spPr>
          <a:xfrm>
            <a:off x="64699" y="2836684"/>
            <a:ext cx="280108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Cross-section measurements are </a:t>
            </a:r>
          </a:p>
          <a:p>
            <a:r>
              <a:rPr lang="en-IT" sz="1500" dirty="0"/>
              <a:t>challenging but </a:t>
            </a:r>
            <a:r>
              <a:rPr lang="en-GB" sz="1500" dirty="0"/>
              <a:t>p</a:t>
            </a:r>
            <a:r>
              <a:rPr lang="en-IT" sz="1500" dirty="0"/>
              <a:t>rovide </a:t>
            </a:r>
            <a:r>
              <a:rPr lang="en-GB" sz="1500" dirty="0"/>
              <a:t>t</a:t>
            </a:r>
            <a:r>
              <a:rPr lang="en-IT" sz="1500" dirty="0"/>
              <a:t>he most </a:t>
            </a:r>
          </a:p>
          <a:p>
            <a:r>
              <a:rPr lang="en-IT" sz="1500" dirty="0"/>
              <a:t>complete information to theory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DDF8A9-2585-EE40-BE10-1A3E481CF5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771" y="1436762"/>
            <a:ext cx="1981200" cy="1295400"/>
          </a:xfrm>
          <a:prstGeom prst="rect">
            <a:avLst/>
          </a:prstGeom>
        </p:spPr>
      </p:pic>
      <p:pic>
        <p:nvPicPr>
          <p:cNvPr id="16" name="Picture 15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0E1A863A-E05A-724A-A00B-91EE3C9986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0697" y="788051"/>
            <a:ext cx="4267200" cy="1854200"/>
          </a:xfrm>
          <a:prstGeom prst="rect">
            <a:avLst/>
          </a:prstGeom>
        </p:spPr>
      </p:pic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92EE36B5-F3A6-8546-91B2-38AE8C7BCB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85401" y="2844755"/>
            <a:ext cx="5246909" cy="1673475"/>
          </a:xfrm>
          <a:prstGeom prst="rect">
            <a:avLst/>
          </a:prstGeom>
        </p:spPr>
      </p:pic>
      <p:pic>
        <p:nvPicPr>
          <p:cNvPr id="27" name="Picture 26" descr="Chart, line chart&#10;&#10;Description automatically generated">
            <a:extLst>
              <a:ext uri="{FF2B5EF4-FFF2-40B4-BE49-F238E27FC236}">
                <a16:creationId xmlns:a16="http://schemas.microsoft.com/office/drawing/2014/main" id="{9A42BD36-9682-BD47-9655-8B1E816E63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54626" y="4493641"/>
            <a:ext cx="5219700" cy="1651000"/>
          </a:xfrm>
          <a:prstGeom prst="rect">
            <a:avLst/>
          </a:prstGeom>
        </p:spPr>
      </p:pic>
      <p:pic>
        <p:nvPicPr>
          <p:cNvPr id="29" name="Picture 28" descr="Text&#10;&#10;Description automatically generated">
            <a:extLst>
              <a:ext uri="{FF2B5EF4-FFF2-40B4-BE49-F238E27FC236}">
                <a16:creationId xmlns:a16="http://schemas.microsoft.com/office/drawing/2014/main" id="{54D2242D-618E-EB48-879E-76FD80521D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0157" y="919664"/>
            <a:ext cx="3154619" cy="54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155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chart&#10;&#10;Description automatically generated">
            <a:extLst>
              <a:ext uri="{FF2B5EF4-FFF2-40B4-BE49-F238E27FC236}">
                <a16:creationId xmlns:a16="http://schemas.microsoft.com/office/drawing/2014/main" id="{2A41F9B6-281D-1E47-943F-6D4DDC24C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104" y="738426"/>
            <a:ext cx="3594100" cy="2628900"/>
          </a:xfrm>
          <a:prstGeom prst="rect">
            <a:avLst/>
          </a:prstGeom>
        </p:spPr>
      </p:pic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179E289D-9083-ED4F-927B-BB96808FD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164" y="3753138"/>
            <a:ext cx="3594100" cy="26289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5C92177-26B8-EF40-B470-C7940203D9A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03D9D672-E419-9F47-B241-79EDCA01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14860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27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Date Placeholder 4">
            <a:extLst>
              <a:ext uri="{FF2B5EF4-FFF2-40B4-BE49-F238E27FC236}">
                <a16:creationId xmlns:a16="http://schemas.microsoft.com/office/drawing/2014/main" id="{428EBE3C-DDA7-A24A-84B1-D37EC8BF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14860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8DD33A-AB21-494D-B09A-E29B84F2BCF7}"/>
              </a:ext>
            </a:extLst>
          </p:cNvPr>
          <p:cNvSpPr/>
          <p:nvPr/>
        </p:nvSpPr>
        <p:spPr>
          <a:xfrm>
            <a:off x="0" y="421"/>
            <a:ext cx="9144000" cy="3376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2F481C-2E48-3846-9F97-C47FB9E3C994}"/>
              </a:ext>
            </a:extLst>
          </p:cNvPr>
          <p:cNvSpPr txBox="1"/>
          <p:nvPr/>
        </p:nvSpPr>
        <p:spPr>
          <a:xfrm>
            <a:off x="3814950" y="-51073"/>
            <a:ext cx="16213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TMD Review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FD5127-F096-FD4A-8521-8DD2C164A07F}"/>
              </a:ext>
            </a:extLst>
          </p:cNvPr>
          <p:cNvSpPr txBox="1"/>
          <p:nvPr/>
        </p:nvSpPr>
        <p:spPr>
          <a:xfrm>
            <a:off x="311149" y="433847"/>
            <a:ext cx="43338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Compendium of first 10 years of observations</a:t>
            </a:r>
          </a:p>
          <a:p>
            <a:r>
              <a:rPr lang="en-IT" sz="1500" dirty="0"/>
              <a:t>Critical discussion of present understanding</a:t>
            </a:r>
          </a:p>
          <a:p>
            <a:r>
              <a:rPr lang="en-IT" sz="1500" dirty="0"/>
              <a:t>Most urgent theoretical and experimental validations</a:t>
            </a:r>
          </a:p>
          <a:p>
            <a:r>
              <a:rPr lang="en-IT" sz="1500" dirty="0"/>
              <a:t>Future perspectives for precision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18F4-FAFE-AA43-94B9-F5B34C4C02E3}"/>
              </a:ext>
            </a:extLst>
          </p:cNvPr>
          <p:cNvSpPr txBox="1"/>
          <p:nvPr/>
        </p:nvSpPr>
        <p:spPr>
          <a:xfrm>
            <a:off x="293532" y="-51073"/>
            <a:ext cx="327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6D2086-3CEC-764F-B4D8-4ACC31C2247C}"/>
              </a:ext>
            </a:extLst>
          </p:cNvPr>
          <p:cNvSpPr/>
          <p:nvPr/>
        </p:nvSpPr>
        <p:spPr>
          <a:xfrm>
            <a:off x="311149" y="1545248"/>
            <a:ext cx="3737747" cy="21077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A53989-647B-A745-BC65-9C0D58877BAE}"/>
              </a:ext>
            </a:extLst>
          </p:cNvPr>
          <p:cNvSpPr txBox="1"/>
          <p:nvPr/>
        </p:nvSpPr>
        <p:spPr>
          <a:xfrm>
            <a:off x="457199" y="1697509"/>
            <a:ext cx="3428439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Several results (HERMES, </a:t>
            </a:r>
            <a:r>
              <a:rPr lang="en-US" sz="1500" dirty="0" err="1"/>
              <a:t>JLab</a:t>
            </a:r>
            <a:r>
              <a:rPr lang="en-US" sz="1500" dirty="0"/>
              <a:t>)</a:t>
            </a:r>
          </a:p>
          <a:p>
            <a:r>
              <a:rPr lang="en-US" sz="1500" dirty="0"/>
              <a:t>Projections of future proposals (</a:t>
            </a:r>
            <a:r>
              <a:rPr lang="en-US" sz="1500" dirty="0" err="1"/>
              <a:t>Jlab</a:t>
            </a:r>
            <a:r>
              <a:rPr lang="en-US" sz="1500" dirty="0"/>
              <a:t>, EIC) </a:t>
            </a:r>
          </a:p>
          <a:p>
            <a:r>
              <a:rPr lang="en-US" sz="1500" dirty="0"/>
              <a:t> </a:t>
            </a:r>
          </a:p>
          <a:p>
            <a:r>
              <a:rPr lang="en-US" sz="1500" dirty="0"/>
              <a:t>Connections (low-x, QGP, BSM)</a:t>
            </a:r>
          </a:p>
          <a:p>
            <a:endParaRPr lang="en-IT" sz="1000" dirty="0"/>
          </a:p>
          <a:p>
            <a:r>
              <a:rPr lang="en-IT" sz="1500" dirty="0"/>
              <a:t>Coparison among experiements</a:t>
            </a:r>
          </a:p>
          <a:p>
            <a:endParaRPr lang="en-IT" sz="1000" dirty="0"/>
          </a:p>
          <a:p>
            <a:r>
              <a:rPr lang="en-IT" sz="1500" dirty="0"/>
              <a:t>Extraction methods and systematics </a:t>
            </a:r>
            <a:endParaRPr lang="en-US" sz="1500" dirty="0"/>
          </a:p>
        </p:txBody>
      </p:sp>
      <p:pic>
        <p:nvPicPr>
          <p:cNvPr id="7" name="Picture 6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F4921E9C-09A9-6E49-81F4-4E6D29F2A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3805226"/>
            <a:ext cx="37465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6664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hart, line chart&#10;&#10;Description automatically generated">
            <a:extLst>
              <a:ext uri="{FF2B5EF4-FFF2-40B4-BE49-F238E27FC236}">
                <a16:creationId xmlns:a16="http://schemas.microsoft.com/office/drawing/2014/main" id="{F4DD8675-7DA8-E44F-A9EB-98730ABE4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22" y="3916297"/>
            <a:ext cx="3886200" cy="2540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729D108-7423-314B-BD8F-6DCE66314388}"/>
              </a:ext>
            </a:extLst>
          </p:cNvPr>
          <p:cNvSpPr/>
          <p:nvPr/>
        </p:nvSpPr>
        <p:spPr>
          <a:xfrm>
            <a:off x="4625623" y="3824093"/>
            <a:ext cx="3873883" cy="26109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24BCBB7-BF32-194D-8D00-4294B0E73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7349" y="945840"/>
            <a:ext cx="3517900" cy="23622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F6DBCAB-3E69-AD49-B6B6-AC93B6DDAFAA}"/>
              </a:ext>
            </a:extLst>
          </p:cNvPr>
          <p:cNvSpPr/>
          <p:nvPr/>
        </p:nvSpPr>
        <p:spPr>
          <a:xfrm>
            <a:off x="182422" y="706663"/>
            <a:ext cx="3811719" cy="23570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5C92177-26B8-EF40-B470-C7940203D9A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03D9D672-E419-9F47-B241-79EDCA01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14860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28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Date Placeholder 4">
            <a:extLst>
              <a:ext uri="{FF2B5EF4-FFF2-40B4-BE49-F238E27FC236}">
                <a16:creationId xmlns:a16="http://schemas.microsoft.com/office/drawing/2014/main" id="{428EBE3C-DDA7-A24A-84B1-D37EC8BF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14860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8DD33A-AB21-494D-B09A-E29B84F2BCF7}"/>
              </a:ext>
            </a:extLst>
          </p:cNvPr>
          <p:cNvSpPr/>
          <p:nvPr/>
        </p:nvSpPr>
        <p:spPr>
          <a:xfrm>
            <a:off x="0" y="421"/>
            <a:ext cx="9144000" cy="3376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2F481C-2E48-3846-9F97-C47FB9E3C994}"/>
              </a:ext>
            </a:extLst>
          </p:cNvPr>
          <p:cNvSpPr txBox="1"/>
          <p:nvPr/>
        </p:nvSpPr>
        <p:spPr>
          <a:xfrm>
            <a:off x="3801519" y="-51073"/>
            <a:ext cx="16482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CLAS12 RICH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18F4-FAFE-AA43-94B9-F5B34C4C02E3}"/>
              </a:ext>
            </a:extLst>
          </p:cNvPr>
          <p:cNvSpPr txBox="1"/>
          <p:nvPr/>
        </p:nvSpPr>
        <p:spPr>
          <a:xfrm>
            <a:off x="293532" y="-51073"/>
            <a:ext cx="327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66D5B2-5FA3-8640-A02B-EC23DA5E9C68}"/>
              </a:ext>
            </a:extLst>
          </p:cNvPr>
          <p:cNvSpPr txBox="1"/>
          <p:nvPr/>
        </p:nvSpPr>
        <p:spPr>
          <a:xfrm>
            <a:off x="4572000" y="472674"/>
            <a:ext cx="445250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1.5 mrad resolution provides 4</a:t>
            </a:r>
            <a:r>
              <a:rPr lang="en-IT" sz="1500" dirty="0">
                <a:latin typeface="Symbol" pitchFamily="2" charset="2"/>
              </a:rPr>
              <a:t>s</a:t>
            </a:r>
            <a:r>
              <a:rPr lang="en-IT" sz="1500" dirty="0"/>
              <a:t> separation at 8 GeV/c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6EA440-5F29-8848-84AE-4D0BA5894CFB}"/>
              </a:ext>
            </a:extLst>
          </p:cNvPr>
          <p:cNvSpPr txBox="1"/>
          <p:nvPr/>
        </p:nvSpPr>
        <p:spPr>
          <a:xfrm>
            <a:off x="144865" y="3195802"/>
            <a:ext cx="424609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New method to measure dominant chromatic effect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147AE7-71E1-AD46-B23A-3A18D46D0762}"/>
              </a:ext>
            </a:extLst>
          </p:cNvPr>
          <p:cNvSpPr txBox="1"/>
          <p:nvPr/>
        </p:nvSpPr>
        <p:spPr>
          <a:xfrm>
            <a:off x="329930" y="795460"/>
            <a:ext cx="3578865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Design &amp; simulations</a:t>
            </a:r>
          </a:p>
          <a:p>
            <a:r>
              <a:rPr lang="en-IT" sz="1500" dirty="0"/>
              <a:t>Aergoel R&amp;D, handling and characterization</a:t>
            </a:r>
          </a:p>
          <a:p>
            <a:r>
              <a:rPr lang="en-IT" sz="1500" dirty="0"/>
              <a:t>Mirrors for hybrid optics validation</a:t>
            </a:r>
          </a:p>
          <a:p>
            <a:r>
              <a:rPr lang="en-IT" sz="1500" dirty="0"/>
              <a:t>SiPM sensors and electronics</a:t>
            </a:r>
          </a:p>
          <a:p>
            <a:r>
              <a:rPr lang="en-IT" sz="1500" dirty="0"/>
              <a:t>Data analysis     </a:t>
            </a:r>
          </a:p>
          <a:p>
            <a:endParaRPr lang="en-IT" sz="1500" dirty="0"/>
          </a:p>
          <a:p>
            <a:r>
              <a:rPr lang="en-IT" sz="1500" dirty="0"/>
              <a:t>In 6 months:   TDR  </a:t>
            </a:r>
          </a:p>
          <a:p>
            <a:r>
              <a:rPr lang="en-IT" sz="1500" dirty="0"/>
              <a:t>                          DOE review &amp; approval </a:t>
            </a:r>
          </a:p>
          <a:p>
            <a:r>
              <a:rPr lang="en-IT" sz="1500" dirty="0"/>
              <a:t>                          MIUR priority project </a:t>
            </a:r>
          </a:p>
        </p:txBody>
      </p:sp>
      <p:graphicFrame>
        <p:nvGraphicFramePr>
          <p:cNvPr id="41" name="Object 40">
            <a:extLst>
              <a:ext uri="{FF2B5EF4-FFF2-40B4-BE49-F238E27FC236}">
                <a16:creationId xmlns:a16="http://schemas.microsoft.com/office/drawing/2014/main" id="{8EB38CDD-F809-924F-A505-864B5518DF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75690" y="1298683"/>
          <a:ext cx="1377510" cy="305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1" name="Equation" r:id="rId5" imgW="1257300" imgH="279400" progId="Equation.3">
                  <p:embed/>
                </p:oleObj>
              </mc:Choice>
              <mc:Fallback>
                <p:oleObj name="Equation" r:id="rId5" imgW="1257300" imgH="279400" progId="Equation.3">
                  <p:embed/>
                  <p:pic>
                    <p:nvPicPr>
                      <p:cNvPr id="41" name="Object 40">
                        <a:extLst>
                          <a:ext uri="{FF2B5EF4-FFF2-40B4-BE49-F238E27FC236}">
                            <a16:creationId xmlns:a16="http://schemas.microsoft.com/office/drawing/2014/main" id="{8EB38CDD-F809-924F-A505-864B5518DF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75690" y="1298683"/>
                        <a:ext cx="1377510" cy="3056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BFF959B1-8BF9-474C-9E93-27D069D51E8F}"/>
              </a:ext>
            </a:extLst>
          </p:cNvPr>
          <p:cNvSpPr txBox="1"/>
          <p:nvPr/>
        </p:nvSpPr>
        <p:spPr>
          <a:xfrm>
            <a:off x="4289974" y="3408068"/>
            <a:ext cx="45168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Achieved  ~ 0.0050 </a:t>
            </a:r>
            <a:r>
              <a:rPr lang="en-US" sz="1600" dirty="0">
                <a:latin typeface="Symbol" charset="2"/>
                <a:cs typeface="Symbol" charset="2"/>
              </a:rPr>
              <a:t>m</a:t>
            </a:r>
            <a:r>
              <a:rPr lang="en-US" sz="1600" dirty="0"/>
              <a:t>m</a:t>
            </a:r>
            <a:r>
              <a:rPr lang="en-US" sz="1600" baseline="30000" dirty="0"/>
              <a:t>4</a:t>
            </a:r>
            <a:r>
              <a:rPr lang="en-US" sz="1600" dirty="0"/>
              <a:t> cm</a:t>
            </a:r>
            <a:r>
              <a:rPr lang="en-US" sz="1600" baseline="30000" dirty="0"/>
              <a:t>-1</a:t>
            </a:r>
            <a:r>
              <a:rPr lang="en-US" sz="1600" dirty="0"/>
              <a:t> aerogel clarity </a:t>
            </a:r>
          </a:p>
        </p:txBody>
      </p:sp>
      <p:pic>
        <p:nvPicPr>
          <p:cNvPr id="5" name="Picture 4" descr="A picture containing engine, gear&#10;&#10;Description automatically generated">
            <a:extLst>
              <a:ext uri="{FF2B5EF4-FFF2-40B4-BE49-F238E27FC236}">
                <a16:creationId xmlns:a16="http://schemas.microsoft.com/office/drawing/2014/main" id="{ECB0B5AD-86D2-B849-A797-79285DD963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2916" y="1691340"/>
            <a:ext cx="990600" cy="1193800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DF40D5F9-2A1A-F647-9FAD-2B51A47174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3825" y="3857692"/>
            <a:ext cx="3493182" cy="2534983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813E7A38-EBC9-B74F-A7AF-5B31778C70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1100" y="3688642"/>
            <a:ext cx="14097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379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2F2523A-546F-1D45-BD0D-F656AD56106D}"/>
              </a:ext>
            </a:extLst>
          </p:cNvPr>
          <p:cNvSpPr/>
          <p:nvPr/>
        </p:nvSpPr>
        <p:spPr>
          <a:xfrm>
            <a:off x="190070" y="3608116"/>
            <a:ext cx="8801525" cy="2793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4504980-5AC7-884E-AD26-AAEEAE9C1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45" y="3620806"/>
            <a:ext cx="3517900" cy="1320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2F9E55-2740-1A42-BD68-06919EFF8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414" y="3607502"/>
            <a:ext cx="1676400" cy="1397000"/>
          </a:xfrm>
          <a:prstGeom prst="rect">
            <a:avLst/>
          </a:prstGeom>
        </p:spPr>
      </p:pic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5C3F1C52-4D83-184C-9F52-2EC9A47DB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8004" y="687011"/>
            <a:ext cx="3289300" cy="2501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465696-DA00-864D-801E-A0D4ED2DB711}"/>
              </a:ext>
            </a:extLst>
          </p:cNvPr>
          <p:cNvSpPr/>
          <p:nvPr/>
        </p:nvSpPr>
        <p:spPr>
          <a:xfrm>
            <a:off x="206696" y="690839"/>
            <a:ext cx="5271430" cy="2478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5C92177-26B8-EF40-B470-C7940203D9A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03D9D672-E419-9F47-B241-79EDCA01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14860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29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Date Placeholder 4">
            <a:extLst>
              <a:ext uri="{FF2B5EF4-FFF2-40B4-BE49-F238E27FC236}">
                <a16:creationId xmlns:a16="http://schemas.microsoft.com/office/drawing/2014/main" id="{428EBE3C-DDA7-A24A-84B1-D37EC8BF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14860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8DD33A-AB21-494D-B09A-E29B84F2BCF7}"/>
              </a:ext>
            </a:extLst>
          </p:cNvPr>
          <p:cNvSpPr/>
          <p:nvPr/>
        </p:nvSpPr>
        <p:spPr>
          <a:xfrm>
            <a:off x="0" y="421"/>
            <a:ext cx="9144000" cy="3376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25C65DF-9E03-B24D-B395-D753FB5B91D7}"/>
              </a:ext>
            </a:extLst>
          </p:cNvPr>
          <p:cNvSpPr/>
          <p:nvPr/>
        </p:nvSpPr>
        <p:spPr>
          <a:xfrm>
            <a:off x="4629385" y="3385803"/>
            <a:ext cx="4514615" cy="222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E19F2D2-CB96-0145-96C9-D44B61876A1B}"/>
              </a:ext>
            </a:extLst>
          </p:cNvPr>
          <p:cNvSpPr/>
          <p:nvPr/>
        </p:nvSpPr>
        <p:spPr>
          <a:xfrm>
            <a:off x="190070" y="4728851"/>
            <a:ext cx="5691621" cy="2607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42D69C2-9A72-AF44-8803-029344D151D6}"/>
              </a:ext>
            </a:extLst>
          </p:cNvPr>
          <p:cNvSpPr/>
          <p:nvPr/>
        </p:nvSpPr>
        <p:spPr>
          <a:xfrm>
            <a:off x="3713825" y="3501905"/>
            <a:ext cx="2664980" cy="1152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D3FEE8E-AB90-6E4D-84EA-11550B1C439F}"/>
              </a:ext>
            </a:extLst>
          </p:cNvPr>
          <p:cNvSpPr txBox="1"/>
          <p:nvPr/>
        </p:nvSpPr>
        <p:spPr>
          <a:xfrm>
            <a:off x="3801519" y="-51073"/>
            <a:ext cx="16482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CLAS12 RICH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0E16016-8FD0-2547-8D96-9E882D9655F6}"/>
              </a:ext>
            </a:extLst>
          </p:cNvPr>
          <p:cNvSpPr txBox="1"/>
          <p:nvPr/>
        </p:nvSpPr>
        <p:spPr>
          <a:xfrm>
            <a:off x="293532" y="-51073"/>
            <a:ext cx="327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8C498C9-495D-1043-8826-A067CB06B98B}"/>
              </a:ext>
            </a:extLst>
          </p:cNvPr>
          <p:cNvSpPr txBox="1"/>
          <p:nvPr/>
        </p:nvSpPr>
        <p:spPr>
          <a:xfrm>
            <a:off x="302723" y="358390"/>
            <a:ext cx="430124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Resolution is not degraded by designed hybrid optics</a:t>
            </a:r>
            <a:endParaRPr lang="en-IT" sz="15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FF1FA41-CEB1-0A40-8FFC-E28D6DBF0C49}"/>
              </a:ext>
            </a:extLst>
          </p:cNvPr>
          <p:cNvSpPr txBox="1"/>
          <p:nvPr/>
        </p:nvSpPr>
        <p:spPr>
          <a:xfrm>
            <a:off x="270758" y="3228161"/>
            <a:ext cx="588456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Proof-of-principle of </a:t>
            </a:r>
            <a:r>
              <a:rPr lang="en-US" sz="1500" dirty="0" err="1"/>
              <a:t>SiPM</a:t>
            </a:r>
            <a:r>
              <a:rPr lang="en-US" sz="1500" dirty="0"/>
              <a:t> use with respect H8500 multi-anode reference</a:t>
            </a:r>
            <a:endParaRPr lang="en-IT" sz="1500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21B3115-0ABC-FC41-98E4-A32CAEB399EA}"/>
              </a:ext>
            </a:extLst>
          </p:cNvPr>
          <p:cNvGrpSpPr/>
          <p:nvPr/>
        </p:nvGrpSpPr>
        <p:grpSpPr>
          <a:xfrm>
            <a:off x="-54374" y="720998"/>
            <a:ext cx="3759122" cy="2057204"/>
            <a:chOff x="62358" y="580611"/>
            <a:chExt cx="3759122" cy="2057204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5A71D53-0851-4C43-850F-8EC9D962464E}"/>
                </a:ext>
              </a:extLst>
            </p:cNvPr>
            <p:cNvGrpSpPr/>
            <p:nvPr/>
          </p:nvGrpSpPr>
          <p:grpSpPr>
            <a:xfrm>
              <a:off x="62358" y="697626"/>
              <a:ext cx="3759122" cy="1940189"/>
              <a:chOff x="62358" y="697626"/>
              <a:chExt cx="3759122" cy="1940189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AA944BC4-E468-1A41-943C-F11B640B82EF}"/>
                  </a:ext>
                </a:extLst>
              </p:cNvPr>
              <p:cNvGrpSpPr/>
              <p:nvPr/>
            </p:nvGrpSpPr>
            <p:grpSpPr>
              <a:xfrm>
                <a:off x="62358" y="1020576"/>
                <a:ext cx="3461094" cy="1617239"/>
                <a:chOff x="4311306" y="1955755"/>
                <a:chExt cx="3461094" cy="1617239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06F9D99F-02EB-A947-985F-08DB9E83B602}"/>
                    </a:ext>
                  </a:extLst>
                </p:cNvPr>
                <p:cNvSpPr/>
                <p:nvPr/>
              </p:nvSpPr>
              <p:spPr>
                <a:xfrm>
                  <a:off x="4572000" y="1955755"/>
                  <a:ext cx="3145644" cy="15979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D7B65C59-51A8-6648-93AA-C1D4AFEE1B2D}"/>
                    </a:ext>
                  </a:extLst>
                </p:cNvPr>
                <p:cNvGrpSpPr/>
                <p:nvPr/>
              </p:nvGrpSpPr>
              <p:grpSpPr>
                <a:xfrm flipH="1">
                  <a:off x="4311306" y="1988796"/>
                  <a:ext cx="3461094" cy="1584198"/>
                  <a:chOff x="1251294" y="1988796"/>
                  <a:chExt cx="3549306" cy="1584198"/>
                </a:xfrm>
              </p:grpSpPr>
              <p:grpSp>
                <p:nvGrpSpPr>
                  <p:cNvPr id="69" name="Gruppo 38">
                    <a:extLst>
                      <a:ext uri="{FF2B5EF4-FFF2-40B4-BE49-F238E27FC236}">
                        <a16:creationId xmlns:a16="http://schemas.microsoft.com/office/drawing/2014/main" id="{73FB153E-7CF9-2C44-B009-E22E3A08D9B3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251294" y="1988796"/>
                    <a:ext cx="3549306" cy="1584198"/>
                    <a:chOff x="1187624" y="2564860"/>
                    <a:chExt cx="7098612" cy="3168396"/>
                  </a:xfrm>
                </p:grpSpPr>
                <p:sp>
                  <p:nvSpPr>
                    <p:cNvPr id="71" name="Rectangle 70">
                      <a:extLst>
                        <a:ext uri="{FF2B5EF4-FFF2-40B4-BE49-F238E27FC236}">
                          <a16:creationId xmlns:a16="http://schemas.microsoft.com/office/drawing/2014/main" id="{12FC5C31-A914-0541-9358-423B5B545B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70710" y="4042600"/>
                      <a:ext cx="251460" cy="452628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72" name="TextBox 13">
                      <a:extLst>
                        <a:ext uri="{FF2B5EF4-FFF2-40B4-BE49-F238E27FC236}">
                          <a16:creationId xmlns:a16="http://schemas.microsoft.com/office/drawing/2014/main" id="{30BA3671-0B86-6D40-ACDA-78365AFBE14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76236" y="4586470"/>
                      <a:ext cx="1463222" cy="55399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US" sz="1200" b="1" dirty="0">
                          <a:solidFill>
                            <a:prstClr val="black"/>
                          </a:solidFill>
                        </a:rPr>
                        <a:t>Radiator</a:t>
                      </a:r>
                    </a:p>
                  </p:txBody>
                </p:sp>
                <p:cxnSp>
                  <p:nvCxnSpPr>
                    <p:cNvPr id="73" name="Straight Connector 72">
                      <a:extLst>
                        <a:ext uri="{FF2B5EF4-FFF2-40B4-BE49-F238E27FC236}">
                          <a16:creationId xmlns:a16="http://schemas.microsoft.com/office/drawing/2014/main" id="{960520C3-8EB6-8544-8C5D-EE72E892A6D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024322" y="2564860"/>
                      <a:ext cx="11554" cy="3075513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4" name="Rectangle 73">
                      <a:extLst>
                        <a:ext uri="{FF2B5EF4-FFF2-40B4-BE49-F238E27FC236}">
                          <a16:creationId xmlns:a16="http://schemas.microsoft.com/office/drawing/2014/main" id="{4CFAC4CB-4F5C-EE43-A272-4512FD396D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32811" y="2781430"/>
                      <a:ext cx="100584" cy="678962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75" name="Rectangle 74">
                      <a:extLst>
                        <a:ext uri="{FF2B5EF4-FFF2-40B4-BE49-F238E27FC236}">
                          <a16:creationId xmlns:a16="http://schemas.microsoft.com/office/drawing/2014/main" id="{FB22574C-7157-B646-94A2-4046141486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41719" y="4017735"/>
                      <a:ext cx="100584" cy="506790"/>
                    </a:xfrm>
                    <a:prstGeom prst="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76" name="TextBox 17">
                      <a:extLst>
                        <a:ext uri="{FF2B5EF4-FFF2-40B4-BE49-F238E27FC236}">
                          <a16:creationId xmlns:a16="http://schemas.microsoft.com/office/drawing/2014/main" id="{70C804FD-F0F6-B148-B540-1DA6B1D0ABD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152636" y="2702068"/>
                      <a:ext cx="1224044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US" sz="1100" dirty="0">
                          <a:solidFill>
                            <a:prstClr val="black"/>
                          </a:solidFill>
                        </a:rPr>
                        <a:t>H8500</a:t>
                      </a:r>
                    </a:p>
                  </p:txBody>
                </p:sp>
                <p:sp>
                  <p:nvSpPr>
                    <p:cNvPr id="77" name="TextBox 18">
                      <a:extLst>
                        <a:ext uri="{FF2B5EF4-FFF2-40B4-BE49-F238E27FC236}">
                          <a16:creationId xmlns:a16="http://schemas.microsoft.com/office/drawing/2014/main" id="{2969A6E6-E716-D045-9B87-7E238FE8EF5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78089" y="4369538"/>
                      <a:ext cx="2008147" cy="92333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r"/>
                      <a:r>
                        <a:rPr lang="en-US" sz="1200" dirty="0">
                          <a:solidFill>
                            <a:prstClr val="black"/>
                          </a:solidFill>
                        </a:rPr>
                        <a:t>curved mirror</a:t>
                      </a:r>
                    </a:p>
                  </p:txBody>
                </p:sp>
                <p:cxnSp>
                  <p:nvCxnSpPr>
                    <p:cNvPr id="78" name="Straight Arrow Connector 77">
                      <a:extLst>
                        <a:ext uri="{FF2B5EF4-FFF2-40B4-BE49-F238E27FC236}">
                          <a16:creationId xmlns:a16="http://schemas.microsoft.com/office/drawing/2014/main" id="{E07379B6-78D4-9B49-86EB-159B7CBFA26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299927" y="4265044"/>
                      <a:ext cx="5612055" cy="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9" name="TextBox 27">
                      <a:extLst>
                        <a:ext uri="{FF2B5EF4-FFF2-40B4-BE49-F238E27FC236}">
                          <a16:creationId xmlns:a16="http://schemas.microsoft.com/office/drawing/2014/main" id="{AEB8B98C-8864-8F48-AFC8-D4710A07752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87624" y="4378468"/>
                      <a:ext cx="1090683" cy="55399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US" sz="1200" b="1" dirty="0">
                          <a:solidFill>
                            <a:prstClr val="black"/>
                          </a:solidFill>
                        </a:rPr>
                        <a:t>beam</a:t>
                      </a:r>
                    </a:p>
                  </p:txBody>
                </p:sp>
                <p:cxnSp>
                  <p:nvCxnSpPr>
                    <p:cNvPr id="80" name="Straight Connector 79">
                      <a:extLst>
                        <a:ext uri="{FF2B5EF4-FFF2-40B4-BE49-F238E27FC236}">
                          <a16:creationId xmlns:a16="http://schemas.microsoft.com/office/drawing/2014/main" id="{6DA92172-D5B2-FB4C-A86B-837142B01C42}"/>
                        </a:ext>
                      </a:extLst>
                    </p:cNvPr>
                    <p:cNvCxnSpPr>
                      <a:cxnSpLocks/>
                      <a:stCxn id="71" idx="3"/>
                    </p:cNvCxnSpPr>
                    <p:nvPr/>
                  </p:nvCxnSpPr>
                  <p:spPr>
                    <a:xfrm flipV="1">
                      <a:off x="5222170" y="4098766"/>
                      <a:ext cx="815085" cy="170148"/>
                    </a:xfrm>
                    <a:prstGeom prst="line">
                      <a:avLst/>
                    </a:prstGeom>
                    <a:ln w="19050">
                      <a:solidFill>
                        <a:srgbClr val="FFCC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1" name="Straight Connector 80">
                      <a:extLst>
                        <a:ext uri="{FF2B5EF4-FFF2-40B4-BE49-F238E27FC236}">
                          <a16:creationId xmlns:a16="http://schemas.microsoft.com/office/drawing/2014/main" id="{95CB0C38-30C2-ED4E-AF0C-23FB6086A4E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166572" y="3549404"/>
                      <a:ext cx="1846501" cy="539499"/>
                    </a:xfrm>
                    <a:prstGeom prst="line">
                      <a:avLst/>
                    </a:prstGeom>
                    <a:ln w="19050">
                      <a:solidFill>
                        <a:srgbClr val="FFCC00"/>
                      </a:solidFill>
                      <a:headEnd type="non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2" name="Rectangle 81">
                      <a:extLst>
                        <a:ext uri="{FF2B5EF4-FFF2-40B4-BE49-F238E27FC236}">
                          <a16:creationId xmlns:a16="http://schemas.microsoft.com/office/drawing/2014/main" id="{4C6327B6-A3EB-6642-9F4F-899EC8DC2F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60185" y="2974897"/>
                      <a:ext cx="100584" cy="854964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cxnSp>
                  <p:nvCxnSpPr>
                    <p:cNvPr id="83" name="Straight Connector 82">
                      <a:extLst>
                        <a:ext uri="{FF2B5EF4-FFF2-40B4-BE49-F238E27FC236}">
                          <a16:creationId xmlns:a16="http://schemas.microsoft.com/office/drawing/2014/main" id="{5BA0DA49-D912-2F4F-8AE4-EE3A2F7F5F5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166572" y="2766028"/>
                      <a:ext cx="0" cy="2967228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4" name="Straight Connector 83">
                      <a:extLst>
                        <a:ext uri="{FF2B5EF4-FFF2-40B4-BE49-F238E27FC236}">
                          <a16:creationId xmlns:a16="http://schemas.microsoft.com/office/drawing/2014/main" id="{9D80D2B8-DA16-044C-A2D1-DFB0931FCDB8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4166572" y="3176065"/>
                      <a:ext cx="1840154" cy="373340"/>
                    </a:xfrm>
                    <a:prstGeom prst="line">
                      <a:avLst/>
                    </a:prstGeom>
                    <a:ln w="19050">
                      <a:solidFill>
                        <a:srgbClr val="FFCC00"/>
                      </a:solidFill>
                      <a:headEnd type="stealth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5" name="TextBox 34">
                      <a:extLst>
                        <a:ext uri="{FF2B5EF4-FFF2-40B4-BE49-F238E27FC236}">
                          <a16:creationId xmlns:a16="http://schemas.microsoft.com/office/drawing/2014/main" id="{213203D2-518A-734A-B4BD-A19981ABCF3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31189" y="3006868"/>
                      <a:ext cx="2615969" cy="55399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US" sz="1200" b="1" dirty="0">
                          <a:solidFill>
                            <a:prstClr val="black"/>
                          </a:solidFill>
                        </a:rPr>
                        <a:t>mirrors + aerogel</a:t>
                      </a:r>
                    </a:p>
                  </p:txBody>
                </p:sp>
              </p:grp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FDE9CCB9-5DE4-DF46-8A9E-681B9277482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676072" y="3163456"/>
                    <a:ext cx="50292" cy="339481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it-IT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1DA7FF85-C54E-9849-A4C5-F2C3BAED4812}"/>
                  </a:ext>
                </a:extLst>
              </p:cNvPr>
              <p:cNvSpPr/>
              <p:nvPr/>
            </p:nvSpPr>
            <p:spPr>
              <a:xfrm>
                <a:off x="1269313" y="2081279"/>
                <a:ext cx="721728" cy="19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9632A34-62B0-0046-845C-C5C5630F1DD6}"/>
                  </a:ext>
                </a:extLst>
              </p:cNvPr>
              <p:cNvSpPr txBox="1"/>
              <p:nvPr/>
            </p:nvSpPr>
            <p:spPr>
              <a:xfrm>
                <a:off x="1338623" y="2130088"/>
                <a:ext cx="67807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Aerogel</a:t>
                </a: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9C1A43D1-829E-4E4F-99CA-B96E9D9D5D83}"/>
                  </a:ext>
                </a:extLst>
              </p:cNvPr>
              <p:cNvSpPr/>
              <p:nvPr/>
            </p:nvSpPr>
            <p:spPr>
              <a:xfrm>
                <a:off x="2019028" y="1253725"/>
                <a:ext cx="45719" cy="432393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EFA4413-7B38-3E40-8A6D-B8280B68E2FB}"/>
                  </a:ext>
                </a:extLst>
              </p:cNvPr>
              <p:cNvSpPr/>
              <p:nvPr/>
            </p:nvSpPr>
            <p:spPr>
              <a:xfrm>
                <a:off x="2662917" y="1359220"/>
                <a:ext cx="721728" cy="19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E2E53AD-04F8-F845-AC49-CAAD9DCA96AD}"/>
                  </a:ext>
                </a:extLst>
              </p:cNvPr>
              <p:cNvSpPr txBox="1"/>
              <p:nvPr/>
            </p:nvSpPr>
            <p:spPr>
              <a:xfrm>
                <a:off x="2861512" y="1623932"/>
                <a:ext cx="9599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6 GeV beam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2C18FC6-5F46-7B4F-AA1C-D46C7EF3CBF5}"/>
                  </a:ext>
                </a:extLst>
              </p:cNvPr>
              <p:cNvSpPr/>
              <p:nvPr/>
            </p:nvSpPr>
            <p:spPr>
              <a:xfrm>
                <a:off x="2171670" y="1361068"/>
                <a:ext cx="721728" cy="19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E2285744-EB56-E048-8AE2-F44D0FBD111C}"/>
                  </a:ext>
                </a:extLst>
              </p:cNvPr>
              <p:cNvSpPr txBox="1"/>
              <p:nvPr/>
            </p:nvSpPr>
            <p:spPr>
              <a:xfrm>
                <a:off x="2135777" y="1278563"/>
                <a:ext cx="5931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plane </a:t>
                </a:r>
              </a:p>
              <a:p>
                <a:r>
                  <a:rPr lang="en-US" sz="1200" dirty="0"/>
                  <a:t>mirror</a:t>
                </a:r>
              </a:p>
            </p:txBody>
          </p: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D98B8783-B536-3549-82B3-172F58F6AD70}"/>
                  </a:ext>
                </a:extLst>
              </p:cNvPr>
              <p:cNvCxnSpPr/>
              <p:nvPr/>
            </p:nvCxnSpPr>
            <p:spPr>
              <a:xfrm flipH="1" flipV="1">
                <a:off x="1159179" y="697626"/>
                <a:ext cx="7546" cy="515682"/>
              </a:xfrm>
              <a:prstGeom prst="line">
                <a:avLst/>
              </a:prstGeom>
              <a:ln w="12700"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EC3F43BF-1DE6-9C43-8DDA-B566660A0BD7}"/>
                  </a:ext>
                </a:extLst>
              </p:cNvPr>
              <p:cNvCxnSpPr/>
              <p:nvPr/>
            </p:nvCxnSpPr>
            <p:spPr>
              <a:xfrm>
                <a:off x="1165207" y="819904"/>
                <a:ext cx="889540" cy="0"/>
              </a:xfrm>
              <a:prstGeom prst="straightConnector1">
                <a:avLst/>
              </a:prstGeom>
              <a:ln w="12700">
                <a:headEnd type="arrow" w="sm" len="sm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A900E24B-9174-824C-852A-DD0D79388AA2}"/>
                  </a:ext>
                </a:extLst>
              </p:cNvPr>
              <p:cNvCxnSpPr/>
              <p:nvPr/>
            </p:nvCxnSpPr>
            <p:spPr>
              <a:xfrm flipV="1">
                <a:off x="2069129" y="697626"/>
                <a:ext cx="0" cy="788056"/>
              </a:xfrm>
              <a:prstGeom prst="line">
                <a:avLst/>
              </a:prstGeom>
              <a:ln w="12700"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72DFBE1-8E68-D04B-90F9-715881FE1ACB}"/>
                </a:ext>
              </a:extLst>
            </p:cNvPr>
            <p:cNvSpPr txBox="1"/>
            <p:nvPr/>
          </p:nvSpPr>
          <p:spPr>
            <a:xfrm>
              <a:off x="1248247" y="580611"/>
              <a:ext cx="8065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gap not</a:t>
              </a:r>
            </a:p>
            <a:p>
              <a:r>
                <a:rPr lang="en-US" sz="1100" dirty="0"/>
                <a:t>optimized 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F47F46A3-B596-AD44-895B-F1C6692CAC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5013" y="1245552"/>
            <a:ext cx="1833133" cy="137464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6D8C645-E89D-0F41-868E-2AEC9A8A38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04669" y="1263821"/>
            <a:ext cx="1833133" cy="1374642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74F15C31-AB2D-0547-8456-533B2F803BE5}"/>
              </a:ext>
            </a:extLst>
          </p:cNvPr>
          <p:cNvSpPr/>
          <p:nvPr/>
        </p:nvSpPr>
        <p:spPr>
          <a:xfrm>
            <a:off x="2525159" y="795678"/>
            <a:ext cx="122943" cy="23428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9C2752E5-30BE-4A44-A0C4-63D0B8BE13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8330" y="3696550"/>
            <a:ext cx="3060700" cy="2705100"/>
          </a:xfrm>
          <a:prstGeom prst="rect">
            <a:avLst/>
          </a:prstGeom>
        </p:spPr>
      </p:pic>
      <p:pic>
        <p:nvPicPr>
          <p:cNvPr id="19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63E3DC6D-97D6-1040-B7CE-5CE9176A9E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0775" y="4794524"/>
            <a:ext cx="4622800" cy="16002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BF67C80-54BB-3D4E-9CCA-FDF7CEB0B080}"/>
              </a:ext>
            </a:extLst>
          </p:cNvPr>
          <p:cNvSpPr txBox="1"/>
          <p:nvPr/>
        </p:nvSpPr>
        <p:spPr>
          <a:xfrm>
            <a:off x="199141" y="5415973"/>
            <a:ext cx="1326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Cooled SiPM as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good as PMTs</a:t>
            </a:r>
          </a:p>
        </p:txBody>
      </p:sp>
    </p:spTree>
    <p:extLst>
      <p:ext uri="{BB962C8B-B14F-4D97-AF65-F5344CB8AC3E}">
        <p14:creationId xmlns:p14="http://schemas.microsoft.com/office/powerpoint/2010/main" val="3880714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1DB22FC-5779-AA48-9CEC-FF89BBA57A7E}"/>
              </a:ext>
            </a:extLst>
          </p:cNvPr>
          <p:cNvSpPr/>
          <p:nvPr/>
        </p:nvSpPr>
        <p:spPr>
          <a:xfrm>
            <a:off x="114373" y="926697"/>
            <a:ext cx="6587666" cy="54431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5B3E5CA0-33FC-DD4A-8D12-B5346980D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01" y="926060"/>
            <a:ext cx="6565900" cy="5105400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02174782-1132-5A46-A70B-0719C4F9C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568" y="3619618"/>
            <a:ext cx="2057400" cy="1905000"/>
          </a:xfrm>
          <a:prstGeom prst="rect">
            <a:avLst/>
          </a:prstGeom>
        </p:spPr>
      </p:pic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C006DA8C-0069-3F4A-8E90-FE36A777C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7621" y="1317304"/>
            <a:ext cx="2044700" cy="18669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5C92177-26B8-EF40-B470-C7940203D9A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03D9D672-E419-9F47-B241-79EDCA01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14860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Date Placeholder 4">
            <a:extLst>
              <a:ext uri="{FF2B5EF4-FFF2-40B4-BE49-F238E27FC236}">
                <a16:creationId xmlns:a16="http://schemas.microsoft.com/office/drawing/2014/main" id="{428EBE3C-DDA7-A24A-84B1-D37EC8BF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14860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8DD33A-AB21-494D-B09A-E29B84F2BCF7}"/>
              </a:ext>
            </a:extLst>
          </p:cNvPr>
          <p:cNvSpPr/>
          <p:nvPr/>
        </p:nvSpPr>
        <p:spPr>
          <a:xfrm>
            <a:off x="0" y="421"/>
            <a:ext cx="9144000" cy="3376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2F481C-2E48-3846-9F97-C47FB9E3C994}"/>
              </a:ext>
            </a:extLst>
          </p:cNvPr>
          <p:cNvSpPr txBox="1"/>
          <p:nvPr/>
        </p:nvSpPr>
        <p:spPr>
          <a:xfrm>
            <a:off x="3868038" y="-51073"/>
            <a:ext cx="15151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Nucleon 3D</a:t>
            </a:r>
          </a:p>
        </p:txBody>
      </p:sp>
      <p:sp>
        <p:nvSpPr>
          <p:cNvPr id="45" name="Line 4">
            <a:extLst>
              <a:ext uri="{FF2B5EF4-FFF2-40B4-BE49-F238E27FC236}">
                <a16:creationId xmlns:a16="http://schemas.microsoft.com/office/drawing/2014/main" id="{C21B3DD3-96AF-2A4D-A224-F247532499B4}"/>
              </a:ext>
            </a:extLst>
          </p:cNvPr>
          <p:cNvSpPr>
            <a:spLocks noChangeShapeType="1"/>
          </p:cNvSpPr>
          <p:nvPr/>
        </p:nvSpPr>
        <p:spPr bwMode="auto">
          <a:xfrm>
            <a:off x="-382539" y="6248882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Right Triangle 45">
            <a:extLst>
              <a:ext uri="{FF2B5EF4-FFF2-40B4-BE49-F238E27FC236}">
                <a16:creationId xmlns:a16="http://schemas.microsoft.com/office/drawing/2014/main" id="{8410E5D5-DE54-A44B-A19A-86408F05F9FD}"/>
              </a:ext>
            </a:extLst>
          </p:cNvPr>
          <p:cNvSpPr/>
          <p:nvPr/>
        </p:nvSpPr>
        <p:spPr>
          <a:xfrm>
            <a:off x="368370" y="4193165"/>
            <a:ext cx="1121785" cy="1664739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76691E5-3D86-F540-9F9B-F6C57104FEB2}"/>
              </a:ext>
            </a:extLst>
          </p:cNvPr>
          <p:cNvSpPr/>
          <p:nvPr/>
        </p:nvSpPr>
        <p:spPr>
          <a:xfrm>
            <a:off x="114372" y="4087409"/>
            <a:ext cx="902422" cy="9120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22B0C38-F29D-624C-9D2F-C66D60F7E0CE}"/>
              </a:ext>
            </a:extLst>
          </p:cNvPr>
          <p:cNvCxnSpPr/>
          <p:nvPr/>
        </p:nvCxnSpPr>
        <p:spPr>
          <a:xfrm flipV="1">
            <a:off x="368370" y="5103405"/>
            <a:ext cx="625334" cy="80068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7B3E914-4695-3C42-A206-C0B086CAACD0}"/>
              </a:ext>
            </a:extLst>
          </p:cNvPr>
          <p:cNvCxnSpPr/>
          <p:nvPr/>
        </p:nvCxnSpPr>
        <p:spPr>
          <a:xfrm flipH="1" flipV="1">
            <a:off x="251055" y="4479962"/>
            <a:ext cx="742649" cy="623445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BF378095-C167-5D4E-87E5-746C529C9F6C}"/>
              </a:ext>
            </a:extLst>
          </p:cNvPr>
          <p:cNvSpPr txBox="1"/>
          <p:nvPr/>
        </p:nvSpPr>
        <p:spPr>
          <a:xfrm>
            <a:off x="652530" y="3382906"/>
            <a:ext cx="21117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Longitudinal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00FF"/>
                </a:solidFill>
              </a:rPr>
              <a:t>momentum</a:t>
            </a:r>
          </a:p>
          <a:p>
            <a:r>
              <a:rPr lang="en-US" i="1" dirty="0">
                <a:solidFill>
                  <a:srgbClr val="0000FF"/>
                </a:solidFill>
              </a:rPr>
              <a:t>k</a:t>
            </a:r>
            <a:r>
              <a:rPr lang="en-US" i="1" baseline="30000" dirty="0">
                <a:solidFill>
                  <a:srgbClr val="0000FF"/>
                </a:solidFill>
              </a:rPr>
              <a:t>+</a:t>
            </a:r>
            <a:r>
              <a:rPr lang="en-US" i="1" dirty="0">
                <a:solidFill>
                  <a:srgbClr val="0000FF"/>
                </a:solidFill>
              </a:rPr>
              <a:t>=</a:t>
            </a:r>
            <a:r>
              <a:rPr lang="en-US" i="1" dirty="0" err="1">
                <a:solidFill>
                  <a:srgbClr val="0000FF"/>
                </a:solidFill>
              </a:rPr>
              <a:t>xP</a:t>
            </a:r>
            <a:r>
              <a:rPr lang="en-US" i="1" baseline="30000" dirty="0">
                <a:solidFill>
                  <a:srgbClr val="0000FF"/>
                </a:solidFill>
              </a:rPr>
              <a:t>+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EEAC938-C812-0F43-B23C-E80A09B7F96D}"/>
              </a:ext>
            </a:extLst>
          </p:cNvPr>
          <p:cNvCxnSpPr/>
          <p:nvPr/>
        </p:nvCxnSpPr>
        <p:spPr>
          <a:xfrm flipH="1">
            <a:off x="2644733" y="2632681"/>
            <a:ext cx="1546750" cy="668293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81D299B-A030-F646-BD37-27D88820C020}"/>
              </a:ext>
            </a:extLst>
          </p:cNvPr>
          <p:cNvSpPr txBox="1"/>
          <p:nvPr/>
        </p:nvSpPr>
        <p:spPr>
          <a:xfrm rot="1821166">
            <a:off x="4543127" y="5221957"/>
            <a:ext cx="15651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Transverse plane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FED47C7-0556-2644-9F9C-BA1FF26A2054}"/>
              </a:ext>
            </a:extLst>
          </p:cNvPr>
          <p:cNvCxnSpPr/>
          <p:nvPr/>
        </p:nvCxnSpPr>
        <p:spPr>
          <a:xfrm flipV="1">
            <a:off x="4290200" y="1753187"/>
            <a:ext cx="274808" cy="814276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B6173B7-4701-B84F-8170-10E7EE0FFB11}"/>
              </a:ext>
            </a:extLst>
          </p:cNvPr>
          <p:cNvCxnSpPr/>
          <p:nvPr/>
        </p:nvCxnSpPr>
        <p:spPr>
          <a:xfrm flipH="1" flipV="1">
            <a:off x="4297065" y="2632681"/>
            <a:ext cx="342644" cy="854364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7CAB5FD-E3BB-3D4F-99D0-581109704D8C}"/>
              </a:ext>
            </a:extLst>
          </p:cNvPr>
          <p:cNvGrpSpPr/>
          <p:nvPr/>
        </p:nvGrpSpPr>
        <p:grpSpPr>
          <a:xfrm>
            <a:off x="4011814" y="1920341"/>
            <a:ext cx="436247" cy="369332"/>
            <a:chOff x="6026548" y="1194323"/>
            <a:chExt cx="436247" cy="369332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4A00529-8312-AF4B-8488-9E9845602E08}"/>
                </a:ext>
              </a:extLst>
            </p:cNvPr>
            <p:cNvSpPr txBox="1"/>
            <p:nvPr/>
          </p:nvSpPr>
          <p:spPr>
            <a:xfrm>
              <a:off x="6026548" y="1194323"/>
              <a:ext cx="436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>
                  <a:solidFill>
                    <a:srgbClr val="0000FF"/>
                  </a:solidFill>
                </a:rPr>
                <a:t>k</a:t>
              </a:r>
              <a:r>
                <a:rPr lang="en-US" i="1" baseline="-25000" dirty="0" err="1">
                  <a:solidFill>
                    <a:srgbClr val="0000FF"/>
                  </a:solidFill>
                </a:rPr>
                <a:t>T</a:t>
              </a:r>
              <a:endParaRPr lang="en-US" i="1" baseline="-25000" dirty="0">
                <a:solidFill>
                  <a:srgbClr val="0000FF"/>
                </a:solidFill>
              </a:endParaRP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CF8FA510-4914-3648-9791-7D59F33A4D69}"/>
                </a:ext>
              </a:extLst>
            </p:cNvPr>
            <p:cNvCxnSpPr/>
            <p:nvPr/>
          </p:nvCxnSpPr>
          <p:spPr>
            <a:xfrm>
              <a:off x="6133236" y="1249584"/>
              <a:ext cx="176217" cy="0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triangle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A82A1CE-A02F-9941-B214-BA552215A13A}"/>
              </a:ext>
            </a:extLst>
          </p:cNvPr>
          <p:cNvGrpSpPr/>
          <p:nvPr/>
        </p:nvGrpSpPr>
        <p:grpSpPr>
          <a:xfrm>
            <a:off x="3966878" y="2719700"/>
            <a:ext cx="449209" cy="369332"/>
            <a:chOff x="6026548" y="1194323"/>
            <a:chExt cx="449209" cy="369332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1930537-829D-D94C-B7FC-292B801AB310}"/>
                </a:ext>
              </a:extLst>
            </p:cNvPr>
            <p:cNvSpPr txBox="1"/>
            <p:nvPr/>
          </p:nvSpPr>
          <p:spPr>
            <a:xfrm>
              <a:off x="6026548" y="1194323"/>
              <a:ext cx="4492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>
                  <a:solidFill>
                    <a:srgbClr val="0000FF"/>
                  </a:solidFill>
                </a:rPr>
                <a:t>b</a:t>
              </a:r>
              <a:r>
                <a:rPr lang="en-US" i="1" baseline="-25000" dirty="0" err="1">
                  <a:solidFill>
                    <a:srgbClr val="0000FF"/>
                  </a:solidFill>
                </a:rPr>
                <a:t>T</a:t>
              </a:r>
              <a:endParaRPr lang="en-US" i="1" baseline="-25000" dirty="0">
                <a:solidFill>
                  <a:srgbClr val="0000FF"/>
                </a:solidFill>
              </a:endParaRP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82752719-BEAF-F042-9077-E31B5FDA0129}"/>
                </a:ext>
              </a:extLst>
            </p:cNvPr>
            <p:cNvCxnSpPr/>
            <p:nvPr/>
          </p:nvCxnSpPr>
          <p:spPr>
            <a:xfrm>
              <a:off x="6133236" y="1249584"/>
              <a:ext cx="176217" cy="0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triangle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4EC07C22-17FC-164D-A6B9-456AB83FBFFE}"/>
              </a:ext>
            </a:extLst>
          </p:cNvPr>
          <p:cNvSpPr txBox="1"/>
          <p:nvPr/>
        </p:nvSpPr>
        <p:spPr>
          <a:xfrm>
            <a:off x="4735819" y="2970782"/>
            <a:ext cx="1744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Transverse position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3292910-47E6-3E43-9CB2-96986D1BB6D2}"/>
              </a:ext>
            </a:extLst>
          </p:cNvPr>
          <p:cNvSpPr txBox="1"/>
          <p:nvPr/>
        </p:nvSpPr>
        <p:spPr>
          <a:xfrm>
            <a:off x="601730" y="4377831"/>
            <a:ext cx="29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avoye LET"/>
                <a:cs typeface="Savoye LET"/>
              </a:rPr>
              <a:t>l</a:t>
            </a:r>
            <a:endParaRPr lang="en-US" baseline="30000" dirty="0">
              <a:solidFill>
                <a:srgbClr val="FF0000"/>
              </a:solidFill>
              <a:latin typeface="Savoye LET"/>
              <a:cs typeface="Savoye LET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10331E5-F887-2A40-98AF-79E5533C7245}"/>
              </a:ext>
            </a:extLst>
          </p:cNvPr>
          <p:cNvSpPr txBox="1"/>
          <p:nvPr/>
        </p:nvSpPr>
        <p:spPr>
          <a:xfrm>
            <a:off x="547886" y="5606864"/>
            <a:ext cx="223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avoye LET"/>
                <a:cs typeface="Savoye LET"/>
              </a:rPr>
              <a:t>l</a:t>
            </a:r>
            <a:endParaRPr lang="en-US" baseline="30000" dirty="0">
              <a:solidFill>
                <a:srgbClr val="FF0000"/>
              </a:solidFill>
              <a:latin typeface="Savoye LET"/>
              <a:cs typeface="Savoye LET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5ABDB48-C1D9-B241-9AA3-217F48BB4BEC}"/>
              </a:ext>
            </a:extLst>
          </p:cNvPr>
          <p:cNvSpPr txBox="1"/>
          <p:nvPr/>
        </p:nvSpPr>
        <p:spPr>
          <a:xfrm>
            <a:off x="1413938" y="5218299"/>
            <a:ext cx="15164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Photon </a:t>
            </a:r>
            <a:r>
              <a:rPr lang="en-US" sz="1400" dirty="0" err="1"/>
              <a:t>Virtuality</a:t>
            </a:r>
            <a:endParaRPr lang="en-US" sz="1400" dirty="0"/>
          </a:p>
          <a:p>
            <a:r>
              <a:rPr lang="en-US" i="1" dirty="0"/>
              <a:t>Q</a:t>
            </a:r>
            <a:r>
              <a:rPr lang="en-US" i="1" baseline="30000" dirty="0"/>
              <a:t>2</a:t>
            </a: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6FCFFE22-29D3-BA4A-B1C9-6FD8A1EE2728}"/>
              </a:ext>
            </a:extLst>
          </p:cNvPr>
          <p:cNvSpPr/>
          <p:nvPr/>
        </p:nvSpPr>
        <p:spPr>
          <a:xfrm>
            <a:off x="221845" y="1000112"/>
            <a:ext cx="2872165" cy="167545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Line 4">
            <a:extLst>
              <a:ext uri="{FF2B5EF4-FFF2-40B4-BE49-F238E27FC236}">
                <a16:creationId xmlns:a16="http://schemas.microsoft.com/office/drawing/2014/main" id="{D39E5F44-3A20-464F-AD92-FFD87BEE5667}"/>
              </a:ext>
            </a:extLst>
          </p:cNvPr>
          <p:cNvSpPr>
            <a:spLocks noChangeShapeType="1"/>
          </p:cNvSpPr>
          <p:nvPr/>
        </p:nvSpPr>
        <p:spPr bwMode="auto">
          <a:xfrm>
            <a:off x="-382539" y="6248882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Right Triangle 84">
            <a:extLst>
              <a:ext uri="{FF2B5EF4-FFF2-40B4-BE49-F238E27FC236}">
                <a16:creationId xmlns:a16="http://schemas.microsoft.com/office/drawing/2014/main" id="{04F28CEA-4092-B64E-A570-DC93F2A6CE87}"/>
              </a:ext>
            </a:extLst>
          </p:cNvPr>
          <p:cNvSpPr/>
          <p:nvPr/>
        </p:nvSpPr>
        <p:spPr>
          <a:xfrm>
            <a:off x="368370" y="4193165"/>
            <a:ext cx="1121785" cy="1664739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72B20D79-5A0C-5542-B170-A486BF5EDD0B}"/>
              </a:ext>
            </a:extLst>
          </p:cNvPr>
          <p:cNvSpPr/>
          <p:nvPr/>
        </p:nvSpPr>
        <p:spPr>
          <a:xfrm>
            <a:off x="114372" y="4087409"/>
            <a:ext cx="902422" cy="9120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09F85E67-BB22-9040-BD52-6A0BCD1D10CE}"/>
              </a:ext>
            </a:extLst>
          </p:cNvPr>
          <p:cNvCxnSpPr/>
          <p:nvPr/>
        </p:nvCxnSpPr>
        <p:spPr>
          <a:xfrm flipV="1">
            <a:off x="368370" y="5103405"/>
            <a:ext cx="625334" cy="80068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B0A9E0D7-26F5-6249-875E-8310F77FCCEE}"/>
              </a:ext>
            </a:extLst>
          </p:cNvPr>
          <p:cNvCxnSpPr/>
          <p:nvPr/>
        </p:nvCxnSpPr>
        <p:spPr>
          <a:xfrm flipH="1" flipV="1">
            <a:off x="251055" y="4479962"/>
            <a:ext cx="742649" cy="623445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E1EC898C-0D56-6D4A-8395-B6A0DD19BE58}"/>
              </a:ext>
            </a:extLst>
          </p:cNvPr>
          <p:cNvSpPr txBox="1"/>
          <p:nvPr/>
        </p:nvSpPr>
        <p:spPr>
          <a:xfrm>
            <a:off x="652530" y="3382906"/>
            <a:ext cx="21117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Longitudinal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00FF"/>
                </a:solidFill>
              </a:rPr>
              <a:t>momentum</a:t>
            </a:r>
          </a:p>
          <a:p>
            <a:r>
              <a:rPr lang="en-US" i="1" dirty="0">
                <a:solidFill>
                  <a:srgbClr val="0000FF"/>
                </a:solidFill>
              </a:rPr>
              <a:t>k</a:t>
            </a:r>
            <a:r>
              <a:rPr lang="en-US" i="1" baseline="30000" dirty="0">
                <a:solidFill>
                  <a:srgbClr val="0000FF"/>
                </a:solidFill>
              </a:rPr>
              <a:t>+</a:t>
            </a:r>
            <a:r>
              <a:rPr lang="en-US" i="1" dirty="0">
                <a:solidFill>
                  <a:srgbClr val="0000FF"/>
                </a:solidFill>
              </a:rPr>
              <a:t>=</a:t>
            </a:r>
            <a:r>
              <a:rPr lang="en-US" i="1" dirty="0" err="1">
                <a:solidFill>
                  <a:srgbClr val="0000FF"/>
                </a:solidFill>
              </a:rPr>
              <a:t>xP</a:t>
            </a:r>
            <a:r>
              <a:rPr lang="en-US" i="1" baseline="30000" dirty="0">
                <a:solidFill>
                  <a:srgbClr val="0000FF"/>
                </a:solidFill>
              </a:rPr>
              <a:t>+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BF9707CF-6908-394A-8D24-7E4119F2D3F8}"/>
              </a:ext>
            </a:extLst>
          </p:cNvPr>
          <p:cNvCxnSpPr/>
          <p:nvPr/>
        </p:nvCxnSpPr>
        <p:spPr>
          <a:xfrm flipH="1">
            <a:off x="2644733" y="2632681"/>
            <a:ext cx="1546750" cy="668293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C467F7B5-DC73-5549-A17A-544E00B9A29D}"/>
              </a:ext>
            </a:extLst>
          </p:cNvPr>
          <p:cNvSpPr txBox="1"/>
          <p:nvPr/>
        </p:nvSpPr>
        <p:spPr>
          <a:xfrm rot="1821166">
            <a:off x="4543127" y="5221957"/>
            <a:ext cx="15651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Transverse plane</a:t>
            </a: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16455352-A4F2-124C-955D-E0386D043880}"/>
              </a:ext>
            </a:extLst>
          </p:cNvPr>
          <p:cNvCxnSpPr/>
          <p:nvPr/>
        </p:nvCxnSpPr>
        <p:spPr>
          <a:xfrm flipV="1">
            <a:off x="4290200" y="1753187"/>
            <a:ext cx="274808" cy="814276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FA505DAD-A8AA-C94D-B729-09405E7FDE46}"/>
              </a:ext>
            </a:extLst>
          </p:cNvPr>
          <p:cNvCxnSpPr/>
          <p:nvPr/>
        </p:nvCxnSpPr>
        <p:spPr>
          <a:xfrm flipH="1" flipV="1">
            <a:off x="4297065" y="2632681"/>
            <a:ext cx="342644" cy="854364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7" name="Group 96">
            <a:extLst>
              <a:ext uri="{FF2B5EF4-FFF2-40B4-BE49-F238E27FC236}">
                <a16:creationId xmlns:a16="http://schemas.microsoft.com/office/drawing/2014/main" id="{C130EF0B-9C6B-6D4A-A05E-1FF058475477}"/>
              </a:ext>
            </a:extLst>
          </p:cNvPr>
          <p:cNvGrpSpPr/>
          <p:nvPr/>
        </p:nvGrpSpPr>
        <p:grpSpPr>
          <a:xfrm>
            <a:off x="3966878" y="2719700"/>
            <a:ext cx="449209" cy="369332"/>
            <a:chOff x="6026548" y="1194323"/>
            <a:chExt cx="449209" cy="369332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28EB9BEA-5CD8-D543-9C7A-7CE9A45C6C59}"/>
                </a:ext>
              </a:extLst>
            </p:cNvPr>
            <p:cNvSpPr txBox="1"/>
            <p:nvPr/>
          </p:nvSpPr>
          <p:spPr>
            <a:xfrm>
              <a:off x="6026548" y="1194323"/>
              <a:ext cx="4492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>
                  <a:solidFill>
                    <a:srgbClr val="0000FF"/>
                  </a:solidFill>
                </a:rPr>
                <a:t>b</a:t>
              </a:r>
              <a:r>
                <a:rPr lang="en-US" i="1" baseline="-25000" dirty="0" err="1">
                  <a:solidFill>
                    <a:srgbClr val="0000FF"/>
                  </a:solidFill>
                </a:rPr>
                <a:t>T</a:t>
              </a:r>
              <a:endParaRPr lang="en-US" i="1" baseline="-25000" dirty="0">
                <a:solidFill>
                  <a:srgbClr val="0000FF"/>
                </a:solidFill>
              </a:endParaRPr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3B310D27-7A3E-EE46-88D1-6E0C15B7C31E}"/>
                </a:ext>
              </a:extLst>
            </p:cNvPr>
            <p:cNvCxnSpPr/>
            <p:nvPr/>
          </p:nvCxnSpPr>
          <p:spPr>
            <a:xfrm>
              <a:off x="6133236" y="1249584"/>
              <a:ext cx="176217" cy="0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triangle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3BCF9517-1BB3-EF41-BF5A-8D3F4E264F46}"/>
              </a:ext>
            </a:extLst>
          </p:cNvPr>
          <p:cNvSpPr txBox="1"/>
          <p:nvPr/>
        </p:nvSpPr>
        <p:spPr>
          <a:xfrm>
            <a:off x="3339018" y="1505668"/>
            <a:ext cx="1045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Transverse </a:t>
            </a:r>
          </a:p>
          <a:p>
            <a:r>
              <a:rPr lang="en-US" sz="1400" dirty="0">
                <a:solidFill>
                  <a:srgbClr val="0000FF"/>
                </a:solidFill>
              </a:rPr>
              <a:t>momentum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5454BDC-4F91-7E4D-B527-2E885C7C4DD2}"/>
              </a:ext>
            </a:extLst>
          </p:cNvPr>
          <p:cNvSpPr txBox="1"/>
          <p:nvPr/>
        </p:nvSpPr>
        <p:spPr>
          <a:xfrm>
            <a:off x="4735819" y="2970782"/>
            <a:ext cx="1744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Transverse position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BDC32E6-6BA2-5D49-92D7-AFA72BA8D873}"/>
              </a:ext>
            </a:extLst>
          </p:cNvPr>
          <p:cNvSpPr txBox="1"/>
          <p:nvPr/>
        </p:nvSpPr>
        <p:spPr>
          <a:xfrm>
            <a:off x="601730" y="4377831"/>
            <a:ext cx="29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avoye LET"/>
                <a:cs typeface="Savoye LET"/>
              </a:rPr>
              <a:t>l</a:t>
            </a:r>
            <a:endParaRPr lang="en-US" baseline="30000" dirty="0">
              <a:solidFill>
                <a:srgbClr val="FF0000"/>
              </a:solidFill>
              <a:latin typeface="Savoye LET"/>
              <a:cs typeface="Savoye LET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B4B60DE-DFF1-5147-9571-886410BD6EA5}"/>
              </a:ext>
            </a:extLst>
          </p:cNvPr>
          <p:cNvSpPr txBox="1"/>
          <p:nvPr/>
        </p:nvSpPr>
        <p:spPr>
          <a:xfrm>
            <a:off x="547886" y="5606864"/>
            <a:ext cx="223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avoye LET"/>
                <a:cs typeface="Savoye LET"/>
              </a:rPr>
              <a:t>l</a:t>
            </a:r>
            <a:endParaRPr lang="en-US" baseline="30000" dirty="0">
              <a:solidFill>
                <a:srgbClr val="FF0000"/>
              </a:solidFill>
              <a:latin typeface="Savoye LET"/>
              <a:cs typeface="Savoye LET"/>
            </a:endParaRPr>
          </a:p>
        </p:txBody>
      </p:sp>
      <p:graphicFrame>
        <p:nvGraphicFramePr>
          <p:cNvPr id="106" name="Object 105">
            <a:extLst>
              <a:ext uri="{FF2B5EF4-FFF2-40B4-BE49-F238E27FC236}">
                <a16:creationId xmlns:a16="http://schemas.microsoft.com/office/drawing/2014/main" id="{2578133E-477C-0C43-A02A-67BB0A71BD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159" y="2181684"/>
          <a:ext cx="2117725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3" name="Equation" r:id="rId6" imgW="1358900" imgH="317500" progId="Equation.3">
                  <p:embed/>
                </p:oleObj>
              </mc:Choice>
              <mc:Fallback>
                <p:oleObj name="Equation" r:id="rId6" imgW="1358900" imgH="317500" progId="Equation.3">
                  <p:embed/>
                  <p:pic>
                    <p:nvPicPr>
                      <p:cNvPr id="106" name="Object 105">
                        <a:extLst>
                          <a:ext uri="{FF2B5EF4-FFF2-40B4-BE49-F238E27FC236}">
                            <a16:creationId xmlns:a16="http://schemas.microsoft.com/office/drawing/2014/main" id="{2578133E-477C-0C43-A02A-67BB0A71BD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1159" y="2181684"/>
                        <a:ext cx="2117725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" name="TextBox 106">
            <a:extLst>
              <a:ext uri="{FF2B5EF4-FFF2-40B4-BE49-F238E27FC236}">
                <a16:creationId xmlns:a16="http://schemas.microsoft.com/office/drawing/2014/main" id="{2BA79A8D-5ABC-DC46-B89C-50EFE43447F9}"/>
              </a:ext>
            </a:extLst>
          </p:cNvPr>
          <p:cNvSpPr txBox="1"/>
          <p:nvPr/>
        </p:nvSpPr>
        <p:spPr>
          <a:xfrm>
            <a:off x="1413938" y="5218299"/>
            <a:ext cx="15164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Photon </a:t>
            </a:r>
            <a:r>
              <a:rPr lang="en-US" sz="1400" dirty="0" err="1"/>
              <a:t>Virtuality</a:t>
            </a:r>
            <a:endParaRPr lang="en-US" sz="1400" dirty="0"/>
          </a:p>
          <a:p>
            <a:r>
              <a:rPr lang="en-US" i="1" dirty="0"/>
              <a:t>Q</a:t>
            </a:r>
            <a:r>
              <a:rPr lang="en-US" i="1" baseline="30000" dirty="0"/>
              <a:t>2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9236A703-6F2E-1B48-9E2A-5BBF2950DC26}"/>
              </a:ext>
            </a:extLst>
          </p:cNvPr>
          <p:cNvSpPr txBox="1"/>
          <p:nvPr/>
        </p:nvSpPr>
        <p:spPr>
          <a:xfrm>
            <a:off x="4790833" y="6031245"/>
            <a:ext cx="1741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Confinement Scale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ABB9115F-F200-9D44-9613-FC9068FF706C}"/>
              </a:ext>
            </a:extLst>
          </p:cNvPr>
          <p:cNvSpPr txBox="1"/>
          <p:nvPr/>
        </p:nvSpPr>
        <p:spPr>
          <a:xfrm>
            <a:off x="344896" y="6039027"/>
            <a:ext cx="2766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Hard Scale (High Energy Probe)</a:t>
            </a:r>
          </a:p>
        </p:txBody>
      </p:sp>
      <p:graphicFrame>
        <p:nvGraphicFramePr>
          <p:cNvPr id="125" name="Object 124">
            <a:extLst>
              <a:ext uri="{FF2B5EF4-FFF2-40B4-BE49-F238E27FC236}">
                <a16:creationId xmlns:a16="http://schemas.microsoft.com/office/drawing/2014/main" id="{B3B85D69-F997-1C45-BC19-208FAE2379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8755" y="1384116"/>
          <a:ext cx="889203" cy="413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4" name="Equation" r:id="rId8" imgW="571500" imgH="266700" progId="Equation.3">
                  <p:embed/>
                </p:oleObj>
              </mc:Choice>
              <mc:Fallback>
                <p:oleObj name="Equation" r:id="rId8" imgW="571500" imgH="266700" progId="Equation.3">
                  <p:embed/>
                  <p:pic>
                    <p:nvPicPr>
                      <p:cNvPr id="125" name="Object 124">
                        <a:extLst>
                          <a:ext uri="{FF2B5EF4-FFF2-40B4-BE49-F238E27FC236}">
                            <a16:creationId xmlns:a16="http://schemas.microsoft.com/office/drawing/2014/main" id="{B3B85D69-F997-1C45-BC19-208FAE2379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48755" y="1384116"/>
                        <a:ext cx="889203" cy="413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7" name="Rectangle 126">
            <a:extLst>
              <a:ext uri="{FF2B5EF4-FFF2-40B4-BE49-F238E27FC236}">
                <a16:creationId xmlns:a16="http://schemas.microsoft.com/office/drawing/2014/main" id="{2C940514-0209-BF45-802F-D3C239D4A87A}"/>
              </a:ext>
            </a:extLst>
          </p:cNvPr>
          <p:cNvSpPr/>
          <p:nvPr/>
        </p:nvSpPr>
        <p:spPr>
          <a:xfrm flipH="1">
            <a:off x="6571489" y="671959"/>
            <a:ext cx="213538" cy="57045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1C1936-5C4E-9441-B80F-1369EEC0C901}"/>
              </a:ext>
            </a:extLst>
          </p:cNvPr>
          <p:cNvSpPr txBox="1"/>
          <p:nvPr/>
        </p:nvSpPr>
        <p:spPr>
          <a:xfrm>
            <a:off x="350735" y="481446"/>
            <a:ext cx="833606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Parton tranverse degrees of freedom carry unprecedented information on peculiar strong force dynamics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DB98EE22-89D8-9347-ABAF-EAEF3DB2F82F}"/>
              </a:ext>
            </a:extLst>
          </p:cNvPr>
          <p:cNvSpPr txBox="1"/>
          <p:nvPr/>
        </p:nvSpPr>
        <p:spPr>
          <a:xfrm>
            <a:off x="424865" y="1053518"/>
            <a:ext cx="147989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SIDIS   </a:t>
            </a:r>
            <a:r>
              <a:rPr lang="en-GB" sz="1500" dirty="0"/>
              <a:t>e</a:t>
            </a:r>
            <a:r>
              <a:rPr lang="en-IT" sz="1500" dirty="0"/>
              <a:t>p</a:t>
            </a:r>
            <a:r>
              <a:rPr lang="en-IT" sz="1500" dirty="0">
                <a:sym typeface="Wingdings" pitchFamily="2" charset="2"/>
              </a:rPr>
              <a:t>e’X </a:t>
            </a:r>
            <a:r>
              <a:rPr lang="en-IT" sz="1500" dirty="0">
                <a:solidFill>
                  <a:srgbClr val="FF0000"/>
                </a:solidFill>
                <a:sym typeface="Wingdings" pitchFamily="2" charset="2"/>
              </a:rPr>
              <a:t>h</a:t>
            </a:r>
            <a:endParaRPr lang="en-IT" sz="1500" dirty="0">
              <a:solidFill>
                <a:srgbClr val="FF0000"/>
              </a:solidFill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805AF6B-1E68-7A42-9BA6-E9969BF90D2D}"/>
              </a:ext>
            </a:extLst>
          </p:cNvPr>
          <p:cNvSpPr txBox="1"/>
          <p:nvPr/>
        </p:nvSpPr>
        <p:spPr>
          <a:xfrm>
            <a:off x="387525" y="1868136"/>
            <a:ext cx="203376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Excusive  </a:t>
            </a:r>
            <a:r>
              <a:rPr lang="en-GB" sz="1500" dirty="0"/>
              <a:t>e</a:t>
            </a:r>
            <a:r>
              <a:rPr lang="en-IT" sz="1500" dirty="0"/>
              <a:t>p</a:t>
            </a:r>
            <a:r>
              <a:rPr lang="en-IT" sz="1500" dirty="0">
                <a:sym typeface="Wingdings" pitchFamily="2" charset="2"/>
              </a:rPr>
              <a:t>e’p’</a:t>
            </a:r>
            <a:r>
              <a:rPr lang="en-IT" sz="15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h  (</a:t>
            </a:r>
            <a:r>
              <a:rPr lang="en-IT" sz="1500" dirty="0">
                <a:solidFill>
                  <a:srgbClr val="FF0000"/>
                </a:solidFill>
                <a:latin typeface="Symbol" pitchFamily="2" charset="2"/>
                <a:sym typeface="Wingdings" pitchFamily="2" charset="2"/>
              </a:rPr>
              <a:t>g</a:t>
            </a:r>
            <a:r>
              <a:rPr lang="en-IT" sz="15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)</a:t>
            </a:r>
            <a:r>
              <a:rPr lang="en-IT" sz="1500" dirty="0">
                <a:solidFill>
                  <a:srgbClr val="FF0000"/>
                </a:solidFill>
                <a:latin typeface="Symbol" pitchFamily="2" charset="2"/>
                <a:sym typeface="Wingdings" pitchFamily="2" charset="2"/>
              </a:rPr>
              <a:t> </a:t>
            </a:r>
            <a:endParaRPr lang="en-IT" sz="1500" dirty="0">
              <a:solidFill>
                <a:srgbClr val="FF0000"/>
              </a:solidFill>
              <a:latin typeface="Symbol" pitchFamily="2" charset="2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C28625E-5102-EE4D-BF89-CE01F99DFC1E}"/>
              </a:ext>
            </a:extLst>
          </p:cNvPr>
          <p:cNvSpPr txBox="1"/>
          <p:nvPr/>
        </p:nvSpPr>
        <p:spPr>
          <a:xfrm>
            <a:off x="6827068" y="850729"/>
            <a:ext cx="90762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/>
              <a:t>Q</a:t>
            </a:r>
            <a:r>
              <a:rPr lang="en-IT" sz="1500" dirty="0"/>
              <a:t>uark up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FBD2370-C4EF-5243-AC4B-4BA57FF619A2}"/>
              </a:ext>
            </a:extLst>
          </p:cNvPr>
          <p:cNvSpPr txBox="1"/>
          <p:nvPr/>
        </p:nvSpPr>
        <p:spPr>
          <a:xfrm>
            <a:off x="6785027" y="3216672"/>
            <a:ext cx="11456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Quark down</a:t>
            </a:r>
          </a:p>
        </p:txBody>
      </p:sp>
      <p:sp>
        <p:nvSpPr>
          <p:cNvPr id="71" name="Right Arrow 70">
            <a:extLst>
              <a:ext uri="{FF2B5EF4-FFF2-40B4-BE49-F238E27FC236}">
                <a16:creationId xmlns:a16="http://schemas.microsoft.com/office/drawing/2014/main" id="{6B159974-A7B8-6647-B59F-2DED455023FF}"/>
              </a:ext>
            </a:extLst>
          </p:cNvPr>
          <p:cNvSpPr/>
          <p:nvPr/>
        </p:nvSpPr>
        <p:spPr>
          <a:xfrm rot="16200000">
            <a:off x="4562093" y="1816625"/>
            <a:ext cx="640009" cy="367644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54F3619-BFB7-C944-A0A2-22D15F353831}"/>
              </a:ext>
            </a:extLst>
          </p:cNvPr>
          <p:cNvSpPr txBox="1"/>
          <p:nvPr/>
        </p:nvSpPr>
        <p:spPr>
          <a:xfrm>
            <a:off x="4637499" y="1345739"/>
            <a:ext cx="544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00000"/>
                </a:solidFill>
              </a:rPr>
              <a:t>Spin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78360CD-7B60-E043-9642-15A597503855}"/>
              </a:ext>
            </a:extLst>
          </p:cNvPr>
          <p:cNvSpPr txBox="1"/>
          <p:nvPr/>
        </p:nvSpPr>
        <p:spPr>
          <a:xfrm>
            <a:off x="6784324" y="5679229"/>
            <a:ext cx="215488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QCD spin-orbit effects</a:t>
            </a:r>
          </a:p>
          <a:p>
            <a:r>
              <a:rPr lang="en-US" sz="1500" dirty="0"/>
              <a:t>Natural asymmetries</a:t>
            </a:r>
          </a:p>
          <a:p>
            <a:r>
              <a:rPr lang="en-US" sz="1500" dirty="0"/>
              <a:t>(SSA, DY Lam-tung, </a:t>
            </a:r>
            <a:r>
              <a:rPr lang="en-US" sz="1500" dirty="0" err="1"/>
              <a:t>e+e</a:t>
            </a:r>
            <a:r>
              <a:rPr lang="en-US" sz="1500" dirty="0"/>
              <a:t>-) </a:t>
            </a:r>
            <a:endParaRPr lang="en-IT" sz="1500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AFB0377-5083-954D-A14D-23E85840F9C0}"/>
              </a:ext>
            </a:extLst>
          </p:cNvPr>
          <p:cNvSpPr/>
          <p:nvPr/>
        </p:nvSpPr>
        <p:spPr>
          <a:xfrm>
            <a:off x="6833510" y="4901889"/>
            <a:ext cx="181982" cy="5621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9904122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Chart&#10;&#10;Description automatically generated">
            <a:extLst>
              <a:ext uri="{FF2B5EF4-FFF2-40B4-BE49-F238E27FC236}">
                <a16:creationId xmlns:a16="http://schemas.microsoft.com/office/drawing/2014/main" id="{1D6C84B9-9131-C649-A868-DD6CE9382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32" y="3347198"/>
            <a:ext cx="3886200" cy="3048000"/>
          </a:xfrm>
          <a:prstGeom prst="rect">
            <a:avLst/>
          </a:prstGeom>
        </p:spPr>
      </p:pic>
      <p:pic>
        <p:nvPicPr>
          <p:cNvPr id="19" name="Picture 18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DD55EF53-330E-1D4B-BEE4-C1635996F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100" y="2798108"/>
            <a:ext cx="3441700" cy="3657600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784A0D32-D3A8-9E4F-AEF1-69AFA3FB8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8696" y="1006849"/>
            <a:ext cx="2489200" cy="13843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F6DBCAB-3E69-AD49-B6B6-AC93B6DDAFAA}"/>
              </a:ext>
            </a:extLst>
          </p:cNvPr>
          <p:cNvSpPr/>
          <p:nvPr/>
        </p:nvSpPr>
        <p:spPr>
          <a:xfrm>
            <a:off x="269003" y="507208"/>
            <a:ext cx="4069229" cy="21428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5C92177-26B8-EF40-B470-C7940203D9A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03D9D672-E419-9F47-B241-79EDCA01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14860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30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Date Placeholder 4">
            <a:extLst>
              <a:ext uri="{FF2B5EF4-FFF2-40B4-BE49-F238E27FC236}">
                <a16:creationId xmlns:a16="http://schemas.microsoft.com/office/drawing/2014/main" id="{428EBE3C-DDA7-A24A-84B1-D37EC8BF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14860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8DD33A-AB21-494D-B09A-E29B84F2BCF7}"/>
              </a:ext>
            </a:extLst>
          </p:cNvPr>
          <p:cNvSpPr/>
          <p:nvPr/>
        </p:nvSpPr>
        <p:spPr>
          <a:xfrm>
            <a:off x="0" y="421"/>
            <a:ext cx="9144000" cy="3376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2F481C-2E48-3846-9F97-C47FB9E3C994}"/>
              </a:ext>
            </a:extLst>
          </p:cNvPr>
          <p:cNvSpPr txBox="1"/>
          <p:nvPr/>
        </p:nvSpPr>
        <p:spPr>
          <a:xfrm>
            <a:off x="3866441" y="-51073"/>
            <a:ext cx="15183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CLAS12 TPE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18F4-FAFE-AA43-94B9-F5B34C4C02E3}"/>
              </a:ext>
            </a:extLst>
          </p:cNvPr>
          <p:cNvSpPr txBox="1"/>
          <p:nvPr/>
        </p:nvSpPr>
        <p:spPr>
          <a:xfrm>
            <a:off x="293532" y="-51073"/>
            <a:ext cx="327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147AE7-71E1-AD46-B23A-3A18D46D0762}"/>
              </a:ext>
            </a:extLst>
          </p:cNvPr>
          <p:cNvSpPr txBox="1"/>
          <p:nvPr/>
        </p:nvSpPr>
        <p:spPr>
          <a:xfrm>
            <a:off x="322517" y="583293"/>
            <a:ext cx="401571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Coordination analysis</a:t>
            </a:r>
          </a:p>
          <a:p>
            <a:r>
              <a:rPr lang="en-IT" sz="1500" dirty="0"/>
              <a:t>Review analysis</a:t>
            </a:r>
          </a:p>
          <a:p>
            <a:r>
              <a:rPr lang="en-IT" sz="1500" dirty="0"/>
              <a:t>Review paper</a:t>
            </a:r>
          </a:p>
          <a:p>
            <a:r>
              <a:rPr lang="en-IT" sz="1500" dirty="0"/>
              <a:t>Study of radiative corrections for hadronic tensor</a:t>
            </a:r>
          </a:p>
          <a:p>
            <a:endParaRPr lang="en-IT" sz="1500" dirty="0"/>
          </a:p>
          <a:p>
            <a:r>
              <a:rPr lang="en-IT" sz="1500" dirty="0"/>
              <a:t>Complementary measurement:</a:t>
            </a:r>
          </a:p>
          <a:p>
            <a:r>
              <a:rPr lang="en-IT" sz="1500" dirty="0"/>
              <a:t>     OLYMPUS   </a:t>
            </a:r>
            <a:r>
              <a:rPr lang="en-GB" sz="1500" dirty="0"/>
              <a:t>W</a:t>
            </a:r>
            <a:r>
              <a:rPr lang="en-IT" sz="1500" dirty="0"/>
              <a:t>ith independent beams</a:t>
            </a:r>
          </a:p>
          <a:p>
            <a:r>
              <a:rPr lang="en-IT" sz="1500" dirty="0"/>
              <a:t>     HERMES.    Tw-photon exchnge in DIS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734EF3-9DAC-9545-A143-332F29A8F568}"/>
              </a:ext>
            </a:extLst>
          </p:cNvPr>
          <p:cNvSpPr txBox="1"/>
          <p:nvPr/>
        </p:nvSpPr>
        <p:spPr>
          <a:xfrm>
            <a:off x="293532" y="3039260"/>
            <a:ext cx="2795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OLYMPUS  PRL118 (2017) 9, 092501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32936E-7192-7542-AD08-2A04ADE50F95}"/>
              </a:ext>
            </a:extLst>
          </p:cNvPr>
          <p:cNvSpPr/>
          <p:nvPr/>
        </p:nvSpPr>
        <p:spPr>
          <a:xfrm>
            <a:off x="5384806" y="2146196"/>
            <a:ext cx="2816980" cy="2551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2DEE4D-730B-3745-A89C-23E0019E7E80}"/>
              </a:ext>
            </a:extLst>
          </p:cNvPr>
          <p:cNvSpPr txBox="1"/>
          <p:nvPr/>
        </p:nvSpPr>
        <p:spPr>
          <a:xfrm>
            <a:off x="4805770" y="2216551"/>
            <a:ext cx="419980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CLAS: Unique terziary beam for simultaneous </a:t>
            </a:r>
          </a:p>
          <a:p>
            <a:r>
              <a:rPr lang="en-GB" sz="1500" dirty="0"/>
              <a:t>M</a:t>
            </a:r>
            <a:r>
              <a:rPr lang="en-IT" sz="1500" dirty="0"/>
              <a:t>easurement, wide acceptnace decouple </a:t>
            </a:r>
            <a:r>
              <a:rPr lang="en-IT" sz="1500" dirty="0">
                <a:latin typeface="Symbol" pitchFamily="2" charset="2"/>
              </a:rPr>
              <a:t>e</a:t>
            </a:r>
            <a:r>
              <a:rPr lang="en-IT" sz="1500" dirty="0"/>
              <a:t> and Q</a:t>
            </a:r>
            <a:r>
              <a:rPr lang="en-IT" sz="1500" baseline="30000" dirty="0"/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4571DB-6439-CE40-A1A9-B11616F5A1BD}"/>
              </a:ext>
            </a:extLst>
          </p:cNvPr>
          <p:cNvSpPr txBox="1"/>
          <p:nvPr/>
        </p:nvSpPr>
        <p:spPr>
          <a:xfrm>
            <a:off x="4625623" y="373398"/>
            <a:ext cx="39389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Wide range of intermediate hadronc states</a:t>
            </a:r>
          </a:p>
          <a:p>
            <a:r>
              <a:rPr lang="en-IT" sz="1500" dirty="0"/>
              <a:t>1</a:t>
            </a:r>
            <a:r>
              <a:rPr lang="en-IT" sz="1500" dirty="0">
                <a:latin typeface="Symbol" pitchFamily="2" charset="2"/>
              </a:rPr>
              <a:t>g</a:t>
            </a:r>
            <a:r>
              <a:rPr lang="en-IT" sz="1500" dirty="0"/>
              <a:t>  2</a:t>
            </a:r>
            <a:r>
              <a:rPr lang="en-IT" sz="1500" dirty="0">
                <a:latin typeface="Symbol" pitchFamily="2" charset="2"/>
              </a:rPr>
              <a:t>g</a:t>
            </a:r>
            <a:r>
              <a:rPr lang="en-IT" sz="1500" dirty="0"/>
              <a:t> interference sensitive to the beam charge</a:t>
            </a:r>
          </a:p>
        </p:txBody>
      </p:sp>
    </p:spTree>
    <p:extLst>
      <p:ext uri="{BB962C8B-B14F-4D97-AF65-F5344CB8AC3E}">
        <p14:creationId xmlns:p14="http://schemas.microsoft.com/office/powerpoint/2010/main" val="3464662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AD62E219-0D4C-BA4C-B83A-6773E0CFF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49" y="3317539"/>
            <a:ext cx="3225800" cy="30607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9FE6B77-076D-DE47-9856-17D375FD7C2F}"/>
              </a:ext>
            </a:extLst>
          </p:cNvPr>
          <p:cNvSpPr/>
          <p:nvPr/>
        </p:nvSpPr>
        <p:spPr>
          <a:xfrm>
            <a:off x="293532" y="570754"/>
            <a:ext cx="4278468" cy="23355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5C92177-26B8-EF40-B470-C7940203D9A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03D9D672-E419-9F47-B241-79EDCA01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14860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31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Date Placeholder 4">
            <a:extLst>
              <a:ext uri="{FF2B5EF4-FFF2-40B4-BE49-F238E27FC236}">
                <a16:creationId xmlns:a16="http://schemas.microsoft.com/office/drawing/2014/main" id="{428EBE3C-DDA7-A24A-84B1-D37EC8BF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14860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8DD33A-AB21-494D-B09A-E29B84F2BCF7}"/>
              </a:ext>
            </a:extLst>
          </p:cNvPr>
          <p:cNvSpPr/>
          <p:nvPr/>
        </p:nvSpPr>
        <p:spPr>
          <a:xfrm>
            <a:off x="0" y="421"/>
            <a:ext cx="9144000" cy="3376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2F481C-2E48-3846-9F97-C47FB9E3C994}"/>
              </a:ext>
            </a:extLst>
          </p:cNvPr>
          <p:cNvSpPr txBox="1"/>
          <p:nvPr/>
        </p:nvSpPr>
        <p:spPr>
          <a:xfrm>
            <a:off x="3650521" y="-51073"/>
            <a:ext cx="19502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HERMES MULTI</a:t>
            </a:r>
            <a:endParaRPr lang="en-US" sz="2200" baseline="-25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18F4-FAFE-AA43-94B9-F5B34C4C02E3}"/>
              </a:ext>
            </a:extLst>
          </p:cNvPr>
          <p:cNvSpPr txBox="1"/>
          <p:nvPr/>
        </p:nvSpPr>
        <p:spPr>
          <a:xfrm>
            <a:off x="293532" y="-51073"/>
            <a:ext cx="327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147AE7-71E1-AD46-B23A-3A18D46D0762}"/>
              </a:ext>
            </a:extLst>
          </p:cNvPr>
          <p:cNvSpPr txBox="1"/>
          <p:nvPr/>
        </p:nvSpPr>
        <p:spPr>
          <a:xfrm>
            <a:off x="537192" y="652488"/>
            <a:ext cx="3552832" cy="2631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Analysis coordination</a:t>
            </a:r>
          </a:p>
          <a:p>
            <a:r>
              <a:rPr lang="en-US" sz="1500" dirty="0"/>
              <a:t>     Multi-D unfolding of experimental effect</a:t>
            </a:r>
            <a:endParaRPr lang="en-US" sz="1500" baseline="30000" dirty="0"/>
          </a:p>
          <a:p>
            <a:r>
              <a:rPr lang="en-US" sz="1500" dirty="0">
                <a:sym typeface="Wingdings" pitchFamily="2" charset="2"/>
              </a:rPr>
              <a:t>     Systematic evaluation method</a:t>
            </a:r>
          </a:p>
          <a:p>
            <a:endParaRPr lang="en-US" sz="1500" dirty="0">
              <a:sym typeface="Wingdings" pitchFamily="2" charset="2"/>
            </a:endParaRPr>
          </a:p>
          <a:p>
            <a:r>
              <a:rPr lang="en-US" sz="1500" dirty="0">
                <a:sym typeface="Wingdings" pitchFamily="2" charset="2"/>
              </a:rPr>
              <a:t>Editorial review of the article</a:t>
            </a:r>
          </a:p>
          <a:p>
            <a:endParaRPr lang="en-US" sz="1500" dirty="0">
              <a:sym typeface="Wingdings" pitchFamily="2" charset="2"/>
            </a:endParaRPr>
          </a:p>
          <a:p>
            <a:r>
              <a:rPr lang="en-US" sz="1500" dirty="0"/>
              <a:t>Target </a:t>
            </a:r>
          </a:p>
          <a:p>
            <a:r>
              <a:rPr lang="en-US" sz="1500" dirty="0"/>
              <a:t>    Coordination and maintenance</a:t>
            </a:r>
          </a:p>
          <a:p>
            <a:r>
              <a:rPr lang="en-US" sz="1500" dirty="0"/>
              <a:t>    Calibration and analysis</a:t>
            </a:r>
          </a:p>
          <a:p>
            <a:endParaRPr lang="en-IT" sz="1500" dirty="0"/>
          </a:p>
          <a:p>
            <a:endParaRPr lang="en-US" sz="1500" dirty="0">
              <a:sym typeface="Wingdings" pitchFamily="2" charset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D66FAA-18A6-144B-8028-ACE0E3021F69}"/>
              </a:ext>
            </a:extLst>
          </p:cNvPr>
          <p:cNvSpPr txBox="1"/>
          <p:nvPr/>
        </p:nvSpPr>
        <p:spPr>
          <a:xfrm>
            <a:off x="93981" y="2971925"/>
            <a:ext cx="329449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Comparison with phenomenological fits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A694EB7-A63E-7745-B654-7FCBB872752A}"/>
              </a:ext>
            </a:extLst>
          </p:cNvPr>
          <p:cNvSpPr txBox="1"/>
          <p:nvPr/>
        </p:nvSpPr>
        <p:spPr>
          <a:xfrm>
            <a:off x="4872082" y="590873"/>
            <a:ext cx="35007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Most precise favor separated multiplicities</a:t>
            </a:r>
          </a:p>
        </p:txBody>
      </p:sp>
      <p:pic>
        <p:nvPicPr>
          <p:cNvPr id="14" name="Picture 13" descr="A picture containing chart&#10;&#10;Description automatically generated">
            <a:extLst>
              <a:ext uri="{FF2B5EF4-FFF2-40B4-BE49-F238E27FC236}">
                <a16:creationId xmlns:a16="http://schemas.microsoft.com/office/drawing/2014/main" id="{6DA85461-4CB3-6241-8FD5-A17168E4D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082" y="1028115"/>
            <a:ext cx="4019731" cy="39032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3937AB-777B-A344-A701-052AD752F517}"/>
              </a:ext>
            </a:extLst>
          </p:cNvPr>
          <p:cNvSpPr txBox="1"/>
          <p:nvPr/>
        </p:nvSpPr>
        <p:spPr>
          <a:xfrm>
            <a:off x="4915297" y="5278448"/>
            <a:ext cx="31952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Related to </a:t>
            </a:r>
          </a:p>
          <a:p>
            <a:r>
              <a:rPr lang="en-IT" sz="1500" dirty="0"/>
              <a:t>      TMD evolution</a:t>
            </a:r>
          </a:p>
          <a:p>
            <a:r>
              <a:rPr lang="en-IT" sz="1500" dirty="0"/>
              <a:t>      Precision physics (W mass)</a:t>
            </a:r>
          </a:p>
          <a:p>
            <a:r>
              <a:rPr lang="en-IT" sz="1500" dirty="0"/>
              <a:t>      Hadronizaion in cold nuclear media</a:t>
            </a: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03CCDB46-5137-F545-9E83-0F9CA37949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015308"/>
              </p:ext>
            </p:extLst>
          </p:nvPr>
        </p:nvGraphicFramePr>
        <p:xfrm>
          <a:off x="6842524" y="5107549"/>
          <a:ext cx="1844276" cy="385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8" name="Equation" r:id="rId5" imgW="1320800" imgH="279400" progId="Equation.3">
                  <p:embed/>
                </p:oleObj>
              </mc:Choice>
              <mc:Fallback>
                <p:oleObj name="Equation" r:id="rId5" imgW="1320800" imgH="279400" progId="Equation.3">
                  <p:embed/>
                  <p:pic>
                    <p:nvPicPr>
                      <p:cNvPr id="63" name="Object 6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42524" y="5107549"/>
                        <a:ext cx="1844276" cy="3855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BF5C21F5-FAB4-A84B-B35C-9A4E3C19D9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6841" y="4203982"/>
            <a:ext cx="1210088" cy="10772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D8F3F2-194F-2245-B3AA-B8DC98DD78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0424" y="5286812"/>
            <a:ext cx="1195330" cy="110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348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sheet of music&#10;&#10;Description automatically generated with low confidence">
            <a:extLst>
              <a:ext uri="{FF2B5EF4-FFF2-40B4-BE49-F238E27FC236}">
                <a16:creationId xmlns:a16="http://schemas.microsoft.com/office/drawing/2014/main" id="{86D77EB8-5122-7042-8AB7-64598766B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134" y="717045"/>
            <a:ext cx="3530600" cy="5613400"/>
          </a:xfrm>
          <a:prstGeom prst="rect">
            <a:avLst/>
          </a:prstGeom>
        </p:spPr>
      </p:pic>
      <p:pic>
        <p:nvPicPr>
          <p:cNvPr id="20" name="Picture 19" descr="Chart, scatter chart&#10;&#10;Description automatically generated">
            <a:extLst>
              <a:ext uri="{FF2B5EF4-FFF2-40B4-BE49-F238E27FC236}">
                <a16:creationId xmlns:a16="http://schemas.microsoft.com/office/drawing/2014/main" id="{54AD07F7-6D2B-6D45-A84B-FA0A66178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588471"/>
            <a:ext cx="4377974" cy="275554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9FE6B77-076D-DE47-9856-17D375FD7C2F}"/>
              </a:ext>
            </a:extLst>
          </p:cNvPr>
          <p:cNvSpPr/>
          <p:nvPr/>
        </p:nvSpPr>
        <p:spPr>
          <a:xfrm>
            <a:off x="293532" y="570754"/>
            <a:ext cx="3423335" cy="23355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5C92177-26B8-EF40-B470-C7940203D9A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03D9D672-E419-9F47-B241-79EDCA01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14860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32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Date Placeholder 4">
            <a:extLst>
              <a:ext uri="{FF2B5EF4-FFF2-40B4-BE49-F238E27FC236}">
                <a16:creationId xmlns:a16="http://schemas.microsoft.com/office/drawing/2014/main" id="{428EBE3C-DDA7-A24A-84B1-D37EC8BF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14860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8DD33A-AB21-494D-B09A-E29B84F2BCF7}"/>
              </a:ext>
            </a:extLst>
          </p:cNvPr>
          <p:cNvSpPr/>
          <p:nvPr/>
        </p:nvSpPr>
        <p:spPr>
          <a:xfrm>
            <a:off x="0" y="421"/>
            <a:ext cx="9144000" cy="3376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2F481C-2E48-3846-9F97-C47FB9E3C994}"/>
              </a:ext>
            </a:extLst>
          </p:cNvPr>
          <p:cNvSpPr txBox="1"/>
          <p:nvPr/>
        </p:nvSpPr>
        <p:spPr>
          <a:xfrm>
            <a:off x="3625226" y="-51073"/>
            <a:ext cx="20008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HERMES SIVERS</a:t>
            </a:r>
            <a:endParaRPr lang="en-US" sz="2200" baseline="-25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18F4-FAFE-AA43-94B9-F5B34C4C02E3}"/>
              </a:ext>
            </a:extLst>
          </p:cNvPr>
          <p:cNvSpPr txBox="1"/>
          <p:nvPr/>
        </p:nvSpPr>
        <p:spPr>
          <a:xfrm>
            <a:off x="293532" y="-51073"/>
            <a:ext cx="327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147AE7-71E1-AD46-B23A-3A18D46D0762}"/>
              </a:ext>
            </a:extLst>
          </p:cNvPr>
          <p:cNvSpPr txBox="1"/>
          <p:nvPr/>
        </p:nvSpPr>
        <p:spPr>
          <a:xfrm>
            <a:off x="537192" y="652488"/>
            <a:ext cx="2858475" cy="2631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Analysis coordination</a:t>
            </a:r>
          </a:p>
          <a:p>
            <a:r>
              <a:rPr lang="en-US" sz="1500" dirty="0"/>
              <a:t>     Un-binned maximum likelihood</a:t>
            </a:r>
            <a:endParaRPr lang="en-US" sz="1500" baseline="30000" dirty="0"/>
          </a:p>
          <a:p>
            <a:r>
              <a:rPr lang="en-US" sz="1500" dirty="0">
                <a:sym typeface="Wingdings" pitchFamily="2" charset="2"/>
              </a:rPr>
              <a:t>     Systematic evaluation method</a:t>
            </a:r>
          </a:p>
          <a:p>
            <a:endParaRPr lang="en-US" sz="1500" dirty="0">
              <a:sym typeface="Wingdings" pitchFamily="2" charset="2"/>
            </a:endParaRPr>
          </a:p>
          <a:p>
            <a:r>
              <a:rPr lang="en-US" sz="1500" dirty="0">
                <a:sym typeface="Wingdings" pitchFamily="2" charset="2"/>
              </a:rPr>
              <a:t>Editorial review of the article</a:t>
            </a:r>
          </a:p>
          <a:p>
            <a:endParaRPr lang="en-US" sz="1500" dirty="0">
              <a:sym typeface="Wingdings" pitchFamily="2" charset="2"/>
            </a:endParaRPr>
          </a:p>
          <a:p>
            <a:r>
              <a:rPr lang="en-US" sz="1500" dirty="0"/>
              <a:t>Target </a:t>
            </a:r>
          </a:p>
          <a:p>
            <a:r>
              <a:rPr lang="en-US" sz="1500" dirty="0"/>
              <a:t>    Coordination and maintenance</a:t>
            </a:r>
          </a:p>
          <a:p>
            <a:r>
              <a:rPr lang="en-US" sz="1500" dirty="0"/>
              <a:t>    Calibration and analysis</a:t>
            </a:r>
          </a:p>
          <a:p>
            <a:endParaRPr lang="en-IT" sz="1500" dirty="0"/>
          </a:p>
          <a:p>
            <a:endParaRPr lang="en-US" sz="1500" dirty="0">
              <a:sym typeface="Wingdings" pitchFamily="2" charset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D66FAA-18A6-144B-8028-ACE0E3021F69}"/>
              </a:ext>
            </a:extLst>
          </p:cNvPr>
          <p:cNvSpPr txBox="1"/>
          <p:nvPr/>
        </p:nvSpPr>
        <p:spPr>
          <a:xfrm>
            <a:off x="262493" y="3210754"/>
            <a:ext cx="499816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No evidence of higher-twist or exclusive decay contamination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A694EB7-A63E-7745-B654-7FCBB872752A}"/>
              </a:ext>
            </a:extLst>
          </p:cNvPr>
          <p:cNvSpPr txBox="1"/>
          <p:nvPr/>
        </p:nvSpPr>
        <p:spPr>
          <a:xfrm>
            <a:off x="5427134" y="341240"/>
            <a:ext cx="153003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Flavor separation</a:t>
            </a:r>
          </a:p>
        </p:txBody>
      </p:sp>
      <p:pic>
        <p:nvPicPr>
          <p:cNvPr id="36" name="Picture 35" descr="Chart&#10;&#10;Description automatically generated">
            <a:extLst>
              <a:ext uri="{FF2B5EF4-FFF2-40B4-BE49-F238E27FC236}">
                <a16:creationId xmlns:a16="http://schemas.microsoft.com/office/drawing/2014/main" id="{13064128-98AC-ED42-920E-FBB84F144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0758" y="555032"/>
            <a:ext cx="1302173" cy="1185560"/>
          </a:xfrm>
          <a:prstGeom prst="rect">
            <a:avLst/>
          </a:prstGeom>
        </p:spPr>
      </p:pic>
      <p:pic>
        <p:nvPicPr>
          <p:cNvPr id="38" name="Picture 37" descr="Chart&#10;&#10;Description automatically generated">
            <a:extLst>
              <a:ext uri="{FF2B5EF4-FFF2-40B4-BE49-F238E27FC236}">
                <a16:creationId xmlns:a16="http://schemas.microsoft.com/office/drawing/2014/main" id="{2AE1F0D4-824E-5947-B2C8-AD50C588E9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0598" y="1740592"/>
            <a:ext cx="1321608" cy="121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773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icture containing engine&#10;&#10;Description automatically generated">
            <a:extLst>
              <a:ext uri="{FF2B5EF4-FFF2-40B4-BE49-F238E27FC236}">
                <a16:creationId xmlns:a16="http://schemas.microsoft.com/office/drawing/2014/main" id="{11076B3B-FA32-B24E-BF7E-759CCDDFE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774" y="4274736"/>
            <a:ext cx="3432040" cy="2263686"/>
          </a:xfrm>
          <a:prstGeom prst="rect">
            <a:avLst/>
          </a:prstGeom>
        </p:spPr>
      </p:pic>
      <p:pic>
        <p:nvPicPr>
          <p:cNvPr id="21" name="Picture 20" descr="Diagram, schematic&#10;&#10;Description automatically generated">
            <a:extLst>
              <a:ext uri="{FF2B5EF4-FFF2-40B4-BE49-F238E27FC236}">
                <a16:creationId xmlns:a16="http://schemas.microsoft.com/office/drawing/2014/main" id="{321CA48C-D121-4541-8DE7-3A663D04B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114" y="3456385"/>
            <a:ext cx="3136900" cy="723900"/>
          </a:xfrm>
          <a:prstGeom prst="rect">
            <a:avLst/>
          </a:prstGeom>
        </p:spPr>
      </p:pic>
      <p:pic>
        <p:nvPicPr>
          <p:cNvPr id="19" name="Picture 18" descr="Shape, arrow&#10;&#10;Description automatically generated">
            <a:extLst>
              <a:ext uri="{FF2B5EF4-FFF2-40B4-BE49-F238E27FC236}">
                <a16:creationId xmlns:a16="http://schemas.microsoft.com/office/drawing/2014/main" id="{EB322E54-5E84-204E-B60A-33B3DACD8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1934" y="577543"/>
            <a:ext cx="3175000" cy="863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2939C3-FB05-5341-8B2B-B8F6D82F30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5261" y="1638871"/>
            <a:ext cx="3432040" cy="484429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9FE6B77-076D-DE47-9856-17D375FD7C2F}"/>
              </a:ext>
            </a:extLst>
          </p:cNvPr>
          <p:cNvSpPr/>
          <p:nvPr/>
        </p:nvSpPr>
        <p:spPr>
          <a:xfrm>
            <a:off x="263297" y="502823"/>
            <a:ext cx="4398156" cy="22171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5C92177-26B8-EF40-B470-C7940203D9A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03D9D672-E419-9F47-B241-79EDCA01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14860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33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Date Placeholder 4">
            <a:extLst>
              <a:ext uri="{FF2B5EF4-FFF2-40B4-BE49-F238E27FC236}">
                <a16:creationId xmlns:a16="http://schemas.microsoft.com/office/drawing/2014/main" id="{428EBE3C-DDA7-A24A-84B1-D37EC8BF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14860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8DD33A-AB21-494D-B09A-E29B84F2BCF7}"/>
              </a:ext>
            </a:extLst>
          </p:cNvPr>
          <p:cNvSpPr/>
          <p:nvPr/>
        </p:nvSpPr>
        <p:spPr>
          <a:xfrm>
            <a:off x="0" y="421"/>
            <a:ext cx="9144000" cy="3376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2F481C-2E48-3846-9F97-C47FB9E3C994}"/>
              </a:ext>
            </a:extLst>
          </p:cNvPr>
          <p:cNvSpPr txBox="1"/>
          <p:nvPr/>
        </p:nvSpPr>
        <p:spPr>
          <a:xfrm>
            <a:off x="3854198" y="-51073"/>
            <a:ext cx="15428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HERMES G</a:t>
            </a:r>
            <a:r>
              <a:rPr lang="en-US" sz="2200" baseline="-25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18F4-FAFE-AA43-94B9-F5B34C4C02E3}"/>
              </a:ext>
            </a:extLst>
          </p:cNvPr>
          <p:cNvSpPr txBox="1"/>
          <p:nvPr/>
        </p:nvSpPr>
        <p:spPr>
          <a:xfrm>
            <a:off x="293532" y="-51073"/>
            <a:ext cx="327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147AE7-71E1-AD46-B23A-3A18D46D0762}"/>
              </a:ext>
            </a:extLst>
          </p:cNvPr>
          <p:cNvSpPr txBox="1"/>
          <p:nvPr/>
        </p:nvSpPr>
        <p:spPr>
          <a:xfrm>
            <a:off x="394643" y="520341"/>
            <a:ext cx="2750818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Target </a:t>
            </a:r>
          </a:p>
          <a:p>
            <a:r>
              <a:rPr lang="en-US" sz="1500" dirty="0"/>
              <a:t>    Coordination and maintenance</a:t>
            </a:r>
          </a:p>
          <a:p>
            <a:r>
              <a:rPr lang="en-US" sz="1500" dirty="0"/>
              <a:t>    Calibration and analysis</a:t>
            </a:r>
          </a:p>
          <a:p>
            <a:r>
              <a:rPr lang="en-US" sz="1500" dirty="0"/>
              <a:t>    Tensor polarization</a:t>
            </a:r>
          </a:p>
          <a:p>
            <a:endParaRPr lang="en-US" sz="1500" dirty="0"/>
          </a:p>
          <a:p>
            <a:r>
              <a:rPr lang="en-US" sz="1500" dirty="0"/>
              <a:t>Analysis coordination</a:t>
            </a:r>
          </a:p>
          <a:p>
            <a:endParaRPr lang="en-US" sz="1500" dirty="0">
              <a:sym typeface="Wingdings" pitchFamily="2" charset="2"/>
            </a:endParaRPr>
          </a:p>
          <a:p>
            <a:r>
              <a:rPr lang="en-US" sz="1500" dirty="0">
                <a:sym typeface="Wingdings" pitchFamily="2" charset="2"/>
              </a:rPr>
              <a:t>Extraction method validation</a:t>
            </a:r>
          </a:p>
          <a:p>
            <a:r>
              <a:rPr lang="en-US" sz="1500" dirty="0">
                <a:sym typeface="Wingdings" pitchFamily="2" charset="2"/>
              </a:rPr>
              <a:t>Systematic evaluation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D66FAA-18A6-144B-8028-ACE0E3021F69}"/>
              </a:ext>
            </a:extLst>
          </p:cNvPr>
          <p:cNvSpPr txBox="1"/>
          <p:nvPr/>
        </p:nvSpPr>
        <p:spPr>
          <a:xfrm>
            <a:off x="575733" y="2839205"/>
            <a:ext cx="39937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Most precise deuteron measurement </a:t>
            </a:r>
          </a:p>
          <a:p>
            <a:r>
              <a:rPr lang="en-IT" sz="1500" dirty="0"/>
              <a:t>                          determination of </a:t>
            </a:r>
            <a:r>
              <a:rPr lang="en-IT" sz="1500" dirty="0">
                <a:latin typeface="Symbol" pitchFamily="2" charset="2"/>
              </a:rPr>
              <a:t>DS </a:t>
            </a:r>
            <a:r>
              <a:rPr lang="en-IT" sz="1500" dirty="0">
                <a:latin typeface="+mj-lt"/>
              </a:rPr>
              <a:t>(axial charge)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3623483-E2FD-7745-B073-640B1C4C8C2D}"/>
              </a:ext>
            </a:extLst>
          </p:cNvPr>
          <p:cNvSpPr/>
          <p:nvPr/>
        </p:nvSpPr>
        <p:spPr>
          <a:xfrm>
            <a:off x="1790674" y="3963877"/>
            <a:ext cx="2212340" cy="2050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713530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engine&#10;&#10;Description automatically generated">
            <a:extLst>
              <a:ext uri="{FF2B5EF4-FFF2-40B4-BE49-F238E27FC236}">
                <a16:creationId xmlns:a16="http://schemas.microsoft.com/office/drawing/2014/main" id="{0AA7906A-8529-CC4D-9F5A-B4E908A2B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58" y="4255591"/>
            <a:ext cx="3432040" cy="2263686"/>
          </a:xfrm>
          <a:prstGeom prst="rect">
            <a:avLst/>
          </a:prstGeom>
        </p:spPr>
      </p:pic>
      <p:pic>
        <p:nvPicPr>
          <p:cNvPr id="27" name="Picture 26" descr="Chart, scatter chart&#10;&#10;Description automatically generated">
            <a:extLst>
              <a:ext uri="{FF2B5EF4-FFF2-40B4-BE49-F238E27FC236}">
                <a16:creationId xmlns:a16="http://schemas.microsoft.com/office/drawing/2014/main" id="{9EA07423-AD9E-B047-B87C-C45DA534E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096" y="959850"/>
            <a:ext cx="3190573" cy="511667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9FE6B77-076D-DE47-9856-17D375FD7C2F}"/>
              </a:ext>
            </a:extLst>
          </p:cNvPr>
          <p:cNvSpPr/>
          <p:nvPr/>
        </p:nvSpPr>
        <p:spPr>
          <a:xfrm>
            <a:off x="263296" y="502823"/>
            <a:ext cx="4594861" cy="21049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5C92177-26B8-EF40-B470-C7940203D9A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03D9D672-E419-9F47-B241-79EDCA01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14860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34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Date Placeholder 4">
            <a:extLst>
              <a:ext uri="{FF2B5EF4-FFF2-40B4-BE49-F238E27FC236}">
                <a16:creationId xmlns:a16="http://schemas.microsoft.com/office/drawing/2014/main" id="{428EBE3C-DDA7-A24A-84B1-D37EC8BF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14860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8DD33A-AB21-494D-B09A-E29B84F2BCF7}"/>
              </a:ext>
            </a:extLst>
          </p:cNvPr>
          <p:cNvSpPr/>
          <p:nvPr/>
        </p:nvSpPr>
        <p:spPr>
          <a:xfrm>
            <a:off x="0" y="421"/>
            <a:ext cx="9144000" cy="3376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2F481C-2E48-3846-9F97-C47FB9E3C994}"/>
              </a:ext>
            </a:extLst>
          </p:cNvPr>
          <p:cNvSpPr txBox="1"/>
          <p:nvPr/>
        </p:nvSpPr>
        <p:spPr>
          <a:xfrm>
            <a:off x="3829159" y="-51073"/>
            <a:ext cx="15929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HERMES A</a:t>
            </a:r>
            <a:r>
              <a:rPr lang="en-US" sz="2200" baseline="-25000" dirty="0">
                <a:solidFill>
                  <a:schemeClr val="bg1"/>
                </a:solidFill>
              </a:rPr>
              <a:t>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18F4-FAFE-AA43-94B9-F5B34C4C02E3}"/>
              </a:ext>
            </a:extLst>
          </p:cNvPr>
          <p:cNvSpPr txBox="1"/>
          <p:nvPr/>
        </p:nvSpPr>
        <p:spPr>
          <a:xfrm>
            <a:off x="293532" y="-51073"/>
            <a:ext cx="327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147AE7-71E1-AD46-B23A-3A18D46D0762}"/>
              </a:ext>
            </a:extLst>
          </p:cNvPr>
          <p:cNvSpPr txBox="1"/>
          <p:nvPr/>
        </p:nvSpPr>
        <p:spPr>
          <a:xfrm>
            <a:off x="344948" y="599853"/>
            <a:ext cx="275081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Target </a:t>
            </a:r>
          </a:p>
          <a:p>
            <a:r>
              <a:rPr lang="en-US" sz="1500" dirty="0"/>
              <a:t>    coordination and maintenance</a:t>
            </a:r>
          </a:p>
          <a:p>
            <a:r>
              <a:rPr lang="en-US" sz="1500" dirty="0"/>
              <a:t>    calibration and analysis</a:t>
            </a:r>
          </a:p>
          <a:p>
            <a:endParaRPr lang="en-US" sz="1500" dirty="0"/>
          </a:p>
          <a:p>
            <a:r>
              <a:rPr lang="en-US" sz="1500" dirty="0"/>
              <a:t>Analysis coordination</a:t>
            </a:r>
          </a:p>
          <a:p>
            <a:endParaRPr lang="en-US" sz="1500" dirty="0">
              <a:sym typeface="Wingdings" pitchFamily="2" charset="2"/>
            </a:endParaRPr>
          </a:p>
          <a:p>
            <a:r>
              <a:rPr lang="en-US" sz="1500" dirty="0">
                <a:sym typeface="Wingdings" pitchFamily="2" charset="2"/>
              </a:rPr>
              <a:t>Extraction method validation</a:t>
            </a:r>
          </a:p>
          <a:p>
            <a:r>
              <a:rPr lang="en-US" sz="1500" dirty="0">
                <a:sym typeface="Wingdings" pitchFamily="2" charset="2"/>
              </a:rPr>
              <a:t>Systematic evaluation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D66FAA-18A6-144B-8028-ACE0E3021F69}"/>
              </a:ext>
            </a:extLst>
          </p:cNvPr>
          <p:cNvSpPr txBox="1"/>
          <p:nvPr/>
        </p:nvSpPr>
        <p:spPr>
          <a:xfrm>
            <a:off x="575733" y="2770737"/>
            <a:ext cx="3859583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First evidence for </a:t>
            </a:r>
          </a:p>
          <a:p>
            <a:endParaRPr lang="en-IT" sz="1000" dirty="0"/>
          </a:p>
          <a:p>
            <a:r>
              <a:rPr lang="en-IT" sz="1500" dirty="0"/>
              <a:t>    Transversity: quark polarization  </a:t>
            </a:r>
          </a:p>
          <a:p>
            <a:r>
              <a:rPr lang="en-IT" sz="1500" dirty="0"/>
              <a:t>                            related to Tensor charge &amp; BSM</a:t>
            </a:r>
          </a:p>
          <a:p>
            <a:r>
              <a:rPr lang="en-IT" sz="1500" dirty="0"/>
              <a:t>    Collins function: spin-orbit in fragmentation</a:t>
            </a:r>
          </a:p>
          <a:p>
            <a:r>
              <a:rPr lang="en-IT" sz="1500" dirty="0"/>
              <a:t>    Sivers function:   spin-orbit in the nucleon</a:t>
            </a:r>
          </a:p>
        </p:txBody>
      </p:sp>
    </p:spTree>
    <p:extLst>
      <p:ext uri="{BB962C8B-B14F-4D97-AF65-F5344CB8AC3E}">
        <p14:creationId xmlns:p14="http://schemas.microsoft.com/office/powerpoint/2010/main" val="1698859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E5F6BFA5-A450-F74B-BB46-9903DB74B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648" y="789449"/>
            <a:ext cx="3505200" cy="673100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18234FC3-6CCC-2842-A8F6-29BC2096C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77" y="2695565"/>
            <a:ext cx="3771900" cy="37592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9FE6B77-076D-DE47-9856-17D375FD7C2F}"/>
              </a:ext>
            </a:extLst>
          </p:cNvPr>
          <p:cNvSpPr/>
          <p:nvPr/>
        </p:nvSpPr>
        <p:spPr>
          <a:xfrm>
            <a:off x="263296" y="502823"/>
            <a:ext cx="4594861" cy="19570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5C92177-26B8-EF40-B470-C7940203D9A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03D9D672-E419-9F47-B241-79EDCA01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14860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35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Date Placeholder 4">
            <a:extLst>
              <a:ext uri="{FF2B5EF4-FFF2-40B4-BE49-F238E27FC236}">
                <a16:creationId xmlns:a16="http://schemas.microsoft.com/office/drawing/2014/main" id="{428EBE3C-DDA7-A24A-84B1-D37EC8BF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14860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8DD33A-AB21-494D-B09A-E29B84F2BCF7}"/>
              </a:ext>
            </a:extLst>
          </p:cNvPr>
          <p:cNvSpPr/>
          <p:nvPr/>
        </p:nvSpPr>
        <p:spPr>
          <a:xfrm>
            <a:off x="0" y="421"/>
            <a:ext cx="9144000" cy="3376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2F481C-2E48-3846-9F97-C47FB9E3C994}"/>
              </a:ext>
            </a:extLst>
          </p:cNvPr>
          <p:cNvSpPr txBox="1"/>
          <p:nvPr/>
        </p:nvSpPr>
        <p:spPr>
          <a:xfrm>
            <a:off x="3520198" y="-51073"/>
            <a:ext cx="22108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NOMAD </a:t>
            </a:r>
            <a:r>
              <a:rPr lang="en-US" sz="2200" dirty="0">
                <a:solidFill>
                  <a:schemeClr val="bg1"/>
                </a:solidFill>
                <a:latin typeface="Symbol" pitchFamily="2" charset="2"/>
              </a:rPr>
              <a:t>nm </a:t>
            </a:r>
            <a:r>
              <a:rPr lang="en-US" sz="2200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sz="2200" dirty="0">
                <a:solidFill>
                  <a:schemeClr val="bg1"/>
                </a:solidFill>
                <a:latin typeface="Symbol" pitchFamily="2" charset="2"/>
                <a:sym typeface="Wingdings" pitchFamily="2" charset="2"/>
              </a:rPr>
              <a:t>n</a:t>
            </a:r>
            <a:r>
              <a:rPr lang="en-US" sz="2200" dirty="0">
                <a:solidFill>
                  <a:schemeClr val="bg1"/>
                </a:solidFill>
                <a:sym typeface="Wingdings" pitchFamily="2" charset="2"/>
              </a:rPr>
              <a:t>e</a:t>
            </a:r>
            <a:endParaRPr lang="en-US" sz="2200" baseline="-25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18F4-FAFE-AA43-94B9-F5B34C4C02E3}"/>
              </a:ext>
            </a:extLst>
          </p:cNvPr>
          <p:cNvSpPr txBox="1"/>
          <p:nvPr/>
        </p:nvSpPr>
        <p:spPr>
          <a:xfrm>
            <a:off x="293532" y="-51073"/>
            <a:ext cx="327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147AE7-71E1-AD46-B23A-3A18D46D0762}"/>
              </a:ext>
            </a:extLst>
          </p:cNvPr>
          <p:cNvSpPr txBox="1"/>
          <p:nvPr/>
        </p:nvSpPr>
        <p:spPr>
          <a:xfrm>
            <a:off x="263296" y="608469"/>
            <a:ext cx="4508863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Electron energy reconstruction </a:t>
            </a:r>
          </a:p>
          <a:p>
            <a:r>
              <a:rPr lang="en-US" sz="1500" dirty="0"/>
              <a:t>     ECAL calibration with </a:t>
            </a:r>
            <a:r>
              <a:rPr lang="en-US" sz="1500" dirty="0">
                <a:latin typeface="Symbol" pitchFamily="2" charset="2"/>
              </a:rPr>
              <a:t>p</a:t>
            </a:r>
            <a:r>
              <a:rPr lang="en-US" sz="1500" baseline="30000" dirty="0"/>
              <a:t>0</a:t>
            </a:r>
          </a:p>
          <a:p>
            <a:r>
              <a:rPr lang="en-US" sz="1500" dirty="0">
                <a:sym typeface="Wingdings" pitchFamily="2" charset="2"/>
              </a:rPr>
              <a:t>     Off-time muon background in ECAL</a:t>
            </a:r>
            <a:r>
              <a:rPr lang="en-US" sz="1500" dirty="0"/>
              <a:t>  </a:t>
            </a:r>
            <a:endParaRPr lang="en-IT" sz="1500" dirty="0"/>
          </a:p>
          <a:p>
            <a:r>
              <a:rPr lang="en-US" sz="1500" dirty="0"/>
              <a:t>     Sum-up bremsstrahlung photons</a:t>
            </a:r>
          </a:p>
          <a:p>
            <a:r>
              <a:rPr lang="en-US" sz="1500" dirty="0"/>
              <a:t>     Account for DC material (early shower development)</a:t>
            </a:r>
          </a:p>
          <a:p>
            <a:endParaRPr lang="en-US" sz="1500" dirty="0"/>
          </a:p>
          <a:p>
            <a:r>
              <a:rPr lang="en-US" sz="1500" dirty="0"/>
              <a:t>Preliminary </a:t>
            </a:r>
            <a:r>
              <a:rPr lang="en-US" sz="1500" dirty="0">
                <a:latin typeface="Symbol" pitchFamily="2" charset="2"/>
              </a:rPr>
              <a:t>n</a:t>
            </a:r>
            <a:r>
              <a:rPr lang="en-US" sz="1500" baseline="-25000" dirty="0">
                <a:latin typeface="Symbol" pitchFamily="2" charset="2"/>
              </a:rPr>
              <a:t>m</a:t>
            </a:r>
            <a:r>
              <a:rPr lang="en-US" sz="1500" dirty="0">
                <a:sym typeface="Wingdings" pitchFamily="2" charset="2"/>
              </a:rPr>
              <a:t> </a:t>
            </a:r>
            <a:r>
              <a:rPr lang="en-US" sz="1500" dirty="0" err="1">
                <a:latin typeface="Symbol" pitchFamily="2" charset="2"/>
                <a:sym typeface="Wingdings" pitchFamily="2" charset="2"/>
              </a:rPr>
              <a:t>n</a:t>
            </a:r>
            <a:r>
              <a:rPr lang="en-US" sz="1500" baseline="-25000" dirty="0" err="1">
                <a:latin typeface="Symbol" pitchFamily="2" charset="2"/>
                <a:sym typeface="Wingdings" pitchFamily="2" charset="2"/>
              </a:rPr>
              <a:t>t</a:t>
            </a:r>
            <a:r>
              <a:rPr lang="en-US" sz="1500" dirty="0">
                <a:sym typeface="Wingdings" pitchFamily="2" charset="2"/>
              </a:rPr>
              <a:t> oscillation analysis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8A0412-F24C-BE4B-A39D-3BC13735C15B}"/>
              </a:ext>
            </a:extLst>
          </p:cNvPr>
          <p:cNvSpPr txBox="1"/>
          <p:nvPr/>
        </p:nvSpPr>
        <p:spPr>
          <a:xfrm>
            <a:off x="5377694" y="1542857"/>
            <a:ext cx="35030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To be compared with 2.1% E</a:t>
            </a:r>
            <a:r>
              <a:rPr lang="en-IT" sz="1500" baseline="-25000" dirty="0"/>
              <a:t>brem</a:t>
            </a:r>
            <a:r>
              <a:rPr lang="en-IT" sz="1500" dirty="0"/>
              <a:t> resolution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D66FAA-18A6-144B-8028-ACE0E3021F69}"/>
              </a:ext>
            </a:extLst>
          </p:cNvPr>
          <p:cNvSpPr txBox="1"/>
          <p:nvPr/>
        </p:nvSpPr>
        <p:spPr>
          <a:xfrm>
            <a:off x="5459346" y="461252"/>
            <a:ext cx="236808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Electron preliinary selection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85FC60A-D518-3C47-8290-E59CD4D2F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7704" y="2729046"/>
            <a:ext cx="36830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966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Text&#10;&#10;Description automatically generated with low confidence">
            <a:extLst>
              <a:ext uri="{FF2B5EF4-FFF2-40B4-BE49-F238E27FC236}">
                <a16:creationId xmlns:a16="http://schemas.microsoft.com/office/drawing/2014/main" id="{19C073B4-6DE2-9C4C-ADEB-AF0FEA8AD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718" y="3221959"/>
            <a:ext cx="2768600" cy="368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065414-9A31-D147-BE2B-AE9322A37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27" y="2604041"/>
            <a:ext cx="4597400" cy="558800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9883B866-A99B-C84E-B6F7-76F23E4C2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90" y="3629026"/>
            <a:ext cx="3149600" cy="2908300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F2824A6E-6208-4F44-8872-F0CFD5E9D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1853" y="3144838"/>
            <a:ext cx="3594100" cy="3403600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C1C2F0D-53C0-5849-AA9B-DB78719D32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0773" y="508418"/>
            <a:ext cx="4102100" cy="24765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9FE6B77-076D-DE47-9856-17D375FD7C2F}"/>
              </a:ext>
            </a:extLst>
          </p:cNvPr>
          <p:cNvSpPr/>
          <p:nvPr/>
        </p:nvSpPr>
        <p:spPr>
          <a:xfrm>
            <a:off x="177298" y="516405"/>
            <a:ext cx="4594861" cy="19570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5C92177-26B8-EF40-B470-C7940203D9A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03D9D672-E419-9F47-B241-79EDCA01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14860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36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Date Placeholder 4">
            <a:extLst>
              <a:ext uri="{FF2B5EF4-FFF2-40B4-BE49-F238E27FC236}">
                <a16:creationId xmlns:a16="http://schemas.microsoft.com/office/drawing/2014/main" id="{428EBE3C-DDA7-A24A-84B1-D37EC8BF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14860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8DD33A-AB21-494D-B09A-E29B84F2BCF7}"/>
              </a:ext>
            </a:extLst>
          </p:cNvPr>
          <p:cNvSpPr/>
          <p:nvPr/>
        </p:nvSpPr>
        <p:spPr>
          <a:xfrm>
            <a:off x="0" y="421"/>
            <a:ext cx="9144000" cy="3376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2F481C-2E48-3846-9F97-C47FB9E3C994}"/>
              </a:ext>
            </a:extLst>
          </p:cNvPr>
          <p:cNvSpPr txBox="1"/>
          <p:nvPr/>
        </p:nvSpPr>
        <p:spPr>
          <a:xfrm>
            <a:off x="3662318" y="-51073"/>
            <a:ext cx="19266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NA48 Direct CP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18F4-FAFE-AA43-94B9-F5B34C4C02E3}"/>
              </a:ext>
            </a:extLst>
          </p:cNvPr>
          <p:cNvSpPr txBox="1"/>
          <p:nvPr/>
        </p:nvSpPr>
        <p:spPr>
          <a:xfrm>
            <a:off x="293532" y="-51073"/>
            <a:ext cx="327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147AE7-71E1-AD46-B23A-3A18D46D0762}"/>
              </a:ext>
            </a:extLst>
          </p:cNvPr>
          <p:cNvSpPr txBox="1"/>
          <p:nvPr/>
        </p:nvSpPr>
        <p:spPr>
          <a:xfrm>
            <a:off x="385308" y="619728"/>
            <a:ext cx="3105594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Beam intensity monitor </a:t>
            </a:r>
          </a:p>
          <a:p>
            <a:r>
              <a:rPr lang="en-US" sz="1500" dirty="0"/>
              <a:t>     Equalization </a:t>
            </a:r>
            <a:endParaRPr lang="en-US" sz="1500" baseline="30000" dirty="0"/>
          </a:p>
          <a:p>
            <a:r>
              <a:rPr lang="en-US" sz="1500" dirty="0">
                <a:sym typeface="Wingdings" pitchFamily="2" charset="2"/>
              </a:rPr>
              <a:t>     Random triggers for accidentals</a:t>
            </a:r>
            <a:endParaRPr lang="en-IT" sz="1500" dirty="0"/>
          </a:p>
          <a:p>
            <a:r>
              <a:rPr lang="en-US" sz="1500" dirty="0"/>
              <a:t>     Systematics due to accidentals</a:t>
            </a:r>
          </a:p>
          <a:p>
            <a:endParaRPr lang="en-US" sz="600" dirty="0"/>
          </a:p>
          <a:p>
            <a:r>
              <a:rPr lang="en-US" sz="1500" dirty="0"/>
              <a:t>Neutral decays</a:t>
            </a:r>
          </a:p>
          <a:p>
            <a:r>
              <a:rPr lang="en-US" sz="1500" dirty="0">
                <a:sym typeface="Wingdings" pitchFamily="2" charset="2"/>
              </a:rPr>
              <a:t>     Neutral trigger and identification</a:t>
            </a:r>
          </a:p>
          <a:p>
            <a:r>
              <a:rPr lang="en-US" sz="1500" dirty="0">
                <a:sym typeface="Wingdings" pitchFamily="2" charset="2"/>
              </a:rPr>
              <a:t>     Rare neutral decays (3</a:t>
            </a:r>
            <a:r>
              <a:rPr lang="en-US" sz="1500" dirty="0">
                <a:latin typeface="Symbol" pitchFamily="2" charset="2"/>
                <a:sym typeface="Wingdings" pitchFamily="2" charset="2"/>
              </a:rPr>
              <a:t>p</a:t>
            </a:r>
            <a:r>
              <a:rPr lang="en-US" sz="1500" baseline="30000" dirty="0">
                <a:sym typeface="Wingdings" pitchFamily="2" charset="2"/>
              </a:rPr>
              <a:t>0</a:t>
            </a:r>
            <a:r>
              <a:rPr lang="en-US" sz="1500" dirty="0">
                <a:sym typeface="Wingdings" pitchFamily="2" charset="2"/>
              </a:rPr>
              <a:t>, </a:t>
            </a:r>
            <a:r>
              <a:rPr lang="en-US" sz="1500" dirty="0">
                <a:latin typeface="Symbol" pitchFamily="2" charset="2"/>
                <a:sym typeface="Wingdings" pitchFamily="2" charset="2"/>
              </a:rPr>
              <a:t>p</a:t>
            </a:r>
            <a:r>
              <a:rPr lang="en-US" sz="1500" baseline="30000" dirty="0">
                <a:sym typeface="Wingdings" pitchFamily="2" charset="2"/>
              </a:rPr>
              <a:t>0</a:t>
            </a:r>
            <a:r>
              <a:rPr lang="en-US" sz="1500" dirty="0">
                <a:latin typeface="Symbol" pitchFamily="2" charset="2"/>
                <a:sym typeface="Wingdings" pitchFamily="2" charset="2"/>
              </a:rPr>
              <a:t>gg</a:t>
            </a:r>
            <a:r>
              <a:rPr lang="en-US" sz="1500" dirty="0">
                <a:sym typeface="Wingdings" pitchFamily="2" charset="2"/>
              </a:rPr>
              <a:t>, </a:t>
            </a:r>
            <a:r>
              <a:rPr lang="en-US" sz="1500" dirty="0">
                <a:latin typeface="Symbol" pitchFamily="2" charset="2"/>
                <a:ea typeface="Yu Gothic UI" panose="020B0400000000000000" pitchFamily="34" charset="-128"/>
                <a:sym typeface="Wingdings" pitchFamily="2" charset="2"/>
              </a:rPr>
              <a:t>gg, </a:t>
            </a:r>
            <a:r>
              <a:rPr lang="en-US" sz="1500" dirty="0">
                <a:sym typeface="Wingdings" pitchFamily="2" charset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00567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703C698-5D34-144F-A502-C9A70174B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58" y="2519755"/>
            <a:ext cx="2540000" cy="16637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5C92177-26B8-EF40-B470-C7940203D9A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03D9D672-E419-9F47-B241-79EDCA01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14860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Date Placeholder 4">
            <a:extLst>
              <a:ext uri="{FF2B5EF4-FFF2-40B4-BE49-F238E27FC236}">
                <a16:creationId xmlns:a16="http://schemas.microsoft.com/office/drawing/2014/main" id="{428EBE3C-DDA7-A24A-84B1-D37EC8BF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14860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8DD33A-AB21-494D-B09A-E29B84F2BCF7}"/>
              </a:ext>
            </a:extLst>
          </p:cNvPr>
          <p:cNvSpPr/>
          <p:nvPr/>
        </p:nvSpPr>
        <p:spPr>
          <a:xfrm>
            <a:off x="0" y="421"/>
            <a:ext cx="9144000" cy="3376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2F481C-2E48-3846-9F97-C47FB9E3C994}"/>
              </a:ext>
            </a:extLst>
          </p:cNvPr>
          <p:cNvSpPr txBox="1"/>
          <p:nvPr/>
        </p:nvSpPr>
        <p:spPr>
          <a:xfrm>
            <a:off x="3441515" y="-51073"/>
            <a:ext cx="23682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SIDIS Cross-Section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096A562-F80B-2E45-B605-8BBF57DFE3A4}"/>
              </a:ext>
            </a:extLst>
          </p:cNvPr>
          <p:cNvGrpSpPr/>
          <p:nvPr/>
        </p:nvGrpSpPr>
        <p:grpSpPr>
          <a:xfrm>
            <a:off x="149569" y="1998350"/>
            <a:ext cx="3397762" cy="2418961"/>
            <a:chOff x="4615" y="2186554"/>
            <a:chExt cx="3397762" cy="2418961"/>
          </a:xfrm>
        </p:grpSpPr>
        <p:sp>
          <p:nvSpPr>
            <p:cNvPr id="45" name="Parallelogram 44">
              <a:extLst>
                <a:ext uri="{FF2B5EF4-FFF2-40B4-BE49-F238E27FC236}">
                  <a16:creationId xmlns:a16="http://schemas.microsoft.com/office/drawing/2014/main" id="{8C270B6D-3816-FA46-BBFA-2410399C67BD}"/>
                </a:ext>
              </a:extLst>
            </p:cNvPr>
            <p:cNvSpPr/>
            <p:nvPr/>
          </p:nvSpPr>
          <p:spPr>
            <a:xfrm rot="17964810">
              <a:off x="1940932" y="1858964"/>
              <a:ext cx="1133856" cy="1789035"/>
            </a:xfrm>
            <a:prstGeom prst="parallelogram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46" name="Parallelogram 45">
              <a:extLst>
                <a:ext uri="{FF2B5EF4-FFF2-40B4-BE49-F238E27FC236}">
                  <a16:creationId xmlns:a16="http://schemas.microsoft.com/office/drawing/2014/main" id="{F2374888-0E17-E343-8EF7-FB7D9536C309}"/>
                </a:ext>
              </a:extLst>
            </p:cNvPr>
            <p:cNvSpPr/>
            <p:nvPr/>
          </p:nvSpPr>
          <p:spPr>
            <a:xfrm rot="17964810">
              <a:off x="183279" y="3897332"/>
              <a:ext cx="529519" cy="886847"/>
            </a:xfrm>
            <a:prstGeom prst="parallelogram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aphicFrame>
        <p:nvGraphicFramePr>
          <p:cNvPr id="47" name="Object 56">
            <a:extLst>
              <a:ext uri="{FF2B5EF4-FFF2-40B4-BE49-F238E27FC236}">
                <a16:creationId xmlns:a16="http://schemas.microsoft.com/office/drawing/2014/main" id="{7A246DED-EA43-CC47-B4E9-337403370C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3228" y="504054"/>
          <a:ext cx="8128000" cy="213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" name="Equation" r:id="rId4" imgW="5397500" imgH="1409700" progId="Equation.3">
                  <p:embed/>
                </p:oleObj>
              </mc:Choice>
              <mc:Fallback>
                <p:oleObj name="Equation" r:id="rId4" imgW="5397500" imgH="1409700" progId="Equation.3">
                  <p:embed/>
                  <p:pic>
                    <p:nvPicPr>
                      <p:cNvPr id="47" name="Object 56">
                        <a:extLst>
                          <a:ext uri="{FF2B5EF4-FFF2-40B4-BE49-F238E27FC236}">
                            <a16:creationId xmlns:a16="http://schemas.microsoft.com/office/drawing/2014/main" id="{7A246DED-EA43-CC47-B4E9-337403370C1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228" y="504054"/>
                        <a:ext cx="8128000" cy="21320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Rectangle 59">
            <a:extLst>
              <a:ext uri="{FF2B5EF4-FFF2-40B4-BE49-F238E27FC236}">
                <a16:creationId xmlns:a16="http://schemas.microsoft.com/office/drawing/2014/main" id="{517FF37B-B0D6-1941-A08C-EE4DD245BF30}"/>
              </a:ext>
            </a:extLst>
          </p:cNvPr>
          <p:cNvSpPr/>
          <p:nvPr/>
        </p:nvSpPr>
        <p:spPr>
          <a:xfrm>
            <a:off x="3016698" y="3843209"/>
            <a:ext cx="5215692" cy="1407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C95348F2-705E-064F-9F38-BF63638CD16F}"/>
              </a:ext>
            </a:extLst>
          </p:cNvPr>
          <p:cNvSpPr/>
          <p:nvPr/>
        </p:nvSpPr>
        <p:spPr>
          <a:xfrm>
            <a:off x="4768555" y="641825"/>
            <a:ext cx="294419" cy="438912"/>
          </a:xfrm>
          <a:prstGeom prst="ellipse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863861C3-9591-CF49-8BEC-75CCE5118AAA}"/>
              </a:ext>
            </a:extLst>
          </p:cNvPr>
          <p:cNvSpPr/>
          <p:nvPr/>
        </p:nvSpPr>
        <p:spPr>
          <a:xfrm>
            <a:off x="2358395" y="1350604"/>
            <a:ext cx="294419" cy="438912"/>
          </a:xfrm>
          <a:prstGeom prst="ellipse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291A539-6706-4D48-8B70-F89DFEE1CC01}"/>
              </a:ext>
            </a:extLst>
          </p:cNvPr>
          <p:cNvSpPr/>
          <p:nvPr/>
        </p:nvSpPr>
        <p:spPr>
          <a:xfrm>
            <a:off x="2358394" y="2043985"/>
            <a:ext cx="511611" cy="438912"/>
          </a:xfrm>
          <a:prstGeom prst="ellipse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D6A8198-5214-C349-BEC2-AFCE41092B79}"/>
              </a:ext>
            </a:extLst>
          </p:cNvPr>
          <p:cNvSpPr/>
          <p:nvPr/>
        </p:nvSpPr>
        <p:spPr>
          <a:xfrm>
            <a:off x="4048229" y="2075196"/>
            <a:ext cx="511611" cy="438912"/>
          </a:xfrm>
          <a:prstGeom prst="ellipse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0851D4B-820E-7440-9310-B2F44B9B8A03}"/>
              </a:ext>
            </a:extLst>
          </p:cNvPr>
          <p:cNvSpPr/>
          <p:nvPr/>
        </p:nvSpPr>
        <p:spPr>
          <a:xfrm>
            <a:off x="4610985" y="545759"/>
            <a:ext cx="4130987" cy="233954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485594BF-B7FC-1B4E-8263-B11C5CD203A5}"/>
              </a:ext>
            </a:extLst>
          </p:cNvPr>
          <p:cNvSpPr/>
          <p:nvPr/>
        </p:nvSpPr>
        <p:spPr>
          <a:xfrm>
            <a:off x="2143010" y="1274402"/>
            <a:ext cx="4233076" cy="13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352239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703C698-5D34-144F-A502-C9A70174B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58" y="2519755"/>
            <a:ext cx="2540000" cy="16637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5C92177-26B8-EF40-B470-C7940203D9A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03D9D672-E419-9F47-B241-79EDCA01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14860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Date Placeholder 4">
            <a:extLst>
              <a:ext uri="{FF2B5EF4-FFF2-40B4-BE49-F238E27FC236}">
                <a16:creationId xmlns:a16="http://schemas.microsoft.com/office/drawing/2014/main" id="{428EBE3C-DDA7-A24A-84B1-D37EC8BF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14860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8DD33A-AB21-494D-B09A-E29B84F2BCF7}"/>
              </a:ext>
            </a:extLst>
          </p:cNvPr>
          <p:cNvSpPr/>
          <p:nvPr/>
        </p:nvSpPr>
        <p:spPr>
          <a:xfrm>
            <a:off x="0" y="421"/>
            <a:ext cx="9144000" cy="3376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2F481C-2E48-3846-9F97-C47FB9E3C994}"/>
              </a:ext>
            </a:extLst>
          </p:cNvPr>
          <p:cNvSpPr txBox="1"/>
          <p:nvPr/>
        </p:nvSpPr>
        <p:spPr>
          <a:xfrm>
            <a:off x="3441515" y="-51073"/>
            <a:ext cx="23682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SIDIS Cross-Section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096A562-F80B-2E45-B605-8BBF57DFE3A4}"/>
              </a:ext>
            </a:extLst>
          </p:cNvPr>
          <p:cNvGrpSpPr/>
          <p:nvPr/>
        </p:nvGrpSpPr>
        <p:grpSpPr>
          <a:xfrm>
            <a:off x="149569" y="1998350"/>
            <a:ext cx="3397762" cy="2418961"/>
            <a:chOff x="4615" y="2186554"/>
            <a:chExt cx="3397762" cy="2418961"/>
          </a:xfrm>
        </p:grpSpPr>
        <p:sp>
          <p:nvSpPr>
            <p:cNvPr id="45" name="Parallelogram 44">
              <a:extLst>
                <a:ext uri="{FF2B5EF4-FFF2-40B4-BE49-F238E27FC236}">
                  <a16:creationId xmlns:a16="http://schemas.microsoft.com/office/drawing/2014/main" id="{8C270B6D-3816-FA46-BBFA-2410399C67BD}"/>
                </a:ext>
              </a:extLst>
            </p:cNvPr>
            <p:cNvSpPr/>
            <p:nvPr/>
          </p:nvSpPr>
          <p:spPr>
            <a:xfrm rot="17964810">
              <a:off x="1940932" y="1858964"/>
              <a:ext cx="1133856" cy="1789035"/>
            </a:xfrm>
            <a:prstGeom prst="parallelogram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46" name="Parallelogram 45">
              <a:extLst>
                <a:ext uri="{FF2B5EF4-FFF2-40B4-BE49-F238E27FC236}">
                  <a16:creationId xmlns:a16="http://schemas.microsoft.com/office/drawing/2014/main" id="{F2374888-0E17-E343-8EF7-FB7D9536C309}"/>
                </a:ext>
              </a:extLst>
            </p:cNvPr>
            <p:cNvSpPr/>
            <p:nvPr/>
          </p:nvSpPr>
          <p:spPr>
            <a:xfrm rot="17964810">
              <a:off x="183279" y="3897332"/>
              <a:ext cx="529519" cy="886847"/>
            </a:xfrm>
            <a:prstGeom prst="parallelogram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aphicFrame>
        <p:nvGraphicFramePr>
          <p:cNvPr id="47" name="Object 56">
            <a:extLst>
              <a:ext uri="{FF2B5EF4-FFF2-40B4-BE49-F238E27FC236}">
                <a16:creationId xmlns:a16="http://schemas.microsoft.com/office/drawing/2014/main" id="{7A246DED-EA43-CC47-B4E9-337403370C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3228" y="504054"/>
          <a:ext cx="8128000" cy="213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8" name="Equation" r:id="rId4" imgW="5397500" imgH="1409700" progId="Equation.3">
                  <p:embed/>
                </p:oleObj>
              </mc:Choice>
              <mc:Fallback>
                <p:oleObj name="Equation" r:id="rId4" imgW="5397500" imgH="1409700" progId="Equation.3">
                  <p:embed/>
                  <p:pic>
                    <p:nvPicPr>
                      <p:cNvPr id="47" name="Object 56">
                        <a:extLst>
                          <a:ext uri="{FF2B5EF4-FFF2-40B4-BE49-F238E27FC236}">
                            <a16:creationId xmlns:a16="http://schemas.microsoft.com/office/drawing/2014/main" id="{7A246DED-EA43-CC47-B4E9-337403370C1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228" y="504054"/>
                        <a:ext cx="8128000" cy="21320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Rectangle 59">
            <a:extLst>
              <a:ext uri="{FF2B5EF4-FFF2-40B4-BE49-F238E27FC236}">
                <a16:creationId xmlns:a16="http://schemas.microsoft.com/office/drawing/2014/main" id="{517FF37B-B0D6-1941-A08C-EE4DD245BF30}"/>
              </a:ext>
            </a:extLst>
          </p:cNvPr>
          <p:cNvSpPr/>
          <p:nvPr/>
        </p:nvSpPr>
        <p:spPr>
          <a:xfrm>
            <a:off x="3016698" y="3843209"/>
            <a:ext cx="5215692" cy="1407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C95348F2-705E-064F-9F38-BF63638CD16F}"/>
              </a:ext>
            </a:extLst>
          </p:cNvPr>
          <p:cNvSpPr/>
          <p:nvPr/>
        </p:nvSpPr>
        <p:spPr>
          <a:xfrm>
            <a:off x="4768555" y="641825"/>
            <a:ext cx="294419" cy="438912"/>
          </a:xfrm>
          <a:prstGeom prst="ellipse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863861C3-9591-CF49-8BEC-75CCE5118AAA}"/>
              </a:ext>
            </a:extLst>
          </p:cNvPr>
          <p:cNvSpPr/>
          <p:nvPr/>
        </p:nvSpPr>
        <p:spPr>
          <a:xfrm>
            <a:off x="2358395" y="1350604"/>
            <a:ext cx="294419" cy="438912"/>
          </a:xfrm>
          <a:prstGeom prst="ellipse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291A539-6706-4D48-8B70-F89DFEE1CC01}"/>
              </a:ext>
            </a:extLst>
          </p:cNvPr>
          <p:cNvSpPr/>
          <p:nvPr/>
        </p:nvSpPr>
        <p:spPr>
          <a:xfrm>
            <a:off x="2358394" y="2043985"/>
            <a:ext cx="511611" cy="438912"/>
          </a:xfrm>
          <a:prstGeom prst="ellipse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D6A8198-5214-C349-BEC2-AFCE41092B79}"/>
              </a:ext>
            </a:extLst>
          </p:cNvPr>
          <p:cNvSpPr/>
          <p:nvPr/>
        </p:nvSpPr>
        <p:spPr>
          <a:xfrm>
            <a:off x="4048229" y="2075196"/>
            <a:ext cx="511611" cy="438912"/>
          </a:xfrm>
          <a:prstGeom prst="ellipse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24673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703C698-5D34-144F-A502-C9A70174B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58" y="2519755"/>
            <a:ext cx="2540000" cy="16637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5C92177-26B8-EF40-B470-C7940203D9A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03D9D672-E419-9F47-B241-79EDCA01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14860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Date Placeholder 4">
            <a:extLst>
              <a:ext uri="{FF2B5EF4-FFF2-40B4-BE49-F238E27FC236}">
                <a16:creationId xmlns:a16="http://schemas.microsoft.com/office/drawing/2014/main" id="{428EBE3C-DDA7-A24A-84B1-D37EC8BF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14860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8DD33A-AB21-494D-B09A-E29B84F2BCF7}"/>
              </a:ext>
            </a:extLst>
          </p:cNvPr>
          <p:cNvSpPr/>
          <p:nvPr/>
        </p:nvSpPr>
        <p:spPr>
          <a:xfrm>
            <a:off x="0" y="421"/>
            <a:ext cx="9144000" cy="3376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2F481C-2E48-3846-9F97-C47FB9E3C994}"/>
              </a:ext>
            </a:extLst>
          </p:cNvPr>
          <p:cNvSpPr txBox="1"/>
          <p:nvPr/>
        </p:nvSpPr>
        <p:spPr>
          <a:xfrm>
            <a:off x="3441515" y="-51073"/>
            <a:ext cx="23682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SIDIS Cross-Section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096A562-F80B-2E45-B605-8BBF57DFE3A4}"/>
              </a:ext>
            </a:extLst>
          </p:cNvPr>
          <p:cNvGrpSpPr/>
          <p:nvPr/>
        </p:nvGrpSpPr>
        <p:grpSpPr>
          <a:xfrm>
            <a:off x="149569" y="1998350"/>
            <a:ext cx="3397762" cy="2418961"/>
            <a:chOff x="4615" y="2186554"/>
            <a:chExt cx="3397762" cy="2418961"/>
          </a:xfrm>
        </p:grpSpPr>
        <p:sp>
          <p:nvSpPr>
            <p:cNvPr id="45" name="Parallelogram 44">
              <a:extLst>
                <a:ext uri="{FF2B5EF4-FFF2-40B4-BE49-F238E27FC236}">
                  <a16:creationId xmlns:a16="http://schemas.microsoft.com/office/drawing/2014/main" id="{8C270B6D-3816-FA46-BBFA-2410399C67BD}"/>
                </a:ext>
              </a:extLst>
            </p:cNvPr>
            <p:cNvSpPr/>
            <p:nvPr/>
          </p:nvSpPr>
          <p:spPr>
            <a:xfrm rot="17964810">
              <a:off x="1940932" y="1858964"/>
              <a:ext cx="1133856" cy="1789035"/>
            </a:xfrm>
            <a:prstGeom prst="parallelogram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46" name="Parallelogram 45">
              <a:extLst>
                <a:ext uri="{FF2B5EF4-FFF2-40B4-BE49-F238E27FC236}">
                  <a16:creationId xmlns:a16="http://schemas.microsoft.com/office/drawing/2014/main" id="{F2374888-0E17-E343-8EF7-FB7D9536C309}"/>
                </a:ext>
              </a:extLst>
            </p:cNvPr>
            <p:cNvSpPr/>
            <p:nvPr/>
          </p:nvSpPr>
          <p:spPr>
            <a:xfrm rot="17964810">
              <a:off x="183279" y="3897332"/>
              <a:ext cx="529519" cy="886847"/>
            </a:xfrm>
            <a:prstGeom prst="parallelogram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aphicFrame>
        <p:nvGraphicFramePr>
          <p:cNvPr id="47" name="Object 56">
            <a:extLst>
              <a:ext uri="{FF2B5EF4-FFF2-40B4-BE49-F238E27FC236}">
                <a16:creationId xmlns:a16="http://schemas.microsoft.com/office/drawing/2014/main" id="{7A246DED-EA43-CC47-B4E9-337403370C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3228" y="504054"/>
          <a:ext cx="8128000" cy="213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95" name="Equation" r:id="rId4" imgW="5397500" imgH="1409700" progId="Equation.3">
                  <p:embed/>
                </p:oleObj>
              </mc:Choice>
              <mc:Fallback>
                <p:oleObj name="Equation" r:id="rId4" imgW="5397500" imgH="1409700" progId="Equation.3">
                  <p:embed/>
                  <p:pic>
                    <p:nvPicPr>
                      <p:cNvPr id="47" name="Object 56">
                        <a:extLst>
                          <a:ext uri="{FF2B5EF4-FFF2-40B4-BE49-F238E27FC236}">
                            <a16:creationId xmlns:a16="http://schemas.microsoft.com/office/drawing/2014/main" id="{7A246DED-EA43-CC47-B4E9-337403370C1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228" y="504054"/>
                        <a:ext cx="8128000" cy="21320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Oval 47">
            <a:extLst>
              <a:ext uri="{FF2B5EF4-FFF2-40B4-BE49-F238E27FC236}">
                <a16:creationId xmlns:a16="http://schemas.microsoft.com/office/drawing/2014/main" id="{FB70E277-3321-D343-AF57-770DADC23FCF}"/>
              </a:ext>
            </a:extLst>
          </p:cNvPr>
          <p:cNvSpPr/>
          <p:nvPr/>
        </p:nvSpPr>
        <p:spPr>
          <a:xfrm>
            <a:off x="3730385" y="4285903"/>
            <a:ext cx="1584501" cy="46782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04324A1-E0DC-CC44-A3AF-0B679CAB604A}"/>
              </a:ext>
            </a:extLst>
          </p:cNvPr>
          <p:cNvCxnSpPr>
            <a:endCxn id="54" idx="7"/>
          </p:cNvCxnSpPr>
          <p:nvPr/>
        </p:nvCxnSpPr>
        <p:spPr>
          <a:xfrm flipV="1">
            <a:off x="3911409" y="3716807"/>
            <a:ext cx="112593" cy="65549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66BA882-CB2C-734D-A26A-FF08444F7CE4}"/>
              </a:ext>
            </a:extLst>
          </p:cNvPr>
          <p:cNvCxnSpPr/>
          <p:nvPr/>
        </p:nvCxnSpPr>
        <p:spPr>
          <a:xfrm flipH="1" flipV="1">
            <a:off x="4915201" y="3724580"/>
            <a:ext cx="138824" cy="62299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D29E551-F884-C04E-9F14-54289BF451F6}"/>
              </a:ext>
            </a:extLst>
          </p:cNvPr>
          <p:cNvCxnSpPr>
            <a:stCxn id="64" idx="3"/>
            <a:endCxn id="54" idx="7"/>
          </p:cNvCxnSpPr>
          <p:nvPr/>
        </p:nvCxnSpPr>
        <p:spPr>
          <a:xfrm flipH="1">
            <a:off x="4024002" y="3320116"/>
            <a:ext cx="304077" cy="39669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88BB04F-165F-D243-83AC-2ADB529CECB7}"/>
              </a:ext>
            </a:extLst>
          </p:cNvPr>
          <p:cNvCxnSpPr/>
          <p:nvPr/>
        </p:nvCxnSpPr>
        <p:spPr>
          <a:xfrm flipV="1">
            <a:off x="3238494" y="4643733"/>
            <a:ext cx="588832" cy="33774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D1E2E6D-845C-274C-93EB-2D57043B0391}"/>
              </a:ext>
            </a:extLst>
          </p:cNvPr>
          <p:cNvCxnSpPr/>
          <p:nvPr/>
        </p:nvCxnSpPr>
        <p:spPr>
          <a:xfrm flipH="1" flipV="1">
            <a:off x="5217502" y="4643733"/>
            <a:ext cx="650944" cy="33774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" name="Freeform 53">
            <a:extLst>
              <a:ext uri="{FF2B5EF4-FFF2-40B4-BE49-F238E27FC236}">
                <a16:creationId xmlns:a16="http://schemas.microsoft.com/office/drawing/2014/main" id="{1B035FE7-D006-854A-BDE9-7138778F6EB2}"/>
              </a:ext>
            </a:extLst>
          </p:cNvPr>
          <p:cNvSpPr/>
          <p:nvPr/>
        </p:nvSpPr>
        <p:spPr>
          <a:xfrm>
            <a:off x="3529638" y="3419561"/>
            <a:ext cx="502902" cy="305019"/>
          </a:xfrm>
          <a:custGeom>
            <a:avLst/>
            <a:gdLst>
              <a:gd name="connsiteX0" fmla="*/ 0 w 403083"/>
              <a:gd name="connsiteY0" fmla="*/ 52268 h 251723"/>
              <a:gd name="connsiteX1" fmla="*/ 121920 w 403083"/>
              <a:gd name="connsiteY1" fmla="*/ 1468 h 251723"/>
              <a:gd name="connsiteX2" fmla="*/ 111760 w 403083"/>
              <a:gd name="connsiteY2" fmla="*/ 103068 h 251723"/>
              <a:gd name="connsiteX3" fmla="*/ 223520 w 403083"/>
              <a:gd name="connsiteY3" fmla="*/ 72588 h 251723"/>
              <a:gd name="connsiteX4" fmla="*/ 233680 w 403083"/>
              <a:gd name="connsiteY4" fmla="*/ 184348 h 251723"/>
              <a:gd name="connsiteX5" fmla="*/ 325120 w 403083"/>
              <a:gd name="connsiteY5" fmla="*/ 164028 h 251723"/>
              <a:gd name="connsiteX6" fmla="*/ 325120 w 403083"/>
              <a:gd name="connsiteY6" fmla="*/ 245308 h 251723"/>
              <a:gd name="connsiteX7" fmla="*/ 396240 w 403083"/>
              <a:gd name="connsiteY7" fmla="*/ 245308 h 251723"/>
              <a:gd name="connsiteX8" fmla="*/ 396240 w 403083"/>
              <a:gd name="connsiteY8" fmla="*/ 235148 h 251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3083" h="251723">
                <a:moveTo>
                  <a:pt x="0" y="52268"/>
                </a:moveTo>
                <a:cubicBezTo>
                  <a:pt x="51646" y="22634"/>
                  <a:pt x="103293" y="-6999"/>
                  <a:pt x="121920" y="1468"/>
                </a:cubicBezTo>
                <a:cubicBezTo>
                  <a:pt x="140547" y="9935"/>
                  <a:pt x="94827" y="91215"/>
                  <a:pt x="111760" y="103068"/>
                </a:cubicBezTo>
                <a:cubicBezTo>
                  <a:pt x="128693" y="114921"/>
                  <a:pt x="203200" y="59041"/>
                  <a:pt x="223520" y="72588"/>
                </a:cubicBezTo>
                <a:cubicBezTo>
                  <a:pt x="243840" y="86135"/>
                  <a:pt x="216747" y="169108"/>
                  <a:pt x="233680" y="184348"/>
                </a:cubicBezTo>
                <a:cubicBezTo>
                  <a:pt x="250613" y="199588"/>
                  <a:pt x="309880" y="153868"/>
                  <a:pt x="325120" y="164028"/>
                </a:cubicBezTo>
                <a:cubicBezTo>
                  <a:pt x="340360" y="174188"/>
                  <a:pt x="313267" y="231761"/>
                  <a:pt x="325120" y="245308"/>
                </a:cubicBezTo>
                <a:cubicBezTo>
                  <a:pt x="336973" y="258855"/>
                  <a:pt x="384387" y="247001"/>
                  <a:pt x="396240" y="245308"/>
                </a:cubicBezTo>
                <a:cubicBezTo>
                  <a:pt x="408093" y="243615"/>
                  <a:pt x="402166" y="239381"/>
                  <a:pt x="396240" y="235148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3818F27D-FEBC-3541-8F1C-FD2933CD42FE}"/>
              </a:ext>
            </a:extLst>
          </p:cNvPr>
          <p:cNvSpPr/>
          <p:nvPr/>
        </p:nvSpPr>
        <p:spPr>
          <a:xfrm>
            <a:off x="4915201" y="3419561"/>
            <a:ext cx="502902" cy="305019"/>
          </a:xfrm>
          <a:custGeom>
            <a:avLst/>
            <a:gdLst>
              <a:gd name="connsiteX0" fmla="*/ 0 w 403083"/>
              <a:gd name="connsiteY0" fmla="*/ 52268 h 251723"/>
              <a:gd name="connsiteX1" fmla="*/ 121920 w 403083"/>
              <a:gd name="connsiteY1" fmla="*/ 1468 h 251723"/>
              <a:gd name="connsiteX2" fmla="*/ 111760 w 403083"/>
              <a:gd name="connsiteY2" fmla="*/ 103068 h 251723"/>
              <a:gd name="connsiteX3" fmla="*/ 223520 w 403083"/>
              <a:gd name="connsiteY3" fmla="*/ 72588 h 251723"/>
              <a:gd name="connsiteX4" fmla="*/ 233680 w 403083"/>
              <a:gd name="connsiteY4" fmla="*/ 184348 h 251723"/>
              <a:gd name="connsiteX5" fmla="*/ 325120 w 403083"/>
              <a:gd name="connsiteY5" fmla="*/ 164028 h 251723"/>
              <a:gd name="connsiteX6" fmla="*/ 325120 w 403083"/>
              <a:gd name="connsiteY6" fmla="*/ 245308 h 251723"/>
              <a:gd name="connsiteX7" fmla="*/ 396240 w 403083"/>
              <a:gd name="connsiteY7" fmla="*/ 245308 h 251723"/>
              <a:gd name="connsiteX8" fmla="*/ 396240 w 403083"/>
              <a:gd name="connsiteY8" fmla="*/ 235148 h 251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3083" h="251723">
                <a:moveTo>
                  <a:pt x="0" y="52268"/>
                </a:moveTo>
                <a:cubicBezTo>
                  <a:pt x="51646" y="22634"/>
                  <a:pt x="103293" y="-6999"/>
                  <a:pt x="121920" y="1468"/>
                </a:cubicBezTo>
                <a:cubicBezTo>
                  <a:pt x="140547" y="9935"/>
                  <a:pt x="94827" y="91215"/>
                  <a:pt x="111760" y="103068"/>
                </a:cubicBezTo>
                <a:cubicBezTo>
                  <a:pt x="128693" y="114921"/>
                  <a:pt x="203200" y="59041"/>
                  <a:pt x="223520" y="72588"/>
                </a:cubicBezTo>
                <a:cubicBezTo>
                  <a:pt x="243840" y="86135"/>
                  <a:pt x="216747" y="169108"/>
                  <a:pt x="233680" y="184348"/>
                </a:cubicBezTo>
                <a:cubicBezTo>
                  <a:pt x="250613" y="199588"/>
                  <a:pt x="309880" y="153868"/>
                  <a:pt x="325120" y="164028"/>
                </a:cubicBezTo>
                <a:cubicBezTo>
                  <a:pt x="340360" y="174188"/>
                  <a:pt x="313267" y="231761"/>
                  <a:pt x="325120" y="245308"/>
                </a:cubicBezTo>
                <a:cubicBezTo>
                  <a:pt x="336973" y="258855"/>
                  <a:pt x="384387" y="247001"/>
                  <a:pt x="396240" y="245308"/>
                </a:cubicBezTo>
                <a:cubicBezTo>
                  <a:pt x="408093" y="243615"/>
                  <a:pt x="402166" y="239381"/>
                  <a:pt x="396240" y="235148"/>
                </a:cubicBezTo>
              </a:path>
            </a:pathLst>
          </a:custGeom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AC2E887-F0B7-7E48-8098-B0CA3E26B1D1}"/>
              </a:ext>
            </a:extLst>
          </p:cNvPr>
          <p:cNvSpPr txBox="1"/>
          <p:nvPr/>
        </p:nvSpPr>
        <p:spPr>
          <a:xfrm>
            <a:off x="3238494" y="4455424"/>
            <a:ext cx="500983" cy="526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+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087204C-2446-5C4B-9C96-442BBC186BA9}"/>
              </a:ext>
            </a:extLst>
          </p:cNvPr>
          <p:cNvSpPr txBox="1"/>
          <p:nvPr/>
        </p:nvSpPr>
        <p:spPr>
          <a:xfrm>
            <a:off x="5446109" y="4461610"/>
            <a:ext cx="500983" cy="526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+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A77FE5E-FBF4-1F4E-9610-B2638B550D63}"/>
              </a:ext>
            </a:extLst>
          </p:cNvPr>
          <p:cNvSpPr txBox="1"/>
          <p:nvPr/>
        </p:nvSpPr>
        <p:spPr>
          <a:xfrm>
            <a:off x="3613347" y="3969771"/>
            <a:ext cx="500983" cy="526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+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083685E-5259-1B4C-B0A1-9DD0EA7031DB}"/>
              </a:ext>
            </a:extLst>
          </p:cNvPr>
          <p:cNvSpPr txBox="1"/>
          <p:nvPr/>
        </p:nvSpPr>
        <p:spPr>
          <a:xfrm>
            <a:off x="5062974" y="3971103"/>
            <a:ext cx="500983" cy="526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+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17FF37B-B0D6-1941-A08C-EE4DD245BF30}"/>
              </a:ext>
            </a:extLst>
          </p:cNvPr>
          <p:cNvSpPr/>
          <p:nvPr/>
        </p:nvSpPr>
        <p:spPr>
          <a:xfrm>
            <a:off x="3016698" y="3843209"/>
            <a:ext cx="5215692" cy="1407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9761868-D191-9E42-AF07-10A631904071}"/>
              </a:ext>
            </a:extLst>
          </p:cNvPr>
          <p:cNvGrpSpPr/>
          <p:nvPr/>
        </p:nvGrpSpPr>
        <p:grpSpPr>
          <a:xfrm>
            <a:off x="4187984" y="2932793"/>
            <a:ext cx="580571" cy="420986"/>
            <a:chOff x="4073072" y="2548452"/>
            <a:chExt cx="580571" cy="420986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EECFD8F-C04E-6F45-95B2-7CAEC0D0AF82}"/>
                </a:ext>
              </a:extLst>
            </p:cNvPr>
            <p:cNvCxnSpPr/>
            <p:nvPr/>
          </p:nvCxnSpPr>
          <p:spPr>
            <a:xfrm flipH="1" flipV="1">
              <a:off x="4073072" y="2566594"/>
              <a:ext cx="253004" cy="19520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253B08C-DFB3-E64A-9AFC-EA2A6ABFED7C}"/>
                </a:ext>
              </a:extLst>
            </p:cNvPr>
            <p:cNvCxnSpPr/>
            <p:nvPr/>
          </p:nvCxnSpPr>
          <p:spPr>
            <a:xfrm flipV="1">
              <a:off x="4425177" y="2548452"/>
              <a:ext cx="228466" cy="19520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7D750A87-F5E9-2D42-874D-DE0D41DC26CA}"/>
                </a:ext>
              </a:extLst>
            </p:cNvPr>
            <p:cNvSpPr/>
            <p:nvPr/>
          </p:nvSpPr>
          <p:spPr>
            <a:xfrm>
              <a:off x="4154714" y="2739570"/>
              <a:ext cx="399143" cy="22986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73A3A25-9F2A-0240-B5F9-6585169E798E}"/>
              </a:ext>
            </a:extLst>
          </p:cNvPr>
          <p:cNvCxnSpPr>
            <a:stCxn id="64" idx="5"/>
          </p:cNvCxnSpPr>
          <p:nvPr/>
        </p:nvCxnSpPr>
        <p:spPr>
          <a:xfrm>
            <a:off x="4610316" y="3320116"/>
            <a:ext cx="304885" cy="39669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7F4F81F4-266F-C64C-8283-EFFF3FEE9B3C}"/>
              </a:ext>
            </a:extLst>
          </p:cNvPr>
          <p:cNvSpPr/>
          <p:nvPr/>
        </p:nvSpPr>
        <p:spPr>
          <a:xfrm>
            <a:off x="4073140" y="3495076"/>
            <a:ext cx="800871" cy="1395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61C0D69-E6FB-8344-840A-9FA25A47BDC0}"/>
              </a:ext>
            </a:extLst>
          </p:cNvPr>
          <p:cNvCxnSpPr/>
          <p:nvPr/>
        </p:nvCxnSpPr>
        <p:spPr>
          <a:xfrm>
            <a:off x="4478270" y="2801283"/>
            <a:ext cx="0" cy="2273340"/>
          </a:xfrm>
          <a:prstGeom prst="line">
            <a:avLst/>
          </a:prstGeom>
          <a:ln w="25400"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A6ADB611-96A1-2C45-8EEE-AA7A17229A2B}"/>
              </a:ext>
            </a:extLst>
          </p:cNvPr>
          <p:cNvSpPr/>
          <p:nvPr/>
        </p:nvSpPr>
        <p:spPr>
          <a:xfrm>
            <a:off x="435429" y="4564331"/>
            <a:ext cx="2028805" cy="61129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EDDEE99-1335-C540-9E08-14C5E77BF92A}"/>
              </a:ext>
            </a:extLst>
          </p:cNvPr>
          <p:cNvSpPr txBox="1"/>
          <p:nvPr/>
        </p:nvSpPr>
        <p:spPr>
          <a:xfrm>
            <a:off x="620920" y="4623133"/>
            <a:ext cx="1651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TMD Factorization</a:t>
            </a:r>
          </a:p>
          <a:p>
            <a:r>
              <a:rPr lang="en-US" sz="1400" dirty="0"/>
              <a:t>holds for </a:t>
            </a:r>
            <a:r>
              <a:rPr lang="en-US" sz="1400" dirty="0" err="1"/>
              <a:t>p</a:t>
            </a:r>
            <a:r>
              <a:rPr lang="en-US" sz="1400" baseline="-25000" dirty="0" err="1"/>
              <a:t>T</a:t>
            </a:r>
            <a:r>
              <a:rPr lang="en-US" sz="1400" dirty="0"/>
              <a:t>&lt;&lt;Q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3D8017B-BAB3-C346-B557-69AAA2DF13F5}"/>
              </a:ext>
            </a:extLst>
          </p:cNvPr>
          <p:cNvSpPr txBox="1"/>
          <p:nvPr/>
        </p:nvSpPr>
        <p:spPr>
          <a:xfrm>
            <a:off x="6118127" y="4304419"/>
            <a:ext cx="2212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Parton distribution function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B3068C6-D8CB-4043-9626-CFC44148FD13}"/>
              </a:ext>
            </a:extLst>
          </p:cNvPr>
          <p:cNvSpPr txBox="1"/>
          <p:nvPr/>
        </p:nvSpPr>
        <p:spPr>
          <a:xfrm>
            <a:off x="6675514" y="3570691"/>
            <a:ext cx="1402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Hard scattering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AD7D256-3589-5043-B454-262FC902F72C}"/>
              </a:ext>
            </a:extLst>
          </p:cNvPr>
          <p:cNvSpPr txBox="1"/>
          <p:nvPr/>
        </p:nvSpPr>
        <p:spPr>
          <a:xfrm>
            <a:off x="6437048" y="2971316"/>
            <a:ext cx="2407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Parton fragmentation function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ABC196D-35B7-1942-81B7-18203847B13B}"/>
              </a:ext>
            </a:extLst>
          </p:cNvPr>
          <p:cNvSpPr/>
          <p:nvPr/>
        </p:nvSpPr>
        <p:spPr>
          <a:xfrm>
            <a:off x="116692" y="5397251"/>
            <a:ext cx="8773584" cy="911726"/>
          </a:xfrm>
          <a:prstGeom prst="rect">
            <a:avLst/>
          </a:prstGeom>
          <a:solidFill>
            <a:schemeClr val="bg1"/>
          </a:solidFill>
          <a:ln w="1270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4" name="Object 2">
            <a:extLst>
              <a:ext uri="{FF2B5EF4-FFF2-40B4-BE49-F238E27FC236}">
                <a16:creationId xmlns:a16="http://schemas.microsoft.com/office/drawing/2014/main" id="{408DC597-CEDE-4C4F-96FD-2DBFDF8227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8047" y="5808915"/>
          <a:ext cx="8383587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96" name="Equation" r:id="rId6" imgW="5130800" imgH="304800" progId="Equation.3">
                  <p:embed/>
                </p:oleObj>
              </mc:Choice>
              <mc:Fallback>
                <p:oleObj name="Equation" r:id="rId6" imgW="5130800" imgH="304800" progId="Equation.3">
                  <p:embed/>
                  <p:pic>
                    <p:nvPicPr>
                      <p:cNvPr id="74" name="Object 2">
                        <a:extLst>
                          <a:ext uri="{FF2B5EF4-FFF2-40B4-BE49-F238E27FC236}">
                            <a16:creationId xmlns:a16="http://schemas.microsoft.com/office/drawing/2014/main" id="{408DC597-CEDE-4C4F-96FD-2DBFDF82272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047" y="5808915"/>
                        <a:ext cx="8383587" cy="5000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" name="TextBox 74">
            <a:extLst>
              <a:ext uri="{FF2B5EF4-FFF2-40B4-BE49-F238E27FC236}">
                <a16:creationId xmlns:a16="http://schemas.microsoft.com/office/drawing/2014/main" id="{AFD7AC04-F952-7D46-8373-32EAF5BD84FB}"/>
              </a:ext>
            </a:extLst>
          </p:cNvPr>
          <p:cNvSpPr txBox="1"/>
          <p:nvPr/>
        </p:nvSpPr>
        <p:spPr>
          <a:xfrm>
            <a:off x="341493" y="5397251"/>
            <a:ext cx="58075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Wide kinematic coverage is needed to resolve the convolution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C95348F2-705E-064F-9F38-BF63638CD16F}"/>
              </a:ext>
            </a:extLst>
          </p:cNvPr>
          <p:cNvSpPr/>
          <p:nvPr/>
        </p:nvSpPr>
        <p:spPr>
          <a:xfrm>
            <a:off x="4768555" y="641825"/>
            <a:ext cx="294419" cy="438912"/>
          </a:xfrm>
          <a:prstGeom prst="ellipse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863861C3-9591-CF49-8BEC-75CCE5118AAA}"/>
              </a:ext>
            </a:extLst>
          </p:cNvPr>
          <p:cNvSpPr/>
          <p:nvPr/>
        </p:nvSpPr>
        <p:spPr>
          <a:xfrm>
            <a:off x="2358395" y="1350604"/>
            <a:ext cx="294419" cy="438912"/>
          </a:xfrm>
          <a:prstGeom prst="ellipse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291A539-6706-4D48-8B70-F89DFEE1CC01}"/>
              </a:ext>
            </a:extLst>
          </p:cNvPr>
          <p:cNvSpPr/>
          <p:nvPr/>
        </p:nvSpPr>
        <p:spPr>
          <a:xfrm>
            <a:off x="2358394" y="2043985"/>
            <a:ext cx="511611" cy="438912"/>
          </a:xfrm>
          <a:prstGeom prst="ellipse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D6A8198-5214-C349-BEC2-AFCE41092B79}"/>
              </a:ext>
            </a:extLst>
          </p:cNvPr>
          <p:cNvSpPr/>
          <p:nvPr/>
        </p:nvSpPr>
        <p:spPr>
          <a:xfrm>
            <a:off x="4048229" y="2075196"/>
            <a:ext cx="511611" cy="438912"/>
          </a:xfrm>
          <a:prstGeom prst="ellipse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498CE54-255E-8547-814D-6E0D30AA15B3}"/>
              </a:ext>
            </a:extLst>
          </p:cNvPr>
          <p:cNvCxnSpPr/>
          <p:nvPr/>
        </p:nvCxnSpPr>
        <p:spPr>
          <a:xfrm>
            <a:off x="6944497" y="4623133"/>
            <a:ext cx="280087" cy="1185782"/>
          </a:xfrm>
          <a:prstGeom prst="straightConnector1">
            <a:avLst/>
          </a:prstGeom>
          <a:ln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FC0B5933-BA9C-D44E-A432-FC76F29BCAE8}"/>
              </a:ext>
            </a:extLst>
          </p:cNvPr>
          <p:cNvCxnSpPr>
            <a:cxnSpLocks/>
          </p:cNvCxnSpPr>
          <p:nvPr/>
        </p:nvCxnSpPr>
        <p:spPr>
          <a:xfrm flipH="1">
            <a:off x="8343798" y="3352203"/>
            <a:ext cx="280253" cy="2437211"/>
          </a:xfrm>
          <a:prstGeom prst="straightConnector1">
            <a:avLst/>
          </a:prstGeom>
          <a:ln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9125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engine&#10;&#10;Description automatically generated">
            <a:extLst>
              <a:ext uri="{FF2B5EF4-FFF2-40B4-BE49-F238E27FC236}">
                <a16:creationId xmlns:a16="http://schemas.microsoft.com/office/drawing/2014/main" id="{10C0ED35-77F5-874A-9BD2-0B06D5F50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29" y="1878901"/>
            <a:ext cx="2387600" cy="15875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C19D67D-E636-4B4D-9363-D8A3D39B03C6}"/>
              </a:ext>
            </a:extLst>
          </p:cNvPr>
          <p:cNvSpPr/>
          <p:nvPr/>
        </p:nvSpPr>
        <p:spPr>
          <a:xfrm>
            <a:off x="111805" y="1262689"/>
            <a:ext cx="8895871" cy="5199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5B5C8F-BA1C-CD4D-BD9A-124C60F56B28}"/>
              </a:ext>
            </a:extLst>
          </p:cNvPr>
          <p:cNvSpPr/>
          <p:nvPr/>
        </p:nvSpPr>
        <p:spPr>
          <a:xfrm>
            <a:off x="111328" y="4676048"/>
            <a:ext cx="8895871" cy="6934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5C92177-26B8-EF40-B470-C7940203D9A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03D9D672-E419-9F47-B241-79EDCA01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14860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Date Placeholder 4">
            <a:extLst>
              <a:ext uri="{FF2B5EF4-FFF2-40B4-BE49-F238E27FC236}">
                <a16:creationId xmlns:a16="http://schemas.microsoft.com/office/drawing/2014/main" id="{428EBE3C-DDA7-A24A-84B1-D37EC8BF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14860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8DD33A-AB21-494D-B09A-E29B84F2BCF7}"/>
              </a:ext>
            </a:extLst>
          </p:cNvPr>
          <p:cNvSpPr/>
          <p:nvPr/>
        </p:nvSpPr>
        <p:spPr>
          <a:xfrm>
            <a:off x="0" y="421"/>
            <a:ext cx="9144000" cy="3376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2F481C-2E48-3846-9F97-C47FB9E3C994}"/>
              </a:ext>
            </a:extLst>
          </p:cNvPr>
          <p:cNvSpPr txBox="1"/>
          <p:nvPr/>
        </p:nvSpPr>
        <p:spPr>
          <a:xfrm>
            <a:off x="3683720" y="-51073"/>
            <a:ext cx="18838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87FF0C-E408-1E42-A2D6-6507ABC8BAFC}"/>
              </a:ext>
            </a:extLst>
          </p:cNvPr>
          <p:cNvSpPr txBox="1"/>
          <p:nvPr/>
        </p:nvSpPr>
        <p:spPr>
          <a:xfrm>
            <a:off x="7705600" y="431308"/>
            <a:ext cx="1217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MC is CERN </a:t>
            </a:r>
          </a:p>
          <a:p>
            <a:r>
              <a:rPr lang="en-US" sz="1400" b="1" dirty="0"/>
              <a:t>SPSC member</a:t>
            </a:r>
            <a:endParaRPr lang="en-IT" sz="14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EDCBAA-B644-0F4C-BECA-D7F4063184FE}"/>
              </a:ext>
            </a:extLst>
          </p:cNvPr>
          <p:cNvSpPr txBox="1"/>
          <p:nvPr/>
        </p:nvSpPr>
        <p:spPr>
          <a:xfrm>
            <a:off x="165751" y="1267688"/>
            <a:ext cx="2368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/>
              <a:t>HERMES  @ DESY</a:t>
            </a:r>
            <a:r>
              <a:rPr lang="en-IT" sz="1400" dirty="0"/>
              <a:t> (precursors)</a:t>
            </a:r>
          </a:p>
          <a:p>
            <a:r>
              <a:rPr lang="en-IT" sz="1400" dirty="0"/>
              <a:t>First obsrvations 2001-2012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3FCBF2-927B-8D4C-BAD8-90348AAADF6D}"/>
              </a:ext>
            </a:extLst>
          </p:cNvPr>
          <p:cNvSpPr txBox="1"/>
          <p:nvPr/>
        </p:nvSpPr>
        <p:spPr>
          <a:xfrm>
            <a:off x="165751" y="3456645"/>
            <a:ext cx="192713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/>
              <a:t>Deputy spokesperson</a:t>
            </a:r>
          </a:p>
          <a:p>
            <a:r>
              <a:rPr lang="en-IT" sz="1400" dirty="0"/>
              <a:t>Analysis Corrdinator</a:t>
            </a:r>
          </a:p>
          <a:p>
            <a:r>
              <a:rPr lang="en-IT" sz="1400" dirty="0"/>
              <a:t>Physics WG convener</a:t>
            </a:r>
          </a:p>
          <a:p>
            <a:r>
              <a:rPr lang="en-IT" sz="1400" dirty="0"/>
              <a:t>Editorial Borad member</a:t>
            </a:r>
          </a:p>
          <a:p>
            <a:r>
              <a:rPr lang="en-IT" sz="1400" dirty="0"/>
              <a:t>Run coordinator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05B45B9-88AE-1D4E-92C6-9F59D66CB7F4}"/>
              </a:ext>
            </a:extLst>
          </p:cNvPr>
          <p:cNvSpPr txBox="1"/>
          <p:nvPr/>
        </p:nvSpPr>
        <p:spPr>
          <a:xfrm>
            <a:off x="341009" y="5873349"/>
            <a:ext cx="1533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Polarized target</a:t>
            </a:r>
          </a:p>
          <a:p>
            <a:r>
              <a:rPr lang="en-IT" sz="1400" dirty="0"/>
              <a:t>Target coordinator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2A390A-373A-8849-84B0-4CC57C83FB17}"/>
              </a:ext>
            </a:extLst>
          </p:cNvPr>
          <p:cNvSpPr txBox="1"/>
          <p:nvPr/>
        </p:nvSpPr>
        <p:spPr>
          <a:xfrm>
            <a:off x="144456" y="431308"/>
            <a:ext cx="755219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MC contriuted to the BSM studies in the electro-weak sector (</a:t>
            </a:r>
            <a:r>
              <a:rPr lang="en-IT" sz="1500" dirty="0">
                <a:latin typeface="Symbol" pitchFamily="2" charset="2"/>
              </a:rPr>
              <a:t>n</a:t>
            </a:r>
            <a:r>
              <a:rPr lang="en-IT" sz="1500" dirty="0"/>
              <a:t> oscillations, K</a:t>
            </a:r>
            <a:r>
              <a:rPr lang="en-IT" sz="1500" baseline="-25000" dirty="0"/>
              <a:t>L</a:t>
            </a:r>
            <a:r>
              <a:rPr lang="en-IT" sz="1500" dirty="0"/>
              <a:t> rare decays) </a:t>
            </a:r>
          </a:p>
          <a:p>
            <a:r>
              <a:rPr lang="en-GB" sz="1500" dirty="0"/>
              <a:t>a</a:t>
            </a:r>
            <a:r>
              <a:rPr lang="en-IT" sz="1500" dirty="0"/>
              <a:t>nd in estalishing a new investigation paradigm in the strong sector (nucleon 3D):</a:t>
            </a:r>
          </a:p>
          <a:p>
            <a:r>
              <a:rPr lang="en-IT" sz="1500" b="1" i="1" dirty="0"/>
              <a:t>Strong force dynamics in the confined state probed by parton transverse degreees of freedom</a:t>
            </a:r>
          </a:p>
        </p:txBody>
      </p:sp>
    </p:spTree>
    <p:extLst>
      <p:ext uri="{BB962C8B-B14F-4D97-AF65-F5344CB8AC3E}">
        <p14:creationId xmlns:p14="http://schemas.microsoft.com/office/powerpoint/2010/main" val="1256817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0DABAD13-2019-E34F-AF42-882AE2497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698" y="2899495"/>
            <a:ext cx="3352800" cy="3619500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872F85DF-6BF9-7145-93B2-E258A5F83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944" y="590652"/>
            <a:ext cx="3390900" cy="19177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5C92177-26B8-EF40-B470-C7940203D9A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03D9D672-E419-9F47-B241-79EDCA01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14860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Date Placeholder 4">
            <a:extLst>
              <a:ext uri="{FF2B5EF4-FFF2-40B4-BE49-F238E27FC236}">
                <a16:creationId xmlns:a16="http://schemas.microsoft.com/office/drawing/2014/main" id="{428EBE3C-DDA7-A24A-84B1-D37EC8BF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14860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8DD33A-AB21-494D-B09A-E29B84F2BCF7}"/>
              </a:ext>
            </a:extLst>
          </p:cNvPr>
          <p:cNvSpPr/>
          <p:nvPr/>
        </p:nvSpPr>
        <p:spPr>
          <a:xfrm>
            <a:off x="0" y="421"/>
            <a:ext cx="9144000" cy="3376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2F481C-2E48-3846-9F97-C47FB9E3C994}"/>
              </a:ext>
            </a:extLst>
          </p:cNvPr>
          <p:cNvSpPr txBox="1"/>
          <p:nvPr/>
        </p:nvSpPr>
        <p:spPr>
          <a:xfrm>
            <a:off x="3572417" y="-51073"/>
            <a:ext cx="21064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HERMES TARGET</a:t>
            </a:r>
          </a:p>
        </p:txBody>
      </p:sp>
      <p:pic>
        <p:nvPicPr>
          <p:cNvPr id="29" name="Picture 28" descr="A picture containing engine&#10;&#10;Description automatically generated">
            <a:extLst>
              <a:ext uri="{FF2B5EF4-FFF2-40B4-BE49-F238E27FC236}">
                <a16:creationId xmlns:a16="http://schemas.microsoft.com/office/drawing/2014/main" id="{5BB7CF7A-25C0-6E41-BF5E-16FD0F079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521" y="3864740"/>
            <a:ext cx="3917556" cy="258392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BE1C5FA-D149-0540-B52E-C3753094ECAF}"/>
              </a:ext>
            </a:extLst>
          </p:cNvPr>
          <p:cNvSpPr txBox="1"/>
          <p:nvPr/>
        </p:nvSpPr>
        <p:spPr>
          <a:xfrm>
            <a:off x="507155" y="879818"/>
            <a:ext cx="4483856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latin typeface="+mj-lt"/>
              </a:rPr>
              <a:t>Unique target internal to a high-energy acelerator ring</a:t>
            </a:r>
          </a:p>
          <a:p>
            <a:r>
              <a:rPr lang="en-IT" sz="1400" dirty="0">
                <a:latin typeface="+mj-lt"/>
              </a:rPr>
              <a:t>Unpolarized gas, polarized hydrogen and deuterium</a:t>
            </a:r>
          </a:p>
          <a:p>
            <a:endParaRPr lang="en-IT" sz="1000" dirty="0">
              <a:latin typeface="+mj-lt"/>
            </a:endParaRPr>
          </a:p>
          <a:p>
            <a:r>
              <a:rPr lang="en-IT" sz="1400" dirty="0">
                <a:latin typeface="+mj-lt"/>
              </a:rPr>
              <a:t>         No dilution of not polarized nuclear elements (vs NH</a:t>
            </a:r>
            <a:r>
              <a:rPr lang="en-IT" sz="1400" baseline="-25000" dirty="0">
                <a:latin typeface="+mj-lt"/>
              </a:rPr>
              <a:t>3</a:t>
            </a:r>
            <a:r>
              <a:rPr lang="en-IT" sz="1400" dirty="0">
                <a:latin typeface="+mj-lt"/>
              </a:rPr>
              <a:t>)</a:t>
            </a:r>
          </a:p>
          <a:p>
            <a:endParaRPr lang="en-IT" sz="1000" dirty="0">
              <a:latin typeface="+mj-lt"/>
            </a:endParaRPr>
          </a:p>
          <a:p>
            <a:r>
              <a:rPr lang="en-IT" sz="1400" dirty="0">
                <a:latin typeface="+mj-lt"/>
              </a:rPr>
              <a:t>        Target cell to increase x 100 density </a:t>
            </a:r>
          </a:p>
          <a:p>
            <a:endParaRPr lang="en-IT" sz="1000" dirty="0">
              <a:latin typeface="+mj-lt"/>
            </a:endParaRPr>
          </a:p>
          <a:p>
            <a:r>
              <a:rPr lang="en-IT" sz="1400" dirty="0">
                <a:latin typeface="+mj-lt"/>
              </a:rPr>
              <a:t>                 Temperature 60-100 K</a:t>
            </a:r>
          </a:p>
          <a:p>
            <a:endParaRPr lang="en-IT" sz="1000" dirty="0">
              <a:latin typeface="+mj-lt"/>
            </a:endParaRPr>
          </a:p>
          <a:p>
            <a:r>
              <a:rPr lang="en-IT" sz="1400" dirty="0">
                <a:latin typeface="+mj-lt"/>
              </a:rPr>
              <a:t>                 Areal density   1-2 10</a:t>
            </a:r>
            <a:r>
              <a:rPr lang="en-IT" sz="1400" baseline="30000" dirty="0">
                <a:latin typeface="+mj-lt"/>
              </a:rPr>
              <a:t>14</a:t>
            </a:r>
            <a:r>
              <a:rPr lang="en-IT" sz="1400" dirty="0">
                <a:latin typeface="+mj-lt"/>
              </a:rPr>
              <a:t> nucleons/cm</a:t>
            </a:r>
            <a:r>
              <a:rPr lang="en-IT" sz="1400" baseline="30000" dirty="0">
                <a:latin typeface="+mj-lt"/>
              </a:rPr>
              <a:t>2</a:t>
            </a:r>
          </a:p>
          <a:p>
            <a:endParaRPr lang="en-IT" sz="1000" dirty="0">
              <a:latin typeface="+mj-lt"/>
            </a:endParaRPr>
          </a:p>
          <a:p>
            <a:r>
              <a:rPr lang="en-IT" sz="1400" dirty="0">
                <a:latin typeface="+mj-lt"/>
              </a:rPr>
              <a:t>                 Spin flip every 1 -3 minutes</a:t>
            </a:r>
          </a:p>
          <a:p>
            <a:endParaRPr lang="en-IT" sz="1000" dirty="0">
              <a:latin typeface="+mj-lt"/>
            </a:endParaRPr>
          </a:p>
          <a:p>
            <a:r>
              <a:rPr lang="en-IT" sz="1400" dirty="0">
                <a:latin typeface="+mj-lt"/>
              </a:rPr>
              <a:t>                 P ~ 85 % longitudinal, ~ 73 % transverse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D5F4D6-62C5-5F40-B1FC-F82C7AB8F25A}"/>
              </a:ext>
            </a:extLst>
          </p:cNvPr>
          <p:cNvSpPr txBox="1"/>
          <p:nvPr/>
        </p:nvSpPr>
        <p:spPr>
          <a:xfrm>
            <a:off x="5138288" y="2567892"/>
            <a:ext cx="4005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1997 Hydrogen run: atomic fraction and polarization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FFC3D7A-A668-6347-945D-BA2F2F94FAC8}"/>
              </a:ext>
            </a:extLst>
          </p:cNvPr>
          <p:cNvSpPr txBox="1"/>
          <p:nvPr/>
        </p:nvSpPr>
        <p:spPr>
          <a:xfrm>
            <a:off x="86446" y="447621"/>
            <a:ext cx="43478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b="1" dirty="0"/>
              <a:t>MC as Target Coordinator   </a:t>
            </a:r>
            <a:r>
              <a:rPr lang="en-IT" sz="1500" dirty="0"/>
              <a:t>maintenance and analysis</a:t>
            </a:r>
            <a:endParaRPr lang="en-IT" sz="1500" b="1" dirty="0"/>
          </a:p>
        </p:txBody>
      </p:sp>
    </p:spTree>
    <p:extLst>
      <p:ext uri="{BB962C8B-B14F-4D97-AF65-F5344CB8AC3E}">
        <p14:creationId xmlns:p14="http://schemas.microsoft.com/office/powerpoint/2010/main" val="1615008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25E9811B-FB9A-CD42-9B40-3C79BD0A5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433" y="1832550"/>
            <a:ext cx="2229946" cy="1760484"/>
          </a:xfrm>
          <a:prstGeom prst="rect">
            <a:avLst/>
          </a:prstGeom>
        </p:spPr>
      </p:pic>
      <p:pic>
        <p:nvPicPr>
          <p:cNvPr id="17" name="Picture 16" descr="Chart, scatter chart&#10;&#10;Description automatically generated">
            <a:extLst>
              <a:ext uri="{FF2B5EF4-FFF2-40B4-BE49-F238E27FC236}">
                <a16:creationId xmlns:a16="http://schemas.microsoft.com/office/drawing/2014/main" id="{F1B6896C-7813-5347-A9D3-E7BAF2249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15" y="2362364"/>
            <a:ext cx="2555443" cy="4098130"/>
          </a:xfrm>
          <a:prstGeom prst="rect">
            <a:avLst/>
          </a:prstGeom>
        </p:spPr>
      </p:pic>
      <p:pic>
        <p:nvPicPr>
          <p:cNvPr id="15" name="Picture 14" descr="A picture containing chart&#10;&#10;Description automatically generated">
            <a:extLst>
              <a:ext uri="{FF2B5EF4-FFF2-40B4-BE49-F238E27FC236}">
                <a16:creationId xmlns:a16="http://schemas.microsoft.com/office/drawing/2014/main" id="{A8C57E9C-BCEC-B840-ACE1-CACAC10AD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817" y="1232451"/>
            <a:ext cx="2429467" cy="2359048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BDF117F8-5503-934A-97BC-47E3D298E9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887" y="4046376"/>
            <a:ext cx="3637398" cy="248574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5C92177-26B8-EF40-B470-C7940203D9A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03D9D672-E419-9F47-B241-79EDCA01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14860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Date Placeholder 4">
            <a:extLst>
              <a:ext uri="{FF2B5EF4-FFF2-40B4-BE49-F238E27FC236}">
                <a16:creationId xmlns:a16="http://schemas.microsoft.com/office/drawing/2014/main" id="{428EBE3C-DDA7-A24A-84B1-D37EC8BF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14860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8DD33A-AB21-494D-B09A-E29B84F2BCF7}"/>
              </a:ext>
            </a:extLst>
          </p:cNvPr>
          <p:cNvSpPr/>
          <p:nvPr/>
        </p:nvSpPr>
        <p:spPr>
          <a:xfrm>
            <a:off x="0" y="421"/>
            <a:ext cx="9144000" cy="3376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2F481C-2E48-3846-9F97-C47FB9E3C994}"/>
              </a:ext>
            </a:extLst>
          </p:cNvPr>
          <p:cNvSpPr txBox="1"/>
          <p:nvPr/>
        </p:nvSpPr>
        <p:spPr>
          <a:xfrm>
            <a:off x="4046584" y="-51073"/>
            <a:ext cx="11581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HERMES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2D8F91-A62A-CB45-9231-069E78EE83C5}"/>
              </a:ext>
            </a:extLst>
          </p:cNvPr>
          <p:cNvSpPr txBox="1"/>
          <p:nvPr/>
        </p:nvSpPr>
        <p:spPr>
          <a:xfrm>
            <a:off x="86446" y="447621"/>
            <a:ext cx="519712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b="1" dirty="0"/>
              <a:t>MC as Deputy Spokesperson, Analysis Coordinator, EB member</a:t>
            </a:r>
            <a:endParaRPr lang="en-IT" sz="1500" dirty="0"/>
          </a:p>
          <a:p>
            <a:r>
              <a:rPr lang="en-IT" sz="1500" dirty="0"/>
              <a:t>Several first observations, limited in statistics </a:t>
            </a:r>
          </a:p>
          <a:p>
            <a:r>
              <a:rPr lang="en-IT" sz="1500" dirty="0"/>
              <a:t>but all configurations available ad pure target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24B06A-3E6B-A648-95C0-2C325CD37451}"/>
              </a:ext>
            </a:extLst>
          </p:cNvPr>
          <p:cNvSpPr txBox="1"/>
          <p:nvPr/>
        </p:nvSpPr>
        <p:spPr>
          <a:xfrm>
            <a:off x="3411772" y="1485920"/>
            <a:ext cx="2705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latin typeface="+mj-lt"/>
              </a:rPr>
              <a:t>Most precise  </a:t>
            </a:r>
            <a:r>
              <a:rPr lang="en-IT" sz="1400" dirty="0">
                <a:latin typeface="Symbol" pitchFamily="2" charset="2"/>
              </a:rPr>
              <a:t>DS</a:t>
            </a:r>
            <a:r>
              <a:rPr lang="en-IT" sz="1400" dirty="0"/>
              <a:t> = 0.330 +/- 0.039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137E9F-A677-114A-B666-FE86F5216771}"/>
              </a:ext>
            </a:extLst>
          </p:cNvPr>
          <p:cNvSpPr txBox="1"/>
          <p:nvPr/>
        </p:nvSpPr>
        <p:spPr>
          <a:xfrm>
            <a:off x="4625653" y="3703965"/>
            <a:ext cx="4451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latin typeface="+mj-lt"/>
              </a:rPr>
              <a:t>First Compton scattering with trasnversely polarized target</a:t>
            </a:r>
            <a:endParaRPr lang="en-IT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D17CE0B-78B5-9547-B9DA-1848E8EE2842}"/>
              </a:ext>
            </a:extLst>
          </p:cNvPr>
          <p:cNvSpPr txBox="1"/>
          <p:nvPr/>
        </p:nvSpPr>
        <p:spPr>
          <a:xfrm>
            <a:off x="86446" y="1991984"/>
            <a:ext cx="306667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>
                <a:latin typeface="+mj-lt"/>
              </a:rPr>
              <a:t>First Sivers and Transversity evidence</a:t>
            </a:r>
            <a:endParaRPr lang="en-IT" sz="15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FED78D-57ED-C942-A87C-2288671348AD}"/>
              </a:ext>
            </a:extLst>
          </p:cNvPr>
          <p:cNvSpPr txBox="1"/>
          <p:nvPr/>
        </p:nvSpPr>
        <p:spPr>
          <a:xfrm>
            <a:off x="7067164" y="650404"/>
            <a:ext cx="1812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latin typeface="+mj-lt"/>
              </a:rPr>
              <a:t>Most precise flavor</a:t>
            </a:r>
          </a:p>
          <a:p>
            <a:r>
              <a:rPr lang="en-IT" sz="1400" dirty="0">
                <a:latin typeface="+mj-lt"/>
              </a:rPr>
              <a:t>separated multiplicity</a:t>
            </a:r>
            <a:endParaRPr lang="en-IT" sz="1400" dirty="0"/>
          </a:p>
        </p:txBody>
      </p:sp>
      <p:sp>
        <p:nvSpPr>
          <p:cNvPr id="7" name="Striped Right Arrow 6">
            <a:extLst>
              <a:ext uri="{FF2B5EF4-FFF2-40B4-BE49-F238E27FC236}">
                <a16:creationId xmlns:a16="http://schemas.microsoft.com/office/drawing/2014/main" id="{EA178544-6D72-FB46-B39E-175C8296AE23}"/>
              </a:ext>
            </a:extLst>
          </p:cNvPr>
          <p:cNvSpPr/>
          <p:nvPr/>
        </p:nvSpPr>
        <p:spPr>
          <a:xfrm rot="3247979">
            <a:off x="2654777" y="3684152"/>
            <a:ext cx="548640" cy="490118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051D4C-1369-9742-9F90-F542848137D4}"/>
              </a:ext>
            </a:extLst>
          </p:cNvPr>
          <p:cNvSpPr txBox="1"/>
          <p:nvPr/>
        </p:nvSpPr>
        <p:spPr>
          <a:xfrm>
            <a:off x="5204722" y="883586"/>
            <a:ext cx="11501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b="1" dirty="0">
                <a:solidFill>
                  <a:srgbClr val="00B050"/>
                </a:solidFill>
              </a:rPr>
              <a:t>Axial charge</a:t>
            </a:r>
          </a:p>
        </p:txBody>
      </p:sp>
      <p:sp>
        <p:nvSpPr>
          <p:cNvPr id="22" name="Striped Right Arrow 21">
            <a:extLst>
              <a:ext uri="{FF2B5EF4-FFF2-40B4-BE49-F238E27FC236}">
                <a16:creationId xmlns:a16="http://schemas.microsoft.com/office/drawing/2014/main" id="{F2AEAE3C-34A3-894E-BB98-EDD337C79C60}"/>
              </a:ext>
            </a:extLst>
          </p:cNvPr>
          <p:cNvSpPr/>
          <p:nvPr/>
        </p:nvSpPr>
        <p:spPr>
          <a:xfrm rot="17960787">
            <a:off x="4645733" y="984695"/>
            <a:ext cx="548640" cy="490118"/>
          </a:xfrm>
          <a:prstGeom prst="stripedRightArrow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2214FF-F752-4B49-8ECA-51B6D1E6FF43}"/>
              </a:ext>
            </a:extLst>
          </p:cNvPr>
          <p:cNvSpPr txBox="1"/>
          <p:nvPr/>
        </p:nvSpPr>
        <p:spPr>
          <a:xfrm>
            <a:off x="3049827" y="4177893"/>
            <a:ext cx="128426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b="1" dirty="0">
                <a:solidFill>
                  <a:srgbClr val="0070C0"/>
                </a:solidFill>
              </a:rPr>
              <a:t>Tensor charge</a:t>
            </a:r>
          </a:p>
        </p:txBody>
      </p:sp>
      <p:sp>
        <p:nvSpPr>
          <p:cNvPr id="26" name="Striped Right Arrow 25">
            <a:extLst>
              <a:ext uri="{FF2B5EF4-FFF2-40B4-BE49-F238E27FC236}">
                <a16:creationId xmlns:a16="http://schemas.microsoft.com/office/drawing/2014/main" id="{45061FD6-5CAA-944E-839B-656D90318519}"/>
              </a:ext>
            </a:extLst>
          </p:cNvPr>
          <p:cNvSpPr/>
          <p:nvPr/>
        </p:nvSpPr>
        <p:spPr>
          <a:xfrm rot="3244753">
            <a:off x="2796229" y="5346156"/>
            <a:ext cx="548640" cy="490118"/>
          </a:xfrm>
          <a:prstGeom prst="stripedRightArrow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670C2F-C1B6-7946-A407-20030F66F63B}"/>
              </a:ext>
            </a:extLst>
          </p:cNvPr>
          <p:cNvSpPr txBox="1"/>
          <p:nvPr/>
        </p:nvSpPr>
        <p:spPr>
          <a:xfrm>
            <a:off x="3204077" y="5847539"/>
            <a:ext cx="1685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>
                <a:solidFill>
                  <a:schemeClr val="accent2">
                    <a:lumMod val="75000"/>
                  </a:schemeClr>
                </a:solidFill>
              </a:rPr>
              <a:t>Angular momentum</a:t>
            </a:r>
          </a:p>
        </p:txBody>
      </p:sp>
      <p:sp>
        <p:nvSpPr>
          <p:cNvPr id="28" name="Striped Right Arrow 27">
            <a:extLst>
              <a:ext uri="{FF2B5EF4-FFF2-40B4-BE49-F238E27FC236}">
                <a16:creationId xmlns:a16="http://schemas.microsoft.com/office/drawing/2014/main" id="{6B2D6CD0-10D5-624C-874B-B18600C05C63}"/>
              </a:ext>
            </a:extLst>
          </p:cNvPr>
          <p:cNvSpPr/>
          <p:nvPr/>
        </p:nvSpPr>
        <p:spPr>
          <a:xfrm rot="8137251">
            <a:off x="4758997" y="5245254"/>
            <a:ext cx="548640" cy="490118"/>
          </a:xfrm>
          <a:prstGeom prst="stripedRightArrow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0221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11570</TotalTime>
  <Words>2618</Words>
  <Application>Microsoft Macintosh PowerPoint</Application>
  <PresentationFormat>On-screen Show (4:3)</PresentationFormat>
  <Paragraphs>649</Paragraphs>
  <Slides>36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Savoye LET</vt:lpstr>
      <vt:lpstr>Symbol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Contalbrigo</dc:creator>
  <cp:lastModifiedBy>Marco Contalbrigo</cp:lastModifiedBy>
  <cp:revision>204</cp:revision>
  <dcterms:created xsi:type="dcterms:W3CDTF">2020-07-21T07:48:56Z</dcterms:created>
  <dcterms:modified xsi:type="dcterms:W3CDTF">2021-10-04T13:42:57Z</dcterms:modified>
</cp:coreProperties>
</file>