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embeddings/Microsoft_Equation22.bin" ContentType="application/vnd.openxmlformats-officedocument.oleObject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embeddings/Microsoft_Equation29.bin" ContentType="application/vnd.openxmlformats-officedocument.oleObject"/>
  <Override PartName="/ppt/notesSlides/notesSlide32.xml" ContentType="application/vnd.openxmlformats-officedocument.presentationml.notesSlide+xml"/>
  <Override PartName="/ppt/slides/slide11.xml" ContentType="application/vnd.openxmlformats-officedocument.presentationml.slide+xml"/>
  <Override PartName="/ppt/embeddings/Microsoft_Equation39.bin" ContentType="application/vnd.openxmlformats-officedocument.oleObject"/>
  <Override PartName="/ppt/slides/slide47.xml" ContentType="application/vnd.openxmlformats-officedocument.presentationml.slide+xml"/>
  <Override PartName="/ppt/notesSlides/notesSlide52.xml" ContentType="application/vnd.openxmlformats-officedocument.presentationml.notesSlide+xml"/>
  <Override PartName="/ppt/slideLayouts/slideLayout3.xml" ContentType="application/vnd.openxmlformats-officedocument.presentationml.slideLayout+xml"/>
  <Override PartName="/ppt/embeddings/Microsoft_Equation20.bin" ContentType="application/vnd.openxmlformats-officedocument.oleObject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Default Extension="wmf" ContentType="image/x-wmf"/>
  <Override PartName="/ppt/embeddings/Microsoft_Equation12.bin" ContentType="application/vnd.openxmlformats-officedocument.oleObject"/>
  <Override PartName="/ppt/embeddings/Microsoft_Equation42.bin" ContentType="application/vnd.openxmlformats-officedocument.oleObject"/>
  <Override PartName="/ppt/embeddings/Microsoft_Equation11.bin" ContentType="application/vnd.openxmlformats-officedocument.oleObject"/>
  <Override PartName="/ppt/handoutMasters/handoutMaster1.xml" ContentType="application/vnd.openxmlformats-officedocument.presentationml.handoutMaster+xml"/>
  <Override PartName="/ppt/notesSlides/notesSlide23.xml" ContentType="application/vnd.openxmlformats-officedocument.presentationml.notesSlide+xml"/>
  <Override PartName="/ppt/embeddings/Microsoft_Equation23.bin" ContentType="application/vnd.openxmlformats-officedocument.oleObject"/>
  <Override PartName="/ppt/notesSlides/notesSlide42.xml" ContentType="application/vnd.openxmlformats-officedocument.presentationml.notesSlide+xml"/>
  <Default Extension="pict" ContentType="image/pict"/>
  <Override PartName="/ppt/notesSlides/notesSlide35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5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3.xml" ContentType="application/vnd.openxmlformats-officedocument.presentationml.slide+xml"/>
  <Default Extension="vml" ContentType="application/vnd.openxmlformats-officedocument.vmlDrawing"/>
  <Override PartName="/ppt/commentAuthors.xml" ContentType="application/vnd.openxmlformats-officedocument.presentationml.commentAuthors+xml"/>
  <Default Extension="png" ContentType="image/png"/>
  <Override PartName="/ppt/embeddings/Microsoft_Equation1.bin" ContentType="application/vnd.openxmlformats-officedocument.oleObject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embeddings/Microsoft_Equation24.bin" ContentType="application/vnd.openxmlformats-officedocument.oleObject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s/slide53.xml" ContentType="application/vnd.openxmlformats-officedocument.presentationml.slide+xml"/>
  <Override PartName="/ppt/embeddings/Microsoft_Equation3.bin" ContentType="application/vnd.openxmlformats-officedocument.oleObject"/>
  <Override PartName="/ppt/notesSlides/notesSlide24.xml" ContentType="application/vnd.openxmlformats-officedocument.presentationml.notesSlide+xml"/>
  <Override PartName="/ppt/embeddings/Microsoft_Equation41.bin" ContentType="application/vnd.openxmlformats-officedocument.oleObject"/>
  <Override PartName="/ppt/notesSlides/notesSlide47.xml" ContentType="application/vnd.openxmlformats-officedocument.presentationml.notesSlide+xml"/>
  <Override PartName="/ppt/slides/slide55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embeddings/Microsoft_Equation15.bin" ContentType="application/vnd.openxmlformats-officedocument.oleObject"/>
  <Override PartName="/ppt/slides/slide2.xml" ContentType="application/vnd.openxmlformats-officedocument.presentationml.slide+xml"/>
  <Override PartName="/ppt/embeddings/Microsoft_Equation28.bin" ContentType="application/vnd.openxmlformats-officedocument.oleObject"/>
  <Override PartName="/ppt/notesSlides/notesSlide25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10.xml" ContentType="application/vnd.openxmlformats-officedocument.presentationml.slideLayout+xml"/>
  <Override PartName="/ppt/tags/tag3.xml" ContentType="application/vnd.openxmlformats-officedocument.presentationml.tags+xml"/>
  <Override PartName="/ppt/slides/slide54.xml" ContentType="application/vnd.openxmlformats-officedocument.presentationml.slide+xml"/>
  <Override PartName="/ppt/embeddings/Microsoft_Equation43.bin" ContentType="application/vnd.openxmlformats-officedocument.oleObject"/>
  <Override PartName="/ppt/embeddings/Microsoft_Equation16.bin" ContentType="application/vnd.openxmlformats-officedocument.oleObject"/>
  <Override PartName="/ppt/notesSlides/notesSlide3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embeddings/Microsoft_Equation33.bin" ContentType="application/vnd.openxmlformats-officedocument.oleObject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Microsoft_Equation40.bin" ContentType="application/vnd.openxmlformats-officedocument.oleObject"/>
  <Override PartName="/ppt/slides/slide25.xml" ContentType="application/vnd.openxmlformats-officedocument.presentationml.slide+xml"/>
  <Override PartName="/ppt/embeddings/Microsoft_Equation48.bin" ContentType="application/vnd.openxmlformats-officedocument.oleObject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notesSlides/notesSlide50.xml" ContentType="application/vnd.openxmlformats-officedocument.presentationml.notesSlide+xml"/>
  <Override PartName="/ppt/embeddings/Microsoft_Equation10.bin" ContentType="application/vnd.openxmlformats-officedocument.oleObject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49.xml" ContentType="application/vnd.openxmlformats-officedocument.presentationml.slide+xml"/>
  <Override PartName="/ppt/embeddings/Microsoft_Equation13.bin" ContentType="application/vnd.openxmlformats-officedocument.oleObject"/>
  <Override PartName="/ppt/slides/slide48.xml" ContentType="application/vnd.openxmlformats-officedocument.presentationml.slide+xml"/>
  <Override PartName="/ppt/presentation.xml" ContentType="application/vnd.openxmlformats-officedocument.presentationml.presentation.main+xml"/>
  <Default Extension="jpeg" ContentType="image/jpeg"/>
  <Override PartName="/ppt/slides/slide3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embeddings/Microsoft_Equation27.bin" ContentType="application/vnd.openxmlformats-officedocument.oleObject"/>
  <Override PartName="/ppt/embeddings/Microsoft_Equation9.bin" ContentType="application/vnd.openxmlformats-officedocument.oleObject"/>
  <Override PartName="/ppt/slides/slide15.xml" ContentType="application/vnd.openxmlformats-officedocument.presentationml.slide+xml"/>
  <Override PartName="/ppt/embeddings/Microsoft_Equation32.bin" ContentType="application/vnd.openxmlformats-officedocument.oleObject"/>
  <Override PartName="/ppt/notesSlides/notesSlide49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29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slides/slide36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embeddings/Microsoft_Equation8.bin" ContentType="application/vnd.openxmlformats-officedocument.oleObject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62.xml" ContentType="application/vnd.openxmlformats-officedocument.presentationml.slide+xml"/>
  <Override PartName="/ppt/slides/slide7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embeddings/Microsoft_Equation36.bin" ContentType="application/vnd.openxmlformats-officedocument.oleObject"/>
  <Override PartName="/ppt/notesSlides/notesSlide4.xml" ContentType="application/vnd.openxmlformats-officedocument.presentationml.notesSlide+xml"/>
  <Override PartName="/ppt/embeddings/Microsoft_Equation19.bin" ContentType="application/vnd.openxmlformats-officedocument.oleObject"/>
  <Override PartName="/ppt/notesSlides/notesSlide41.xml" ContentType="application/vnd.openxmlformats-officedocument.presentationml.notesSlide+xml"/>
  <Override PartName="/ppt/embeddings/Microsoft_Equation4.bin" ContentType="application/vnd.openxmlformats-officedocument.oleObject"/>
  <Override PartName="/ppt/slides/slide13.xml" ContentType="application/vnd.openxmlformats-officedocument.presentationml.slide+xml"/>
  <Override PartName="/ppt/notesSlides/notesSlide17.xml" ContentType="application/vnd.openxmlformats-officedocument.presentationml.notesSlide+xml"/>
  <Override PartName="/ppt/embeddings/Microsoft_Equation5.bin" ContentType="application/vnd.openxmlformats-officedocument.oleObject"/>
  <Override PartName="/ppt/notesSlides/notesSlide6.xml" ContentType="application/vnd.openxmlformats-officedocument.presentationml.notesSlide+xml"/>
  <Override PartName="/ppt/embeddings/Microsoft_Equation18.bin" ContentType="application/vnd.openxmlformats-officedocument.oleObject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Default Extension="emf" ContentType="image/x-emf"/>
  <Override PartName="/ppt/notesSlides/notesSlide43.xml" ContentType="application/vnd.openxmlformats-officedocument.presentationml.notes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Override PartName="/ppt/slides/slide27.xml" ContentType="application/vnd.openxmlformats-officedocument.presentationml.slide+xml"/>
  <Override PartName="/ppt/tags/tag5.xml" ContentType="application/vnd.openxmlformats-officedocument.presentationml.tags+xml"/>
  <Override PartName="/ppt/embeddings/Microsoft_Equation30.bin" ContentType="application/vnd.openxmlformats-officedocument.oleObject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6.xml" ContentType="application/vnd.openxmlformats-officedocument.presentationml.tags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tags/tag2.xml" ContentType="application/vnd.openxmlformats-officedocument.presentationml.tags+xml"/>
  <Override PartName="/ppt/slides/slide46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embeddings/Microsoft_Equation38.bin" ContentType="application/vnd.openxmlformats-officedocument.oleObject"/>
  <Override PartName="/ppt/embeddings/Microsoft_Equation47.bin" ContentType="application/vnd.openxmlformats-officedocument.oleObject"/>
  <Override PartName="/ppt/embeddings/Microsoft_Equation49.bin" ContentType="application/vnd.openxmlformats-officedocument.oleObject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notesSlides/notesSlide34.xml" ContentType="application/vnd.openxmlformats-officedocument.presentationml.notesSlide+xml"/>
  <Override PartName="/ppt/embeddings/Microsoft_Equation34.bin" ContentType="application/vnd.openxmlformats-officedocument.oleObject"/>
  <Override PartName="/ppt/embeddings/Microsoft_Equation44.bin" ContentType="application/vnd.openxmlformats-officedocument.oleObject"/>
  <Override PartName="/ppt/slideLayouts/slideLayout5.xml" ContentType="application/vnd.openxmlformats-officedocument.presentationml.slideLayout+xml"/>
  <Override PartName="/ppt/embeddings/Microsoft_Equation25.bin" ContentType="application/vnd.openxmlformats-officedocument.oleObject"/>
  <Override PartName="/ppt/slides/slide50.xml" ContentType="application/vnd.openxmlformats-officedocument.presentationml.slide+xml"/>
  <Override PartName="/ppt/embeddings/Microsoft_Equation35.bin" ContentType="application/vnd.openxmlformats-officedocument.oleObject"/>
  <Override PartName="/ppt/slides/slide57.xml" ContentType="application/vnd.openxmlformats-officedocument.presentationml.slide+xml"/>
  <Override PartName="/ppt/notesSlides/notesSlide29.xml" ContentType="application/vnd.openxmlformats-officedocument.presentationml.notesSlide+xml"/>
  <Override PartName="/ppt/embeddings/Microsoft_Equation14.bin" ContentType="application/vnd.openxmlformats-officedocument.oleObject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embeddings/Microsoft_Equation2.bin" ContentType="application/vnd.openxmlformats-officedocument.oleObject"/>
  <Override PartName="/ppt/embeddings/Microsoft_Equation26.bin" ContentType="application/vnd.openxmlformats-officedocument.oleObject"/>
  <Override PartName="/ppt/slides/slide63.xml" ContentType="application/vnd.openxmlformats-officedocument.presentationml.slide+xml"/>
  <Override PartName="/ppt/slides/slide34.xml" ContentType="application/vnd.openxmlformats-officedocument.presentationml.slide+xml"/>
  <Override PartName="/ppt/notesSlides/notesSlide44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Microsoft_Equation45.bin" ContentType="application/vnd.openxmlformats-officedocument.oleObject"/>
  <Override PartName="/ppt/embeddings/Microsoft_Equation7.bin" ContentType="application/vnd.openxmlformats-officedocument.oleObject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embeddings/Microsoft_Equation31.bin" ContentType="application/vnd.openxmlformats-officedocument.oleObject"/>
  <Override PartName="/ppt/slides/slide64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6.xml" ContentType="application/vnd.openxmlformats-officedocument.presentationml.notesSlide+xml"/>
  <Override PartName="/ppt/embeddings/Microsoft_Equation46.bin" ContentType="application/vnd.openxmlformats-officedocument.oleObject"/>
  <Override PartName="/ppt/slides/slide4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8.xml" ContentType="application/vnd.openxmlformats-officedocument.presentationml.slide+xml"/>
  <Override PartName="/ppt/embeddings/Microsoft_Equation37.bin" ContentType="application/vnd.openxmlformats-officedocument.oleObject"/>
  <Override PartName="/ppt/embeddings/Microsoft_Equation6.bin" ContentType="application/vnd.openxmlformats-officedocument.oleObject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embeddings/Microsoft_Equation17.bin" ContentType="application/vnd.openxmlformats-officedocument.oleObject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Default Extension="pdf" ContentType="application/pdf"/>
  <Override PartName="/ppt/notesSlides/notesSlide20.xml" ContentType="application/vnd.openxmlformats-officedocument.presentationml.notesSlide+xml"/>
  <Override PartName="/ppt/slideLayouts/slideLayout12.xml" ContentType="application/vnd.openxmlformats-officedocument.presentationml.slideLayout+xml"/>
  <Override PartName="/ppt/embeddings/Microsoft_Equation21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56" r:id="rId2"/>
    <p:sldId id="330" r:id="rId3"/>
    <p:sldId id="454" r:id="rId4"/>
    <p:sldId id="455" r:id="rId5"/>
    <p:sldId id="333" r:id="rId6"/>
    <p:sldId id="457" r:id="rId7"/>
    <p:sldId id="447" r:id="rId8"/>
    <p:sldId id="446" r:id="rId9"/>
    <p:sldId id="436" r:id="rId10"/>
    <p:sldId id="340" r:id="rId11"/>
    <p:sldId id="350" r:id="rId12"/>
    <p:sldId id="346" r:id="rId13"/>
    <p:sldId id="343" r:id="rId14"/>
    <p:sldId id="448" r:id="rId15"/>
    <p:sldId id="349" r:id="rId16"/>
    <p:sldId id="354" r:id="rId17"/>
    <p:sldId id="360" r:id="rId18"/>
    <p:sldId id="365" r:id="rId19"/>
    <p:sldId id="367" r:id="rId20"/>
    <p:sldId id="370" r:id="rId21"/>
    <p:sldId id="368" r:id="rId22"/>
    <p:sldId id="371" r:id="rId23"/>
    <p:sldId id="372" r:id="rId24"/>
    <p:sldId id="380" r:id="rId25"/>
    <p:sldId id="383" r:id="rId26"/>
    <p:sldId id="458" r:id="rId27"/>
    <p:sldId id="382" r:id="rId28"/>
    <p:sldId id="381" r:id="rId29"/>
    <p:sldId id="375" r:id="rId30"/>
    <p:sldId id="376" r:id="rId31"/>
    <p:sldId id="439" r:id="rId32"/>
    <p:sldId id="377" r:id="rId33"/>
    <p:sldId id="366" r:id="rId34"/>
    <p:sldId id="362" r:id="rId35"/>
    <p:sldId id="385" r:id="rId36"/>
    <p:sldId id="390" r:id="rId37"/>
    <p:sldId id="449" r:id="rId38"/>
    <p:sldId id="450" r:id="rId39"/>
    <p:sldId id="388" r:id="rId40"/>
    <p:sldId id="420" r:id="rId41"/>
    <p:sldId id="391" r:id="rId42"/>
    <p:sldId id="430" r:id="rId43"/>
    <p:sldId id="393" r:id="rId44"/>
    <p:sldId id="395" r:id="rId45"/>
    <p:sldId id="442" r:id="rId46"/>
    <p:sldId id="400" r:id="rId47"/>
    <p:sldId id="401" r:id="rId48"/>
    <p:sldId id="402" r:id="rId49"/>
    <p:sldId id="421" r:id="rId50"/>
    <p:sldId id="404" r:id="rId51"/>
    <p:sldId id="405" r:id="rId52"/>
    <p:sldId id="444" r:id="rId53"/>
    <p:sldId id="407" r:id="rId54"/>
    <p:sldId id="410" r:id="rId55"/>
    <p:sldId id="445" r:id="rId56"/>
    <p:sldId id="422" r:id="rId57"/>
    <p:sldId id="424" r:id="rId58"/>
    <p:sldId id="426" r:id="rId59"/>
    <p:sldId id="427" r:id="rId60"/>
    <p:sldId id="464" r:id="rId61"/>
    <p:sldId id="423" r:id="rId62"/>
    <p:sldId id="440" r:id="rId63"/>
    <p:sldId id="433" r:id="rId64"/>
    <p:sldId id="459" r:id="rId65"/>
    <p:sldId id="460" r:id="rId66"/>
    <p:sldId id="463" r:id="rId67"/>
    <p:sldId id="461" r:id="rId68"/>
    <p:sldId id="462" r:id="rId6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Evaristo Cisbani" initials="EC" lastIdx="2" clrIdx="0"/>
  <p:cmAuthor id="1" name="Cвой" initials="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DC7FFC"/>
    <a:srgbClr val="F6F4C8"/>
    <a:srgbClr val="FFFBCD"/>
    <a:srgbClr val="020000"/>
    <a:srgbClr val="FF44D3"/>
    <a:srgbClr val="E5FFFA"/>
  </p:clrMru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9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presProps" Target="presProps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77" Type="http://schemas.openxmlformats.org/officeDocument/2006/relationships/tableStyles" Target="tableStyles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handoutMaster" Target="handoutMasters/handoutMaster1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commentAuthors" Target="commentAuthors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69" Type="http://schemas.openxmlformats.org/officeDocument/2006/relationships/slide" Target="slides/slide68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75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76" Type="http://schemas.openxmlformats.org/officeDocument/2006/relationships/theme" Target="theme/theme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ict"/></Relationships>
</file>

<file path=ppt/drawings/_rels/vmlDrawing12.vml.rels><?xml version="1.0" encoding="UTF-8" standalone="yes"?>
<Relationships xmlns="http://schemas.openxmlformats.org/package/2006/relationships"><Relationship Id="rId4" Type="http://schemas.openxmlformats.org/officeDocument/2006/relationships/image" Target="../media/image104.wmf"/><Relationship Id="rId1" Type="http://schemas.openxmlformats.org/officeDocument/2006/relationships/image" Target="../media/image101.wmf"/><Relationship Id="rId2" Type="http://schemas.openxmlformats.org/officeDocument/2006/relationships/image" Target="../media/image102.wmf"/><Relationship Id="rId3" Type="http://schemas.openxmlformats.org/officeDocument/2006/relationships/image" Target="../media/image103.wmf"/></Relationships>
</file>

<file path=ppt/drawings/_rels/vmlDrawing13.vml.rels><?xml version="1.0" encoding="UTF-8" standalone="yes"?>
<Relationships xmlns="http://schemas.openxmlformats.org/package/2006/relationships"><Relationship Id="rId4" Type="http://schemas.openxmlformats.org/officeDocument/2006/relationships/image" Target="../media/image104.wmf"/><Relationship Id="rId1" Type="http://schemas.openxmlformats.org/officeDocument/2006/relationships/image" Target="../media/image101.wmf"/><Relationship Id="rId2" Type="http://schemas.openxmlformats.org/officeDocument/2006/relationships/image" Target="../media/image102.wmf"/><Relationship Id="rId3" Type="http://schemas.openxmlformats.org/officeDocument/2006/relationships/image" Target="../media/image10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pict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pict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ict"/><Relationship Id="rId1" Type="http://schemas.openxmlformats.org/officeDocument/2006/relationships/image" Target="../media/image140.pict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pict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wmf"/><Relationship Id="rId1" Type="http://schemas.openxmlformats.org/officeDocument/2006/relationships/image" Target="../media/image191.pict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wmf"/><Relationship Id="rId1" Type="http://schemas.openxmlformats.org/officeDocument/2006/relationships/image" Target="../media/image2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ict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ict"/><Relationship Id="rId4" Type="http://schemas.openxmlformats.org/officeDocument/2006/relationships/image" Target="../media/image20.pict"/><Relationship Id="rId10" Type="http://schemas.openxmlformats.org/officeDocument/2006/relationships/image" Target="../media/image26.pict"/><Relationship Id="rId5" Type="http://schemas.openxmlformats.org/officeDocument/2006/relationships/image" Target="../media/image21.pict"/><Relationship Id="rId7" Type="http://schemas.openxmlformats.org/officeDocument/2006/relationships/image" Target="../media/image23.pict"/><Relationship Id="rId1" Type="http://schemas.openxmlformats.org/officeDocument/2006/relationships/image" Target="../media/image17.wmf"/><Relationship Id="rId2" Type="http://schemas.openxmlformats.org/officeDocument/2006/relationships/image" Target="../media/image18.wmf"/><Relationship Id="rId9" Type="http://schemas.openxmlformats.org/officeDocument/2006/relationships/image" Target="../media/image25.pict"/><Relationship Id="rId3" Type="http://schemas.openxmlformats.org/officeDocument/2006/relationships/image" Target="../media/image19.pict"/><Relationship Id="rId6" Type="http://schemas.openxmlformats.org/officeDocument/2006/relationships/image" Target="../media/image22.pict"/></Relationships>
</file>

<file path=ppt/drawings/_rels/vmlDrawing4.vml.rels><?xml version="1.0" encoding="UTF-8" standalone="yes"?>
<Relationships xmlns="http://schemas.openxmlformats.org/package/2006/relationships"><Relationship Id="rId4" Type="http://schemas.openxmlformats.org/officeDocument/2006/relationships/image" Target="../media/image35.wmf"/><Relationship Id="rId5" Type="http://schemas.openxmlformats.org/officeDocument/2006/relationships/image" Target="../media/image36.pict"/><Relationship Id="rId7" Type="http://schemas.openxmlformats.org/officeDocument/2006/relationships/image" Target="../media/image38.pict"/><Relationship Id="rId1" Type="http://schemas.openxmlformats.org/officeDocument/2006/relationships/image" Target="../media/image32.wmf"/><Relationship Id="rId2" Type="http://schemas.openxmlformats.org/officeDocument/2006/relationships/image" Target="../media/image33.wmf"/><Relationship Id="rId3" Type="http://schemas.openxmlformats.org/officeDocument/2006/relationships/image" Target="../media/image34.wmf"/><Relationship Id="rId6" Type="http://schemas.openxmlformats.org/officeDocument/2006/relationships/image" Target="../media/image37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ict"/></Relationships>
</file>

<file path=ppt/drawings/_rels/vmlDrawing6.vml.rels><?xml version="1.0" encoding="UTF-8" standalone="yes"?>
<Relationships xmlns="http://schemas.openxmlformats.org/package/2006/relationships"><Relationship Id="rId4" Type="http://schemas.openxmlformats.org/officeDocument/2006/relationships/image" Target="../media/image70.pict"/><Relationship Id="rId1" Type="http://schemas.openxmlformats.org/officeDocument/2006/relationships/image" Target="../media/image67.wmf"/><Relationship Id="rId2" Type="http://schemas.openxmlformats.org/officeDocument/2006/relationships/image" Target="../media/image68.wmf"/><Relationship Id="rId3" Type="http://schemas.openxmlformats.org/officeDocument/2006/relationships/image" Target="../media/image69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ict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ict"/><Relationship Id="rId1" Type="http://schemas.openxmlformats.org/officeDocument/2006/relationships/image" Target="../media/image83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8728B-32A3-944B-A7BD-DD912AC76995}" type="datetimeFigureOut">
              <a:rPr lang="en-US" smtClean="0"/>
              <a:pPr/>
              <a:t>4/14/10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D5413-665A-8C4B-B85F-5C603DCC1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FB9905-6D89-A143-8EF2-FB1A254D5AAB}" type="datetime1">
              <a:rPr lang="en-US"/>
              <a:pPr>
                <a:defRPr/>
              </a:pPr>
              <a:t>4/14/10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649E0E-4C44-FB4C-A473-DE36212A8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BFEB-D5C6-B34F-911F-7D0AEDC49E8E}" type="slidenum">
              <a:rPr lang="en-US"/>
              <a:pPr/>
              <a:t>2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70B0D-8FC4-4948-AFD6-B14A468081ED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081088" lvl="2" indent="-215900">
              <a:spcBef>
                <a:spcPct val="0"/>
              </a:spcBef>
            </a:pPr>
            <a:r>
              <a:rPr lang="en-US" sz="900" dirty="0" err="1" smtClean="0"/>
              <a:t>Recuperare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valori</a:t>
            </a:r>
            <a:r>
              <a:rPr lang="en-US" sz="900" baseline="0" dirty="0" smtClean="0"/>
              <a:t> di </a:t>
            </a:r>
            <a:r>
              <a:rPr lang="en-US" sz="900" baseline="0" dirty="0" err="1" smtClean="0"/>
              <a:t>polarizzazione</a:t>
            </a:r>
            <a:r>
              <a:rPr lang="en-US" sz="900" baseline="0" dirty="0" smtClean="0"/>
              <a:t>, </a:t>
            </a:r>
            <a:r>
              <a:rPr lang="en-US" sz="900" baseline="0" dirty="0" err="1" smtClean="0"/>
              <a:t>aggiungere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che</a:t>
            </a:r>
            <a:r>
              <a:rPr lang="en-US" sz="900" baseline="0" dirty="0" smtClean="0"/>
              <a:t> H </a:t>
            </a:r>
            <a:r>
              <a:rPr lang="en-US" sz="900" baseline="0" dirty="0" err="1" smtClean="0"/>
              <a:t>e</a:t>
            </a:r>
            <a:r>
              <a:rPr lang="en-US" sz="900" baseline="0" dirty="0" smtClean="0"/>
              <a:t> D </a:t>
            </a:r>
            <a:r>
              <a:rPr lang="en-US" sz="900" baseline="0" dirty="0" err="1" smtClean="0"/>
              <a:t>possono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essere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polarizzati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indipendentemente</a:t>
            </a:r>
            <a:r>
              <a:rPr lang="en-US" sz="900" baseline="0" dirty="0" smtClean="0"/>
              <a:t> </a:t>
            </a:r>
            <a:endParaRPr lang="en-US" sz="900" dirty="0" smtClean="0"/>
          </a:p>
          <a:p>
            <a:pPr marL="1081088" lvl="2" indent="-215900">
              <a:spcBef>
                <a:spcPct val="0"/>
              </a:spcBef>
            </a:pPr>
            <a:endParaRPr lang="en-US" sz="900" dirty="0" smtClean="0"/>
          </a:p>
          <a:p>
            <a:pPr marL="1081088" lvl="2" indent="-215900">
              <a:spcBef>
                <a:spcPct val="0"/>
              </a:spcBef>
            </a:pPr>
            <a:r>
              <a:rPr lang="en-US" sz="900" dirty="0" smtClean="0"/>
              <a:t>Details </a:t>
            </a:r>
            <a:r>
              <a:rPr lang="en-US" sz="900" dirty="0"/>
              <a:t>of the HD were already presented by Volker. In addition SIDIS will benefit significantly</a:t>
            </a:r>
          </a:p>
          <a:p>
            <a:pPr marL="1081088" lvl="2" indent="-215900">
              <a:spcBef>
                <a:spcPct val="0"/>
              </a:spcBef>
            </a:pPr>
            <a:r>
              <a:rPr lang="en-US" sz="900" dirty="0"/>
              <a:t>From </a:t>
            </a:r>
            <a:r>
              <a:rPr lang="en-US" sz="900" dirty="0" smtClean="0"/>
              <a:t>absence </a:t>
            </a:r>
            <a:r>
              <a:rPr lang="en-US" sz="900" dirty="0"/>
              <a:t>of nuclear material, which complicates the final analysis due to nuclear </a:t>
            </a:r>
            <a:r>
              <a:rPr lang="en-US" sz="900" dirty="0" err="1"/>
              <a:t>attentation</a:t>
            </a:r>
            <a:r>
              <a:rPr lang="en-US" sz="900" dirty="0"/>
              <a:t> effects.</a:t>
            </a:r>
          </a:p>
          <a:p>
            <a:pPr marL="1081088" lvl="2" indent="-215900">
              <a:spcBef>
                <a:spcPct val="0"/>
              </a:spcBef>
            </a:pPr>
            <a:r>
              <a:rPr lang="en-US" sz="900" dirty="0"/>
              <a:t>And here also crucial for this experiment will be the demonstration that target can remain polarized for long periods</a:t>
            </a:r>
          </a:p>
          <a:p>
            <a:pPr marL="1081088" lvl="2" indent="-215900">
              <a:spcBef>
                <a:spcPct val="0"/>
              </a:spcBef>
            </a:pPr>
            <a:r>
              <a:rPr lang="en-US" sz="900" dirty="0"/>
              <a:t>With electron beam currents ~1-2 </a:t>
            </a:r>
            <a:r>
              <a:rPr lang="en-US" sz="900" dirty="0" err="1"/>
              <a:t>nA</a:t>
            </a:r>
            <a:r>
              <a:rPr lang="en-US" sz="900" dirty="0"/>
              <a:t>.</a:t>
            </a:r>
          </a:p>
          <a:p>
            <a:pPr marL="1081088" lvl="2" indent="-215900">
              <a:spcBef>
                <a:spcPct val="0"/>
              </a:spcBef>
            </a:pPr>
            <a:endParaRPr lang="en-US" sz="900" dirty="0"/>
          </a:p>
          <a:p>
            <a:pPr marL="1081088" lvl="2" indent="-215900">
              <a:spcBef>
                <a:spcPct val="0"/>
              </a:spcBef>
            </a:pPr>
            <a:r>
              <a:rPr lang="en-US" sz="900" dirty="0"/>
              <a:t>Untested for electrons (suggestive but unverified evidence of slow depolarization from beam-generated free radicals)</a:t>
            </a:r>
          </a:p>
          <a:p>
            <a:pPr marL="215900" indent="-215900" eaLnBrk="1" hangingPunct="1">
              <a:spcBef>
                <a:spcPct val="0"/>
              </a:spcBef>
            </a:pPr>
            <a:endParaRPr lang="en-US" sz="9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 txBox="1">
            <a:spLocks noGrp="1" noChangeArrowheads="1"/>
          </p:cNvSpPr>
          <p:nvPr/>
        </p:nvSpPr>
        <p:spPr bwMode="auto">
          <a:xfrm>
            <a:off x="3886200" y="8696973"/>
            <a:ext cx="2971800" cy="42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50805B2-C9D3-2B47-9471-357F6CFA9699}" type="slidenum">
              <a:rPr lang="de-DE" sz="1200"/>
              <a:pPr algn="r"/>
              <a:t>15</a:t>
            </a:fld>
            <a:endParaRPr lang="de-DE" sz="120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dirty="0" smtClean="0">
                <a:latin typeface="Times New Roman" pitchFamily="-108" charset="0"/>
              </a:rPr>
              <a:t>Togliere l’esempio degli </a:t>
            </a:r>
            <a:r>
              <a:rPr lang="it-IT" dirty="0" err="1" smtClean="0">
                <a:latin typeface="Times New Roman" pitchFamily="-108" charset="0"/>
              </a:rPr>
              <a:t>snakes</a:t>
            </a:r>
            <a:r>
              <a:rPr lang="it-IT" dirty="0" smtClean="0">
                <a:latin typeface="Times New Roman" pitchFamily="-108" charset="0"/>
              </a:rPr>
              <a:t> fra AGS</a:t>
            </a:r>
            <a:r>
              <a:rPr lang="it-IT" baseline="0" dirty="0" smtClean="0">
                <a:latin typeface="Times New Roman" pitchFamily="-108" charset="0"/>
              </a:rPr>
              <a:t> e RHIC e mettere principio di funzionamento -&gt; precessione di </a:t>
            </a:r>
            <a:r>
              <a:rPr lang="it-IT" baseline="0" dirty="0" err="1" smtClean="0">
                <a:latin typeface="Times New Roman" pitchFamily="-108" charset="0"/>
              </a:rPr>
              <a:t>meta’</a:t>
            </a:r>
            <a:r>
              <a:rPr lang="it-IT" baseline="0" dirty="0" smtClean="0">
                <a:latin typeface="Times New Roman" pitchFamily="-108" charset="0"/>
              </a:rPr>
              <a:t> fase</a:t>
            </a:r>
            <a:endParaRPr lang="it-IT" dirty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Sistemare il plot di HERMES, vedere per esempio mio talk di SPIN08</a:t>
            </a:r>
            <a:endParaRPr lang="it-IT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DF2B84-2D7F-424C-938B-B3CD2F59E929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aseline="0" dirty="0" err="1" smtClean="0"/>
              <a:t>Vedere</a:t>
            </a:r>
            <a:r>
              <a:rPr lang="en-US" baseline="0" dirty="0" smtClean="0"/>
              <a:t> axial charge,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’ </a:t>
            </a:r>
            <a:r>
              <a:rPr lang="en-US" baseline="0" dirty="0" err="1" smtClean="0"/>
              <a:t>quindi</a:t>
            </a:r>
            <a:r>
              <a:rPr lang="en-US" baseline="0" dirty="0" smtClean="0"/>
              <a:t> molto simile …. </a:t>
            </a:r>
            <a:r>
              <a:rPr lang="en-US" baseline="0" dirty="0" err="1" smtClean="0"/>
              <a:t>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minore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nei</a:t>
            </a:r>
            <a:r>
              <a:rPr lang="en-US" baseline="0" dirty="0" smtClean="0"/>
              <a:t> QCD fits.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err="1" smtClean="0"/>
              <a:t>Punti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deboli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gaussian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alsatz</a:t>
            </a:r>
            <a:r>
              <a:rPr lang="en-US" baseline="0" dirty="0" smtClean="0"/>
              <a:t>, evolution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DOMA: evolution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Ridurre tabelle e aggiungere figura</a:t>
            </a:r>
            <a:r>
              <a:rPr lang="it-IT" baseline="0" dirty="0" smtClean="0"/>
              <a:t> dei piani di </a:t>
            </a:r>
            <a:r>
              <a:rPr lang="it-IT" baseline="0" dirty="0" err="1" smtClean="0"/>
              <a:t>scattering</a:t>
            </a:r>
            <a:endParaRPr lang="it-IT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Mettere prima COMPASS con </a:t>
            </a:r>
            <a:r>
              <a:rPr lang="it-IT" dirty="0" err="1" smtClean="0"/>
              <a:t>sys</a:t>
            </a:r>
            <a:r>
              <a:rPr lang="it-IT" dirty="0" smtClean="0"/>
              <a:t>, e solo BM, poi </a:t>
            </a:r>
            <a:r>
              <a:rPr lang="it-IT" dirty="0" err="1" smtClean="0"/>
              <a:t>fits</a:t>
            </a:r>
            <a:r>
              <a:rPr lang="it-IT" dirty="0" smtClean="0"/>
              <a:t> e termine twist-4</a:t>
            </a:r>
          </a:p>
          <a:p>
            <a:r>
              <a:rPr lang="it-IT" dirty="0" smtClean="0"/>
              <a:t>Rivedere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issue</a:t>
            </a:r>
            <a:r>
              <a:rPr lang="it-IT" baseline="0" dirty="0" smtClean="0"/>
              <a:t> su dipendenza da PT di COMPASS</a:t>
            </a:r>
          </a:p>
          <a:p>
            <a:r>
              <a:rPr lang="it-IT" baseline="0" dirty="0" smtClean="0"/>
              <a:t>DOMA: PT </a:t>
            </a:r>
            <a:r>
              <a:rPr lang="it-IT" baseline="0" dirty="0" err="1" smtClean="0"/>
              <a:t>dependence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role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higher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twists</a:t>
            </a:r>
            <a:r>
              <a:rPr lang="it-IT" baseline="0" dirty="0" smtClean="0"/>
              <a:t> ?</a:t>
            </a:r>
          </a:p>
          <a:p>
            <a:r>
              <a:rPr lang="it-IT" baseline="0" dirty="0" smtClean="0"/>
              <a:t>             Ma hanno fatto </a:t>
            </a:r>
            <a:r>
              <a:rPr lang="it-IT" baseline="0" dirty="0" err="1" smtClean="0"/>
              <a:t>gausian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alsatz</a:t>
            </a:r>
            <a:r>
              <a:rPr lang="it-IT" baseline="0" dirty="0" smtClean="0"/>
              <a:t> anche qui 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3BC374-E98E-0544-A805-472FFC58AC88}" type="slidenum">
              <a:rPr lang="en-US"/>
              <a:pPr/>
              <a:t>3</a:t>
            </a:fld>
            <a:endParaRPr lang="en-US"/>
          </a:p>
        </p:txBody>
      </p:sp>
      <p:sp>
        <p:nvSpPr>
          <p:cNvPr id="152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Aggiungere EMC</a:t>
            </a:r>
            <a:r>
              <a:rPr lang="it-IT" baseline="0" dirty="0" smtClean="0"/>
              <a:t> per far vedere global negative trend ed </a:t>
            </a:r>
            <a:r>
              <a:rPr lang="it-IT" baseline="0" dirty="0" err="1" smtClean="0"/>
              <a:t>improvement</a:t>
            </a:r>
            <a:r>
              <a:rPr lang="it-IT" dirty="0" smtClean="0"/>
              <a:t> </a:t>
            </a:r>
          </a:p>
          <a:p>
            <a:r>
              <a:rPr lang="it-IT" dirty="0" smtClean="0"/>
              <a:t>Linkare pezzi di formula con commenti</a:t>
            </a:r>
            <a:endParaRPr lang="it-IT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DOMA: </a:t>
            </a:r>
            <a:r>
              <a:rPr lang="it-IT" dirty="0" err="1" smtClean="0"/>
              <a:t>flavor</a:t>
            </a:r>
            <a:r>
              <a:rPr lang="it-IT" dirty="0" smtClean="0"/>
              <a:t> </a:t>
            </a:r>
            <a:r>
              <a:rPr lang="it-IT" dirty="0" err="1" smtClean="0"/>
              <a:t>decomposition</a:t>
            </a:r>
            <a:endParaRPr lang="it-IT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DOMA: </a:t>
            </a:r>
            <a:r>
              <a:rPr lang="it-IT" dirty="0" err="1" smtClean="0"/>
              <a:t>flavor</a:t>
            </a:r>
            <a:r>
              <a:rPr lang="it-IT" dirty="0" smtClean="0"/>
              <a:t> </a:t>
            </a:r>
            <a:r>
              <a:rPr lang="it-IT" dirty="0" err="1" smtClean="0"/>
              <a:t>decomposition</a:t>
            </a:r>
            <a:endParaRPr lang="it-IT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Aggiungere plot di RHIC e</a:t>
            </a:r>
            <a:r>
              <a:rPr lang="it-IT" baseline="0" dirty="0" smtClean="0"/>
              <a:t> dire che c’e’ una possibile spiegazione con </a:t>
            </a:r>
            <a:r>
              <a:rPr lang="it-IT" baseline="0" dirty="0" err="1" smtClean="0"/>
              <a:t>Sivers</a:t>
            </a:r>
            <a:endParaRPr lang="it-IT" baseline="0" dirty="0" smtClean="0"/>
          </a:p>
          <a:p>
            <a:r>
              <a:rPr lang="it-IT" baseline="0" dirty="0" smtClean="0"/>
              <a:t>Aggiungere casino su </a:t>
            </a:r>
            <a:r>
              <a:rPr lang="it-IT" baseline="0" dirty="0" err="1" smtClean="0"/>
              <a:t>universalita’</a:t>
            </a:r>
            <a:r>
              <a:rPr lang="it-IT" baseline="0" dirty="0" smtClean="0"/>
              <a:t>  </a:t>
            </a:r>
          </a:p>
          <a:p>
            <a:r>
              <a:rPr lang="it-IT" baseline="0" dirty="0" smtClean="0"/>
              <a:t>DOMA: </a:t>
            </a:r>
            <a:r>
              <a:rPr lang="it-IT" baseline="0" dirty="0" err="1" smtClean="0"/>
              <a:t>universality</a:t>
            </a:r>
            <a:endParaRPr lang="it-IT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Cambiare</a:t>
            </a:r>
            <a:r>
              <a:rPr lang="en-US" dirty="0" smtClean="0"/>
              <a:t> crucial: </a:t>
            </a:r>
            <a:r>
              <a:rPr lang="en-US" dirty="0" err="1" smtClean="0"/>
              <a:t>piu</a:t>
            </a:r>
            <a:r>
              <a:rPr lang="en-US" dirty="0" smtClean="0"/>
              <a:t>’ </a:t>
            </a:r>
            <a:r>
              <a:rPr lang="en-US" dirty="0" err="1" smtClean="0"/>
              <a:t>esperimenti</a:t>
            </a:r>
            <a:r>
              <a:rPr lang="en-US" dirty="0" smtClean="0"/>
              <a:t> </a:t>
            </a:r>
            <a:r>
              <a:rPr lang="en-US" dirty="0" err="1" smtClean="0"/>
              <a:t>insieme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B830E1-7CF7-3040-AB22-6F65E141ADC6}" type="slidenum">
              <a:rPr lang="en-US"/>
              <a:pPr/>
              <a:t>4</a:t>
            </a:fld>
            <a:endParaRPr lang="en-US"/>
          </a:p>
        </p:txBody>
      </p:sp>
      <p:sp>
        <p:nvSpPr>
          <p:cNvPr id="157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7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394" y="4343401"/>
            <a:ext cx="5027212" cy="4114800"/>
          </a:xfrm>
        </p:spPr>
        <p:txBody>
          <a:bodyPr/>
          <a:lstStyle/>
          <a:p>
            <a:endParaRPr lang="it-IT" sz="900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535CE3-4BB8-654F-9928-9AAC46233F1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8F6FA0-FA40-4847-8A93-7E33FA83CEDC}" type="slidenum">
              <a:rPr lang="en-US"/>
              <a:pPr/>
              <a:t>41</a:t>
            </a:fld>
            <a:endParaRPr lang="en-US"/>
          </a:p>
        </p:txBody>
      </p:sp>
      <p:sp>
        <p:nvSpPr>
          <p:cNvPr id="150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99ED9953-EEA0-3840-B9DC-A211588AC486}" type="slidenum">
              <a:rPr lang="en-US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70B0D-8FC4-4948-AFD6-B14A468081ED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 eaLnBrk="1" hangingPunct="1">
              <a:spcBef>
                <a:spcPct val="0"/>
              </a:spcBef>
            </a:pPr>
            <a:r>
              <a:rPr lang="en-US" sz="900" dirty="0" smtClean="0"/>
              <a:t>PR12-06-112</a:t>
            </a:r>
          </a:p>
          <a:p>
            <a:pPr marL="215900" indent="-215900" eaLnBrk="1" hangingPunct="1">
              <a:spcBef>
                <a:spcPct val="0"/>
              </a:spcBef>
            </a:pPr>
            <a:r>
              <a:rPr lang="en-US" sz="900" dirty="0" smtClean="0"/>
              <a:t>ATT: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corrente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tipica</a:t>
            </a:r>
            <a:r>
              <a:rPr lang="en-US" sz="900" baseline="0" dirty="0" smtClean="0"/>
              <a:t> 10 </a:t>
            </a:r>
            <a:r>
              <a:rPr lang="en-US" sz="900" baseline="0" dirty="0" err="1" smtClean="0"/>
              <a:t>nA</a:t>
            </a:r>
            <a:r>
              <a:rPr lang="en-US" sz="900" baseline="0" dirty="0" smtClean="0"/>
              <a:t>, </a:t>
            </a:r>
            <a:r>
              <a:rPr lang="en-US" sz="900" baseline="0" dirty="0" err="1" smtClean="0"/>
              <a:t>e</a:t>
            </a:r>
            <a:r>
              <a:rPr lang="en-US" sz="900" baseline="0" dirty="0" smtClean="0"/>
              <a:t> per HD-ice 1-2 </a:t>
            </a:r>
            <a:r>
              <a:rPr lang="en-US" sz="900" baseline="0" dirty="0" err="1" smtClean="0"/>
              <a:t>nA</a:t>
            </a:r>
            <a:r>
              <a:rPr lang="en-US" sz="900" baseline="0" dirty="0" smtClean="0"/>
              <a:t>, </a:t>
            </a:r>
            <a:r>
              <a:rPr lang="en-US" sz="900" baseline="0" dirty="0" err="1" smtClean="0"/>
              <a:t>polarizzazione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fascio</a:t>
            </a:r>
            <a:r>
              <a:rPr lang="en-US" sz="900" baseline="0" dirty="0" smtClean="0"/>
              <a:t> 85 %</a:t>
            </a:r>
            <a:endParaRPr lang="en-US" sz="900" dirty="0" smtClean="0"/>
          </a:p>
          <a:p>
            <a:pPr marL="215900" indent="-215900" eaLnBrk="1" hangingPunct="1">
              <a:spcBef>
                <a:spcPct val="0"/>
              </a:spcBef>
            </a:pPr>
            <a:endParaRPr lang="en-US" sz="900" dirty="0" smtClean="0"/>
          </a:p>
          <a:p>
            <a:pPr marL="215900" indent="-215900" eaLnBrk="1" hangingPunct="1">
              <a:spcBef>
                <a:spcPct val="0"/>
              </a:spcBef>
            </a:pPr>
            <a:r>
              <a:rPr lang="en-US" sz="900" dirty="0" err="1" smtClean="0"/>
              <a:t>L’andamento</a:t>
            </a:r>
            <a:r>
              <a:rPr lang="en-US" sz="900" dirty="0" smtClean="0"/>
              <a:t> con 1/Pt </a:t>
            </a:r>
            <a:r>
              <a:rPr lang="en-US" sz="900" dirty="0" err="1" smtClean="0"/>
              <a:t>descritto</a:t>
            </a:r>
            <a:r>
              <a:rPr lang="en-US" sz="900" dirty="0" smtClean="0"/>
              <a:t> </a:t>
            </a:r>
            <a:r>
              <a:rPr lang="en-US" sz="900" dirty="0" err="1" smtClean="0"/>
              <a:t>da</a:t>
            </a:r>
            <a:r>
              <a:rPr lang="en-US" sz="900" dirty="0" smtClean="0"/>
              <a:t> </a:t>
            </a:r>
            <a:r>
              <a:rPr lang="en-US" sz="900" dirty="0" err="1" smtClean="0"/>
              <a:t>Bacchetta</a:t>
            </a:r>
            <a:r>
              <a:rPr lang="en-US" sz="900" dirty="0" smtClean="0"/>
              <a:t> in PT matches</a:t>
            </a:r>
            <a:endParaRPr lang="en-US" sz="900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70B0D-8FC4-4948-AFD6-B14A468081ED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 eaLnBrk="1" hangingPunct="1">
              <a:spcBef>
                <a:spcPct val="0"/>
              </a:spcBef>
            </a:pPr>
            <a:r>
              <a:rPr lang="en-US" sz="900" dirty="0" smtClean="0"/>
              <a:t>PR12-06-112</a:t>
            </a:r>
          </a:p>
          <a:p>
            <a:pPr marL="215900" indent="-215900" eaLnBrk="1" hangingPunct="1">
              <a:spcBef>
                <a:spcPct val="0"/>
              </a:spcBef>
            </a:pPr>
            <a:r>
              <a:rPr lang="en-US" sz="900" dirty="0" smtClean="0"/>
              <a:t>ATT: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corrente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tipica</a:t>
            </a:r>
            <a:r>
              <a:rPr lang="en-US" sz="900" baseline="0" dirty="0" smtClean="0"/>
              <a:t> 10 </a:t>
            </a:r>
            <a:r>
              <a:rPr lang="en-US" sz="900" baseline="0" dirty="0" err="1" smtClean="0"/>
              <a:t>nA</a:t>
            </a:r>
            <a:r>
              <a:rPr lang="en-US" sz="900" baseline="0" dirty="0" smtClean="0"/>
              <a:t>, </a:t>
            </a:r>
            <a:r>
              <a:rPr lang="en-US" sz="900" baseline="0" dirty="0" err="1" smtClean="0"/>
              <a:t>e</a:t>
            </a:r>
            <a:r>
              <a:rPr lang="en-US" sz="900" baseline="0" dirty="0" smtClean="0"/>
              <a:t> per HD-ice 1-2 </a:t>
            </a:r>
            <a:r>
              <a:rPr lang="en-US" sz="900" baseline="0" dirty="0" err="1" smtClean="0"/>
              <a:t>nA</a:t>
            </a:r>
            <a:r>
              <a:rPr lang="en-US" sz="900" baseline="0" dirty="0" smtClean="0"/>
              <a:t>, </a:t>
            </a:r>
            <a:r>
              <a:rPr lang="en-US" sz="900" baseline="0" dirty="0" err="1" smtClean="0"/>
              <a:t>polarizzazione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fascio</a:t>
            </a:r>
            <a:r>
              <a:rPr lang="en-US" sz="900" baseline="0" dirty="0" smtClean="0"/>
              <a:t> 85 %</a:t>
            </a:r>
            <a:endParaRPr lang="en-US" sz="900" dirty="0" smtClean="0"/>
          </a:p>
          <a:p>
            <a:pPr marL="215900" indent="-215900" eaLnBrk="1" hangingPunct="1">
              <a:spcBef>
                <a:spcPct val="0"/>
              </a:spcBef>
            </a:pPr>
            <a:endParaRPr lang="en-US" sz="900" dirty="0" smtClean="0"/>
          </a:p>
          <a:p>
            <a:pPr marL="215900" indent="-215900" eaLnBrk="1" hangingPunct="1">
              <a:spcBef>
                <a:spcPct val="0"/>
              </a:spcBef>
            </a:pPr>
            <a:r>
              <a:rPr lang="en-US" sz="900" dirty="0" err="1" smtClean="0"/>
              <a:t>L’andamento</a:t>
            </a:r>
            <a:r>
              <a:rPr lang="en-US" sz="900" dirty="0" smtClean="0"/>
              <a:t> con 1/Pt </a:t>
            </a:r>
            <a:r>
              <a:rPr lang="en-US" sz="900" dirty="0" err="1" smtClean="0"/>
              <a:t>descritto</a:t>
            </a:r>
            <a:r>
              <a:rPr lang="en-US" sz="900" dirty="0" smtClean="0"/>
              <a:t> </a:t>
            </a:r>
            <a:r>
              <a:rPr lang="en-US" sz="900" dirty="0" err="1" smtClean="0"/>
              <a:t>da</a:t>
            </a:r>
            <a:r>
              <a:rPr lang="en-US" sz="900" dirty="0" smtClean="0"/>
              <a:t> </a:t>
            </a:r>
            <a:r>
              <a:rPr lang="en-US" sz="900" dirty="0" err="1" smtClean="0"/>
              <a:t>Bacchetta</a:t>
            </a:r>
            <a:r>
              <a:rPr lang="en-US" sz="900" dirty="0" smtClean="0"/>
              <a:t> in PT matches</a:t>
            </a:r>
            <a:endParaRPr lang="en-US" sz="900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DF2B84-2D7F-424C-938B-B3CD2F59E929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Curve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Efremov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probabilmente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</a:t>
            </a:r>
            <a:r>
              <a:rPr lang="en-US" baseline="0" dirty="0" smtClean="0"/>
              <a:t> PRD76 (2006) 094025 </a:t>
            </a:r>
            <a:r>
              <a:rPr lang="en-US" baseline="0" dirty="0" err="1" smtClean="0"/>
              <a:t>uscita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postuma</a:t>
            </a:r>
            <a:r>
              <a:rPr lang="en-US" baseline="0" dirty="0" smtClean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ATT: dilution factor </a:t>
            </a:r>
            <a:r>
              <a:rPr lang="en-US" baseline="0" dirty="0" err="1" smtClean="0"/>
              <a:t>dell’HD</a:t>
            </a:r>
            <a:r>
              <a:rPr lang="en-US" baseline="0" dirty="0" smtClean="0"/>
              <a:t>-ice !!!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Solo proton </a:t>
            </a:r>
            <a:r>
              <a:rPr lang="en-US" baseline="0" dirty="0" err="1" smtClean="0"/>
              <a:t>quindi</a:t>
            </a:r>
            <a:r>
              <a:rPr lang="en-US" baseline="0" dirty="0" smtClean="0"/>
              <a:t> ? </a:t>
            </a:r>
            <a:r>
              <a:rPr lang="en-US" baseline="0" dirty="0" err="1" smtClean="0"/>
              <a:t>Aggiungere</a:t>
            </a:r>
            <a:r>
              <a:rPr lang="en-US" baseline="0" dirty="0" smtClean="0"/>
              <a:t> qui plots </a:t>
            </a:r>
            <a:r>
              <a:rPr lang="en-US" baseline="0" dirty="0" err="1" smtClean="0"/>
              <a:t>su</a:t>
            </a:r>
            <a:r>
              <a:rPr lang="en-US" baseline="0" dirty="0" smtClean="0"/>
              <a:t> tensor charge! </a:t>
            </a:r>
            <a:r>
              <a:rPr lang="en-US" baseline="0" dirty="0" err="1" smtClean="0"/>
              <a:t>Vedere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prokudin</a:t>
            </a:r>
            <a:r>
              <a:rPr lang="en-US" baseline="0" dirty="0" smtClean="0"/>
              <a:t> at DIS 2008!!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70B0D-8FC4-4948-AFD6-B14A468081ED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 eaLnBrk="1" hangingPunct="1">
              <a:spcBef>
                <a:spcPct val="0"/>
              </a:spcBef>
            </a:pPr>
            <a:r>
              <a:rPr lang="en-US" sz="900" dirty="0" err="1" smtClean="0"/>
              <a:t>Rivedere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differenze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fra</a:t>
            </a:r>
            <a:r>
              <a:rPr lang="en-US" sz="900" baseline="0" dirty="0" smtClean="0"/>
              <a:t> I due </a:t>
            </a:r>
            <a:r>
              <a:rPr lang="en-US" sz="900" baseline="0" dirty="0" err="1" smtClean="0"/>
              <a:t>dette</a:t>
            </a:r>
            <a:r>
              <a:rPr lang="en-US" sz="900" baseline="0" dirty="0" smtClean="0"/>
              <a:t> a Duke, </a:t>
            </a:r>
            <a:r>
              <a:rPr lang="en-US" sz="900" baseline="0" dirty="0" err="1" smtClean="0"/>
              <a:t>saranno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vere</a:t>
            </a:r>
            <a:r>
              <a:rPr lang="en-US" sz="900" baseline="0" dirty="0" smtClean="0"/>
              <a:t>?</a:t>
            </a:r>
            <a:endParaRPr lang="en-US" sz="900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AE06C6-2279-B848-B036-6C702CA945F3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900" dirty="0" err="1" smtClean="0"/>
              <a:t>Rimettere</a:t>
            </a:r>
            <a:r>
              <a:rPr lang="en-US" sz="900" baseline="0" dirty="0" smtClean="0"/>
              <a:t> I </a:t>
            </a:r>
            <a:r>
              <a:rPr lang="en-US" sz="900" baseline="0" dirty="0" err="1" smtClean="0"/>
              <a:t>risultati</a:t>
            </a:r>
            <a:r>
              <a:rPr lang="en-US" sz="900" baseline="0" dirty="0" smtClean="0"/>
              <a:t> di </a:t>
            </a:r>
            <a:r>
              <a:rPr lang="en-US" sz="900" baseline="0" dirty="0" err="1" smtClean="0"/>
              <a:t>Anselmino</a:t>
            </a:r>
            <a:r>
              <a:rPr lang="en-US" sz="900" baseline="0" dirty="0" smtClean="0"/>
              <a:t> per </a:t>
            </a:r>
            <a:r>
              <a:rPr lang="en-US" sz="900" baseline="0" dirty="0" err="1" smtClean="0"/>
              <a:t>ricordare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importanza</a:t>
            </a:r>
            <a:r>
              <a:rPr lang="en-US" sz="900" baseline="0" dirty="0" smtClean="0"/>
              <a:t> sea</a:t>
            </a:r>
          </a:p>
          <a:p>
            <a:pPr eaLnBrk="1" hangingPunct="1">
              <a:spcBef>
                <a:spcPct val="0"/>
              </a:spcBef>
            </a:pPr>
            <a:r>
              <a:rPr lang="en-US" sz="900" baseline="0" dirty="0" err="1" smtClean="0"/>
              <a:t>Vedere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proiezioni</a:t>
            </a:r>
            <a:r>
              <a:rPr lang="en-US" sz="900" baseline="0" dirty="0" smtClean="0"/>
              <a:t> talk di </a:t>
            </a:r>
            <a:r>
              <a:rPr lang="en-US" sz="900" baseline="0" dirty="0" err="1" smtClean="0"/>
              <a:t>Harut</a:t>
            </a:r>
            <a:r>
              <a:rPr lang="en-US" sz="900" baseline="0" dirty="0" smtClean="0"/>
              <a:t> a Duke</a:t>
            </a:r>
            <a:endParaRPr lang="en-US" sz="900" dirty="0" smtClean="0"/>
          </a:p>
          <a:p>
            <a:pPr eaLnBrk="1" hangingPunct="1">
              <a:spcBef>
                <a:spcPct val="0"/>
              </a:spcBef>
            </a:pPr>
            <a:endParaRPr lang="en-US" sz="900" dirty="0" smtClean="0"/>
          </a:p>
          <a:p>
            <a:pPr eaLnBrk="1" hangingPunct="1">
              <a:spcBef>
                <a:spcPct val="0"/>
              </a:spcBef>
            </a:pPr>
            <a:r>
              <a:rPr lang="en-US" sz="900" dirty="0" smtClean="0"/>
              <a:t>Ok</a:t>
            </a:r>
            <a:r>
              <a:rPr lang="en-US" sz="900" dirty="0"/>
              <a:t>, Projected results:</a:t>
            </a:r>
          </a:p>
          <a:p>
            <a:pPr eaLnBrk="1" hangingPunct="1">
              <a:spcBef>
                <a:spcPct val="0"/>
              </a:spcBef>
            </a:pPr>
            <a:r>
              <a:rPr lang="en-US" sz="900" dirty="0"/>
              <a:t>First on the </a:t>
            </a:r>
            <a:r>
              <a:rPr lang="en-US" sz="900" dirty="0" err="1"/>
              <a:t>Sivers</a:t>
            </a:r>
            <a:r>
              <a:rPr lang="en-US" sz="900" dirty="0"/>
              <a:t>  asymmetry from polarized proton. </a:t>
            </a:r>
          </a:p>
          <a:p>
            <a:pPr eaLnBrk="1" hangingPunct="1">
              <a:spcBef>
                <a:spcPct val="0"/>
              </a:spcBef>
            </a:pPr>
            <a:r>
              <a:rPr lang="en-US" sz="900" dirty="0"/>
              <a:t>Simplest observable, has </a:t>
            </a:r>
            <a:r>
              <a:rPr lang="en-US" sz="900" dirty="0" err="1"/>
              <a:t>unpolarized</a:t>
            </a:r>
            <a:r>
              <a:rPr lang="en-US" sz="900" dirty="0"/>
              <a:t> fragmentation functions both in numerator and denominator.</a:t>
            </a:r>
          </a:p>
          <a:p>
            <a:pPr eaLnBrk="1" hangingPunct="1">
              <a:spcBef>
                <a:spcPct val="0"/>
              </a:spcBef>
            </a:pPr>
            <a:r>
              <a:rPr lang="en-US" sz="900" dirty="0"/>
              <a:t>Since the </a:t>
            </a:r>
            <a:r>
              <a:rPr lang="en-US" sz="900" dirty="0" err="1"/>
              <a:t>y</a:t>
            </a:r>
            <a:r>
              <a:rPr lang="en-US" sz="900" dirty="0"/>
              <a:t>-dependent kinematic term is</a:t>
            </a:r>
          </a:p>
          <a:p>
            <a:pPr eaLnBrk="1" hangingPunct="1">
              <a:spcBef>
                <a:spcPct val="0"/>
              </a:spcBef>
            </a:pPr>
            <a:r>
              <a:rPr lang="en-US" sz="900" dirty="0"/>
              <a:t>The same in numerator and denominator, the beam energy dependence of this observable is minimal</a:t>
            </a:r>
          </a:p>
          <a:p>
            <a:pPr eaLnBrk="1" hangingPunct="1">
              <a:spcBef>
                <a:spcPct val="0"/>
              </a:spcBef>
            </a:pPr>
            <a:r>
              <a:rPr lang="en-US" sz="900" dirty="0"/>
              <a:t>And we can compare the asymmetries directly.</a:t>
            </a:r>
          </a:p>
          <a:p>
            <a:pPr eaLnBrk="1" hangingPunct="1">
              <a:spcBef>
                <a:spcPct val="0"/>
              </a:spcBef>
            </a:pPr>
            <a:r>
              <a:rPr lang="en-US" sz="900" dirty="0"/>
              <a:t>CLAS projections for all 3 </a:t>
            </a:r>
            <a:r>
              <a:rPr lang="en-US" sz="900" dirty="0" err="1"/>
              <a:t>pions</a:t>
            </a:r>
            <a:r>
              <a:rPr lang="en-US" sz="900" dirty="0"/>
              <a:t> are shown here compared to latest HERMES data. </a:t>
            </a:r>
          </a:p>
          <a:p>
            <a:pPr eaLnBrk="1" hangingPunct="1">
              <a:spcBef>
                <a:spcPct val="0"/>
              </a:spcBef>
            </a:pPr>
            <a:r>
              <a:rPr lang="en-US" sz="900" dirty="0"/>
              <a:t>All curves shown here are fits by different groups to HERMES data. One can see that</a:t>
            </a:r>
          </a:p>
          <a:p>
            <a:pPr eaLnBrk="1" hangingPunct="1">
              <a:spcBef>
                <a:spcPct val="0"/>
              </a:spcBef>
            </a:pPr>
            <a:r>
              <a:rPr lang="en-US" sz="900" dirty="0"/>
              <a:t>At large </a:t>
            </a:r>
            <a:r>
              <a:rPr lang="en-US" sz="900" dirty="0" err="1"/>
              <a:t>x</a:t>
            </a:r>
            <a:r>
              <a:rPr lang="en-US" sz="900" dirty="0"/>
              <a:t> covered by CLAS those models are practically unconstrained.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75769F-250A-CE45-89BE-3BE54B321F66}" type="slidenum">
              <a:rPr lang="en-US"/>
              <a:pPr/>
              <a:t>50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75769F-250A-CE45-89BE-3BE54B321F66}" type="slidenum">
              <a:rPr lang="en-US"/>
              <a:pPr/>
              <a:t>51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75769F-250A-CE45-89BE-3BE54B321F66}" type="slidenum">
              <a:rPr lang="en-US"/>
              <a:pPr/>
              <a:t>52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Il </a:t>
            </a:r>
            <a:r>
              <a:rPr lang="en-US" dirty="0" err="1" smtClean="0"/>
              <a:t>muon</a:t>
            </a:r>
            <a:r>
              <a:rPr lang="en-US" baseline="0" dirty="0" smtClean="0"/>
              <a:t> arm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’ </a:t>
            </a:r>
            <a:r>
              <a:rPr lang="en-US" baseline="0" dirty="0" err="1" smtClean="0"/>
              <a:t>nato</a:t>
            </a:r>
            <a:r>
              <a:rPr lang="en-US" baseline="0" dirty="0" smtClean="0"/>
              <a:t> per la </a:t>
            </a:r>
            <a:r>
              <a:rPr lang="en-US" baseline="0" dirty="0" err="1" smtClean="0"/>
              <a:t>misura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dei</a:t>
            </a:r>
            <a:r>
              <a:rPr lang="en-US" baseline="0" dirty="0" smtClean="0"/>
              <a:t> vector mesons QGP, </a:t>
            </a:r>
            <a:r>
              <a:rPr lang="en-US" baseline="0" dirty="0" err="1" smtClean="0"/>
              <a:t>delle</a:t>
            </a:r>
            <a:r>
              <a:rPr lang="en-US" baseline="0" dirty="0" smtClean="0"/>
              <a:t> W decay per quark </a:t>
            </a:r>
            <a:r>
              <a:rPr lang="en-US" baseline="0" dirty="0" err="1" smtClean="0"/>
              <a:t>helicity</a:t>
            </a:r>
            <a:r>
              <a:rPr lang="en-US" baseline="0" dirty="0" smtClean="0"/>
              <a:t>. </a:t>
            </a:r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75769F-250A-CE45-89BE-3BE54B321F66}" type="slidenum">
              <a:rPr lang="en-US"/>
              <a:pPr/>
              <a:t>53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Il </a:t>
            </a:r>
            <a:r>
              <a:rPr lang="en-US" dirty="0" err="1" smtClean="0"/>
              <a:t>muon</a:t>
            </a:r>
            <a:r>
              <a:rPr lang="en-US" baseline="0" dirty="0" smtClean="0"/>
              <a:t> arm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’ </a:t>
            </a:r>
            <a:r>
              <a:rPr lang="en-US" baseline="0" dirty="0" err="1" smtClean="0"/>
              <a:t>nato</a:t>
            </a:r>
            <a:r>
              <a:rPr lang="en-US" baseline="0" dirty="0" smtClean="0"/>
              <a:t> per la </a:t>
            </a:r>
            <a:r>
              <a:rPr lang="en-US" baseline="0" dirty="0" err="1" smtClean="0"/>
              <a:t>misura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dei</a:t>
            </a:r>
            <a:r>
              <a:rPr lang="en-US" baseline="0" dirty="0" smtClean="0"/>
              <a:t> vector mesons QGP, </a:t>
            </a:r>
            <a:r>
              <a:rPr lang="en-US" baseline="0" dirty="0" err="1" smtClean="0"/>
              <a:t>delle</a:t>
            </a:r>
            <a:r>
              <a:rPr lang="en-US" baseline="0" dirty="0" smtClean="0"/>
              <a:t> W decay per quark </a:t>
            </a:r>
            <a:r>
              <a:rPr lang="en-US" baseline="0" dirty="0" err="1" smtClean="0"/>
              <a:t>helicity</a:t>
            </a:r>
            <a:r>
              <a:rPr lang="en-US" baseline="0" dirty="0" smtClean="0"/>
              <a:t>. </a:t>
            </a:r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E37AA3-D97F-4E42-85A2-9B2E8164C47D}" type="slidenum">
              <a:rPr lang="en-US"/>
              <a:pPr/>
              <a:t>54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 di </a:t>
            </a:r>
            <a:r>
              <a:rPr lang="en-US" dirty="0" err="1" smtClean="0"/>
              <a:t>che</a:t>
            </a:r>
            <a:r>
              <a:rPr lang="en-US" dirty="0" smtClean="0"/>
              <a:t> run </a:t>
            </a:r>
            <a:r>
              <a:rPr lang="en-US" dirty="0" err="1" smtClean="0"/>
              <a:t>stiamo</a:t>
            </a:r>
            <a:r>
              <a:rPr lang="en-US" dirty="0" smtClean="0"/>
              <a:t> </a:t>
            </a:r>
            <a:r>
              <a:rPr lang="en-US" dirty="0" err="1" smtClean="0"/>
              <a:t>parlando</a:t>
            </a:r>
            <a:r>
              <a:rPr lang="en-US" dirty="0" smtClean="0"/>
              <a:t> per </a:t>
            </a:r>
            <a:r>
              <a:rPr lang="en-US" dirty="0" err="1" smtClean="0"/>
              <a:t>il</a:t>
            </a:r>
            <a:r>
              <a:rPr lang="en-US" dirty="0" smtClean="0"/>
              <a:t> gamma jet ?</a:t>
            </a:r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613826-DE27-334E-B91C-144F5D856F55}" type="slidenum">
              <a:rPr lang="en-US"/>
              <a:pPr/>
              <a:t>55</a:t>
            </a:fld>
            <a:endParaRPr lang="en-US"/>
          </a:p>
        </p:txBody>
      </p:sp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1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52AAA3CA-1F1D-E245-8BB3-498FD5168530}" type="slidenum">
              <a:rPr lang="en-US" sz="1200">
                <a:latin typeface="Calibri" pitchFamily="-65" charset="0"/>
              </a:rPr>
              <a:pPr algn="r"/>
              <a:t>55</a:t>
            </a:fld>
            <a:endParaRPr lang="en-US" sz="1200">
              <a:latin typeface="Calibri" pitchFamily="-65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Mettere</a:t>
            </a:r>
            <a:r>
              <a:rPr lang="en-US" dirty="0" smtClean="0"/>
              <a:t> qui le </a:t>
            </a:r>
            <a:r>
              <a:rPr lang="en-US" dirty="0" err="1" smtClean="0"/>
              <a:t>formule</a:t>
            </a:r>
            <a:r>
              <a:rPr lang="en-US" dirty="0" smtClean="0"/>
              <a:t> ? </a:t>
            </a:r>
            <a:r>
              <a:rPr lang="en-US" dirty="0" err="1" smtClean="0"/>
              <a:t>Quali</a:t>
            </a:r>
            <a:r>
              <a:rPr lang="en-US" baseline="0" dirty="0" smtClean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Serve </a:t>
            </a:r>
            <a:r>
              <a:rPr lang="en-US" dirty="0" err="1" smtClean="0"/>
              <a:t>una</a:t>
            </a:r>
            <a:r>
              <a:rPr lang="en-US" dirty="0" smtClean="0"/>
              <a:t> formula, </a:t>
            </a:r>
            <a:r>
              <a:rPr lang="en-US" dirty="0" err="1" smtClean="0"/>
              <a:t>forse</a:t>
            </a:r>
            <a:r>
              <a:rPr lang="en-US" dirty="0" smtClean="0"/>
              <a:t> </a:t>
            </a:r>
            <a:r>
              <a:rPr lang="en-US" dirty="0" err="1" smtClean="0"/>
              <a:t>nella</a:t>
            </a:r>
            <a:r>
              <a:rPr lang="en-US" dirty="0" smtClean="0"/>
              <a:t> slide </a:t>
            </a:r>
            <a:r>
              <a:rPr lang="en-US" dirty="0" err="1" smtClean="0"/>
              <a:t>precedente</a:t>
            </a:r>
            <a:r>
              <a:rPr lang="en-US" dirty="0" smtClean="0"/>
              <a:t>, </a:t>
            </a:r>
            <a:r>
              <a:rPr lang="en-US" dirty="0" err="1" smtClean="0"/>
              <a:t>forse</a:t>
            </a:r>
            <a:r>
              <a:rPr lang="en-US" dirty="0" smtClean="0"/>
              <a:t> sotto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nuovo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risultato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NuSea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Forse</a:t>
            </a:r>
            <a:r>
              <a:rPr lang="en-US" dirty="0" smtClean="0"/>
              <a:t> </a:t>
            </a:r>
            <a:r>
              <a:rPr lang="en-US" dirty="0" err="1" smtClean="0"/>
              <a:t>aggiungere</a:t>
            </a:r>
            <a:r>
              <a:rPr lang="en-US" dirty="0" smtClean="0"/>
              <a:t> detectors, per far </a:t>
            </a:r>
            <a:r>
              <a:rPr lang="en-US" dirty="0" err="1" smtClean="0"/>
              <a:t>vedere</a:t>
            </a:r>
            <a:r>
              <a:rPr lang="en-US" dirty="0" smtClean="0"/>
              <a:t> </a:t>
            </a:r>
            <a:r>
              <a:rPr lang="en-US" dirty="0" err="1" smtClean="0"/>
              <a:t>regioni</a:t>
            </a:r>
            <a:r>
              <a:rPr lang="en-US" dirty="0" smtClean="0"/>
              <a:t> in rapidity ?</a:t>
            </a:r>
          </a:p>
          <a:p>
            <a:r>
              <a:rPr lang="en-US" dirty="0" err="1" smtClean="0"/>
              <a:t>Vedere</a:t>
            </a:r>
            <a:r>
              <a:rPr lang="en-US" dirty="0" smtClean="0"/>
              <a:t> </a:t>
            </a:r>
            <a:r>
              <a:rPr lang="en-US" dirty="0" err="1" smtClean="0"/>
              <a:t>legame</a:t>
            </a:r>
            <a:r>
              <a:rPr lang="en-US" dirty="0" smtClean="0"/>
              <a:t> </a:t>
            </a:r>
            <a:r>
              <a:rPr lang="en-US" dirty="0" err="1" smtClean="0"/>
              <a:t>fra</a:t>
            </a:r>
            <a:r>
              <a:rPr lang="en-US" dirty="0" smtClean="0"/>
              <a:t> </a:t>
            </a:r>
            <a:r>
              <a:rPr lang="en-US" dirty="0" err="1" smtClean="0"/>
              <a:t>y</a:t>
            </a:r>
            <a:r>
              <a:rPr lang="en-US" dirty="0" smtClean="0"/>
              <a:t>, eta </a:t>
            </a:r>
            <a:r>
              <a:rPr lang="en-US" dirty="0" err="1" smtClean="0"/>
              <a:t>e</a:t>
            </a:r>
            <a:r>
              <a:rPr lang="en-US" dirty="0" smtClean="0"/>
              <a:t> le </a:t>
            </a:r>
            <a:r>
              <a:rPr lang="en-US" dirty="0" err="1" smtClean="0"/>
              <a:t>x</a:t>
            </a:r>
            <a:r>
              <a:rPr lang="en-US" dirty="0" smtClean="0"/>
              <a:t> di </a:t>
            </a:r>
            <a:r>
              <a:rPr lang="en-US" dirty="0" err="1" smtClean="0"/>
              <a:t>Fayman</a:t>
            </a:r>
            <a:endParaRPr lang="en-US" dirty="0" smtClean="0"/>
          </a:p>
          <a:p>
            <a:r>
              <a:rPr lang="en-US" dirty="0" smtClean="0"/>
              <a:t>RHIC </a:t>
            </a:r>
            <a:r>
              <a:rPr lang="en-US" dirty="0" err="1" smtClean="0"/>
              <a:t>allora</a:t>
            </a:r>
            <a:r>
              <a:rPr lang="en-US" dirty="0" smtClean="0"/>
              <a:t> </a:t>
            </a:r>
            <a:r>
              <a:rPr lang="en-US" dirty="0" err="1" smtClean="0"/>
              <a:t>copre</a:t>
            </a:r>
            <a:r>
              <a:rPr lang="en-US" dirty="0" smtClean="0"/>
              <a:t> </a:t>
            </a:r>
            <a:r>
              <a:rPr lang="en-US" dirty="0" err="1" smtClean="0"/>
              <a:t>tutto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range 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</a:t>
            </a:r>
            <a:r>
              <a:rPr lang="en-US" baseline="0" dirty="0" smtClean="0"/>
              <a:t> (valence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sea) di </a:t>
            </a:r>
            <a:r>
              <a:rPr lang="en-US" baseline="0" dirty="0" err="1" smtClean="0"/>
              <a:t>Sivers</a:t>
            </a:r>
            <a:r>
              <a:rPr lang="en-US" baseline="0" dirty="0" smtClean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rivelatore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fondi</a:t>
            </a:r>
            <a:r>
              <a:rPr lang="en-US" dirty="0" smtClean="0"/>
              <a:t> </a:t>
            </a:r>
            <a:r>
              <a:rPr lang="en-US" dirty="0" err="1" smtClean="0"/>
              <a:t>previsti</a:t>
            </a:r>
            <a:r>
              <a:rPr lang="en-US" dirty="0" smtClean="0"/>
              <a:t>,</a:t>
            </a:r>
            <a:r>
              <a:rPr lang="en-US" baseline="0" dirty="0" smtClean="0"/>
              <a:t> come </a:t>
            </a:r>
            <a:r>
              <a:rPr lang="en-US" baseline="0" dirty="0" err="1" smtClean="0"/>
              <a:t>gli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altri</a:t>
            </a:r>
            <a:r>
              <a:rPr lang="en-US" baseline="0" dirty="0" smtClean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err="1" smtClean="0"/>
              <a:t>Bacchetta</a:t>
            </a:r>
            <a:r>
              <a:rPr lang="en-US" sz="1200" dirty="0" smtClean="0"/>
              <a:t>,</a:t>
            </a:r>
            <a:r>
              <a:rPr lang="en-US" sz="1200" baseline="0" dirty="0" smtClean="0"/>
              <a:t> PRD78 </a:t>
            </a:r>
            <a:r>
              <a:rPr lang="en-US" sz="1200" baseline="0" dirty="0" err="1" smtClean="0"/>
              <a:t>mostra</a:t>
            </a:r>
            <a:r>
              <a:rPr lang="en-US" sz="1200" baseline="0" dirty="0" smtClean="0"/>
              <a:t> un </a:t>
            </a:r>
            <a:r>
              <a:rPr lang="en-US" sz="1200" baseline="0" dirty="0" err="1" smtClean="0"/>
              <a:t>gafico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diverso</a:t>
            </a:r>
            <a:r>
              <a:rPr lang="en-US" sz="1200" baseline="0" dirty="0" smtClean="0"/>
              <a:t>, con shift </a:t>
            </a:r>
            <a:r>
              <a:rPr lang="en-US" sz="1200" baseline="0" dirty="0" err="1" smtClean="0"/>
              <a:t>positivo</a:t>
            </a:r>
            <a:r>
              <a:rPr lang="en-US" sz="1200" baseline="0" dirty="0" smtClean="0"/>
              <a:t> per </a:t>
            </a:r>
            <a:r>
              <a:rPr lang="en-US" sz="1200" baseline="0" dirty="0" err="1" smtClean="0"/>
              <a:t>gli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u</a:t>
            </a:r>
            <a:r>
              <a:rPr lang="en-US" sz="1200" baseline="0" dirty="0" smtClean="0"/>
              <a:t>. </a:t>
            </a:r>
            <a:r>
              <a:rPr lang="en-US" sz="1200" baseline="0" dirty="0" err="1" smtClean="0"/>
              <a:t>Da</a:t>
            </a:r>
            <a:r>
              <a:rPr lang="en-US" sz="1200" baseline="0" dirty="0" smtClean="0"/>
              <a:t> dove </a:t>
            </a:r>
            <a:r>
              <a:rPr lang="en-US" sz="1200" baseline="0" dirty="0" err="1" smtClean="0"/>
              <a:t>viene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davvero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il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grafico</a:t>
            </a:r>
            <a:r>
              <a:rPr lang="en-US" sz="1200" baseline="0" dirty="0" smtClean="0"/>
              <a:t> ?</a:t>
            </a:r>
          </a:p>
          <a:p>
            <a:r>
              <a:rPr lang="en-US" sz="1200" baseline="0" dirty="0" err="1" smtClean="0"/>
              <a:t>Aggiungere</a:t>
            </a:r>
            <a:r>
              <a:rPr lang="en-US" sz="1200" baseline="0" dirty="0" smtClean="0"/>
              <a:t> slide </a:t>
            </a:r>
            <a:r>
              <a:rPr lang="en-US" sz="1200" baseline="0" dirty="0" err="1" smtClean="0"/>
              <a:t>alla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Luciano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che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spiega</a:t>
            </a:r>
            <a:r>
              <a:rPr lang="en-US" sz="1200" baseline="0" dirty="0" smtClean="0"/>
              <a:t> la </a:t>
            </a:r>
            <a:r>
              <a:rPr lang="en-US" sz="1200" baseline="0" dirty="0" err="1" smtClean="0"/>
              <a:t>differenza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fra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collineare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</a:t>
            </a:r>
            <a:r>
              <a:rPr lang="en-US" sz="1200" baseline="0" dirty="0" smtClean="0"/>
              <a:t> non</a:t>
            </a:r>
            <a:r>
              <a:rPr lang="en-US" sz="1200" baseline="0" smtClean="0"/>
              <a:t>-collineare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20AA02-BCA8-294D-BE5F-D34F9DF801D7}" type="slidenum">
              <a:rPr lang="en-US"/>
              <a:pPr/>
              <a:t>66</a:t>
            </a:fld>
            <a:endParaRPr lang="en-US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Aggiungere</a:t>
            </a:r>
            <a:r>
              <a:rPr lang="en-US" dirty="0" smtClean="0"/>
              <a:t> </a:t>
            </a:r>
            <a:r>
              <a:rPr lang="en-US" dirty="0" err="1" smtClean="0"/>
              <a:t>formule</a:t>
            </a:r>
            <a:r>
              <a:rPr lang="en-US" dirty="0" smtClean="0"/>
              <a:t>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30BE71-52E2-244A-B5DA-F7D0CF519681}" type="slidenum">
              <a:rPr lang="en-US"/>
              <a:pPr/>
              <a:t>12</a:t>
            </a:fld>
            <a:endParaRPr lang="en-US"/>
          </a:p>
        </p:txBody>
      </p:sp>
      <p:sp>
        <p:nvSpPr>
          <p:cNvPr id="129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30BE71-52E2-244A-B5DA-F7D0CF519681}" type="slidenum">
              <a:rPr lang="en-US"/>
              <a:pPr/>
              <a:t>13</a:t>
            </a:fld>
            <a:endParaRPr lang="en-US"/>
          </a:p>
        </p:txBody>
      </p:sp>
      <p:sp>
        <p:nvSpPr>
          <p:cNvPr id="129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44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png"/><Relationship Id="rId5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5.wmf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50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7.png"/><Relationship Id="rId5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2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3.png"/><Relationship Id="rId5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8.emf"/><Relationship Id="rId6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4" Type="http://schemas.openxmlformats.org/officeDocument/2006/relationships/image" Target="../media/image27.jpeg"/><Relationship Id="rId5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40.png"/><Relationship Id="rId3" Type="http://schemas.openxmlformats.org/officeDocument/2006/relationships/notesSlide" Target="../notesSlides/notesSlide13.xml"/><Relationship Id="rId6" Type="http://schemas.openxmlformats.org/officeDocument/2006/relationships/oleObject" Target="../embeddings/Microsoft_Equation2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23.bin"/><Relationship Id="rId4" Type="http://schemas.openxmlformats.org/officeDocument/2006/relationships/image" Target="../media/image40.png"/><Relationship Id="rId10" Type="http://schemas.openxmlformats.org/officeDocument/2006/relationships/oleObject" Target="../embeddings/Microsoft_Equation25.bin"/><Relationship Id="rId5" Type="http://schemas.openxmlformats.org/officeDocument/2006/relationships/image" Target="../media/image71.jpeg"/><Relationship Id="rId7" Type="http://schemas.openxmlformats.org/officeDocument/2006/relationships/image" Target="../media/image73.png"/><Relationship Id="rId11" Type="http://schemas.openxmlformats.org/officeDocument/2006/relationships/oleObject" Target="../embeddings/Microsoft_Equation26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Microsoft_Equation24.bin"/><Relationship Id="rId3" Type="http://schemas.openxmlformats.org/officeDocument/2006/relationships/notesSlide" Target="../notesSlides/notesSlide14.xml"/><Relationship Id="rId6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7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4.png"/><Relationship Id="rId6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9.w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27.bin"/><Relationship Id="rId4" Type="http://schemas.openxmlformats.org/officeDocument/2006/relationships/image" Target="../media/image81.jpeg"/><Relationship Id="rId5" Type="http://schemas.openxmlformats.org/officeDocument/2006/relationships/image" Target="../media/image40.png"/><Relationship Id="rId7" Type="http://schemas.openxmlformats.org/officeDocument/2006/relationships/image" Target="../media/image64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82.png"/><Relationship Id="rId3" Type="http://schemas.openxmlformats.org/officeDocument/2006/relationships/notesSlide" Target="../notesSlides/notesSlide17.xml"/><Relationship Id="rId6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4" Type="http://schemas.openxmlformats.org/officeDocument/2006/relationships/image" Target="../media/image85.jpeg"/><Relationship Id="rId10" Type="http://schemas.openxmlformats.org/officeDocument/2006/relationships/image" Target="../media/image27.jpeg"/><Relationship Id="rId5" Type="http://schemas.openxmlformats.org/officeDocument/2006/relationships/oleObject" Target="../embeddings/Microsoft_Equation28.bin"/><Relationship Id="rId7" Type="http://schemas.openxmlformats.org/officeDocument/2006/relationships/image" Target="../media/image87.wmf"/><Relationship Id="rId11" Type="http://schemas.openxmlformats.org/officeDocument/2006/relationships/image" Target="../media/image64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Microsoft_Equation29.bin"/><Relationship Id="rId3" Type="http://schemas.openxmlformats.org/officeDocument/2006/relationships/notesSlide" Target="../notesSlides/notesSlide18.xml"/><Relationship Id="rId6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4" Type="http://schemas.openxmlformats.org/officeDocument/2006/relationships/oleObject" Target="../embeddings/Microsoft_Equation30.bin"/><Relationship Id="rId10" Type="http://schemas.openxmlformats.org/officeDocument/2006/relationships/image" Target="../media/image94.png"/><Relationship Id="rId5" Type="http://schemas.openxmlformats.org/officeDocument/2006/relationships/image" Target="../media/image89.pdf"/><Relationship Id="rId7" Type="http://schemas.openxmlformats.org/officeDocument/2006/relationships/image" Target="../media/image91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93.png"/><Relationship Id="rId3" Type="http://schemas.openxmlformats.org/officeDocument/2006/relationships/notesSlide" Target="../notesSlides/notesSlide19.xml"/><Relationship Id="rId6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4" Type="http://schemas.openxmlformats.org/officeDocument/2006/relationships/image" Target="../media/image96.jpeg"/><Relationship Id="rId5" Type="http://schemas.openxmlformats.org/officeDocument/2006/relationships/image" Target="../media/image92.jpeg"/><Relationship Id="rId7" Type="http://schemas.openxmlformats.org/officeDocument/2006/relationships/image" Target="../media/image97.pd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20.xml"/><Relationship Id="rId6" Type="http://schemas.openxmlformats.org/officeDocument/2006/relationships/oleObject" Target="../embeddings/Microsoft_Equation31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4" Type="http://schemas.openxmlformats.org/officeDocument/2006/relationships/image" Target="../media/image40.png"/><Relationship Id="rId5" Type="http://schemas.openxmlformats.org/officeDocument/2006/relationships/image" Target="../media/image27.jpeg"/><Relationship Id="rId7" Type="http://schemas.openxmlformats.org/officeDocument/2006/relationships/oleObject" Target="../embeddings/Microsoft_Equation32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66.png"/><Relationship Id="rId3" Type="http://schemas.openxmlformats.org/officeDocument/2006/relationships/notesSlide" Target="../notesSlides/notesSlide21.xml"/><Relationship Id="rId6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4" Type="http://schemas.openxmlformats.org/officeDocument/2006/relationships/oleObject" Target="../embeddings/Microsoft_Equation33.bin"/><Relationship Id="rId10" Type="http://schemas.openxmlformats.org/officeDocument/2006/relationships/image" Target="../media/image107.png"/><Relationship Id="rId5" Type="http://schemas.openxmlformats.org/officeDocument/2006/relationships/oleObject" Target="../embeddings/Microsoft_Equation34.bin"/><Relationship Id="rId7" Type="http://schemas.openxmlformats.org/officeDocument/2006/relationships/oleObject" Target="../embeddings/Microsoft_Equation36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06.png"/><Relationship Id="rId3" Type="http://schemas.openxmlformats.org/officeDocument/2006/relationships/notesSlide" Target="../notesSlides/notesSlide22.xml"/><Relationship Id="rId6" Type="http://schemas.openxmlformats.org/officeDocument/2006/relationships/oleObject" Target="../embeddings/Microsoft_Equation35.bin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5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4" Type="http://schemas.openxmlformats.org/officeDocument/2006/relationships/oleObject" Target="../embeddings/Microsoft_Equation37.bin"/><Relationship Id="rId10" Type="http://schemas.openxmlformats.org/officeDocument/2006/relationships/image" Target="../media/image107.png"/><Relationship Id="rId5" Type="http://schemas.openxmlformats.org/officeDocument/2006/relationships/oleObject" Target="../embeddings/Microsoft_Equation38.bin"/><Relationship Id="rId7" Type="http://schemas.openxmlformats.org/officeDocument/2006/relationships/oleObject" Target="../embeddings/Microsoft_Equation40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08.png"/><Relationship Id="rId3" Type="http://schemas.openxmlformats.org/officeDocument/2006/relationships/notesSlide" Target="../notesSlides/notesSlide23.xml"/><Relationship Id="rId6" Type="http://schemas.openxmlformats.org/officeDocument/2006/relationships/oleObject" Target="../embeddings/Microsoft_Equation39.bin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0.w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4.png"/><Relationship Id="rId4" Type="http://schemas.openxmlformats.org/officeDocument/2006/relationships/image" Target="../media/image112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1.png"/><Relationship Id="rId5" Type="http://schemas.openxmlformats.org/officeDocument/2006/relationships/image" Target="../media/image113.emf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7.tiff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5.png"/><Relationship Id="rId5" Type="http://schemas.openxmlformats.org/officeDocument/2006/relationships/image" Target="../media/image111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7" Type="http://schemas.openxmlformats.org/officeDocument/2006/relationships/image" Target="../media/image117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8.png"/><Relationship Id="rId6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1.bin"/><Relationship Id="rId4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11" Type="http://schemas.openxmlformats.org/officeDocument/2006/relationships/image" Target="../media/image11.wmf"/><Relationship Id="rId12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Relationship Id="rId9" Type="http://schemas.openxmlformats.org/officeDocument/2006/relationships/image" Target="../media/image9.png"/><Relationship Id="rId3" Type="http://schemas.openxmlformats.org/officeDocument/2006/relationships/tags" Target="../tags/tag2.xml"/><Relationship Id="rId6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2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6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25.png"/><Relationship Id="rId5" Type="http://schemas.openxmlformats.org/officeDocument/2006/relationships/oleObject" Target="../embeddings/Microsoft_Equation41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4" Type="http://schemas.openxmlformats.org/officeDocument/2006/relationships/image" Target="../media/image128.png"/><Relationship Id="rId10" Type="http://schemas.openxmlformats.org/officeDocument/2006/relationships/image" Target="../media/image134.png"/><Relationship Id="rId5" Type="http://schemas.openxmlformats.org/officeDocument/2006/relationships/image" Target="../media/image129.png"/><Relationship Id="rId7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9" Type="http://schemas.openxmlformats.org/officeDocument/2006/relationships/image" Target="../media/image133.png"/><Relationship Id="rId3" Type="http://schemas.openxmlformats.org/officeDocument/2006/relationships/image" Target="../media/image127.png"/><Relationship Id="rId6" Type="http://schemas.openxmlformats.org/officeDocument/2006/relationships/image" Target="../media/image13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42.bin"/><Relationship Id="rId4" Type="http://schemas.openxmlformats.org/officeDocument/2006/relationships/image" Target="../media/image136.jpeg"/><Relationship Id="rId5" Type="http://schemas.openxmlformats.org/officeDocument/2006/relationships/image" Target="../media/image137.png"/><Relationship Id="rId7" Type="http://schemas.openxmlformats.org/officeDocument/2006/relationships/image" Target="../media/image139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3.xml"/><Relationship Id="rId6" Type="http://schemas.openxmlformats.org/officeDocument/2006/relationships/image" Target="../media/image13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4" Type="http://schemas.openxmlformats.org/officeDocument/2006/relationships/slideLayout" Target="../slideLayouts/slideLayout2.xml"/><Relationship Id="rId10" Type="http://schemas.openxmlformats.org/officeDocument/2006/relationships/image" Target="../media/image145.jpeg"/><Relationship Id="rId5" Type="http://schemas.openxmlformats.org/officeDocument/2006/relationships/notesSlide" Target="../notesSlides/notesSlide34.xml"/><Relationship Id="rId7" Type="http://schemas.openxmlformats.org/officeDocument/2006/relationships/image" Target="../media/image143.png"/><Relationship Id="rId11" Type="http://schemas.openxmlformats.org/officeDocument/2006/relationships/image" Target="../media/image146.wmf"/><Relationship Id="rId12" Type="http://schemas.openxmlformats.org/officeDocument/2006/relationships/oleObject" Target="../embeddings/Microsoft_Equation44.bin"/><Relationship Id="rId1" Type="http://schemas.openxmlformats.org/officeDocument/2006/relationships/vmlDrawing" Target="../drawings/vmlDrawing16.vml"/><Relationship Id="rId2" Type="http://schemas.openxmlformats.org/officeDocument/2006/relationships/tags" Target="../tags/tag3.xml"/><Relationship Id="rId9" Type="http://schemas.openxmlformats.org/officeDocument/2006/relationships/oleObject" Target="../embeddings/Microsoft_Equation43.bin"/><Relationship Id="rId3" Type="http://schemas.openxmlformats.org/officeDocument/2006/relationships/tags" Target="../tags/tag4.xml"/><Relationship Id="rId6" Type="http://schemas.openxmlformats.org/officeDocument/2006/relationships/image" Target="../media/image142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7" Type="http://schemas.openxmlformats.org/officeDocument/2006/relationships/image" Target="../media/image75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77.png"/><Relationship Id="rId3" Type="http://schemas.openxmlformats.org/officeDocument/2006/relationships/notesSlide" Target="../notesSlides/notesSlide35.xml"/><Relationship Id="rId6" Type="http://schemas.openxmlformats.org/officeDocument/2006/relationships/oleObject" Target="../embeddings/Microsoft_Equation45.bin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50.tif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lac.stanford.edu/spires/find/wwwhepau/wwwscan?rawcmd=fin+%22Anselmino,%20M.%22" TargetMode="External"/><Relationship Id="rId4" Type="http://schemas.openxmlformats.org/officeDocument/2006/relationships/image" Target="../media/image108.png"/><Relationship Id="rId5" Type="http://schemas.openxmlformats.org/officeDocument/2006/relationships/image" Target="../media/image152.png"/><Relationship Id="rId7" Type="http://schemas.openxmlformats.org/officeDocument/2006/relationships/hyperlink" Target="http://www.slac.stanford.edu/spires/find/wwwhepau/wwwscan?rawcmd=fin+%22Arnold,%20S.%22" TargetMode="External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Relationship Id="rId6" Type="http://schemas.openxmlformats.org/officeDocument/2006/relationships/image" Target="../media/image15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5.tiff"/><Relationship Id="rId5" Type="http://schemas.openxmlformats.org/officeDocument/2006/relationships/image" Target="../media/image156.png"/><Relationship Id="rId7" Type="http://schemas.openxmlformats.org/officeDocument/2006/relationships/image" Target="../media/image15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54.tiff"/><Relationship Id="rId6" Type="http://schemas.openxmlformats.org/officeDocument/2006/relationships/image" Target="../media/image157.png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62.png"/><Relationship Id="rId4" Type="http://schemas.openxmlformats.org/officeDocument/2006/relationships/image" Target="../media/image160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59.png"/><Relationship Id="rId5" Type="http://schemas.openxmlformats.org/officeDocument/2006/relationships/image" Target="../media/image161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63.png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68.wmf"/><Relationship Id="rId4" Type="http://schemas.openxmlformats.org/officeDocument/2006/relationships/image" Target="../media/image16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65.png"/><Relationship Id="rId5" Type="http://schemas.openxmlformats.org/officeDocument/2006/relationships/image" Target="../media/image167.png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71.png"/><Relationship Id="rId4" Type="http://schemas.openxmlformats.org/officeDocument/2006/relationships/image" Target="../media/image16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69.png"/><Relationship Id="rId5" Type="http://schemas.openxmlformats.org/officeDocument/2006/relationships/image" Target="../media/image170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8.png"/><Relationship Id="rId5" Type="http://schemas.openxmlformats.org/officeDocument/2006/relationships/image" Target="../media/image17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4.png"/><Relationship Id="rId5" Type="http://schemas.openxmlformats.org/officeDocument/2006/relationships/image" Target="../media/image5.jpeg"/><Relationship Id="rId7" Type="http://schemas.openxmlformats.org/officeDocument/2006/relationships/image" Target="../media/image176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6.xml"/><Relationship Id="rId6" Type="http://schemas.openxmlformats.org/officeDocument/2006/relationships/image" Target="../media/image175.png"/></Relationships>
</file>

<file path=ppt/slides/_rels/slide5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80.tiff"/><Relationship Id="rId4" Type="http://schemas.openxmlformats.org/officeDocument/2006/relationships/image" Target="../media/image178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77.wmf"/><Relationship Id="rId5" Type="http://schemas.openxmlformats.org/officeDocument/2006/relationships/image" Target="../media/image179.tiff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3.tiff"/><Relationship Id="rId5" Type="http://schemas.openxmlformats.org/officeDocument/2006/relationships/image" Target="../media/image184.tiff"/><Relationship Id="rId7" Type="http://schemas.openxmlformats.org/officeDocument/2006/relationships/image" Target="../media/image18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1.tiff"/><Relationship Id="rId3" Type="http://schemas.openxmlformats.org/officeDocument/2006/relationships/image" Target="../media/image182.tiff"/><Relationship Id="rId6" Type="http://schemas.openxmlformats.org/officeDocument/2006/relationships/image" Target="../media/image185.tiff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6.tiff"/><Relationship Id="rId4" Type="http://schemas.openxmlformats.org/officeDocument/2006/relationships/image" Target="../media/image3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5" Type="http://schemas.openxmlformats.org/officeDocument/2006/relationships/oleObject" Target="../embeddings/Microsoft_Equation2.bin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7.png"/><Relationship Id="rId3" Type="http://schemas.openxmlformats.org/officeDocument/2006/relationships/image" Target="../media/image188.png"/><Relationship Id="rId5" Type="http://schemas.openxmlformats.org/officeDocument/2006/relationships/image" Target="../media/image190.pn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3.jpeg"/><Relationship Id="rId5" Type="http://schemas.openxmlformats.org/officeDocument/2006/relationships/oleObject" Target="../embeddings/Microsoft_Equation46.bin"/><Relationship Id="rId7" Type="http://schemas.openxmlformats.org/officeDocument/2006/relationships/oleObject" Target="../embeddings/Microsoft_Equation47.bin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8.xml"/><Relationship Id="rId6" Type="http://schemas.openxmlformats.org/officeDocument/2006/relationships/image" Target="../media/image194.png"/></Relationships>
</file>

<file path=ppt/slides/_rels/slide62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07.gif"/><Relationship Id="rId4" Type="http://schemas.openxmlformats.org/officeDocument/2006/relationships/image" Target="../media/image197.png"/><Relationship Id="rId7" Type="http://schemas.openxmlformats.org/officeDocument/2006/relationships/image" Target="../media/image200.jpeg"/><Relationship Id="rId11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gif"/><Relationship Id="rId16" Type="http://schemas.openxmlformats.org/officeDocument/2006/relationships/image" Target="../media/image209.png"/><Relationship Id="rId8" Type="http://schemas.openxmlformats.org/officeDocument/2006/relationships/image" Target="../media/image201.gif"/><Relationship Id="rId13" Type="http://schemas.openxmlformats.org/officeDocument/2006/relationships/image" Target="../media/image206.gif"/><Relationship Id="rId10" Type="http://schemas.openxmlformats.org/officeDocument/2006/relationships/image" Target="../media/image203.gif"/><Relationship Id="rId5" Type="http://schemas.openxmlformats.org/officeDocument/2006/relationships/image" Target="../media/image198.gif"/><Relationship Id="rId15" Type="http://schemas.openxmlformats.org/officeDocument/2006/relationships/image" Target="../media/image208.jpeg"/><Relationship Id="rId12" Type="http://schemas.openxmlformats.org/officeDocument/2006/relationships/image" Target="../media/image205.jpeg"/><Relationship Id="rId17" Type="http://schemas.openxmlformats.org/officeDocument/2006/relationships/image" Target="../media/image210.jpeg"/><Relationship Id="rId2" Type="http://schemas.openxmlformats.org/officeDocument/2006/relationships/image" Target="../media/image195.jpeg"/><Relationship Id="rId9" Type="http://schemas.openxmlformats.org/officeDocument/2006/relationships/image" Target="../media/image202.jpeg"/><Relationship Id="rId3" Type="http://schemas.openxmlformats.org/officeDocument/2006/relationships/image" Target="../media/image19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1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0.w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6.png"/><Relationship Id="rId5" Type="http://schemas.openxmlformats.org/officeDocument/2006/relationships/oleObject" Target="../embeddings/Microsoft_Equation48.bin"/><Relationship Id="rId7" Type="http://schemas.openxmlformats.org/officeDocument/2006/relationships/image" Target="../media/image217.w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2.xml"/><Relationship Id="rId6" Type="http://schemas.openxmlformats.org/officeDocument/2006/relationships/oleObject" Target="../embeddings/Microsoft_Equation49.bin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4" Type="http://schemas.openxmlformats.org/officeDocument/2006/relationships/oleObject" Target="../embeddings/Microsoft_Equation11.bin"/><Relationship Id="rId4" Type="http://schemas.openxmlformats.org/officeDocument/2006/relationships/image" Target="../media/image27.jpeg"/><Relationship Id="rId7" Type="http://schemas.openxmlformats.org/officeDocument/2006/relationships/oleObject" Target="../embeddings/Microsoft_Equation4.bin"/><Relationship Id="rId11" Type="http://schemas.openxmlformats.org/officeDocument/2006/relationships/oleObject" Target="../embeddings/Microsoft_Equation8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Microsoft_Equation3.bin"/><Relationship Id="rId8" Type="http://schemas.openxmlformats.org/officeDocument/2006/relationships/oleObject" Target="../embeddings/Microsoft_Equation5.bin"/><Relationship Id="rId13" Type="http://schemas.openxmlformats.org/officeDocument/2006/relationships/oleObject" Target="../embeddings/Microsoft_Equation10.bin"/><Relationship Id="rId10" Type="http://schemas.openxmlformats.org/officeDocument/2006/relationships/oleObject" Target="../embeddings/Microsoft_Equation7.bin"/><Relationship Id="rId5" Type="http://schemas.openxmlformats.org/officeDocument/2006/relationships/image" Target="../media/image16.tiff"/><Relationship Id="rId15" Type="http://schemas.openxmlformats.org/officeDocument/2006/relationships/oleObject" Target="../embeddings/Microsoft_Equation12.bin"/><Relationship Id="rId12" Type="http://schemas.openxmlformats.org/officeDocument/2006/relationships/oleObject" Target="../embeddings/Microsoft_Equation9.bin"/><Relationship Id="rId2" Type="http://schemas.openxmlformats.org/officeDocument/2006/relationships/slideLayout" Target="../slideLayouts/slideLayout7.xml"/><Relationship Id="rId9" Type="http://schemas.openxmlformats.org/officeDocument/2006/relationships/oleObject" Target="../embeddings/Microsoft_Equation6.bin"/><Relationship Id="rId3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image" Target="../media/image31.jpeg"/><Relationship Id="rId4" Type="http://schemas.openxmlformats.org/officeDocument/2006/relationships/image" Target="../media/image29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5" Type="http://schemas.openxmlformats.org/officeDocument/2006/relationships/image" Target="../media/image30.wmf"/></Relationships>
</file>

<file path=ppt/slides/_rels/slide9.xml.rels><?xml version="1.0" encoding="UTF-8" standalone="yes"?>
<Relationships xmlns="http://schemas.openxmlformats.org/package/2006/relationships"><Relationship Id="rId14" Type="http://schemas.openxmlformats.org/officeDocument/2006/relationships/oleObject" Target="../embeddings/Microsoft_Equation21.bin"/><Relationship Id="rId4" Type="http://schemas.openxmlformats.org/officeDocument/2006/relationships/image" Target="../media/image39.png"/><Relationship Id="rId7" Type="http://schemas.openxmlformats.org/officeDocument/2006/relationships/oleObject" Target="../embeddings/Microsoft_Equation15.bin"/><Relationship Id="rId11" Type="http://schemas.openxmlformats.org/officeDocument/2006/relationships/oleObject" Target="../embeddings/Microsoft_Equation19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Microsoft_Equation14.bin"/><Relationship Id="rId8" Type="http://schemas.openxmlformats.org/officeDocument/2006/relationships/oleObject" Target="../embeddings/Microsoft_Equation16.bin"/><Relationship Id="rId13" Type="http://schemas.openxmlformats.org/officeDocument/2006/relationships/image" Target="../media/image40.png"/><Relationship Id="rId10" Type="http://schemas.openxmlformats.org/officeDocument/2006/relationships/oleObject" Target="../embeddings/Microsoft_Equation18.bin"/><Relationship Id="rId5" Type="http://schemas.openxmlformats.org/officeDocument/2006/relationships/oleObject" Target="../embeddings/Microsoft_Equation13.bin"/><Relationship Id="rId12" Type="http://schemas.openxmlformats.org/officeDocument/2006/relationships/oleObject" Target="../embeddings/Microsoft_Equation20.bin"/><Relationship Id="rId2" Type="http://schemas.openxmlformats.org/officeDocument/2006/relationships/slideLayout" Target="../slideLayouts/slideLayout7.xml"/><Relationship Id="rId9" Type="http://schemas.openxmlformats.org/officeDocument/2006/relationships/oleObject" Target="../embeddings/Microsoft_Equation17.bin"/><Relationship Id="rId3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9008" y="1602531"/>
            <a:ext cx="7699093" cy="17543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T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ransversity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and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TMD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S: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AN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xperimental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p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erpective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41509" y="4200602"/>
            <a:ext cx="2280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Contalbrigo</a:t>
            </a:r>
            <a:r>
              <a:rPr lang="en-US" sz="2000" dirty="0" smtClean="0"/>
              <a:t> Marco</a:t>
            </a:r>
          </a:p>
          <a:p>
            <a:r>
              <a:rPr lang="en-US" sz="2000" dirty="0" smtClean="0"/>
              <a:t>    INFN Ferrara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125160" y="5529924"/>
            <a:ext cx="4930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Symposium on </a:t>
            </a:r>
            <a:r>
              <a:rPr lang="en-US" b="1" dirty="0" err="1" smtClean="0"/>
              <a:t>Hadronic</a:t>
            </a:r>
            <a:r>
              <a:rPr lang="en-US" b="1" dirty="0" smtClean="0"/>
              <a:t> Structure Physics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April 14, 2010  University of Glasgow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82640" y="5452136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640" y="6291924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769" y="541634"/>
            <a:ext cx="2582862" cy="760278"/>
          </a:xfrm>
          <a:prstGeom prst="rect">
            <a:avLst/>
          </a:prstGeom>
        </p:spPr>
      </p:pic>
      <p:pic>
        <p:nvPicPr>
          <p:cNvPr id="16" name="Picture 3" descr="f2p_q2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142" y="1104177"/>
            <a:ext cx="3834692" cy="4999141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5563" y="6537325"/>
            <a:ext cx="9088437" cy="320675"/>
            <a:chOff x="35" y="4118"/>
            <a:chExt cx="5725" cy="202"/>
          </a:xfrm>
        </p:grpSpPr>
        <p:sp>
          <p:nvSpPr>
            <p:cNvPr id="1579014" name="Text Box 6"/>
            <p:cNvSpPr txBox="1">
              <a:spLocks noChangeArrowheads="1"/>
            </p:cNvSpPr>
            <p:nvPr/>
          </p:nvSpPr>
          <p:spPr bwMode="auto">
            <a:xfrm>
              <a:off x="35" y="4158"/>
              <a:ext cx="5725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1200" b="0">
                  <a:solidFill>
                    <a:schemeClr val="bg2"/>
                  </a:solidFill>
                  <a:latin typeface="Tahoma" pitchFamily="-108" charset="0"/>
                </a:rPr>
                <a:t>   </a:t>
              </a:r>
              <a:r>
                <a:rPr lang="en-US" sz="1000" b="0">
                  <a:solidFill>
                    <a:schemeClr val="bg2"/>
                  </a:solidFill>
                  <a:latin typeface="Tahoma" pitchFamily="-108" charset="0"/>
                </a:rPr>
                <a:t>Contalbrigo Marco                                                                  Consiglio di Sezione                                                                              1 luglio 2009</a:t>
              </a:r>
            </a:p>
          </p:txBody>
        </p:sp>
        <p:sp>
          <p:nvSpPr>
            <p:cNvPr id="1579015" name="Line 7"/>
            <p:cNvSpPr>
              <a:spLocks noChangeShapeType="1"/>
            </p:cNvSpPr>
            <p:nvPr/>
          </p:nvSpPr>
          <p:spPr bwMode="auto">
            <a:xfrm>
              <a:off x="132" y="4118"/>
              <a:ext cx="5493" cy="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2704654" y="-76200"/>
            <a:ext cx="3588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collinear case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00498" y="6117216"/>
            <a:ext cx="6387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Great success, but exploiting only </a:t>
            </a:r>
            <a:r>
              <a:rPr lang="en-US" sz="1600" b="1" dirty="0" err="1" smtClean="0">
                <a:solidFill>
                  <a:srgbClr val="FF0000"/>
                </a:solidFill>
              </a:rPr>
              <a:t>leptonic</a:t>
            </a:r>
            <a:r>
              <a:rPr lang="en-US" sz="1600" b="1" dirty="0" smtClean="0">
                <a:solidFill>
                  <a:srgbClr val="FF0000"/>
                </a:solidFill>
              </a:rPr>
              <a:t> degrees of freedom.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10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4" descr="g1dvsq2_err_nl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5639" y="1227150"/>
            <a:ext cx="3724881" cy="4921522"/>
          </a:xfrm>
          <a:prstGeom prst="rect">
            <a:avLst/>
          </a:prstGeom>
          <a:noFill/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513" y="562353"/>
            <a:ext cx="1921641" cy="694205"/>
          </a:xfrm>
          <a:prstGeom prst="rect">
            <a:avLst/>
          </a:prstGeom>
        </p:spPr>
      </p:pic>
      <p:sp>
        <p:nvSpPr>
          <p:cNvPr id="43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44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9813" y="1602531"/>
            <a:ext cx="4357483" cy="17543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echnological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C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hallenges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8" name="Rectangle 10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it-IT" sz="2800" b="0">
              <a:solidFill>
                <a:srgbClr val="0000CC"/>
              </a:solidFill>
              <a:latin typeface="Comic Sans MS" pitchFamily="-10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634433" y="-76200"/>
            <a:ext cx="372898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COMPASS @ CERN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12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48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803587" y="6122876"/>
            <a:ext cx="1173051" cy="393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181440" y="6137994"/>
            <a:ext cx="1173051" cy="3787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357720" y="3556696"/>
            <a:ext cx="2892478" cy="310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 Box 37"/>
          <p:cNvSpPr txBox="1">
            <a:spLocks noChangeArrowheads="1"/>
          </p:cNvSpPr>
          <p:nvPr/>
        </p:nvSpPr>
        <p:spPr bwMode="auto">
          <a:xfrm>
            <a:off x="8477372" y="5416324"/>
            <a:ext cx="6816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 smtClean="0">
                <a:solidFill>
                  <a:srgbClr val="FF0000"/>
                </a:solidFill>
              </a:rPr>
              <a:t>180 mrad</a:t>
            </a:r>
            <a:endParaRPr lang="de-DE" sz="1400" dirty="0">
              <a:solidFill>
                <a:srgbClr val="FF0000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252106" y="620713"/>
            <a:ext cx="3886200" cy="2652712"/>
            <a:chOff x="5105400" y="3976688"/>
            <a:chExt cx="3886200" cy="2652712"/>
          </a:xfrm>
        </p:grpSpPr>
        <p:pic>
          <p:nvPicPr>
            <p:cNvPr id="32" name="Picture 31" descr="c1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05400" y="3976688"/>
              <a:ext cx="3886200" cy="2652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3" name="Group 35"/>
            <p:cNvGrpSpPr>
              <a:grpSpLocks/>
            </p:cNvGrpSpPr>
            <p:nvPr/>
          </p:nvGrpSpPr>
          <p:grpSpPr bwMode="auto">
            <a:xfrm>
              <a:off x="5989638" y="5484813"/>
              <a:ext cx="2011362" cy="687387"/>
              <a:chOff x="5989875" y="4951075"/>
              <a:chExt cx="2011125" cy="687725"/>
            </a:xfrm>
          </p:grpSpPr>
          <p:sp>
            <p:nvSpPr>
              <p:cNvPr id="34" name="Down Arrow 33"/>
              <p:cNvSpPr/>
              <p:nvPr/>
            </p:nvSpPr>
            <p:spPr>
              <a:xfrm>
                <a:off x="6858135" y="4951075"/>
                <a:ext cx="228573" cy="304950"/>
              </a:xfrm>
              <a:prstGeom prst="downArrow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" name="Down Arrow 34"/>
              <p:cNvSpPr>
                <a:spLocks noChangeArrowheads="1"/>
              </p:cNvSpPr>
              <p:nvPr/>
            </p:nvSpPr>
            <p:spPr bwMode="auto">
              <a:xfrm flipV="1">
                <a:off x="5989875" y="4952663"/>
                <a:ext cx="228573" cy="30495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noFill/>
              <a:ln w="254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36" name="Down Arrow 35"/>
              <p:cNvSpPr>
                <a:spLocks noChangeArrowheads="1"/>
              </p:cNvSpPr>
              <p:nvPr/>
            </p:nvSpPr>
            <p:spPr bwMode="auto">
              <a:xfrm flipV="1">
                <a:off x="7772427" y="4951075"/>
                <a:ext cx="228573" cy="30495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noFill/>
              <a:ln w="254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37" name="Down Arrow 36"/>
              <p:cNvSpPr>
                <a:spLocks noChangeArrowheads="1"/>
              </p:cNvSpPr>
              <p:nvPr/>
            </p:nvSpPr>
            <p:spPr bwMode="auto">
              <a:xfrm flipV="1">
                <a:off x="6858135" y="5333850"/>
                <a:ext cx="228573" cy="30495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noFill/>
              <a:ln w="254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38" name="Down Arrow 37"/>
              <p:cNvSpPr/>
              <p:nvPr/>
            </p:nvSpPr>
            <p:spPr>
              <a:xfrm>
                <a:off x="5989875" y="5332262"/>
                <a:ext cx="228573" cy="304950"/>
              </a:xfrm>
              <a:prstGeom prst="downArrow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" name="Down Arrow 38"/>
              <p:cNvSpPr/>
              <p:nvPr/>
            </p:nvSpPr>
            <p:spPr>
              <a:xfrm>
                <a:off x="7772427" y="5333850"/>
                <a:ext cx="228573" cy="304950"/>
              </a:xfrm>
              <a:prstGeom prst="downArrow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181440" y="804069"/>
            <a:ext cx="4264627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“Natural” </a:t>
            </a:r>
            <a:r>
              <a:rPr lang="en-US" sz="1400" dirty="0" err="1" smtClean="0">
                <a:solidFill>
                  <a:srgbClr val="FF0000"/>
                </a:solidFill>
              </a:rPr>
              <a:t>muon</a:t>
            </a:r>
            <a:r>
              <a:rPr lang="en-US" sz="1400" dirty="0" smtClean="0">
                <a:solidFill>
                  <a:srgbClr val="FF0000"/>
                </a:solidFill>
              </a:rPr>
              <a:t> beam polarization: </a:t>
            </a:r>
          </a:p>
          <a:p>
            <a:pPr algn="ctr"/>
            <a:r>
              <a:rPr lang="en-US" sz="1400" dirty="0" smtClean="0"/>
              <a:t>100-200 </a:t>
            </a:r>
            <a:r>
              <a:rPr lang="en-US" sz="1400" dirty="0" err="1" smtClean="0"/>
              <a:t>GeV</a:t>
            </a:r>
            <a:r>
              <a:rPr lang="en-US" sz="1400" dirty="0" smtClean="0"/>
              <a:t> </a:t>
            </a:r>
            <a:r>
              <a:rPr lang="en-US" sz="1400" dirty="0" err="1" smtClean="0"/>
              <a:t>muons</a:t>
            </a:r>
            <a:r>
              <a:rPr lang="en-US" sz="1400" dirty="0" smtClean="0"/>
              <a:t> from </a:t>
            </a:r>
            <a:r>
              <a:rPr lang="en-US" sz="1400" dirty="0" err="1" smtClean="0"/>
              <a:t>pion</a:t>
            </a:r>
            <a:r>
              <a:rPr lang="en-US" sz="1400" dirty="0" smtClean="0"/>
              <a:t> decays</a:t>
            </a:r>
          </a:p>
          <a:p>
            <a:pPr algn="ctr"/>
            <a:r>
              <a:rPr lang="de-DE" sz="1400" dirty="0" smtClean="0"/>
              <a:t>low beam currents  I </a:t>
            </a:r>
            <a:r>
              <a:rPr lang="de-DE" sz="1400" dirty="0" smtClean="0">
                <a:sym typeface="Symbol" pitchFamily="-108" charset="2"/>
              </a:rPr>
              <a:t> 1 pA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354491" y="1907975"/>
            <a:ext cx="2057400" cy="811212"/>
            <a:chOff x="6516688" y="2617788"/>
            <a:chExt cx="2057400" cy="811212"/>
          </a:xfrm>
        </p:grpSpPr>
        <p:sp>
          <p:nvSpPr>
            <p:cNvPr id="50" name="Oval 3"/>
            <p:cNvSpPr>
              <a:spLocks noChangeArrowheads="1"/>
            </p:cNvSpPr>
            <p:nvPr/>
          </p:nvSpPr>
          <p:spPr bwMode="auto">
            <a:xfrm>
              <a:off x="7354888" y="2617788"/>
              <a:ext cx="381000" cy="381000"/>
            </a:xfrm>
            <a:prstGeom prst="ellipse">
              <a:avLst/>
            </a:prstGeom>
            <a:solidFill>
              <a:srgbClr val="7887F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de-DE" sz="1800" b="1" dirty="0">
                  <a:sym typeface="Symbol" pitchFamily="-108" charset="2"/>
                </a:rPr>
                <a:t></a:t>
              </a:r>
              <a:r>
                <a:rPr lang="de-DE" sz="1800" b="1" baseline="30000" dirty="0">
                  <a:sym typeface="Symbol" pitchFamily="-108" charset="2"/>
                </a:rPr>
                <a:t></a:t>
              </a:r>
            </a:p>
          </p:txBody>
        </p:sp>
        <p:sp>
          <p:nvSpPr>
            <p:cNvPr id="51" name="Line 4"/>
            <p:cNvSpPr>
              <a:spLocks noChangeShapeType="1"/>
            </p:cNvSpPr>
            <p:nvPr/>
          </p:nvSpPr>
          <p:spPr bwMode="auto">
            <a:xfrm>
              <a:off x="7735888" y="2833688"/>
              <a:ext cx="838200" cy="0"/>
            </a:xfrm>
            <a:prstGeom prst="line">
              <a:avLst/>
            </a:prstGeom>
            <a:noFill/>
            <a:ln w="28575">
              <a:solidFill>
                <a:srgbClr val="1FAD2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5"/>
            <p:cNvSpPr>
              <a:spLocks noChangeShapeType="1"/>
            </p:cNvSpPr>
            <p:nvPr/>
          </p:nvSpPr>
          <p:spPr bwMode="auto">
            <a:xfrm flipH="1">
              <a:off x="6516688" y="2808288"/>
              <a:ext cx="838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Text Box 6"/>
            <p:cNvSpPr txBox="1">
              <a:spLocks noChangeArrowheads="1"/>
            </p:cNvSpPr>
            <p:nvPr/>
          </p:nvSpPr>
          <p:spPr bwMode="auto">
            <a:xfrm>
              <a:off x="7888288" y="2770188"/>
              <a:ext cx="4572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800" b="1">
                  <a:solidFill>
                    <a:srgbClr val="1FAD29"/>
                  </a:solidFill>
                  <a:sym typeface="Symbol" pitchFamily="-108" charset="2"/>
                </a:rPr>
                <a:t></a:t>
              </a:r>
              <a:r>
                <a:rPr lang="de-DE" sz="1800" b="1" baseline="30000">
                  <a:solidFill>
                    <a:srgbClr val="1FAD29"/>
                  </a:solidFill>
                  <a:sym typeface="Symbol" pitchFamily="-108" charset="2"/>
                </a:rPr>
                <a:t></a:t>
              </a:r>
            </a:p>
          </p:txBody>
        </p:sp>
        <p:sp>
          <p:nvSpPr>
            <p:cNvPr id="59" name="Text Box 7"/>
            <p:cNvSpPr txBox="1">
              <a:spLocks noChangeArrowheads="1"/>
            </p:cNvSpPr>
            <p:nvPr/>
          </p:nvSpPr>
          <p:spPr bwMode="auto">
            <a:xfrm>
              <a:off x="6796088" y="2757488"/>
              <a:ext cx="609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800" b="1">
                  <a:sym typeface="Symbol" pitchFamily="-108" charset="2"/>
                </a:rPr>
                <a:t></a:t>
              </a:r>
              <a:r>
                <a:rPr lang="de-DE" sz="1800" b="1" baseline="-25000">
                  <a:sym typeface="Symbol" pitchFamily="-108" charset="2"/>
                </a:rPr>
                <a:t></a:t>
              </a:r>
            </a:p>
          </p:txBody>
        </p:sp>
        <p:sp>
          <p:nvSpPr>
            <p:cNvPr id="60" name="Line 8"/>
            <p:cNvSpPr>
              <a:spLocks noChangeShapeType="1"/>
            </p:cNvSpPr>
            <p:nvPr/>
          </p:nvSpPr>
          <p:spPr bwMode="auto">
            <a:xfrm>
              <a:off x="6821488" y="2681288"/>
              <a:ext cx="381000" cy="0"/>
            </a:xfrm>
            <a:prstGeom prst="line">
              <a:avLst/>
            </a:prstGeom>
            <a:noFill/>
            <a:ln w="28575">
              <a:solidFill>
                <a:srgbClr val="FF150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9"/>
            <p:cNvSpPr>
              <a:spLocks noChangeShapeType="1"/>
            </p:cNvSpPr>
            <p:nvPr/>
          </p:nvSpPr>
          <p:spPr bwMode="auto">
            <a:xfrm flipH="1">
              <a:off x="7888288" y="2693988"/>
              <a:ext cx="381000" cy="0"/>
            </a:xfrm>
            <a:prstGeom prst="line">
              <a:avLst/>
            </a:prstGeom>
            <a:noFill/>
            <a:ln w="28575">
              <a:solidFill>
                <a:srgbClr val="FF150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Text Box 10"/>
            <p:cNvSpPr txBox="1">
              <a:spLocks noChangeArrowheads="1"/>
            </p:cNvSpPr>
            <p:nvPr/>
          </p:nvSpPr>
          <p:spPr bwMode="auto">
            <a:xfrm>
              <a:off x="7278688" y="3062288"/>
              <a:ext cx="8382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800">
                  <a:solidFill>
                    <a:srgbClr val="FF150F"/>
                  </a:solidFill>
                </a:rPr>
                <a:t>J=0</a:t>
              </a:r>
              <a:endParaRPr lang="de-DE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239832" y="3161962"/>
            <a:ext cx="4417027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Solid state target operated in frozen spin mode</a:t>
            </a:r>
          </a:p>
          <a:p>
            <a:pPr algn="ctr"/>
            <a:r>
              <a:rPr lang="de-DE" sz="1400" dirty="0" smtClean="0"/>
              <a:t>high-mass cryogenic target N </a:t>
            </a:r>
            <a:r>
              <a:rPr lang="de-DE" sz="1400" dirty="0" smtClean="0">
                <a:sym typeface="Symbol" pitchFamily="-108" charset="2"/>
              </a:rPr>
              <a:t> 10</a:t>
            </a:r>
            <a:r>
              <a:rPr lang="de-DE" sz="1400" baseline="30000" dirty="0" smtClean="0">
                <a:sym typeface="Symbol" pitchFamily="-108" charset="2"/>
              </a:rPr>
              <a:t>24</a:t>
            </a:r>
            <a:r>
              <a:rPr lang="de-DE" sz="1400" dirty="0" smtClean="0">
                <a:sym typeface="Symbol" pitchFamily="-108" charset="2"/>
              </a:rPr>
              <a:t> nucleons/cm</a:t>
            </a:r>
            <a:r>
              <a:rPr lang="de-DE" sz="1400" baseline="30000" dirty="0" smtClean="0">
                <a:sym typeface="Symbol" pitchFamily="-108" charset="2"/>
              </a:rPr>
              <a:t>2</a:t>
            </a:r>
          </a:p>
          <a:p>
            <a:pPr algn="ctr"/>
            <a:r>
              <a:rPr lang="de-DE" sz="1400" dirty="0" smtClean="0"/>
              <a:t>small fraction of polarizable nucleons NH</a:t>
            </a:r>
            <a:r>
              <a:rPr lang="de-DE" sz="1400" baseline="-25000" dirty="0" smtClean="0"/>
              <a:t>3</a:t>
            </a:r>
            <a:r>
              <a:rPr lang="de-DE" sz="1400" dirty="0" smtClean="0"/>
              <a:t>,ND</a:t>
            </a:r>
            <a:r>
              <a:rPr lang="de-DE" sz="1400" baseline="-25000" dirty="0" smtClean="0"/>
              <a:t>3</a:t>
            </a:r>
            <a:r>
              <a:rPr lang="de-DE" sz="1400" dirty="0" smtClean="0"/>
              <a:t>,</a:t>
            </a:r>
            <a:r>
              <a:rPr lang="de-DE" sz="1400" baseline="30000" dirty="0" smtClean="0"/>
              <a:t>6</a:t>
            </a:r>
            <a:r>
              <a:rPr lang="de-DE" sz="1400" dirty="0" smtClean="0"/>
              <a:t>LiD </a:t>
            </a:r>
            <a:endParaRPr lang="de-DE" sz="1400" dirty="0" smtClean="0">
              <a:sym typeface="Symbol" pitchFamily="-108" charset="2"/>
            </a:endParaRPr>
          </a:p>
        </p:txBody>
      </p:sp>
      <p:sp>
        <p:nvSpPr>
          <p:cNvPr id="65" name="Rectangle 9"/>
          <p:cNvSpPr>
            <a:spLocks noChangeArrowheads="1"/>
          </p:cNvSpPr>
          <p:nvPr/>
        </p:nvSpPr>
        <p:spPr bwMode="auto">
          <a:xfrm>
            <a:off x="355014" y="5412686"/>
            <a:ext cx="4419600" cy="83343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marL="174625" indent="-174625"/>
            <a:r>
              <a:rPr lang="en-US" b="1" dirty="0">
                <a:solidFill>
                  <a:srgbClr val="FF0000"/>
                </a:solidFill>
              </a:rPr>
              <a:t> 2007: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NH</a:t>
            </a:r>
            <a:r>
              <a:rPr lang="en-US" b="1" baseline="-25000" dirty="0">
                <a:solidFill>
                  <a:srgbClr val="FF0000"/>
                </a:solidFill>
              </a:rPr>
              <a:t>3 </a:t>
            </a:r>
            <a:r>
              <a:rPr lang="en-US" sz="1600" b="1" dirty="0">
                <a:solidFill>
                  <a:srgbClr val="FF0000"/>
                </a:solidFill>
              </a:rPr>
              <a:t>(</a:t>
            </a:r>
            <a:r>
              <a:rPr lang="en-US" sz="1600" b="1" dirty="0" err="1">
                <a:solidFill>
                  <a:srgbClr val="FF0000"/>
                </a:solidFill>
              </a:rPr>
              <a:t>polarised</a:t>
            </a:r>
            <a:r>
              <a:rPr lang="en-US" sz="1600" b="1" dirty="0">
                <a:solidFill>
                  <a:srgbClr val="FF0000"/>
                </a:solidFill>
              </a:rPr>
              <a:t> protons)</a:t>
            </a:r>
            <a:endParaRPr lang="en-US" sz="1600" b="1" baseline="-25000" dirty="0">
              <a:solidFill>
                <a:srgbClr val="FF0000"/>
              </a:solidFill>
            </a:endParaRPr>
          </a:p>
          <a:p>
            <a:pPr marL="174625" indent="-174625"/>
            <a:r>
              <a:rPr lang="en-US" b="1" dirty="0"/>
              <a:t>   </a:t>
            </a:r>
            <a:r>
              <a:rPr lang="en-US" b="1" dirty="0">
                <a:solidFill>
                  <a:srgbClr val="000099"/>
                </a:solidFill>
              </a:rPr>
              <a:t>dilution factor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f</a:t>
            </a:r>
            <a:r>
              <a:rPr lang="en-US" b="1" dirty="0">
                <a:solidFill>
                  <a:srgbClr val="FF0000"/>
                </a:solidFill>
              </a:rPr>
              <a:t> = 0.14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000099"/>
                </a:solidFill>
              </a:rPr>
              <a:t>polarization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baseline="-25000" dirty="0">
                <a:solidFill>
                  <a:srgbClr val="FF0000"/>
                </a:solidFill>
              </a:rPr>
              <a:t>T</a:t>
            </a:r>
            <a:r>
              <a:rPr lang="en-US" b="1" dirty="0">
                <a:solidFill>
                  <a:srgbClr val="FF0000"/>
                </a:solidFill>
              </a:rPr>
              <a:t> = 90%</a:t>
            </a:r>
            <a:endParaRPr lang="en-US" b="1" dirty="0"/>
          </a:p>
        </p:txBody>
      </p:sp>
      <p:sp>
        <p:nvSpPr>
          <p:cNvPr id="66" name="Rectangle 1598"/>
          <p:cNvSpPr>
            <a:spLocks noChangeArrowheads="1"/>
          </p:cNvSpPr>
          <p:nvPr/>
        </p:nvSpPr>
        <p:spPr bwMode="auto">
          <a:xfrm>
            <a:off x="355014" y="4251611"/>
            <a:ext cx="4419600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marL="174625" indent="-174625"/>
            <a:r>
              <a:rPr lang="en-US" b="1" baseline="30000" dirty="0">
                <a:solidFill>
                  <a:srgbClr val="FF0000"/>
                </a:solidFill>
              </a:rPr>
              <a:t>  </a:t>
            </a:r>
            <a:r>
              <a:rPr lang="en-US" b="1" dirty="0">
                <a:solidFill>
                  <a:srgbClr val="FF0000"/>
                </a:solidFill>
              </a:rPr>
              <a:t>2002-2004: </a:t>
            </a:r>
            <a:r>
              <a:rPr lang="en-US" b="1" baseline="30000" dirty="0">
                <a:solidFill>
                  <a:srgbClr val="FF0000"/>
                </a:solidFill>
              </a:rPr>
              <a:t>6</a:t>
            </a:r>
            <a:r>
              <a:rPr lang="en-US" b="1" dirty="0">
                <a:solidFill>
                  <a:srgbClr val="FF0000"/>
                </a:solidFill>
              </a:rPr>
              <a:t>LiD </a:t>
            </a:r>
            <a:r>
              <a:rPr lang="en-US" sz="1600" b="1" dirty="0">
                <a:solidFill>
                  <a:srgbClr val="FF0000"/>
                </a:solidFill>
              </a:rPr>
              <a:t>(</a:t>
            </a:r>
            <a:r>
              <a:rPr lang="en-US" sz="1600" b="1" dirty="0" err="1">
                <a:solidFill>
                  <a:srgbClr val="FF0000"/>
                </a:solidFill>
              </a:rPr>
              <a:t>polarised</a:t>
            </a:r>
            <a:r>
              <a:rPr lang="en-US" sz="1600" b="1" dirty="0">
                <a:solidFill>
                  <a:srgbClr val="FF0000"/>
                </a:solidFill>
              </a:rPr>
              <a:t> deuteron)</a:t>
            </a:r>
          </a:p>
          <a:p>
            <a:pPr marL="174625" indent="-174625"/>
            <a:r>
              <a:rPr lang="en-US" b="1" dirty="0"/>
              <a:t>   </a:t>
            </a:r>
            <a:r>
              <a:rPr lang="en-US" b="1" dirty="0">
                <a:solidFill>
                  <a:srgbClr val="000099"/>
                </a:solidFill>
              </a:rPr>
              <a:t>dilution factor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f</a:t>
            </a:r>
            <a:r>
              <a:rPr lang="en-US" b="1" dirty="0">
                <a:solidFill>
                  <a:srgbClr val="FF0000"/>
                </a:solidFill>
              </a:rPr>
              <a:t> = 0.38 </a:t>
            </a:r>
          </a:p>
          <a:p>
            <a:pPr marL="174625" indent="-174625"/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>
                <a:solidFill>
                  <a:srgbClr val="000099"/>
                </a:solidFill>
              </a:rPr>
              <a:t>polarization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baseline="-25000" dirty="0">
                <a:solidFill>
                  <a:srgbClr val="FF0000"/>
                </a:solidFill>
              </a:rPr>
              <a:t>T</a:t>
            </a:r>
            <a:r>
              <a:rPr lang="en-US" b="1" dirty="0">
                <a:solidFill>
                  <a:srgbClr val="FF0000"/>
                </a:solidFill>
              </a:rPr>
              <a:t> = 50</a:t>
            </a:r>
            <a:r>
              <a:rPr lang="en-US" b="1" dirty="0" smtClean="0">
                <a:solidFill>
                  <a:srgbClr val="FF0000"/>
                </a:solidFill>
              </a:rPr>
              <a:t>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136344" y="3377406"/>
            <a:ext cx="2868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Polarization switching </a:t>
            </a:r>
            <a:r>
              <a:rPr lang="en-US" sz="1400" dirty="0" err="1" smtClean="0"/>
              <a:t>tsakes</a:t>
            </a:r>
            <a:r>
              <a:rPr lang="en-US" sz="1400" dirty="0" smtClean="0"/>
              <a:t> time </a:t>
            </a:r>
          </a:p>
          <a:p>
            <a:r>
              <a:rPr lang="en-US" sz="1400" dirty="0" smtClean="0"/>
              <a:t>done few times in a year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254" y="3608412"/>
            <a:ext cx="4564322" cy="2893231"/>
          </a:xfrm>
          <a:prstGeom prst="rect">
            <a:avLst/>
          </a:prstGeom>
        </p:spPr>
      </p:pic>
      <p:sp>
        <p:nvSpPr>
          <p:cNvPr id="1297418" name="Rectangle 10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it-IT" sz="2800" b="0">
              <a:solidFill>
                <a:srgbClr val="0000CC"/>
              </a:solidFill>
              <a:latin typeface="Comic Sans MS" pitchFamily="-10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07950" y="832905"/>
            <a:ext cx="8963026" cy="2808287"/>
            <a:chOff x="107950" y="1081088"/>
            <a:chExt cx="8963026" cy="2808287"/>
          </a:xfrm>
        </p:grpSpPr>
        <p:pic>
          <p:nvPicPr>
            <p:cNvPr id="1297422" name="Picture 14" descr="hera_200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7950" y="1081088"/>
              <a:ext cx="4751388" cy="2795587"/>
            </a:xfrm>
            <a:prstGeom prst="rect">
              <a:avLst/>
            </a:prstGeom>
            <a:noFill/>
          </p:spPr>
        </p:pic>
        <p:sp>
          <p:nvSpPr>
            <p:cNvPr id="1297424" name="Text Box 16"/>
            <p:cNvSpPr txBox="1">
              <a:spLocks noChangeArrowheads="1"/>
            </p:cNvSpPr>
            <p:nvPr/>
          </p:nvSpPr>
          <p:spPr bwMode="auto">
            <a:xfrm>
              <a:off x="1584706" y="2494491"/>
              <a:ext cx="1788446" cy="374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2000" b="0" i="1" dirty="0">
                  <a:solidFill>
                    <a:schemeClr val="tx1"/>
                  </a:solidFill>
                </a:rPr>
                <a:t>self-</a:t>
              </a:r>
              <a:r>
                <a:rPr lang="en-US" sz="2000" b="0" i="1" dirty="0" err="1" smtClean="0">
                  <a:solidFill>
                    <a:schemeClr val="tx1"/>
                  </a:solidFill>
                </a:rPr>
                <a:t>polarising</a:t>
              </a:r>
              <a:endParaRPr lang="en-US" sz="2000" b="0" dirty="0">
                <a:solidFill>
                  <a:schemeClr val="tx1"/>
                </a:solidFill>
              </a:endParaRPr>
            </a:p>
          </p:txBody>
        </p: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4859338" y="1081088"/>
              <a:ext cx="4211638" cy="2808287"/>
              <a:chOff x="3061" y="1207"/>
              <a:chExt cx="2653" cy="1769"/>
            </a:xfrm>
          </p:grpSpPr>
          <p:grpSp>
            <p:nvGrpSpPr>
              <p:cNvPr id="6" name="Group 19"/>
              <p:cNvGrpSpPr>
                <a:grpSpLocks/>
              </p:cNvGrpSpPr>
              <p:nvPr/>
            </p:nvGrpSpPr>
            <p:grpSpPr bwMode="auto">
              <a:xfrm>
                <a:off x="3061" y="1207"/>
                <a:ext cx="2653" cy="1769"/>
                <a:chOff x="2928" y="1920"/>
                <a:chExt cx="2832" cy="1924"/>
              </a:xfrm>
            </p:grpSpPr>
            <p:pic>
              <p:nvPicPr>
                <p:cNvPr id="1297428" name="Picture 20" descr="tlpol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928" y="1920"/>
                  <a:ext cx="2832" cy="19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97429" name="Line 21"/>
                <p:cNvSpPr>
                  <a:spLocks noChangeShapeType="1"/>
                </p:cNvSpPr>
                <p:nvPr/>
              </p:nvSpPr>
              <p:spPr bwMode="auto">
                <a:xfrm>
                  <a:off x="3456" y="2448"/>
                  <a:ext cx="0" cy="1200"/>
                </a:xfrm>
                <a:prstGeom prst="line">
                  <a:avLst/>
                </a:pr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7430" name="Line 22"/>
                <p:cNvSpPr>
                  <a:spLocks noChangeShapeType="1"/>
                </p:cNvSpPr>
                <p:nvPr/>
              </p:nvSpPr>
              <p:spPr bwMode="auto">
                <a:xfrm>
                  <a:off x="5424" y="2064"/>
                  <a:ext cx="0" cy="1584"/>
                </a:xfrm>
                <a:prstGeom prst="line">
                  <a:avLst/>
                </a:prstGeom>
                <a:noFill/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297431" name="Text Box 23"/>
              <p:cNvSpPr txBox="1">
                <a:spLocks noChangeArrowheads="1"/>
              </p:cNvSpPr>
              <p:nvPr/>
            </p:nvSpPr>
            <p:spPr bwMode="auto">
              <a:xfrm>
                <a:off x="3911" y="2200"/>
                <a:ext cx="134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b="0">
                    <a:solidFill>
                      <a:schemeClr val="tx1"/>
                    </a:solidFill>
                  </a:rPr>
                  <a:t>&lt;P</a:t>
                </a:r>
                <a:r>
                  <a:rPr lang="en-US" sz="2000" b="0" baseline="-25000">
                    <a:solidFill>
                      <a:schemeClr val="tx1"/>
                    </a:solidFill>
                  </a:rPr>
                  <a:t>b</a:t>
                </a:r>
                <a:r>
                  <a:rPr lang="en-US" sz="2000" b="0">
                    <a:solidFill>
                      <a:schemeClr val="tx1"/>
                    </a:solidFill>
                  </a:rPr>
                  <a:t>&gt;~ 53</a:t>
                </a:r>
                <a:r>
                  <a:rPr lang="en-US" sz="2000" b="0">
                    <a:solidFill>
                      <a:schemeClr val="tx1"/>
                    </a:solidFill>
                    <a:latin typeface="Times New Roman" pitchFamily="-108" charset="0"/>
                    <a:ea typeface="Times New Roman" pitchFamily="-108" charset="0"/>
                    <a:cs typeface="Times New Roman" pitchFamily="-108" charset="0"/>
                  </a:rPr>
                  <a:t>±</a:t>
                </a:r>
                <a:r>
                  <a:rPr lang="en-US" sz="2000" b="0">
                    <a:solidFill>
                      <a:schemeClr val="tx1"/>
                    </a:solidFill>
                  </a:rPr>
                  <a:t>2.5 %</a:t>
                </a:r>
              </a:p>
            </p:txBody>
          </p:sp>
        </p:grpSp>
        <p:sp>
          <p:nvSpPr>
            <p:cNvPr id="1297433" name="Text Box 25"/>
            <p:cNvSpPr txBox="1">
              <a:spLocks noChangeArrowheads="1"/>
            </p:cNvSpPr>
            <p:nvPr/>
          </p:nvSpPr>
          <p:spPr bwMode="auto">
            <a:xfrm>
              <a:off x="1444422" y="2065183"/>
              <a:ext cx="204627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0" dirty="0">
                  <a:solidFill>
                    <a:schemeClr val="tx1"/>
                  </a:solidFill>
                </a:rPr>
                <a:t>27.5 </a:t>
              </a:r>
              <a:r>
                <a:rPr lang="en-US" sz="2000" b="0" dirty="0" err="1">
                  <a:solidFill>
                    <a:schemeClr val="tx1"/>
                  </a:solidFill>
                </a:rPr>
                <a:t>GeV</a:t>
              </a:r>
              <a:r>
                <a:rPr lang="en-US" sz="2000" b="0" dirty="0">
                  <a:solidFill>
                    <a:schemeClr val="tx1"/>
                  </a:solidFill>
                </a:rPr>
                <a:t> (</a:t>
              </a:r>
              <a:r>
                <a:rPr lang="en-US" sz="2000" b="0" dirty="0" err="1">
                  <a:solidFill>
                    <a:schemeClr val="tx1"/>
                  </a:solidFill>
                </a:rPr>
                <a:t>e</a:t>
              </a:r>
              <a:r>
                <a:rPr lang="en-US" sz="2000" b="0" baseline="30000" dirty="0" err="1">
                  <a:solidFill>
                    <a:schemeClr val="tx1"/>
                  </a:solidFill>
                  <a:latin typeface="Symbol" pitchFamily="-108" charset="2"/>
                </a:rPr>
                <a:t>+</a:t>
              </a:r>
              <a:r>
                <a:rPr lang="en-US" sz="2000" b="0" dirty="0" err="1">
                  <a:solidFill>
                    <a:schemeClr val="tx1"/>
                  </a:solidFill>
                </a:rPr>
                <a:t>/e</a:t>
              </a:r>
              <a:r>
                <a:rPr lang="en-US" sz="2000" b="0" baseline="30000" dirty="0">
                  <a:solidFill>
                    <a:schemeClr val="tx1"/>
                  </a:solidFill>
                  <a:latin typeface="Symbol" pitchFamily="-108" charset="2"/>
                </a:rPr>
                <a:t>-</a:t>
              </a:r>
              <a:r>
                <a:rPr lang="en-US" sz="2000" b="0" dirty="0" smtClean="0">
                  <a:solidFill>
                    <a:schemeClr val="tx1"/>
                  </a:solidFill>
                </a:rPr>
                <a:t>)</a:t>
              </a:r>
              <a:endParaRPr lang="en-US" sz="20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297437" name="Text Box 29"/>
          <p:cNvSpPr txBox="1">
            <a:spLocks noChangeArrowheads="1"/>
          </p:cNvSpPr>
          <p:nvPr/>
        </p:nvSpPr>
        <p:spPr bwMode="auto">
          <a:xfrm>
            <a:off x="6073299" y="4426097"/>
            <a:ext cx="2155992" cy="8930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 baseline="30000" dirty="0">
                <a:solidFill>
                  <a:schemeClr val="tx1"/>
                </a:solidFill>
              </a:rPr>
              <a:t>1</a:t>
            </a:r>
            <a:r>
              <a:rPr lang="en-US" sz="1400" b="0" dirty="0">
                <a:solidFill>
                  <a:schemeClr val="tx1"/>
                </a:solidFill>
              </a:rPr>
              <a:t>H</a:t>
            </a:r>
            <a:r>
              <a:rPr lang="en-US" sz="1400" b="0" baseline="30000" dirty="0">
                <a:solidFill>
                  <a:schemeClr val="tx1"/>
                </a:solidFill>
                <a:latin typeface="Arial" pitchFamily="-108" charset="0"/>
                <a:ea typeface="Arial" pitchFamily="-108" charset="0"/>
                <a:cs typeface="Arial" pitchFamily="-108" charset="0"/>
              </a:rPr>
              <a:t>→</a:t>
            </a:r>
            <a:r>
              <a:rPr lang="en-US" sz="1400" b="0" dirty="0">
                <a:solidFill>
                  <a:schemeClr val="tx1"/>
                </a:solidFill>
                <a:latin typeface="Arial" pitchFamily="-108" charset="0"/>
                <a:ea typeface="Arial" pitchFamily="-108" charset="0"/>
                <a:cs typeface="Arial" pitchFamily="-108" charset="0"/>
              </a:rPr>
              <a:t> </a:t>
            </a:r>
            <a:r>
              <a:rPr lang="en-US" sz="1400" b="0" dirty="0">
                <a:solidFill>
                  <a:schemeClr val="tx1"/>
                </a:solidFill>
                <a:ea typeface="Arial" pitchFamily="-108" charset="0"/>
                <a:cs typeface="Arial" pitchFamily="-108" charset="0"/>
              </a:rPr>
              <a:t>&lt;|P</a:t>
            </a:r>
            <a:r>
              <a:rPr lang="en-US" sz="1400" b="0" baseline="-25000" dirty="0">
                <a:solidFill>
                  <a:schemeClr val="tx1"/>
                </a:solidFill>
                <a:ea typeface="Arial" pitchFamily="-108" charset="0"/>
                <a:cs typeface="Arial" pitchFamily="-108" charset="0"/>
              </a:rPr>
              <a:t>t</a:t>
            </a:r>
            <a:r>
              <a:rPr lang="en-US" sz="1400" b="0" dirty="0">
                <a:solidFill>
                  <a:schemeClr val="tx1"/>
                </a:solidFill>
                <a:ea typeface="Arial" pitchFamily="-108" charset="0"/>
                <a:cs typeface="Arial" pitchFamily="-108" charset="0"/>
              </a:rPr>
              <a:t>|&gt; ~ 85 </a:t>
            </a:r>
            <a:r>
              <a:rPr lang="en-US" sz="1400" b="0" dirty="0">
                <a:solidFill>
                  <a:schemeClr val="tx1"/>
                </a:solidFill>
                <a:ea typeface="Times New Roman" pitchFamily="-108" charset="0"/>
                <a:cs typeface="Times New Roman" pitchFamily="-108" charset="0"/>
              </a:rPr>
              <a:t>±3.8 %</a:t>
            </a:r>
          </a:p>
          <a:p>
            <a:pPr algn="ctr">
              <a:lnSpc>
                <a:spcPct val="130000"/>
              </a:lnSpc>
            </a:pPr>
            <a:r>
              <a:rPr lang="en-US" sz="1400" b="0" baseline="30000" dirty="0">
                <a:solidFill>
                  <a:schemeClr val="tx1"/>
                </a:solidFill>
              </a:rPr>
              <a:t>2</a:t>
            </a:r>
            <a:r>
              <a:rPr lang="en-US" sz="1400" b="0" dirty="0">
                <a:solidFill>
                  <a:schemeClr val="tx1"/>
                </a:solidFill>
              </a:rPr>
              <a:t>H</a:t>
            </a:r>
            <a:r>
              <a:rPr lang="en-US" sz="1400" b="0" baseline="30000" dirty="0">
                <a:solidFill>
                  <a:schemeClr val="tx1"/>
                </a:solidFill>
                <a:latin typeface="Arial" pitchFamily="-108" charset="0"/>
                <a:ea typeface="Arial" pitchFamily="-108" charset="0"/>
                <a:cs typeface="Arial" pitchFamily="-108" charset="0"/>
              </a:rPr>
              <a:t>→</a:t>
            </a:r>
            <a:r>
              <a:rPr lang="en-US" sz="1400" b="0" dirty="0">
                <a:solidFill>
                  <a:schemeClr val="tx1"/>
                </a:solidFill>
                <a:latin typeface="Arial" pitchFamily="-108" charset="0"/>
                <a:ea typeface="Arial" pitchFamily="-108" charset="0"/>
                <a:cs typeface="Arial" pitchFamily="-108" charset="0"/>
              </a:rPr>
              <a:t> </a:t>
            </a:r>
            <a:r>
              <a:rPr lang="en-US" sz="1400" b="0" dirty="0">
                <a:solidFill>
                  <a:schemeClr val="tx1"/>
                </a:solidFill>
                <a:ea typeface="Arial" pitchFamily="-108" charset="0"/>
                <a:cs typeface="Arial" pitchFamily="-108" charset="0"/>
              </a:rPr>
              <a:t>&lt;|P</a:t>
            </a:r>
            <a:r>
              <a:rPr lang="en-US" sz="1400" b="0" baseline="-25000" dirty="0">
                <a:solidFill>
                  <a:schemeClr val="tx1"/>
                </a:solidFill>
                <a:ea typeface="Arial" pitchFamily="-108" charset="0"/>
                <a:cs typeface="Arial" pitchFamily="-108" charset="0"/>
              </a:rPr>
              <a:t>t</a:t>
            </a:r>
            <a:r>
              <a:rPr lang="en-US" sz="1400" b="0" dirty="0">
                <a:solidFill>
                  <a:schemeClr val="tx1"/>
                </a:solidFill>
                <a:ea typeface="Arial" pitchFamily="-108" charset="0"/>
                <a:cs typeface="Arial" pitchFamily="-108" charset="0"/>
              </a:rPr>
              <a:t>|&gt; ~ 84 </a:t>
            </a:r>
            <a:r>
              <a:rPr lang="en-US" sz="1400" b="0" dirty="0">
                <a:solidFill>
                  <a:schemeClr val="tx1"/>
                </a:solidFill>
                <a:ea typeface="Times New Roman" pitchFamily="-108" charset="0"/>
                <a:cs typeface="Times New Roman" pitchFamily="-108" charset="0"/>
              </a:rPr>
              <a:t>±3.5 %</a:t>
            </a:r>
          </a:p>
          <a:p>
            <a:pPr algn="ctr">
              <a:lnSpc>
                <a:spcPct val="150000"/>
              </a:lnSpc>
            </a:pPr>
            <a:r>
              <a:rPr lang="en-US" sz="1400" b="0" baseline="30000" dirty="0">
                <a:solidFill>
                  <a:schemeClr val="tx1"/>
                </a:solidFill>
              </a:rPr>
              <a:t>1</a:t>
            </a:r>
            <a:r>
              <a:rPr lang="en-US" sz="1400" b="0" dirty="0">
                <a:solidFill>
                  <a:schemeClr val="tx1"/>
                </a:solidFill>
              </a:rPr>
              <a:t>H  </a:t>
            </a:r>
            <a:r>
              <a:rPr lang="en-US" sz="1400" b="0" dirty="0">
                <a:solidFill>
                  <a:schemeClr val="tx1"/>
                </a:solidFill>
                <a:latin typeface="Arial" pitchFamily="-108" charset="0"/>
                <a:ea typeface="Arial" pitchFamily="-108" charset="0"/>
                <a:cs typeface="Arial" pitchFamily="-108" charset="0"/>
              </a:rPr>
              <a:t> </a:t>
            </a:r>
            <a:r>
              <a:rPr lang="en-US" sz="1400" b="0" dirty="0">
                <a:solidFill>
                  <a:schemeClr val="tx1"/>
                </a:solidFill>
                <a:ea typeface="Arial" pitchFamily="-108" charset="0"/>
                <a:cs typeface="Arial" pitchFamily="-108" charset="0"/>
              </a:rPr>
              <a:t>&lt;|P</a:t>
            </a:r>
            <a:r>
              <a:rPr lang="en-US" sz="1400" b="0" baseline="-25000" dirty="0">
                <a:solidFill>
                  <a:schemeClr val="tx1"/>
                </a:solidFill>
                <a:ea typeface="Arial" pitchFamily="-108" charset="0"/>
                <a:cs typeface="Arial" pitchFamily="-108" charset="0"/>
              </a:rPr>
              <a:t>t</a:t>
            </a:r>
            <a:r>
              <a:rPr lang="en-US" sz="1400" b="0" dirty="0">
                <a:solidFill>
                  <a:schemeClr val="tx1"/>
                </a:solidFill>
                <a:ea typeface="Arial" pitchFamily="-108" charset="0"/>
                <a:cs typeface="Arial" pitchFamily="-108" charset="0"/>
              </a:rPr>
              <a:t>|&gt; ~ 74 </a:t>
            </a:r>
            <a:r>
              <a:rPr lang="en-US" sz="1400" b="0" dirty="0">
                <a:solidFill>
                  <a:schemeClr val="tx1"/>
                </a:solidFill>
                <a:ea typeface="Times New Roman" pitchFamily="-108" charset="0"/>
                <a:cs typeface="Times New Roman" pitchFamily="-108" charset="0"/>
              </a:rPr>
              <a:t>±4.2 </a:t>
            </a:r>
            <a:r>
              <a:rPr lang="en-US" sz="1400" b="0" dirty="0" smtClean="0">
                <a:solidFill>
                  <a:schemeClr val="tx1"/>
                </a:solidFill>
                <a:ea typeface="Times New Roman" pitchFamily="-108" charset="0"/>
                <a:cs typeface="Times New Roman" pitchFamily="-108" charset="0"/>
              </a:rPr>
              <a:t>%</a:t>
            </a:r>
          </a:p>
        </p:txBody>
      </p:sp>
      <p:sp>
        <p:nvSpPr>
          <p:cNvPr id="1297438" name="Line 30"/>
          <p:cNvSpPr>
            <a:spLocks noChangeShapeType="1"/>
          </p:cNvSpPr>
          <p:nvPr/>
        </p:nvSpPr>
        <p:spPr bwMode="auto">
          <a:xfrm flipV="1">
            <a:off x="6507840" y="5006000"/>
            <a:ext cx="0" cy="14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803587" y="-76200"/>
            <a:ext cx="33906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HERMES @ DESY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13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48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623" y="4607611"/>
            <a:ext cx="4158460" cy="190915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90782" y="3737942"/>
            <a:ext cx="4264301" cy="84638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srgbClr val="FF0000"/>
                </a:solidFill>
                <a:ea typeface="Times New Roman" pitchFamily="-108" charset="0"/>
                <a:cs typeface="Times New Roman" pitchFamily="-108" charset="0"/>
              </a:rPr>
              <a:t>Pure nuclear-</a:t>
            </a:r>
            <a:r>
              <a:rPr lang="en-US" sz="1400" dirty="0" err="1" smtClean="0">
                <a:solidFill>
                  <a:srgbClr val="FF0000"/>
                </a:solidFill>
                <a:ea typeface="Times New Roman" pitchFamily="-108" charset="0"/>
                <a:cs typeface="Times New Roman" pitchFamily="-108" charset="0"/>
              </a:rPr>
              <a:t>polarised</a:t>
            </a:r>
            <a:r>
              <a:rPr lang="en-US" sz="1400" dirty="0" smtClean="0">
                <a:solidFill>
                  <a:srgbClr val="FF0000"/>
                </a:solidFill>
                <a:ea typeface="Times New Roman" pitchFamily="-108" charset="0"/>
                <a:cs typeface="Times New Roman" pitchFamily="-108" charset="0"/>
              </a:rPr>
              <a:t> H,D atomic gaseous target</a:t>
            </a:r>
          </a:p>
          <a:p>
            <a:pPr algn="ctr"/>
            <a:r>
              <a:rPr lang="en-US" sz="1400" dirty="0" smtClean="0"/>
              <a:t>ms polarization switching at 90s time intervals</a:t>
            </a:r>
          </a:p>
          <a:p>
            <a:pPr algn="ctr"/>
            <a:r>
              <a:rPr lang="en-US" sz="1400" dirty="0" smtClean="0"/>
              <a:t>   L ~ O(10</a:t>
            </a:r>
            <a:r>
              <a:rPr lang="en-US" sz="1400" baseline="30000" dirty="0" smtClean="0"/>
              <a:t>31</a:t>
            </a:r>
            <a:r>
              <a:rPr lang="en-US" sz="1400" dirty="0" smtClean="0"/>
              <a:t>) cm</a:t>
            </a:r>
            <a:r>
              <a:rPr lang="en-US" sz="1400" baseline="30000" dirty="0" smtClean="0"/>
              <a:t>-2</a:t>
            </a:r>
            <a:r>
              <a:rPr lang="en-US" sz="1400" dirty="0" smtClean="0"/>
              <a:t> s</a:t>
            </a:r>
            <a:r>
              <a:rPr lang="en-US" sz="1400" baseline="30000" dirty="0" smtClean="0"/>
              <a:t>-1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806349" y="664510"/>
            <a:ext cx="4264627" cy="30777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Self-</a:t>
            </a:r>
            <a:r>
              <a:rPr lang="en-US" sz="1400" dirty="0" err="1" smtClean="0">
                <a:solidFill>
                  <a:srgbClr val="FF0000"/>
                </a:solidFill>
              </a:rPr>
              <a:t>polarising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</a:t>
            </a:r>
            <a:r>
              <a:rPr lang="en-US" sz="14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1400" dirty="0" err="1" smtClean="0">
                <a:solidFill>
                  <a:srgbClr val="FF0000"/>
                </a:solidFill>
              </a:rPr>
              <a:t>/e</a:t>
            </a:r>
            <a:r>
              <a:rPr lang="en-US" sz="1400" baseline="30000" dirty="0" smtClean="0">
                <a:solidFill>
                  <a:srgbClr val="FF0000"/>
                </a:solidFill>
              </a:rPr>
              <a:t>-</a:t>
            </a:r>
            <a:r>
              <a:rPr lang="en-US" sz="1400" dirty="0" smtClean="0">
                <a:solidFill>
                  <a:srgbClr val="FF0000"/>
                </a:solidFill>
              </a:rPr>
              <a:t> beam</a:t>
            </a:r>
            <a:r>
              <a:rPr lang="en-US" sz="1400" dirty="0" smtClean="0"/>
              <a:t>:  </a:t>
            </a:r>
            <a:r>
              <a:rPr lang="en-US" sz="1400" dirty="0" err="1" smtClean="0"/>
              <a:t>Sokolov-Ternov</a:t>
            </a:r>
            <a:r>
              <a:rPr lang="en-US" sz="1400" dirty="0" smtClean="0"/>
              <a:t> effect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803587" y="6122876"/>
            <a:ext cx="1173051" cy="393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181440" y="6137994"/>
            <a:ext cx="1173051" cy="3787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2"/>
          <p:cNvSpPr txBox="1">
            <a:spLocks noChangeArrowheads="1"/>
          </p:cNvSpPr>
          <p:nvPr/>
        </p:nvSpPr>
        <p:spPr bwMode="auto">
          <a:xfrm>
            <a:off x="0" y="2646363"/>
            <a:ext cx="9144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/>
            <a:r>
              <a:rPr lang="en-US" b="1" dirty="0">
                <a:latin typeface="Times" charset="0"/>
              </a:rPr>
              <a:t>Pros</a:t>
            </a:r>
          </a:p>
          <a:p>
            <a:pPr marL="800100" lvl="1" indent="-342900" eaLnBrk="0" hangingPunct="0">
              <a:buFontTx/>
              <a:buAutoNum type="arabicPeriod"/>
            </a:pPr>
            <a:r>
              <a:rPr lang="en-US" b="1" dirty="0">
                <a:latin typeface="Times" charset="0"/>
              </a:rPr>
              <a:t>Small field (</a:t>
            </a:r>
            <a:r>
              <a:rPr lang="en-US" b="1" i="1" dirty="0">
                <a:latin typeface="Times" charset="0"/>
              </a:rPr>
              <a:t>∫Bdl~0.005-0.05Tm</a:t>
            </a:r>
            <a:r>
              <a:rPr lang="en-US" b="1" dirty="0">
                <a:latin typeface="Times" charset="0"/>
              </a:rPr>
              <a:t>)</a:t>
            </a:r>
          </a:p>
          <a:p>
            <a:pPr marL="800100" lvl="1" indent="-342900" eaLnBrk="0" hangingPunct="0">
              <a:buFontTx/>
              <a:buAutoNum type="arabicPeriod"/>
            </a:pPr>
            <a:r>
              <a:rPr lang="en-US" b="1" dirty="0">
                <a:latin typeface="Times" charset="0"/>
              </a:rPr>
              <a:t>Small dilution (fraction of events from polarized material)</a:t>
            </a:r>
          </a:p>
          <a:p>
            <a:pPr marL="800100" lvl="1" indent="-342900" eaLnBrk="0" hangingPunct="0">
              <a:buFontTx/>
              <a:buAutoNum type="arabicPeriod"/>
            </a:pPr>
            <a:r>
              <a:rPr lang="en-US" b="1" dirty="0">
                <a:latin typeface="Times" charset="0"/>
              </a:rPr>
              <a:t>Less radiation length</a:t>
            </a:r>
          </a:p>
          <a:p>
            <a:pPr marL="800100" lvl="1" indent="-342900" eaLnBrk="0" hangingPunct="0">
              <a:buFontTx/>
              <a:buAutoNum type="arabicPeriod"/>
            </a:pPr>
            <a:r>
              <a:rPr lang="en-US" b="1" dirty="0">
                <a:solidFill>
                  <a:srgbClr val="FF3300"/>
                </a:solidFill>
                <a:latin typeface="Times" charset="0"/>
              </a:rPr>
              <a:t>Less nuclear background (no nuclear attenuation)</a:t>
            </a:r>
          </a:p>
          <a:p>
            <a:pPr marL="800100" lvl="1" indent="-342900" eaLnBrk="0" hangingPunct="0">
              <a:buFontTx/>
              <a:buAutoNum type="arabicPeriod"/>
            </a:pPr>
            <a:r>
              <a:rPr lang="en-US" b="1" dirty="0">
                <a:solidFill>
                  <a:srgbClr val="FF3300"/>
                </a:solidFill>
                <a:latin typeface="Times" charset="0"/>
              </a:rPr>
              <a:t>Wider </a:t>
            </a:r>
            <a:r>
              <a:rPr lang="en-US" b="1" dirty="0" smtClean="0">
                <a:solidFill>
                  <a:srgbClr val="FF3300"/>
                </a:solidFill>
                <a:latin typeface="Times" charset="0"/>
              </a:rPr>
              <a:t>acceptance  </a:t>
            </a:r>
            <a:r>
              <a:rPr lang="en-US" b="1" dirty="0" smtClean="0">
                <a:latin typeface="Times" charset="0"/>
              </a:rPr>
              <a:t>much </a:t>
            </a:r>
            <a:r>
              <a:rPr lang="en-US" b="1" dirty="0">
                <a:latin typeface="Times" charset="0"/>
              </a:rPr>
              <a:t>better FOM, especially for </a:t>
            </a:r>
            <a:r>
              <a:rPr lang="en-US" b="1" dirty="0" smtClean="0">
                <a:latin typeface="Times" charset="0"/>
              </a:rPr>
              <a:t>deuteron</a:t>
            </a:r>
          </a:p>
          <a:p>
            <a:pPr marL="800100" lvl="1" indent="-342900" eaLnBrk="0" hangingPunct="0">
              <a:buFontTx/>
              <a:buAutoNum type="arabicPeriod"/>
            </a:pPr>
            <a:r>
              <a:rPr lang="en-US" b="1" dirty="0" smtClean="0">
                <a:latin typeface="Times" charset="0"/>
              </a:rPr>
              <a:t>H and D may be independently polarized</a:t>
            </a:r>
          </a:p>
          <a:p>
            <a:pPr marL="342900" indent="-342900" eaLnBrk="0" hangingPunct="0"/>
            <a:r>
              <a:rPr lang="en-US" b="1" dirty="0" smtClean="0">
                <a:latin typeface="Times" charset="0"/>
              </a:rPr>
              <a:t>Cons</a:t>
            </a:r>
            <a:endParaRPr lang="en-US" b="1" dirty="0">
              <a:latin typeface="Times" charset="0"/>
            </a:endParaRPr>
          </a:p>
          <a:p>
            <a:pPr marL="800100" lvl="1" indent="-342900" eaLnBrk="0" hangingPunct="0">
              <a:buFontTx/>
              <a:buAutoNum type="arabicPeriod"/>
            </a:pPr>
            <a:r>
              <a:rPr lang="en-US" b="1" dirty="0">
                <a:latin typeface="Times" charset="0"/>
              </a:rPr>
              <a:t>HD target is highly complex and there is a need for redundancy due to the very</a:t>
            </a:r>
            <a:r>
              <a:rPr lang="en-US" b="1" dirty="0" smtClean="0">
                <a:latin typeface="Times" charset="0"/>
              </a:rPr>
              <a:t> </a:t>
            </a:r>
          </a:p>
          <a:p>
            <a:pPr marL="800100" lvl="1" indent="-342900" eaLnBrk="0" hangingPunct="0"/>
            <a:r>
              <a:rPr lang="en-US" b="1" dirty="0" smtClean="0">
                <a:latin typeface="Times" charset="0"/>
              </a:rPr>
              <a:t>      long </a:t>
            </a:r>
            <a:r>
              <a:rPr lang="en-US" b="1" dirty="0">
                <a:latin typeface="Times" charset="0"/>
              </a:rPr>
              <a:t>polarizing times (months). </a:t>
            </a:r>
          </a:p>
          <a:p>
            <a:pPr marL="800100" lvl="1" indent="-342900" eaLnBrk="0" hangingPunct="0">
              <a:buFontTx/>
              <a:buAutoNum type="arabicPeriod"/>
            </a:pPr>
            <a:r>
              <a:rPr lang="en-US" b="1" dirty="0">
                <a:solidFill>
                  <a:srgbClr val="FF3300"/>
                </a:solidFill>
                <a:latin typeface="Times" charset="0"/>
              </a:rPr>
              <a:t>Need to demonstrate that the target can remain polarized for long periods with an electron</a:t>
            </a:r>
            <a:r>
              <a:rPr lang="en-US" b="1" dirty="0" smtClean="0">
                <a:solidFill>
                  <a:srgbClr val="FF3300"/>
                </a:solidFill>
                <a:latin typeface="Times" charset="0"/>
              </a:rPr>
              <a:t> beam </a:t>
            </a:r>
            <a:r>
              <a:rPr lang="en-US" b="1" dirty="0">
                <a:solidFill>
                  <a:srgbClr val="FF3300"/>
                </a:solidFill>
                <a:latin typeface="Times" charset="0"/>
              </a:rPr>
              <a:t>with currents of order of 1-2 </a:t>
            </a:r>
            <a:r>
              <a:rPr lang="en-US" b="1" dirty="0" err="1">
                <a:solidFill>
                  <a:srgbClr val="FF3300"/>
                </a:solidFill>
                <a:latin typeface="Times" charset="0"/>
              </a:rPr>
              <a:t>nA</a:t>
            </a:r>
            <a:r>
              <a:rPr lang="en-US" b="1" dirty="0">
                <a:solidFill>
                  <a:srgbClr val="FF3300"/>
                </a:solidFill>
                <a:latin typeface="Times" charset="0"/>
              </a:rPr>
              <a:t> </a:t>
            </a:r>
          </a:p>
          <a:p>
            <a:pPr marL="800100" lvl="1" indent="-342900" eaLnBrk="0" hangingPunct="0">
              <a:buFontTx/>
              <a:buAutoNum type="arabicPeriod"/>
            </a:pPr>
            <a:r>
              <a:rPr lang="en-US" b="1" dirty="0">
                <a:latin typeface="Times" charset="0"/>
              </a:rPr>
              <a:t>Additional shielding of </a:t>
            </a:r>
            <a:r>
              <a:rPr lang="en-US" b="1" dirty="0" err="1">
                <a:latin typeface="Times" charset="0"/>
              </a:rPr>
              <a:t>Moller</a:t>
            </a:r>
            <a:r>
              <a:rPr lang="en-US" b="1" dirty="0">
                <a:latin typeface="Times" charset="0"/>
              </a:rPr>
              <a:t> electrons necessary (use </a:t>
            </a:r>
            <a:r>
              <a:rPr lang="en-US" b="1" dirty="0" err="1">
                <a:latin typeface="Times" charset="0"/>
              </a:rPr>
              <a:t>minitorus</a:t>
            </a:r>
            <a:r>
              <a:rPr lang="en-US" b="1" dirty="0">
                <a:latin typeface="Times" charset="0"/>
              </a:rPr>
              <a:t>)</a:t>
            </a:r>
            <a:endParaRPr lang="en-US" sz="1400" b="1" dirty="0">
              <a:latin typeface="Times" charset="0"/>
            </a:endParaRPr>
          </a:p>
        </p:txBody>
      </p:sp>
      <p:pic>
        <p:nvPicPr>
          <p:cNvPr id="4506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1143000"/>
            <a:ext cx="2659063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1143000"/>
            <a:ext cx="2501900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Rectangle 6"/>
          <p:cNvSpPr>
            <a:spLocks noChangeArrowheads="1"/>
          </p:cNvSpPr>
          <p:nvPr/>
        </p:nvSpPr>
        <p:spPr bwMode="auto">
          <a:xfrm>
            <a:off x="152400" y="1371600"/>
            <a:ext cx="34893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Calibri" charset="0"/>
              </a:rPr>
              <a:t>Heat extraction is accomplished with thin aluminum wires running through the target (can operate at </a:t>
            </a:r>
            <a:r>
              <a:rPr lang="en-US" sz="1600" b="1" i="1" dirty="0">
                <a:latin typeface="Calibri" charset="0"/>
              </a:rPr>
              <a:t>T~500-750mK</a:t>
            </a:r>
            <a:r>
              <a:rPr lang="en-US" sz="1600" dirty="0">
                <a:latin typeface="Calibri" charset="0"/>
              </a:rPr>
              <a:t>)</a:t>
            </a:r>
          </a:p>
        </p:txBody>
      </p:sp>
      <p:sp>
        <p:nvSpPr>
          <p:cNvPr id="45065" name="Text Box 7"/>
          <p:cNvSpPr txBox="1">
            <a:spLocks noChangeArrowheads="1"/>
          </p:cNvSpPr>
          <p:nvPr/>
        </p:nvSpPr>
        <p:spPr bwMode="auto">
          <a:xfrm>
            <a:off x="6664325" y="3371850"/>
            <a:ext cx="2314575" cy="5905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alibri" charset="0"/>
              </a:rPr>
              <a:t>HD-Ice target at </a:t>
            </a:r>
            <a:r>
              <a:rPr lang="en-US" sz="1600" dirty="0" smtClean="0">
                <a:latin typeface="Calibri" charset="0"/>
              </a:rPr>
              <a:t>~ 1-2nA  </a:t>
            </a:r>
            <a:r>
              <a:rPr lang="en-US" sz="1600" dirty="0">
                <a:latin typeface="Calibri" charset="0"/>
              </a:rPr>
              <a:t>NH</a:t>
            </a:r>
            <a:r>
              <a:rPr lang="en-US" sz="1600" baseline="-25000" dirty="0">
                <a:latin typeface="Calibri" charset="0"/>
              </a:rPr>
              <a:t>3</a:t>
            </a:r>
            <a:r>
              <a:rPr lang="en-US" sz="1600" dirty="0">
                <a:latin typeface="Calibri" charset="0"/>
              </a:rPr>
              <a:t> at</a:t>
            </a:r>
            <a:r>
              <a:rPr lang="en-US" sz="1600" dirty="0" smtClean="0">
                <a:latin typeface="Calibri" charset="0"/>
              </a:rPr>
              <a:t> ~ 5-10 </a:t>
            </a:r>
            <a:r>
              <a:rPr lang="en-US" sz="1600" dirty="0" err="1">
                <a:latin typeface="Calibri" charset="0"/>
              </a:rPr>
              <a:t>nA</a:t>
            </a:r>
            <a:endParaRPr lang="en-US" sz="1600" dirty="0">
              <a:latin typeface="Calibri" charset="0"/>
            </a:endParaRPr>
          </a:p>
        </p:txBody>
      </p:sp>
      <p:sp>
        <p:nvSpPr>
          <p:cNvPr id="45066" name="Rectangle 8"/>
          <p:cNvSpPr>
            <a:spLocks noChangeArrowheads="1"/>
          </p:cNvSpPr>
          <p:nvPr/>
        </p:nvSpPr>
        <p:spPr bwMode="auto">
          <a:xfrm>
            <a:off x="0" y="838200"/>
            <a:ext cx="3670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>
                <a:latin typeface="Times" charset="0"/>
              </a:rPr>
              <a:t>HD-Ice target vs std nuclear targets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81000" y="-76200"/>
            <a:ext cx="8305800" cy="609600"/>
          </a:xfrm>
          <a:prstGeom prst="rect">
            <a:avLst/>
          </a:prstGeom>
          <a:noFill/>
        </p:spPr>
        <p:txBody>
          <a:bodyPr vert="horz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HD-Ice target @ </a:t>
            </a:r>
            <a:r>
              <a:rPr kumimoji="0" lang="en-US" sz="36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JLab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14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39901" y="2743200"/>
            <a:ext cx="224389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P= 95 % H , 70 % D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465" name="Picture 8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4" y="3937708"/>
            <a:ext cx="3208339" cy="252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466" name="Rectangle 10"/>
          <p:cNvSpPr>
            <a:spLocks/>
          </p:cNvSpPr>
          <p:nvPr/>
        </p:nvSpPr>
        <p:spPr bwMode="auto">
          <a:xfrm>
            <a:off x="1307925" y="5135461"/>
            <a:ext cx="10271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algn="ctr" eaLnBrk="1" hangingPunct="1"/>
            <a:r>
              <a:rPr lang="en-US" sz="1600" dirty="0">
                <a:solidFill>
                  <a:srgbClr val="000000"/>
                </a:solidFill>
                <a:sym typeface="Comic Sans MS" pitchFamily="-108" charset="0"/>
              </a:rPr>
              <a:t>May 2006</a:t>
            </a:r>
          </a:p>
        </p:txBody>
      </p:sp>
      <p:grpSp>
        <p:nvGrpSpPr>
          <p:cNvPr id="257" name="Group 256"/>
          <p:cNvGrpSpPr/>
          <p:nvPr/>
        </p:nvGrpSpPr>
        <p:grpSpPr>
          <a:xfrm>
            <a:off x="66676" y="659118"/>
            <a:ext cx="8978409" cy="3237563"/>
            <a:chOff x="66676" y="659118"/>
            <a:chExt cx="8978409" cy="3237563"/>
          </a:xfrm>
        </p:grpSpPr>
        <p:sp>
          <p:nvSpPr>
            <p:cNvPr id="138463" name="Rectangle 223"/>
            <p:cNvSpPr>
              <a:spLocks noChangeArrowheads="1"/>
            </p:cNvSpPr>
            <p:nvPr/>
          </p:nvSpPr>
          <p:spPr bwMode="auto">
            <a:xfrm>
              <a:off x="66676" y="836701"/>
              <a:ext cx="1411287" cy="360362"/>
            </a:xfrm>
            <a:prstGeom prst="rect">
              <a:avLst/>
            </a:prstGeom>
            <a:solidFill>
              <a:srgbClr val="66FF99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8261" name="Group 179"/>
            <p:cNvGrpSpPr>
              <a:grpSpLocks/>
            </p:cNvGrpSpPr>
            <p:nvPr/>
          </p:nvGrpSpPr>
          <p:grpSpPr bwMode="auto">
            <a:xfrm rot="3179999">
              <a:off x="3598898" y="3650664"/>
              <a:ext cx="243228" cy="248805"/>
              <a:chOff x="0" y="0"/>
              <a:chExt cx="196" cy="203"/>
            </a:xfrm>
          </p:grpSpPr>
          <p:sp>
            <p:nvSpPr>
              <p:cNvPr id="138415" name="Oval 180"/>
              <p:cNvSpPr>
                <a:spLocks/>
              </p:cNvSpPr>
              <p:nvPr/>
            </p:nvSpPr>
            <p:spPr bwMode="auto">
              <a:xfrm rot="-2880000">
                <a:off x="2" y="54"/>
                <a:ext cx="189" cy="9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grpSp>
            <p:nvGrpSpPr>
              <p:cNvPr id="138264" name="Group 181"/>
              <p:cNvGrpSpPr>
                <a:grpSpLocks/>
              </p:cNvGrpSpPr>
              <p:nvPr/>
            </p:nvGrpSpPr>
            <p:grpSpPr bwMode="auto">
              <a:xfrm rot="-2760000">
                <a:off x="43" y="57"/>
                <a:ext cx="105" cy="68"/>
                <a:chOff x="0" y="0"/>
                <a:chExt cx="105" cy="67"/>
              </a:xfrm>
            </p:grpSpPr>
            <p:sp>
              <p:nvSpPr>
                <p:cNvPr id="138417" name="AutoShape 182"/>
                <p:cNvSpPr>
                  <a:spLocks/>
                </p:cNvSpPr>
                <p:nvPr/>
              </p:nvSpPr>
              <p:spPr bwMode="auto">
                <a:xfrm>
                  <a:off x="0" y="0"/>
                  <a:ext cx="105" cy="67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21600"/>
                      </a:moveTo>
                      <a:cubicBezTo>
                        <a:pt x="0" y="9671"/>
                        <a:pt x="3498" y="0"/>
                        <a:pt x="7813" y="0"/>
                      </a:cubicBezTo>
                      <a:lnTo>
                        <a:pt x="12278" y="0"/>
                      </a:lnTo>
                      <a:cubicBezTo>
                        <a:pt x="15322" y="0"/>
                        <a:pt x="18089" y="4888"/>
                        <a:pt x="19368" y="12525"/>
                      </a:cubicBezTo>
                      <a:lnTo>
                        <a:pt x="21600" y="12526"/>
                      </a:lnTo>
                      <a:lnTo>
                        <a:pt x="17859" y="21600"/>
                      </a:lnTo>
                      <a:lnTo>
                        <a:pt x="12671" y="12526"/>
                      </a:lnTo>
                      <a:lnTo>
                        <a:pt x="14903" y="12525"/>
                      </a:lnTo>
                      <a:cubicBezTo>
                        <a:pt x="13962" y="6904"/>
                        <a:pt x="12193" y="2670"/>
                        <a:pt x="10046" y="900"/>
                      </a:cubicBezTo>
                      <a:lnTo>
                        <a:pt x="10045" y="900"/>
                      </a:lnTo>
                      <a:cubicBezTo>
                        <a:pt x="6734" y="3630"/>
                        <a:pt x="4465" y="12048"/>
                        <a:pt x="4465" y="21600"/>
                      </a:cubicBez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38418" name="AutoShape 183"/>
                <p:cNvSpPr>
                  <a:spLocks/>
                </p:cNvSpPr>
                <p:nvPr/>
              </p:nvSpPr>
              <p:spPr bwMode="auto">
                <a:xfrm>
                  <a:off x="0" y="0"/>
                  <a:ext cx="49" cy="67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21600"/>
                      </a:moveTo>
                      <a:cubicBezTo>
                        <a:pt x="0" y="9671"/>
                        <a:pt x="7522" y="0"/>
                        <a:pt x="16800" y="0"/>
                      </a:cubicBezTo>
                      <a:cubicBezTo>
                        <a:pt x="18425" y="0"/>
                        <a:pt x="20042" y="303"/>
                        <a:pt x="21600" y="900"/>
                      </a:cubicBezTo>
                      <a:cubicBezTo>
                        <a:pt x="14480" y="3630"/>
                        <a:pt x="9600" y="12048"/>
                        <a:pt x="9600" y="21600"/>
                      </a:cubicBezTo>
                      <a:close/>
                      <a:moveTo>
                        <a:pt x="0" y="21600"/>
                      </a:moveTo>
                    </a:path>
                  </a:pathLst>
                </a:custGeom>
                <a:solidFill>
                  <a:srgbClr val="CC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</p:grpSp>
        <p:grpSp>
          <p:nvGrpSpPr>
            <p:cNvPr id="248" name="Group 247"/>
            <p:cNvGrpSpPr/>
            <p:nvPr/>
          </p:nvGrpSpPr>
          <p:grpSpPr>
            <a:xfrm>
              <a:off x="74613" y="659118"/>
              <a:ext cx="8970472" cy="3154418"/>
              <a:chOff x="74613" y="1082489"/>
              <a:chExt cx="8970472" cy="3154418"/>
            </a:xfrm>
          </p:grpSpPr>
          <p:sp>
            <p:nvSpPr>
              <p:cNvPr id="138460" name="Rectangle 220"/>
              <p:cNvSpPr>
                <a:spLocks noChangeArrowheads="1"/>
              </p:cNvSpPr>
              <p:nvPr/>
            </p:nvSpPr>
            <p:spPr bwMode="auto">
              <a:xfrm>
                <a:off x="7675108" y="2043285"/>
                <a:ext cx="1368425" cy="360362"/>
              </a:xfrm>
              <a:prstGeom prst="rect">
                <a:avLst/>
              </a:prstGeom>
              <a:solidFill>
                <a:srgbClr val="66FF99"/>
              </a:solidFill>
              <a:ln w="2857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452" name="Rectangle 212"/>
              <p:cNvSpPr>
                <a:spLocks noChangeArrowheads="1"/>
              </p:cNvSpPr>
              <p:nvPr/>
            </p:nvSpPr>
            <p:spPr bwMode="auto">
              <a:xfrm>
                <a:off x="539750" y="2615697"/>
                <a:ext cx="1962150" cy="492125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446" name="Rectangle 206"/>
              <p:cNvSpPr>
                <a:spLocks noChangeArrowheads="1"/>
              </p:cNvSpPr>
              <p:nvPr/>
            </p:nvSpPr>
            <p:spPr bwMode="auto">
              <a:xfrm>
                <a:off x="2700338" y="3107823"/>
                <a:ext cx="1242523" cy="275602"/>
              </a:xfrm>
              <a:prstGeom prst="rect">
                <a:avLst/>
              </a:prstGeom>
              <a:solidFill>
                <a:srgbClr val="66FF99"/>
              </a:solidFill>
              <a:ln w="28575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443" name="Rectangle 203"/>
              <p:cNvSpPr>
                <a:spLocks noChangeArrowheads="1"/>
              </p:cNvSpPr>
              <p:nvPr/>
            </p:nvSpPr>
            <p:spPr bwMode="auto">
              <a:xfrm>
                <a:off x="4843628" y="3052259"/>
                <a:ext cx="1318431" cy="525486"/>
              </a:xfrm>
              <a:prstGeom prst="rect">
                <a:avLst/>
              </a:prstGeom>
              <a:solidFill>
                <a:srgbClr val="66FF99"/>
              </a:solidFill>
              <a:ln w="28575">
                <a:solidFill>
                  <a:srgbClr val="008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437" name="Rectangle 197"/>
              <p:cNvSpPr>
                <a:spLocks noChangeArrowheads="1"/>
              </p:cNvSpPr>
              <p:nvPr/>
            </p:nvSpPr>
            <p:spPr bwMode="auto">
              <a:xfrm>
                <a:off x="776288" y="3828547"/>
                <a:ext cx="1944687" cy="358775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434" name="Rectangle 194"/>
              <p:cNvSpPr>
                <a:spLocks noChangeArrowheads="1"/>
              </p:cNvSpPr>
              <p:nvPr/>
            </p:nvSpPr>
            <p:spPr bwMode="auto">
              <a:xfrm>
                <a:off x="7336935" y="1169880"/>
                <a:ext cx="1708150" cy="640955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243" name="Line 8"/>
              <p:cNvSpPr>
                <a:spLocks noChangeShapeType="1"/>
              </p:cNvSpPr>
              <p:nvPr/>
            </p:nvSpPr>
            <p:spPr bwMode="auto">
              <a:xfrm>
                <a:off x="2901784" y="3752313"/>
                <a:ext cx="110308" cy="3971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244" name="AutoShape 9"/>
              <p:cNvSpPr>
                <a:spLocks/>
              </p:cNvSpPr>
              <p:nvPr/>
            </p:nvSpPr>
            <p:spPr bwMode="auto">
              <a:xfrm>
                <a:off x="6448789" y="2170090"/>
                <a:ext cx="468195" cy="35987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1600"/>
                    </a:moveTo>
                    <a:lnTo>
                      <a:pt x="4734" y="18790"/>
                    </a:lnTo>
                    <a:lnTo>
                      <a:pt x="4882" y="15102"/>
                    </a:lnTo>
                    <a:lnTo>
                      <a:pt x="17162" y="9307"/>
                    </a:lnTo>
                    <a:lnTo>
                      <a:pt x="17162" y="5356"/>
                    </a:lnTo>
                    <a:lnTo>
                      <a:pt x="21600" y="0"/>
                    </a:lnTo>
                  </a:path>
                </a:pathLst>
              </a:custGeom>
              <a:noFill/>
              <a:ln w="25400">
                <a:solidFill>
                  <a:srgbClr val="FFCD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8245" name="Oval 10"/>
              <p:cNvSpPr>
                <a:spLocks/>
              </p:cNvSpPr>
              <p:nvPr/>
            </p:nvSpPr>
            <p:spPr bwMode="auto">
              <a:xfrm>
                <a:off x="3204517" y="3532663"/>
                <a:ext cx="1677902" cy="687491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grpSp>
            <p:nvGrpSpPr>
              <p:cNvPr id="3" name="Group 11"/>
              <p:cNvGrpSpPr>
                <a:grpSpLocks/>
              </p:cNvGrpSpPr>
              <p:nvPr/>
            </p:nvGrpSpPr>
            <p:grpSpPr bwMode="auto">
              <a:xfrm flipH="1">
                <a:off x="2546348" y="1291491"/>
                <a:ext cx="1915677" cy="655226"/>
                <a:chOff x="0" y="0"/>
                <a:chExt cx="1562" cy="527"/>
              </a:xfrm>
            </p:grpSpPr>
            <p:sp>
              <p:nvSpPr>
                <p:cNvPr id="138247" name="AutoShape 12"/>
                <p:cNvSpPr>
                  <a:spLocks/>
                </p:cNvSpPr>
                <p:nvPr/>
              </p:nvSpPr>
              <p:spPr bwMode="auto">
                <a:xfrm>
                  <a:off x="456" y="0"/>
                  <a:ext cx="1106" cy="151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8223" y="3186"/>
                        <a:pt x="15740" y="10703"/>
                        <a:pt x="21600" y="21600"/>
                      </a:cubicBezTo>
                    </a:path>
                  </a:pathLst>
                </a:custGeom>
                <a:noFill/>
                <a:ln w="25400">
                  <a:solidFill>
                    <a:srgbClr val="FFCD00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38248" name="AutoShape 13"/>
                <p:cNvSpPr>
                  <a:spLocks/>
                </p:cNvSpPr>
                <p:nvPr/>
              </p:nvSpPr>
              <p:spPr bwMode="auto">
                <a:xfrm>
                  <a:off x="0" y="0"/>
                  <a:ext cx="1562" cy="527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6316" y="0"/>
                      </a:moveTo>
                      <a:cubicBezTo>
                        <a:pt x="12134" y="916"/>
                        <a:pt x="17453" y="3075"/>
                        <a:pt x="21600" y="6207"/>
                      </a:cubicBezTo>
                      <a:lnTo>
                        <a:pt x="0" y="21600"/>
                      </a:lnTo>
                      <a:close/>
                      <a:moveTo>
                        <a:pt x="6316" y="0"/>
                      </a:moveTo>
                    </a:path>
                  </a:pathLst>
                </a:cu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4" name="Group 14"/>
              <p:cNvGrpSpPr>
                <a:grpSpLocks/>
              </p:cNvGrpSpPr>
              <p:nvPr/>
            </p:nvGrpSpPr>
            <p:grpSpPr bwMode="auto">
              <a:xfrm flipH="1">
                <a:off x="1727620" y="1679912"/>
                <a:ext cx="2673123" cy="502588"/>
                <a:chOff x="0" y="0"/>
                <a:chExt cx="2181" cy="404"/>
              </a:xfrm>
            </p:grpSpPr>
            <p:sp>
              <p:nvSpPr>
                <p:cNvPr id="138250" name="AutoShape 15"/>
                <p:cNvSpPr>
                  <a:spLocks/>
                </p:cNvSpPr>
                <p:nvPr/>
              </p:nvSpPr>
              <p:spPr bwMode="auto">
                <a:xfrm>
                  <a:off x="2004" y="0"/>
                  <a:ext cx="177" cy="404"/>
                </a:xfrm>
                <a:custGeom>
                  <a:avLst/>
                  <a:gdLst>
                    <a:gd name="T0" fmla="*/ 0 w 16218"/>
                    <a:gd name="T1" fmla="*/ 0 h 21600"/>
                    <a:gd name="T2" fmla="*/ 16218 w 16218"/>
                    <a:gd name="T3" fmla="*/ 21600 h 21600"/>
                  </a:gdLst>
                  <a:ahLst/>
                  <a:cxnLst/>
                  <a:rect l="T0" t="T1" r="T2" b="T3"/>
                  <a:pathLst>
                    <a:path w="16218" h="21600">
                      <a:moveTo>
                        <a:pt x="0" y="0"/>
                      </a:moveTo>
                      <a:cubicBezTo>
                        <a:pt x="20412" y="6867"/>
                        <a:pt x="21600" y="14609"/>
                        <a:pt x="3315" y="21600"/>
                      </a:cubicBezTo>
                    </a:path>
                  </a:pathLst>
                </a:custGeom>
                <a:noFill/>
                <a:ln w="25400">
                  <a:solidFill>
                    <a:srgbClr val="0061FF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38251" name="AutoShape 16"/>
                <p:cNvSpPr>
                  <a:spLocks/>
                </p:cNvSpPr>
                <p:nvPr/>
              </p:nvSpPr>
              <p:spPr bwMode="auto">
                <a:xfrm>
                  <a:off x="0" y="0"/>
                  <a:ext cx="2181" cy="403"/>
                </a:xfrm>
                <a:custGeom>
                  <a:avLst/>
                  <a:gdLst>
                    <a:gd name="T0" fmla="*/ 0 w 21034"/>
                    <a:gd name="T1" fmla="*/ 0 h 21600"/>
                    <a:gd name="T2" fmla="*/ 21034 w 21034"/>
                    <a:gd name="T3" fmla="*/ 21600 h 21600"/>
                  </a:gdLst>
                  <a:ahLst/>
                  <a:cxnLst/>
                  <a:rect l="T0" t="T1" r="T2" b="T3"/>
                  <a:pathLst>
                    <a:path w="21034" h="21600">
                      <a:moveTo>
                        <a:pt x="19328" y="0"/>
                      </a:moveTo>
                      <a:cubicBezTo>
                        <a:pt x="21475" y="6867"/>
                        <a:pt x="21600" y="14609"/>
                        <a:pt x="19676" y="21600"/>
                      </a:cubicBezTo>
                      <a:lnTo>
                        <a:pt x="0" y="11394"/>
                      </a:lnTo>
                      <a:close/>
                      <a:moveTo>
                        <a:pt x="19328" y="0"/>
                      </a:moveTo>
                    </a:path>
                  </a:pathLst>
                </a:cu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 flipH="1">
                <a:off x="4399517" y="1674948"/>
                <a:ext cx="2674348" cy="497625"/>
                <a:chOff x="0" y="0"/>
                <a:chExt cx="2182" cy="401"/>
              </a:xfrm>
            </p:grpSpPr>
            <p:sp>
              <p:nvSpPr>
                <p:cNvPr id="138253" name="AutoShape 18"/>
                <p:cNvSpPr>
                  <a:spLocks/>
                </p:cNvSpPr>
                <p:nvPr/>
              </p:nvSpPr>
              <p:spPr bwMode="auto">
                <a:xfrm>
                  <a:off x="0" y="0"/>
                  <a:ext cx="179" cy="401"/>
                </a:xfrm>
                <a:custGeom>
                  <a:avLst/>
                  <a:gdLst>
                    <a:gd name="T0" fmla="*/ 0 w 16245"/>
                    <a:gd name="T1" fmla="*/ 0 h 21600"/>
                    <a:gd name="T2" fmla="*/ 16245 w 16245"/>
                    <a:gd name="T3" fmla="*/ 21600 h 21600"/>
                  </a:gdLst>
                  <a:ahLst/>
                  <a:cxnLst/>
                  <a:rect l="T0" t="T1" r="T2" b="T3"/>
                  <a:pathLst>
                    <a:path w="16245" h="21600">
                      <a:moveTo>
                        <a:pt x="11974" y="21600"/>
                      </a:moveTo>
                      <a:cubicBezTo>
                        <a:pt x="-5355" y="14584"/>
                        <a:pt x="-3827" y="6855"/>
                        <a:pt x="16245" y="0"/>
                      </a:cubicBezTo>
                    </a:path>
                  </a:pathLst>
                </a:custGeom>
                <a:noFill/>
                <a:ln w="25400">
                  <a:solidFill>
                    <a:srgbClr val="FFCD00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38254" name="AutoShape 19"/>
                <p:cNvSpPr>
                  <a:spLocks/>
                </p:cNvSpPr>
                <p:nvPr/>
              </p:nvSpPr>
              <p:spPr bwMode="auto">
                <a:xfrm>
                  <a:off x="0" y="0"/>
                  <a:ext cx="2182" cy="399"/>
                </a:xfrm>
                <a:custGeom>
                  <a:avLst/>
                  <a:gdLst>
                    <a:gd name="T0" fmla="*/ 0 w 21031"/>
                    <a:gd name="T1" fmla="*/ 0 h 21600"/>
                    <a:gd name="T2" fmla="*/ 21031 w 21031"/>
                    <a:gd name="T3" fmla="*/ 21600 h 21600"/>
                  </a:gdLst>
                  <a:ahLst/>
                  <a:cxnLst/>
                  <a:rect l="T0" t="T1" r="T2" b="T3"/>
                  <a:pathLst>
                    <a:path w="21031" h="21600">
                      <a:moveTo>
                        <a:pt x="1272" y="21600"/>
                      </a:moveTo>
                      <a:cubicBezTo>
                        <a:pt x="-569" y="14584"/>
                        <a:pt x="-407" y="6855"/>
                        <a:pt x="1726" y="0"/>
                      </a:cubicBezTo>
                      <a:lnTo>
                        <a:pt x="21031" y="11592"/>
                      </a:lnTo>
                      <a:close/>
                      <a:moveTo>
                        <a:pt x="1272" y="21600"/>
                      </a:moveTo>
                    </a:path>
                  </a:pathLst>
                </a:cu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6" name="Group 20"/>
              <p:cNvGrpSpPr>
                <a:grpSpLocks/>
              </p:cNvGrpSpPr>
              <p:nvPr/>
            </p:nvGrpSpPr>
            <p:grpSpPr bwMode="auto">
              <a:xfrm flipH="1">
                <a:off x="4538014" y="1843718"/>
                <a:ext cx="1799241" cy="763190"/>
                <a:chOff x="0" y="0"/>
                <a:chExt cx="1467" cy="615"/>
              </a:xfrm>
            </p:grpSpPr>
            <p:sp>
              <p:nvSpPr>
                <p:cNvPr id="138256" name="AutoShape 21"/>
                <p:cNvSpPr>
                  <a:spLocks/>
                </p:cNvSpPr>
                <p:nvPr/>
              </p:nvSpPr>
              <p:spPr bwMode="auto">
                <a:xfrm>
                  <a:off x="0" y="457"/>
                  <a:ext cx="1169" cy="158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600" y="21600"/>
                      </a:moveTo>
                      <a:cubicBezTo>
                        <a:pt x="13532" y="19226"/>
                        <a:pt x="5998" y="11691"/>
                        <a:pt x="0" y="0"/>
                      </a:cubicBezTo>
                    </a:path>
                  </a:pathLst>
                </a:custGeom>
                <a:noFill/>
                <a:ln w="25400">
                  <a:solidFill>
                    <a:srgbClr val="0061FF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38257" name="AutoShape 22"/>
                <p:cNvSpPr>
                  <a:spLocks/>
                </p:cNvSpPr>
                <p:nvPr/>
              </p:nvSpPr>
              <p:spPr bwMode="auto">
                <a:xfrm>
                  <a:off x="0" y="0"/>
                  <a:ext cx="1467" cy="615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7213" y="21600"/>
                      </a:moveTo>
                      <a:cubicBezTo>
                        <a:pt x="10784" y="20991"/>
                        <a:pt x="4780" y="19058"/>
                        <a:pt x="0" y="16058"/>
                      </a:cubicBezTo>
                      <a:lnTo>
                        <a:pt x="21600" y="0"/>
                      </a:lnTo>
                      <a:close/>
                      <a:moveTo>
                        <a:pt x="17213" y="21600"/>
                      </a:moveTo>
                    </a:path>
                  </a:pathLst>
                </a:cu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7" name="Group 23"/>
              <p:cNvGrpSpPr>
                <a:grpSpLocks/>
              </p:cNvGrpSpPr>
              <p:nvPr/>
            </p:nvGrpSpPr>
            <p:grpSpPr bwMode="auto">
              <a:xfrm flipH="1">
                <a:off x="2523061" y="2019934"/>
                <a:ext cx="1991666" cy="580769"/>
                <a:chOff x="0" y="0"/>
                <a:chExt cx="1624" cy="468"/>
              </a:xfrm>
            </p:grpSpPr>
            <p:sp>
              <p:nvSpPr>
                <p:cNvPr id="138259" name="AutoShape 24"/>
                <p:cNvSpPr>
                  <a:spLocks/>
                </p:cNvSpPr>
                <p:nvPr/>
              </p:nvSpPr>
              <p:spPr bwMode="auto">
                <a:xfrm>
                  <a:off x="493" y="319"/>
                  <a:ext cx="1131" cy="149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600" y="0"/>
                      </a:moveTo>
                      <a:cubicBezTo>
                        <a:pt x="15900" y="10778"/>
                        <a:pt x="8354" y="18324"/>
                        <a:pt x="0" y="21600"/>
                      </a:cubicBezTo>
                    </a:path>
                  </a:pathLst>
                </a:custGeom>
                <a:noFill/>
                <a:ln w="25400">
                  <a:solidFill>
                    <a:srgbClr val="FFCD00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38260" name="AutoShape 25"/>
                <p:cNvSpPr>
                  <a:spLocks/>
                </p:cNvSpPr>
                <p:nvPr/>
              </p:nvSpPr>
              <p:spPr bwMode="auto">
                <a:xfrm>
                  <a:off x="0" y="0"/>
                  <a:ext cx="1624" cy="468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600" y="14737"/>
                      </a:moveTo>
                      <a:cubicBezTo>
                        <a:pt x="17633" y="18161"/>
                        <a:pt x="12381" y="20559"/>
                        <a:pt x="6566" y="21600"/>
                      </a:cubicBezTo>
                      <a:lnTo>
                        <a:pt x="0" y="0"/>
                      </a:lnTo>
                      <a:close/>
                      <a:moveTo>
                        <a:pt x="21600" y="14737"/>
                      </a:moveTo>
                    </a:path>
                  </a:pathLst>
                </a:cu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8" name="Group 26"/>
              <p:cNvGrpSpPr>
                <a:grpSpLocks/>
              </p:cNvGrpSpPr>
              <p:nvPr/>
            </p:nvGrpSpPr>
            <p:grpSpPr bwMode="auto">
              <a:xfrm flipH="1">
                <a:off x="4392163" y="1297696"/>
                <a:ext cx="1872779" cy="645299"/>
                <a:chOff x="0" y="0"/>
                <a:chExt cx="1528" cy="519"/>
              </a:xfrm>
            </p:grpSpPr>
            <p:sp>
              <p:nvSpPr>
                <p:cNvPr id="138262" name="AutoShape 27"/>
                <p:cNvSpPr>
                  <a:spLocks/>
                </p:cNvSpPr>
                <p:nvPr/>
              </p:nvSpPr>
              <p:spPr bwMode="auto">
                <a:xfrm>
                  <a:off x="0" y="0"/>
                  <a:ext cx="1108" cy="141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21600"/>
                      </a:moveTo>
                      <a:cubicBezTo>
                        <a:pt x="5936" y="10545"/>
                        <a:pt x="13445" y="3037"/>
                        <a:pt x="21600" y="0"/>
                      </a:cubicBezTo>
                    </a:path>
                  </a:pathLst>
                </a:custGeom>
                <a:noFill/>
                <a:ln w="25400">
                  <a:solidFill>
                    <a:srgbClr val="0061FF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38263" name="AutoShape 28"/>
                <p:cNvSpPr>
                  <a:spLocks/>
                </p:cNvSpPr>
                <p:nvPr/>
              </p:nvSpPr>
              <p:spPr bwMode="auto">
                <a:xfrm>
                  <a:off x="0" y="0"/>
                  <a:ext cx="1528" cy="519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5876"/>
                      </a:moveTo>
                      <a:cubicBezTo>
                        <a:pt x="4306" y="2869"/>
                        <a:pt x="9752" y="826"/>
                        <a:pt x="15666" y="0"/>
                      </a:cubicBezTo>
                      <a:lnTo>
                        <a:pt x="21600" y="21600"/>
                      </a:lnTo>
                      <a:close/>
                      <a:moveTo>
                        <a:pt x="0" y="5876"/>
                      </a:moveTo>
                    </a:path>
                  </a:pathLst>
                </a:cu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>
                <a:off x="4384809" y="1983946"/>
                <a:ext cx="2039466" cy="781804"/>
                <a:chOff x="0" y="0"/>
                <a:chExt cx="1664" cy="630"/>
              </a:xfrm>
            </p:grpSpPr>
            <p:sp>
              <p:nvSpPr>
                <p:cNvPr id="138265" name="AutoShape 30"/>
                <p:cNvSpPr>
                  <a:spLocks/>
                </p:cNvSpPr>
                <p:nvPr/>
              </p:nvSpPr>
              <p:spPr bwMode="auto">
                <a:xfrm>
                  <a:off x="423" y="450"/>
                  <a:ext cx="1241" cy="18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600" y="0"/>
                      </a:moveTo>
                      <a:cubicBezTo>
                        <a:pt x="15739" y="11210"/>
                        <a:pt x="8200" y="18749"/>
                        <a:pt x="0" y="21600"/>
                      </a:cubicBezTo>
                    </a:path>
                  </a:pathLst>
                </a:custGeom>
                <a:noFill/>
                <a:ln w="25400">
                  <a:solidFill>
                    <a:srgbClr val="FFCD00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38266" name="AutoShape 31"/>
                <p:cNvSpPr>
                  <a:spLocks/>
                </p:cNvSpPr>
                <p:nvPr/>
              </p:nvSpPr>
              <p:spPr bwMode="auto">
                <a:xfrm>
                  <a:off x="0" y="0"/>
                  <a:ext cx="1664" cy="6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600" y="15440"/>
                      </a:moveTo>
                      <a:cubicBezTo>
                        <a:pt x="17230" y="18637"/>
                        <a:pt x="11608" y="20787"/>
                        <a:pt x="5494" y="21600"/>
                      </a:cubicBezTo>
                      <a:lnTo>
                        <a:pt x="0" y="0"/>
                      </a:lnTo>
                      <a:close/>
                      <a:moveTo>
                        <a:pt x="21600" y="15440"/>
                      </a:moveTo>
                    </a:path>
                  </a:pathLst>
                </a:cu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10" name="Group 32"/>
              <p:cNvGrpSpPr>
                <a:grpSpLocks/>
              </p:cNvGrpSpPr>
              <p:nvPr/>
            </p:nvGrpSpPr>
            <p:grpSpPr bwMode="auto">
              <a:xfrm>
                <a:off x="2418881" y="1966573"/>
                <a:ext cx="1995343" cy="783045"/>
                <a:chOff x="0" y="0"/>
                <a:chExt cx="1627" cy="630"/>
              </a:xfrm>
            </p:grpSpPr>
            <p:sp>
              <p:nvSpPr>
                <p:cNvPr id="138268" name="AutoShape 33"/>
                <p:cNvSpPr>
                  <a:spLocks/>
                </p:cNvSpPr>
                <p:nvPr/>
              </p:nvSpPr>
              <p:spPr bwMode="auto">
                <a:xfrm>
                  <a:off x="0" y="460"/>
                  <a:ext cx="1205" cy="17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21600" y="21600"/>
                      </a:moveTo>
                      <a:cubicBezTo>
                        <a:pt x="13463" y="18700"/>
                        <a:pt x="5948" y="11185"/>
                        <a:pt x="0" y="0"/>
                      </a:cubicBezTo>
                    </a:path>
                  </a:pathLst>
                </a:custGeom>
                <a:noFill/>
                <a:ln w="25400">
                  <a:solidFill>
                    <a:srgbClr val="0061FF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38269" name="AutoShape 34"/>
                <p:cNvSpPr>
                  <a:spLocks/>
                </p:cNvSpPr>
                <p:nvPr/>
              </p:nvSpPr>
              <p:spPr bwMode="auto">
                <a:xfrm>
                  <a:off x="0" y="0"/>
                  <a:ext cx="1627" cy="63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5999" y="21600"/>
                      </a:moveTo>
                      <a:cubicBezTo>
                        <a:pt x="9972" y="20820"/>
                        <a:pt x="4405" y="18798"/>
                        <a:pt x="0" y="15788"/>
                      </a:cubicBezTo>
                      <a:lnTo>
                        <a:pt x="21600" y="0"/>
                      </a:lnTo>
                      <a:close/>
                      <a:moveTo>
                        <a:pt x="15999" y="21600"/>
                      </a:moveTo>
                    </a:path>
                  </a:pathLst>
                </a:cu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11" name="Group 35"/>
              <p:cNvGrpSpPr>
                <a:grpSpLocks/>
              </p:cNvGrpSpPr>
              <p:nvPr/>
            </p:nvGrpSpPr>
            <p:grpSpPr bwMode="auto">
              <a:xfrm>
                <a:off x="1546225" y="1627791"/>
                <a:ext cx="2868000" cy="652744"/>
                <a:chOff x="0" y="0"/>
                <a:chExt cx="2340" cy="525"/>
              </a:xfrm>
            </p:grpSpPr>
            <p:sp>
              <p:nvSpPr>
                <p:cNvPr id="138271" name="AutoShape 36"/>
                <p:cNvSpPr>
                  <a:spLocks/>
                </p:cNvSpPr>
                <p:nvPr/>
              </p:nvSpPr>
              <p:spPr bwMode="auto">
                <a:xfrm>
                  <a:off x="0" y="0"/>
                  <a:ext cx="226" cy="525"/>
                </a:xfrm>
                <a:custGeom>
                  <a:avLst/>
                  <a:gdLst>
                    <a:gd name="T0" fmla="*/ 0 w 16207"/>
                    <a:gd name="T1" fmla="*/ 0 h 21600"/>
                    <a:gd name="T2" fmla="*/ 16207 w 16207"/>
                    <a:gd name="T3" fmla="*/ 21600 h 21600"/>
                  </a:gdLst>
                  <a:ahLst/>
                  <a:cxnLst/>
                  <a:rect l="T0" t="T1" r="T2" b="T3"/>
                  <a:pathLst>
                    <a:path w="16207" h="21600">
                      <a:moveTo>
                        <a:pt x="13146" y="21600"/>
                      </a:moveTo>
                      <a:cubicBezTo>
                        <a:pt x="-5393" y="14659"/>
                        <a:pt x="-4280" y="6804"/>
                        <a:pt x="16207" y="0"/>
                      </a:cubicBezTo>
                    </a:path>
                  </a:pathLst>
                </a:custGeom>
                <a:noFill/>
                <a:ln w="25400">
                  <a:solidFill>
                    <a:srgbClr val="FFCD00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38272" name="AutoShape 37"/>
                <p:cNvSpPr>
                  <a:spLocks/>
                </p:cNvSpPr>
                <p:nvPr/>
              </p:nvSpPr>
              <p:spPr bwMode="auto">
                <a:xfrm>
                  <a:off x="0" y="0"/>
                  <a:ext cx="2340" cy="524"/>
                </a:xfrm>
                <a:custGeom>
                  <a:avLst/>
                  <a:gdLst>
                    <a:gd name="T0" fmla="*/ 0 w 20929"/>
                    <a:gd name="T1" fmla="*/ 0 h 21600"/>
                    <a:gd name="T2" fmla="*/ 20929 w 20929"/>
                    <a:gd name="T3" fmla="*/ 21600 h 21600"/>
                  </a:gdLst>
                  <a:ahLst/>
                  <a:cxnLst/>
                  <a:rect l="T0" t="T1" r="T2" b="T3"/>
                  <a:pathLst>
                    <a:path w="20929" h="21600">
                      <a:moveTo>
                        <a:pt x="1637" y="21600"/>
                      </a:moveTo>
                      <a:cubicBezTo>
                        <a:pt x="-671" y="14659"/>
                        <a:pt x="-532" y="6804"/>
                        <a:pt x="2018" y="0"/>
                      </a:cubicBezTo>
                      <a:lnTo>
                        <a:pt x="20929" y="11339"/>
                      </a:lnTo>
                      <a:close/>
                      <a:moveTo>
                        <a:pt x="1637" y="21600"/>
                      </a:moveTo>
                    </a:path>
                  </a:pathLst>
                </a:cu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12" name="Group 38"/>
              <p:cNvGrpSpPr>
                <a:grpSpLocks/>
              </p:cNvGrpSpPr>
              <p:nvPr/>
            </p:nvGrpSpPr>
            <p:grpSpPr bwMode="auto">
              <a:xfrm>
                <a:off x="2454425" y="1181046"/>
                <a:ext cx="1959800" cy="792973"/>
                <a:chOff x="0" y="0"/>
                <a:chExt cx="1599" cy="639"/>
              </a:xfrm>
            </p:grpSpPr>
            <p:sp>
              <p:nvSpPr>
                <p:cNvPr id="138274" name="AutoShape 39"/>
                <p:cNvSpPr>
                  <a:spLocks/>
                </p:cNvSpPr>
                <p:nvPr/>
              </p:nvSpPr>
              <p:spPr bwMode="auto">
                <a:xfrm>
                  <a:off x="0" y="0"/>
                  <a:ext cx="1183" cy="165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21600"/>
                      </a:moveTo>
                      <a:cubicBezTo>
                        <a:pt x="6003" y="10409"/>
                        <a:pt x="13504" y="2908"/>
                        <a:pt x="21600" y="0"/>
                      </a:cubicBezTo>
                    </a:path>
                  </a:pathLst>
                </a:custGeom>
                <a:noFill/>
                <a:ln w="25400">
                  <a:solidFill>
                    <a:srgbClr val="0061FF"/>
                  </a:solidFill>
                  <a:miter lim="800000"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38275" name="AutoShape 40"/>
                <p:cNvSpPr>
                  <a:spLocks/>
                </p:cNvSpPr>
                <p:nvPr/>
              </p:nvSpPr>
              <p:spPr bwMode="auto">
                <a:xfrm>
                  <a:off x="0" y="0"/>
                  <a:ext cx="1599" cy="639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5582"/>
                      </a:moveTo>
                      <a:cubicBezTo>
                        <a:pt x="4443" y="2690"/>
                        <a:pt x="9995" y="752"/>
                        <a:pt x="15986" y="0"/>
                      </a:cubicBezTo>
                      <a:lnTo>
                        <a:pt x="21600" y="21600"/>
                      </a:lnTo>
                      <a:close/>
                      <a:moveTo>
                        <a:pt x="0" y="5582"/>
                      </a:moveTo>
                    </a:path>
                  </a:pathLst>
                </a:cu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13" name="Group 41"/>
              <p:cNvGrpSpPr>
                <a:grpSpLocks/>
              </p:cNvGrpSpPr>
              <p:nvPr/>
            </p:nvGrpSpPr>
            <p:grpSpPr bwMode="auto">
              <a:xfrm>
                <a:off x="4404420" y="1187251"/>
                <a:ext cx="1945092" cy="786768"/>
                <a:chOff x="0" y="0"/>
                <a:chExt cx="1587" cy="634"/>
              </a:xfrm>
            </p:grpSpPr>
            <p:sp>
              <p:nvSpPr>
                <p:cNvPr id="138277" name="AutoShape 42"/>
                <p:cNvSpPr>
                  <a:spLocks/>
                </p:cNvSpPr>
                <p:nvPr/>
              </p:nvSpPr>
              <p:spPr bwMode="auto">
                <a:xfrm>
                  <a:off x="412" y="0"/>
                  <a:ext cx="1175" cy="160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8076" y="2907"/>
                        <a:pt x="15570" y="10402"/>
                        <a:pt x="21600" y="21600"/>
                      </a:cubicBezTo>
                    </a:path>
                  </a:pathLst>
                </a:custGeom>
                <a:noFill/>
                <a:ln w="25400">
                  <a:solidFill>
                    <a:srgbClr val="FFCD00"/>
                  </a:solidFill>
                  <a:miter lim="800000"/>
                  <a:headEnd type="triangle" w="med" len="med"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38278" name="AutoShape 43"/>
                <p:cNvSpPr>
                  <a:spLocks/>
                </p:cNvSpPr>
                <p:nvPr/>
              </p:nvSpPr>
              <p:spPr bwMode="auto">
                <a:xfrm>
                  <a:off x="0" y="0"/>
                  <a:ext cx="1587" cy="634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5608" y="0"/>
                      </a:moveTo>
                      <a:cubicBezTo>
                        <a:pt x="11587" y="737"/>
                        <a:pt x="17136" y="2636"/>
                        <a:pt x="21600" y="5473"/>
                      </a:cubicBezTo>
                      <a:lnTo>
                        <a:pt x="0" y="21600"/>
                      </a:lnTo>
                      <a:close/>
                      <a:moveTo>
                        <a:pt x="5608" y="0"/>
                      </a:moveTo>
                    </a:path>
                  </a:pathLst>
                </a:cu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14" name="Group 44"/>
              <p:cNvGrpSpPr>
                <a:grpSpLocks/>
              </p:cNvGrpSpPr>
              <p:nvPr/>
            </p:nvGrpSpPr>
            <p:grpSpPr bwMode="auto">
              <a:xfrm>
                <a:off x="4404420" y="1614141"/>
                <a:ext cx="2869225" cy="663913"/>
                <a:chOff x="0" y="0"/>
                <a:chExt cx="2340" cy="534"/>
              </a:xfrm>
            </p:grpSpPr>
            <p:sp>
              <p:nvSpPr>
                <p:cNvPr id="138280" name="AutoShape 45"/>
                <p:cNvSpPr>
                  <a:spLocks/>
                </p:cNvSpPr>
                <p:nvPr/>
              </p:nvSpPr>
              <p:spPr bwMode="auto">
                <a:xfrm>
                  <a:off x="2097" y="0"/>
                  <a:ext cx="243" cy="534"/>
                </a:xfrm>
                <a:custGeom>
                  <a:avLst/>
                  <a:gdLst>
                    <a:gd name="T0" fmla="*/ 0 w 16224"/>
                    <a:gd name="T1" fmla="*/ 0 h 21600"/>
                    <a:gd name="T2" fmla="*/ 16224 w 16224"/>
                    <a:gd name="T3" fmla="*/ 21600 h 21600"/>
                  </a:gdLst>
                  <a:ahLst/>
                  <a:cxnLst/>
                  <a:rect l="T0" t="T1" r="T2" b="T3"/>
                  <a:pathLst>
                    <a:path w="16224" h="21600">
                      <a:moveTo>
                        <a:pt x="0" y="0"/>
                      </a:moveTo>
                      <a:cubicBezTo>
                        <a:pt x="20177" y="6764"/>
                        <a:pt x="21600" y="14648"/>
                        <a:pt x="3899" y="21600"/>
                      </a:cubicBezTo>
                    </a:path>
                  </a:pathLst>
                </a:custGeom>
                <a:noFill/>
                <a:ln w="25400">
                  <a:solidFill>
                    <a:srgbClr val="0061FF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38281" name="AutoShape 46"/>
                <p:cNvSpPr>
                  <a:spLocks/>
                </p:cNvSpPr>
                <p:nvPr/>
              </p:nvSpPr>
              <p:spPr bwMode="auto">
                <a:xfrm>
                  <a:off x="0" y="0"/>
                  <a:ext cx="2339" cy="532"/>
                </a:xfrm>
                <a:custGeom>
                  <a:avLst/>
                  <a:gdLst>
                    <a:gd name="T0" fmla="*/ 0 w 20883"/>
                    <a:gd name="T1" fmla="*/ 0 h 21600"/>
                    <a:gd name="T2" fmla="*/ 20883 w 20883"/>
                    <a:gd name="T3" fmla="*/ 21600 h 21600"/>
                  </a:gdLst>
                  <a:ahLst/>
                  <a:cxnLst/>
                  <a:rect l="T0" t="T1" r="T2" b="T3"/>
                  <a:pathLst>
                    <a:path w="20883" h="21600">
                      <a:moveTo>
                        <a:pt x="18718" y="0"/>
                      </a:moveTo>
                      <a:cubicBezTo>
                        <a:pt x="21410" y="6764"/>
                        <a:pt x="21600" y="14648"/>
                        <a:pt x="19238" y="21600"/>
                      </a:cubicBezTo>
                      <a:lnTo>
                        <a:pt x="0" y="11506"/>
                      </a:lnTo>
                      <a:close/>
                      <a:moveTo>
                        <a:pt x="18718" y="0"/>
                      </a:moveTo>
                    </a:path>
                  </a:pathLst>
                </a:cu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sp>
            <p:nvSpPr>
              <p:cNvPr id="138282" name="AutoShape 47"/>
              <p:cNvSpPr>
                <a:spLocks/>
              </p:cNvSpPr>
              <p:nvPr/>
            </p:nvSpPr>
            <p:spPr bwMode="auto">
              <a:xfrm>
                <a:off x="3900681" y="2600703"/>
                <a:ext cx="1027087" cy="146433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5814" y="3927"/>
                    </a:lnTo>
                    <a:lnTo>
                      <a:pt x="7437" y="12436"/>
                    </a:lnTo>
                    <a:lnTo>
                      <a:pt x="13724" y="12436"/>
                    </a:lnTo>
                    <a:lnTo>
                      <a:pt x="15042" y="20727"/>
                    </a:lnTo>
                    <a:lnTo>
                      <a:pt x="21600" y="21600"/>
                    </a:lnTo>
                  </a:path>
                </a:pathLst>
              </a:custGeom>
              <a:noFill/>
              <a:ln w="25400">
                <a:solidFill>
                  <a:srgbClr val="FFCD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8283" name="AutoShape 48"/>
              <p:cNvSpPr>
                <a:spLocks/>
              </p:cNvSpPr>
              <p:nvPr/>
            </p:nvSpPr>
            <p:spPr bwMode="auto">
              <a:xfrm>
                <a:off x="3895779" y="2606908"/>
                <a:ext cx="1007477" cy="14022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1600"/>
                    </a:moveTo>
                    <a:lnTo>
                      <a:pt x="6069" y="21377"/>
                    </a:lnTo>
                    <a:lnTo>
                      <a:pt x="7714" y="11357"/>
                    </a:lnTo>
                    <a:lnTo>
                      <a:pt x="13989" y="11357"/>
                    </a:lnTo>
                    <a:lnTo>
                      <a:pt x="15394" y="3340"/>
                    </a:lnTo>
                    <a:lnTo>
                      <a:pt x="21600" y="0"/>
                    </a:lnTo>
                  </a:path>
                </a:pathLst>
              </a:custGeom>
              <a:noFill/>
              <a:ln w="25400">
                <a:solidFill>
                  <a:srgbClr val="0061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8284" name="Rectangle 49"/>
              <p:cNvSpPr>
                <a:spLocks/>
              </p:cNvSpPr>
              <p:nvPr/>
            </p:nvSpPr>
            <p:spPr bwMode="auto">
              <a:xfrm>
                <a:off x="4330881" y="2644137"/>
                <a:ext cx="151979" cy="843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grpSp>
            <p:nvGrpSpPr>
              <p:cNvPr id="15" name="Group 50"/>
              <p:cNvGrpSpPr>
                <a:grpSpLocks/>
              </p:cNvGrpSpPr>
              <p:nvPr/>
            </p:nvGrpSpPr>
            <p:grpSpPr bwMode="auto">
              <a:xfrm>
                <a:off x="3378558" y="2727281"/>
                <a:ext cx="1029538" cy="452950"/>
                <a:chOff x="0" y="0"/>
                <a:chExt cx="840" cy="365"/>
              </a:xfrm>
            </p:grpSpPr>
            <p:sp>
              <p:nvSpPr>
                <p:cNvPr id="138286" name="AutoShape 51"/>
                <p:cNvSpPr>
                  <a:spLocks/>
                </p:cNvSpPr>
                <p:nvPr/>
              </p:nvSpPr>
              <p:spPr bwMode="auto">
                <a:xfrm>
                  <a:off x="163" y="0"/>
                  <a:ext cx="677" cy="365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12554" y="2043"/>
                        <a:pt x="21600" y="11089"/>
                        <a:pt x="21600" y="21600"/>
                      </a:cubicBezTo>
                    </a:path>
                  </a:pathLst>
                </a:custGeom>
                <a:noFill/>
                <a:ln w="25400">
                  <a:solidFill>
                    <a:srgbClr val="0061FF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38287" name="AutoShape 52"/>
                <p:cNvSpPr>
                  <a:spLocks/>
                </p:cNvSpPr>
                <p:nvPr/>
              </p:nvSpPr>
              <p:spPr bwMode="auto">
                <a:xfrm>
                  <a:off x="0" y="0"/>
                  <a:ext cx="840" cy="365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4198" y="0"/>
                      </a:moveTo>
                      <a:cubicBezTo>
                        <a:pt x="14312" y="2043"/>
                        <a:pt x="21600" y="11089"/>
                        <a:pt x="21600" y="21600"/>
                      </a:cubicBezTo>
                      <a:lnTo>
                        <a:pt x="0" y="21600"/>
                      </a:lnTo>
                      <a:close/>
                      <a:moveTo>
                        <a:pt x="4198" y="0"/>
                      </a:moveTo>
                    </a:path>
                  </a:pathLst>
                </a:cu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16" name="Group 53"/>
              <p:cNvGrpSpPr>
                <a:grpSpLocks/>
              </p:cNvGrpSpPr>
              <p:nvPr/>
            </p:nvGrpSpPr>
            <p:grpSpPr bwMode="auto">
              <a:xfrm flipH="1">
                <a:off x="4411773" y="2727281"/>
                <a:ext cx="1030764" cy="452950"/>
                <a:chOff x="0" y="0"/>
                <a:chExt cx="840" cy="365"/>
              </a:xfrm>
            </p:grpSpPr>
            <p:sp>
              <p:nvSpPr>
                <p:cNvPr id="138289" name="AutoShape 54"/>
                <p:cNvSpPr>
                  <a:spLocks/>
                </p:cNvSpPr>
                <p:nvPr/>
              </p:nvSpPr>
              <p:spPr bwMode="auto">
                <a:xfrm>
                  <a:off x="163" y="0"/>
                  <a:ext cx="677" cy="365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0" y="0"/>
                      </a:moveTo>
                      <a:cubicBezTo>
                        <a:pt x="12554" y="2043"/>
                        <a:pt x="21600" y="11089"/>
                        <a:pt x="21600" y="21600"/>
                      </a:cubicBezTo>
                    </a:path>
                  </a:pathLst>
                </a:custGeom>
                <a:noFill/>
                <a:ln w="25400">
                  <a:solidFill>
                    <a:srgbClr val="FFCD00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38290" name="AutoShape 55"/>
                <p:cNvSpPr>
                  <a:spLocks/>
                </p:cNvSpPr>
                <p:nvPr/>
              </p:nvSpPr>
              <p:spPr bwMode="auto">
                <a:xfrm>
                  <a:off x="0" y="0"/>
                  <a:ext cx="840" cy="365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4198" y="0"/>
                      </a:moveTo>
                      <a:cubicBezTo>
                        <a:pt x="14312" y="2043"/>
                        <a:pt x="21600" y="11089"/>
                        <a:pt x="21600" y="21600"/>
                      </a:cubicBezTo>
                      <a:lnTo>
                        <a:pt x="0" y="21600"/>
                      </a:lnTo>
                      <a:close/>
                      <a:moveTo>
                        <a:pt x="4198" y="0"/>
                      </a:moveTo>
                    </a:path>
                  </a:pathLst>
                </a:cu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sp>
            <p:nvSpPr>
              <p:cNvPr id="138291" name="AutoShape 56"/>
              <p:cNvSpPr>
                <a:spLocks/>
              </p:cNvSpPr>
              <p:nvPr/>
            </p:nvSpPr>
            <p:spPr bwMode="auto">
              <a:xfrm>
                <a:off x="3897004" y="1181046"/>
                <a:ext cx="1019733" cy="117891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5842" y="540"/>
                    </a:lnTo>
                    <a:lnTo>
                      <a:pt x="7540" y="8640"/>
                    </a:lnTo>
                    <a:lnTo>
                      <a:pt x="13585" y="8100"/>
                    </a:lnTo>
                    <a:lnTo>
                      <a:pt x="15147" y="18360"/>
                    </a:lnTo>
                    <a:lnTo>
                      <a:pt x="21600" y="21600"/>
                    </a:lnTo>
                  </a:path>
                </a:pathLst>
              </a:custGeom>
              <a:noFill/>
              <a:ln w="25400">
                <a:solidFill>
                  <a:srgbClr val="0061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8292" name="AutoShape 57"/>
              <p:cNvSpPr>
                <a:spLocks/>
              </p:cNvSpPr>
              <p:nvPr/>
            </p:nvSpPr>
            <p:spPr bwMode="auto">
              <a:xfrm>
                <a:off x="3895779" y="1179805"/>
                <a:ext cx="1020959" cy="115409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1600"/>
                    </a:moveTo>
                    <a:lnTo>
                      <a:pt x="6026" y="19980"/>
                    </a:lnTo>
                    <a:lnTo>
                      <a:pt x="7516" y="8640"/>
                    </a:lnTo>
                    <a:lnTo>
                      <a:pt x="13475" y="8640"/>
                    </a:lnTo>
                    <a:lnTo>
                      <a:pt x="15303" y="0"/>
                    </a:lnTo>
                    <a:lnTo>
                      <a:pt x="21600" y="1080"/>
                    </a:lnTo>
                  </a:path>
                </a:pathLst>
              </a:custGeom>
              <a:noFill/>
              <a:ln w="25400">
                <a:solidFill>
                  <a:srgbClr val="FFCD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8293" name="AutoShape 58"/>
              <p:cNvSpPr>
                <a:spLocks/>
              </p:cNvSpPr>
              <p:nvPr/>
            </p:nvSpPr>
            <p:spPr bwMode="auto">
              <a:xfrm>
                <a:off x="1771743" y="2280536"/>
                <a:ext cx="756220" cy="14022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4871" y="12150"/>
                    </a:lnTo>
                    <a:lnTo>
                      <a:pt x="6986" y="9900"/>
                    </a:lnTo>
                    <a:lnTo>
                      <a:pt x="12409" y="20250"/>
                    </a:lnTo>
                    <a:lnTo>
                      <a:pt x="15809" y="15300"/>
                    </a:lnTo>
                    <a:lnTo>
                      <a:pt x="21600" y="21600"/>
                    </a:lnTo>
                  </a:path>
                </a:pathLst>
              </a:custGeom>
              <a:noFill/>
              <a:ln w="25400">
                <a:solidFill>
                  <a:srgbClr val="FFCD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8294" name="AutoShape 59"/>
              <p:cNvSpPr>
                <a:spLocks/>
              </p:cNvSpPr>
              <p:nvPr/>
            </p:nvSpPr>
            <p:spPr bwMode="auto">
              <a:xfrm>
                <a:off x="1897984" y="2181259"/>
                <a:ext cx="528251" cy="361119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4451" y="4006"/>
                    </a:lnTo>
                    <a:lnTo>
                      <a:pt x="5105" y="9581"/>
                    </a:lnTo>
                    <a:lnTo>
                      <a:pt x="12567" y="13587"/>
                    </a:lnTo>
                    <a:lnTo>
                      <a:pt x="12829" y="17594"/>
                    </a:lnTo>
                    <a:lnTo>
                      <a:pt x="21600" y="21600"/>
                    </a:lnTo>
                  </a:path>
                </a:pathLst>
              </a:custGeom>
              <a:noFill/>
              <a:ln w="25400">
                <a:solidFill>
                  <a:srgbClr val="3922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8295" name="Rectangle 60"/>
              <p:cNvSpPr>
                <a:spLocks/>
              </p:cNvSpPr>
              <p:nvPr/>
            </p:nvSpPr>
            <p:spPr bwMode="auto">
              <a:xfrm rot="1500000">
                <a:off x="2042610" y="2322728"/>
                <a:ext cx="151979" cy="843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8296" name="AutoShape 61"/>
              <p:cNvSpPr>
                <a:spLocks/>
              </p:cNvSpPr>
              <p:nvPr/>
            </p:nvSpPr>
            <p:spPr bwMode="auto">
              <a:xfrm>
                <a:off x="1821994" y="1473912"/>
                <a:ext cx="731708" cy="161325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1600"/>
                    </a:moveTo>
                    <a:lnTo>
                      <a:pt x="3789" y="13745"/>
                    </a:lnTo>
                    <a:lnTo>
                      <a:pt x="6442" y="13353"/>
                    </a:lnTo>
                    <a:lnTo>
                      <a:pt x="14021" y="393"/>
                    </a:lnTo>
                    <a:lnTo>
                      <a:pt x="16484" y="4320"/>
                    </a:lnTo>
                    <a:lnTo>
                      <a:pt x="21600" y="0"/>
                    </a:lnTo>
                  </a:path>
                </a:pathLst>
              </a:custGeom>
              <a:noFill/>
              <a:ln w="25400">
                <a:solidFill>
                  <a:srgbClr val="FFCD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8297" name="AutoShape 62"/>
              <p:cNvSpPr>
                <a:spLocks/>
              </p:cNvSpPr>
              <p:nvPr/>
            </p:nvSpPr>
            <p:spPr bwMode="auto">
              <a:xfrm>
                <a:off x="1944558" y="1383322"/>
                <a:ext cx="514769" cy="299071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1600"/>
                    </a:moveTo>
                    <a:lnTo>
                      <a:pt x="3891" y="17365"/>
                    </a:lnTo>
                    <a:lnTo>
                      <a:pt x="3891" y="13765"/>
                    </a:lnTo>
                    <a:lnTo>
                      <a:pt x="14624" y="6988"/>
                    </a:lnTo>
                    <a:lnTo>
                      <a:pt x="14892" y="3176"/>
                    </a:lnTo>
                    <a:lnTo>
                      <a:pt x="21600" y="0"/>
                    </a:lnTo>
                  </a:path>
                </a:pathLst>
              </a:custGeom>
              <a:noFill/>
              <a:ln w="25400">
                <a:solidFill>
                  <a:srgbClr val="3922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8298" name="Rectangle 63"/>
              <p:cNvSpPr>
                <a:spLocks/>
              </p:cNvSpPr>
              <p:nvPr/>
            </p:nvSpPr>
            <p:spPr bwMode="auto">
              <a:xfrm rot="20340000">
                <a:off x="2103892" y="1477635"/>
                <a:ext cx="151979" cy="843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8299" name="Rectangle 64"/>
              <p:cNvSpPr>
                <a:spLocks/>
              </p:cNvSpPr>
              <p:nvPr/>
            </p:nvSpPr>
            <p:spPr bwMode="auto">
              <a:xfrm>
                <a:off x="4319850" y="1181046"/>
                <a:ext cx="151979" cy="8686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8300" name="AutoShape 65"/>
              <p:cNvSpPr>
                <a:spLocks/>
              </p:cNvSpPr>
              <p:nvPr/>
            </p:nvSpPr>
            <p:spPr bwMode="auto">
              <a:xfrm>
                <a:off x="6351963" y="1385804"/>
                <a:ext cx="507415" cy="289143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5127" y="2631"/>
                    </a:lnTo>
                    <a:lnTo>
                      <a:pt x="5947" y="6250"/>
                    </a:lnTo>
                    <a:lnTo>
                      <a:pt x="18046" y="13706"/>
                    </a:lnTo>
                    <a:lnTo>
                      <a:pt x="17909" y="17982"/>
                    </a:lnTo>
                    <a:lnTo>
                      <a:pt x="21600" y="21600"/>
                    </a:lnTo>
                  </a:path>
                </a:pathLst>
              </a:custGeom>
              <a:noFill/>
              <a:ln w="25400">
                <a:solidFill>
                  <a:srgbClr val="FFCD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8301" name="AutoShape 66"/>
              <p:cNvSpPr>
                <a:spLocks/>
              </p:cNvSpPr>
              <p:nvPr/>
            </p:nvSpPr>
            <p:spPr bwMode="auto">
              <a:xfrm>
                <a:off x="6333578" y="2274331"/>
                <a:ext cx="718226" cy="146433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9855"/>
                    </a:moveTo>
                    <a:lnTo>
                      <a:pt x="4484" y="15709"/>
                    </a:lnTo>
                    <a:lnTo>
                      <a:pt x="6798" y="21600"/>
                    </a:lnTo>
                    <a:lnTo>
                      <a:pt x="14657" y="7200"/>
                    </a:lnTo>
                    <a:lnTo>
                      <a:pt x="17068" y="11127"/>
                    </a:lnTo>
                    <a:lnTo>
                      <a:pt x="21600" y="0"/>
                    </a:lnTo>
                  </a:path>
                </a:pathLst>
              </a:custGeom>
              <a:noFill/>
              <a:ln w="25400">
                <a:solidFill>
                  <a:srgbClr val="3922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grpSp>
            <p:nvGrpSpPr>
              <p:cNvPr id="17" name="Group 67"/>
              <p:cNvGrpSpPr>
                <a:grpSpLocks/>
              </p:cNvGrpSpPr>
              <p:nvPr/>
            </p:nvGrpSpPr>
            <p:grpSpPr bwMode="auto">
              <a:xfrm rot="20340000">
                <a:off x="6613024" y="2325210"/>
                <a:ext cx="151979" cy="84385"/>
                <a:chOff x="0" y="0"/>
                <a:chExt cx="123" cy="68"/>
              </a:xfrm>
            </p:grpSpPr>
            <p:sp>
              <p:nvSpPr>
                <p:cNvPr id="138303" name="Rectangle 68"/>
                <p:cNvSpPr>
                  <a:spLocks/>
                </p:cNvSpPr>
                <p:nvPr/>
              </p:nvSpPr>
              <p:spPr bwMode="auto">
                <a:xfrm>
                  <a:off x="0" y="0"/>
                  <a:ext cx="123" cy="68"/>
                </a:xfrm>
                <a:prstGeom prst="rect">
                  <a:avLst/>
                </a:prstGeom>
                <a:solidFill>
                  <a:srgbClr val="00B9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38304" name="Rectangle 69"/>
                <p:cNvSpPr>
                  <a:spLocks/>
                </p:cNvSpPr>
                <p:nvPr/>
              </p:nvSpPr>
              <p:spPr bwMode="auto">
                <a:xfrm>
                  <a:off x="0" y="0"/>
                  <a:ext cx="123" cy="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sp>
            <p:nvSpPr>
              <p:cNvPr id="138305" name="AutoShape 70"/>
              <p:cNvSpPr>
                <a:spLocks/>
              </p:cNvSpPr>
              <p:nvPr/>
            </p:nvSpPr>
            <p:spPr bwMode="auto">
              <a:xfrm>
                <a:off x="6258814" y="1471430"/>
                <a:ext cx="723128" cy="148915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0"/>
                    </a:moveTo>
                    <a:lnTo>
                      <a:pt x="4032" y="4275"/>
                    </a:lnTo>
                    <a:lnTo>
                      <a:pt x="7056" y="0"/>
                    </a:lnTo>
                    <a:lnTo>
                      <a:pt x="15312" y="14850"/>
                    </a:lnTo>
                    <a:lnTo>
                      <a:pt x="18192" y="12825"/>
                    </a:lnTo>
                    <a:lnTo>
                      <a:pt x="21600" y="21600"/>
                    </a:lnTo>
                  </a:path>
                </a:pathLst>
              </a:custGeom>
              <a:noFill/>
              <a:ln w="25400">
                <a:solidFill>
                  <a:srgbClr val="3922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8306" name="Rectangle 71"/>
              <p:cNvSpPr>
                <a:spLocks/>
              </p:cNvSpPr>
              <p:nvPr/>
            </p:nvSpPr>
            <p:spPr bwMode="auto">
              <a:xfrm rot="1500000">
                <a:off x="6561548" y="1475153"/>
                <a:ext cx="151979" cy="843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grpSp>
            <p:nvGrpSpPr>
              <p:cNvPr id="18" name="Group 72"/>
              <p:cNvGrpSpPr>
                <a:grpSpLocks/>
              </p:cNvGrpSpPr>
              <p:nvPr/>
            </p:nvGrpSpPr>
            <p:grpSpPr bwMode="auto">
              <a:xfrm>
                <a:off x="4614004" y="2680124"/>
                <a:ext cx="235323" cy="124096"/>
                <a:chOff x="0" y="0"/>
                <a:chExt cx="192" cy="100"/>
              </a:xfrm>
            </p:grpSpPr>
            <p:sp>
              <p:nvSpPr>
                <p:cNvPr id="138308" name="Oval 73"/>
                <p:cNvSpPr>
                  <a:spLocks/>
                </p:cNvSpPr>
                <p:nvPr/>
              </p:nvSpPr>
              <p:spPr bwMode="auto">
                <a:xfrm rot="120000">
                  <a:off x="1" y="3"/>
                  <a:ext cx="189" cy="93"/>
                </a:xfrm>
                <a:prstGeom prst="ellipse">
                  <a:avLst/>
                </a:prstGeom>
                <a:solidFill>
                  <a:srgbClr val="FFCD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grpSp>
              <p:nvGrpSpPr>
                <p:cNvPr id="19" name="Group 74"/>
                <p:cNvGrpSpPr>
                  <a:grpSpLocks/>
                </p:cNvGrpSpPr>
                <p:nvPr/>
              </p:nvGrpSpPr>
              <p:grpSpPr bwMode="auto">
                <a:xfrm rot="239999">
                  <a:off x="48" y="15"/>
                  <a:ext cx="105" cy="68"/>
                  <a:chOff x="0" y="0"/>
                  <a:chExt cx="105" cy="67"/>
                </a:xfrm>
              </p:grpSpPr>
              <p:sp>
                <p:nvSpPr>
                  <p:cNvPr id="138310" name="AutoShape 7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05" cy="6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21600"/>
                        </a:moveTo>
                        <a:cubicBezTo>
                          <a:pt x="0" y="9671"/>
                          <a:pt x="3498" y="0"/>
                          <a:pt x="7813" y="0"/>
                        </a:cubicBezTo>
                        <a:lnTo>
                          <a:pt x="12278" y="0"/>
                        </a:lnTo>
                        <a:cubicBezTo>
                          <a:pt x="15322" y="0"/>
                          <a:pt x="18089" y="4888"/>
                          <a:pt x="19368" y="12525"/>
                        </a:cubicBezTo>
                        <a:lnTo>
                          <a:pt x="21600" y="12526"/>
                        </a:lnTo>
                        <a:lnTo>
                          <a:pt x="17859" y="21600"/>
                        </a:lnTo>
                        <a:lnTo>
                          <a:pt x="12671" y="12526"/>
                        </a:lnTo>
                        <a:lnTo>
                          <a:pt x="14903" y="12525"/>
                        </a:lnTo>
                        <a:cubicBezTo>
                          <a:pt x="13962" y="6904"/>
                          <a:pt x="12193" y="2670"/>
                          <a:pt x="10046" y="900"/>
                        </a:cubicBezTo>
                        <a:lnTo>
                          <a:pt x="10045" y="900"/>
                        </a:lnTo>
                        <a:cubicBezTo>
                          <a:pt x="6734" y="3630"/>
                          <a:pt x="4465" y="12048"/>
                          <a:pt x="4465" y="21600"/>
                        </a:cubicBez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  <p:sp>
                <p:nvSpPr>
                  <p:cNvPr id="138311" name="AutoShape 7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49" cy="6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21600"/>
                        </a:moveTo>
                        <a:cubicBezTo>
                          <a:pt x="0" y="9671"/>
                          <a:pt x="7522" y="0"/>
                          <a:pt x="16800" y="0"/>
                        </a:cubicBezTo>
                        <a:cubicBezTo>
                          <a:pt x="18425" y="0"/>
                          <a:pt x="20042" y="303"/>
                          <a:pt x="21600" y="900"/>
                        </a:cubicBezTo>
                        <a:cubicBezTo>
                          <a:pt x="14480" y="3630"/>
                          <a:pt x="9600" y="12048"/>
                          <a:pt x="9600" y="21600"/>
                        </a:cubicBez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CCCC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20" name="Group 77"/>
              <p:cNvGrpSpPr>
                <a:grpSpLocks/>
              </p:cNvGrpSpPr>
              <p:nvPr/>
            </p:nvGrpSpPr>
            <p:grpSpPr bwMode="auto">
              <a:xfrm>
                <a:off x="4605425" y="2547342"/>
                <a:ext cx="237774" cy="127819"/>
                <a:chOff x="0" y="0"/>
                <a:chExt cx="193" cy="103"/>
              </a:xfrm>
            </p:grpSpPr>
            <p:sp>
              <p:nvSpPr>
                <p:cNvPr id="138313" name="Oval 78"/>
                <p:cNvSpPr>
                  <a:spLocks/>
                </p:cNvSpPr>
                <p:nvPr/>
              </p:nvSpPr>
              <p:spPr bwMode="auto">
                <a:xfrm rot="-180000">
                  <a:off x="2" y="4"/>
                  <a:ext cx="189" cy="94"/>
                </a:xfrm>
                <a:prstGeom prst="ellipse">
                  <a:avLst/>
                </a:prstGeom>
                <a:solidFill>
                  <a:srgbClr val="5B97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grpSp>
              <p:nvGrpSpPr>
                <p:cNvPr id="21" name="Group 79"/>
                <p:cNvGrpSpPr>
                  <a:grpSpLocks/>
                </p:cNvGrpSpPr>
                <p:nvPr/>
              </p:nvGrpSpPr>
              <p:grpSpPr bwMode="auto">
                <a:xfrm rot="-59999">
                  <a:off x="49" y="13"/>
                  <a:ext cx="106" cy="68"/>
                  <a:chOff x="0" y="0"/>
                  <a:chExt cx="105" cy="68"/>
                </a:xfrm>
              </p:grpSpPr>
              <p:sp>
                <p:nvSpPr>
                  <p:cNvPr id="138315" name="AutoShape 8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05" cy="68"/>
                  </a:xfrm>
                  <a:custGeom>
                    <a:avLst/>
                    <a:gdLst>
                      <a:gd name="T0" fmla="*/ 0 w 21599"/>
                      <a:gd name="T1" fmla="*/ 0 h 21599"/>
                      <a:gd name="T2" fmla="*/ 21599 w 21599"/>
                      <a:gd name="T3" fmla="*/ 21599 h 21599"/>
                    </a:gdLst>
                    <a:ahLst/>
                    <a:cxnLst/>
                    <a:rect l="T0" t="T1" r="T2" b="T3"/>
                    <a:pathLst>
                      <a:path w="21599" h="21599">
                        <a:moveTo>
                          <a:pt x="0" y="21599"/>
                        </a:moveTo>
                        <a:cubicBezTo>
                          <a:pt x="-1" y="9672"/>
                          <a:pt x="3496" y="2"/>
                          <a:pt x="7811" y="1"/>
                        </a:cubicBezTo>
                        <a:lnTo>
                          <a:pt x="12276" y="0"/>
                        </a:lnTo>
                        <a:cubicBezTo>
                          <a:pt x="15320" y="-1"/>
                          <a:pt x="18087" y="4886"/>
                          <a:pt x="19367" y="12521"/>
                        </a:cubicBezTo>
                        <a:lnTo>
                          <a:pt x="21599" y="12521"/>
                        </a:lnTo>
                        <a:lnTo>
                          <a:pt x="17859" y="21594"/>
                        </a:lnTo>
                        <a:lnTo>
                          <a:pt x="12670" y="12523"/>
                        </a:lnTo>
                        <a:lnTo>
                          <a:pt x="14903" y="12522"/>
                        </a:lnTo>
                        <a:cubicBezTo>
                          <a:pt x="13961" y="6902"/>
                          <a:pt x="12191" y="2670"/>
                          <a:pt x="10043" y="901"/>
                        </a:cubicBezTo>
                        <a:cubicBezTo>
                          <a:pt x="6732" y="3630"/>
                          <a:pt x="4464" y="12047"/>
                          <a:pt x="4465" y="21598"/>
                        </a:cubicBezTo>
                        <a:close/>
                        <a:moveTo>
                          <a:pt x="0" y="21599"/>
                        </a:moveTo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  <p:sp>
                <p:nvSpPr>
                  <p:cNvPr id="138316" name="AutoShape 8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49" cy="67"/>
                  </a:xfrm>
                  <a:custGeom>
                    <a:avLst/>
                    <a:gdLst>
                      <a:gd name="T0" fmla="*/ 0 w 21597"/>
                      <a:gd name="T1" fmla="*/ 0 h 21600"/>
                      <a:gd name="T2" fmla="*/ 21597 w 21597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597" h="21600">
                        <a:moveTo>
                          <a:pt x="0" y="21600"/>
                        </a:moveTo>
                        <a:cubicBezTo>
                          <a:pt x="-3" y="9672"/>
                          <a:pt x="7517" y="1"/>
                          <a:pt x="16796" y="0"/>
                        </a:cubicBezTo>
                        <a:cubicBezTo>
                          <a:pt x="18422" y="0"/>
                          <a:pt x="20039" y="303"/>
                          <a:pt x="21597" y="900"/>
                        </a:cubicBezTo>
                        <a:cubicBezTo>
                          <a:pt x="14477" y="3630"/>
                          <a:pt x="9598" y="12048"/>
                          <a:pt x="9601" y="21599"/>
                        </a:cubicBez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CCCC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22" name="Group 82"/>
              <p:cNvGrpSpPr>
                <a:grpSpLocks/>
              </p:cNvGrpSpPr>
              <p:nvPr/>
            </p:nvGrpSpPr>
            <p:grpSpPr bwMode="auto">
              <a:xfrm>
                <a:off x="3952158" y="2605667"/>
                <a:ext cx="232872" cy="192349"/>
                <a:chOff x="2" y="-54"/>
                <a:chExt cx="189" cy="154"/>
              </a:xfrm>
            </p:grpSpPr>
            <p:sp>
              <p:nvSpPr>
                <p:cNvPr id="138318" name="Oval 83"/>
                <p:cNvSpPr>
                  <a:spLocks/>
                </p:cNvSpPr>
                <p:nvPr/>
              </p:nvSpPr>
              <p:spPr bwMode="auto">
                <a:xfrm rot="-180000">
                  <a:off x="2" y="4"/>
                  <a:ext cx="189" cy="96"/>
                </a:xfrm>
                <a:prstGeom prst="ellipse">
                  <a:avLst/>
                </a:prstGeom>
                <a:solidFill>
                  <a:srgbClr val="5B97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grpSp>
              <p:nvGrpSpPr>
                <p:cNvPr id="23" name="Group 84"/>
                <p:cNvGrpSpPr>
                  <a:grpSpLocks/>
                </p:cNvGrpSpPr>
                <p:nvPr/>
              </p:nvGrpSpPr>
              <p:grpSpPr bwMode="auto">
                <a:xfrm rot="-59999">
                  <a:off x="49" y="-54"/>
                  <a:ext cx="106" cy="137"/>
                  <a:chOff x="0" y="-65"/>
                  <a:chExt cx="105" cy="134"/>
                </a:xfrm>
              </p:grpSpPr>
              <p:sp>
                <p:nvSpPr>
                  <p:cNvPr id="138320" name="AutoShape 8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05" cy="69"/>
                  </a:xfrm>
                  <a:custGeom>
                    <a:avLst/>
                    <a:gdLst>
                      <a:gd name="T0" fmla="*/ 0 w 21599"/>
                      <a:gd name="T1" fmla="*/ 0 h 21599"/>
                      <a:gd name="T2" fmla="*/ 21599 w 21599"/>
                      <a:gd name="T3" fmla="*/ 21599 h 21599"/>
                    </a:gdLst>
                    <a:ahLst/>
                    <a:cxnLst/>
                    <a:rect l="T0" t="T1" r="T2" b="T3"/>
                    <a:pathLst>
                      <a:path w="21599" h="21599">
                        <a:moveTo>
                          <a:pt x="0" y="21599"/>
                        </a:moveTo>
                        <a:cubicBezTo>
                          <a:pt x="-1" y="9672"/>
                          <a:pt x="3496" y="2"/>
                          <a:pt x="7811" y="1"/>
                        </a:cubicBezTo>
                        <a:lnTo>
                          <a:pt x="12276" y="0"/>
                        </a:lnTo>
                        <a:cubicBezTo>
                          <a:pt x="15320" y="-1"/>
                          <a:pt x="18087" y="4886"/>
                          <a:pt x="19367" y="12521"/>
                        </a:cubicBezTo>
                        <a:lnTo>
                          <a:pt x="21599" y="12521"/>
                        </a:lnTo>
                        <a:lnTo>
                          <a:pt x="17859" y="21594"/>
                        </a:lnTo>
                        <a:lnTo>
                          <a:pt x="12670" y="12523"/>
                        </a:lnTo>
                        <a:lnTo>
                          <a:pt x="14903" y="12522"/>
                        </a:lnTo>
                        <a:cubicBezTo>
                          <a:pt x="13961" y="6902"/>
                          <a:pt x="12191" y="2670"/>
                          <a:pt x="10043" y="901"/>
                        </a:cubicBezTo>
                        <a:cubicBezTo>
                          <a:pt x="6732" y="3630"/>
                          <a:pt x="4464" y="12047"/>
                          <a:pt x="4465" y="21598"/>
                        </a:cubicBezTo>
                        <a:close/>
                        <a:moveTo>
                          <a:pt x="0" y="21599"/>
                        </a:moveTo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  <p:sp>
                <p:nvSpPr>
                  <p:cNvPr id="138321" name="AutoShape 86"/>
                  <p:cNvSpPr>
                    <a:spLocks/>
                  </p:cNvSpPr>
                  <p:nvPr/>
                </p:nvSpPr>
                <p:spPr bwMode="auto">
                  <a:xfrm>
                    <a:off x="0" y="-65"/>
                    <a:ext cx="49" cy="69"/>
                  </a:xfrm>
                  <a:custGeom>
                    <a:avLst/>
                    <a:gdLst>
                      <a:gd name="T0" fmla="*/ 0 w 21597"/>
                      <a:gd name="T1" fmla="*/ 0 h 21600"/>
                      <a:gd name="T2" fmla="*/ 21597 w 21597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597" h="21600">
                        <a:moveTo>
                          <a:pt x="0" y="21600"/>
                        </a:moveTo>
                        <a:cubicBezTo>
                          <a:pt x="-3" y="9672"/>
                          <a:pt x="7517" y="1"/>
                          <a:pt x="16796" y="0"/>
                        </a:cubicBezTo>
                        <a:cubicBezTo>
                          <a:pt x="18422" y="0"/>
                          <a:pt x="20039" y="303"/>
                          <a:pt x="21597" y="900"/>
                        </a:cubicBezTo>
                        <a:cubicBezTo>
                          <a:pt x="14477" y="3630"/>
                          <a:pt x="9598" y="12048"/>
                          <a:pt x="9601" y="21599"/>
                        </a:cubicBez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CCCC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24" name="Group 87"/>
              <p:cNvGrpSpPr>
                <a:grpSpLocks/>
              </p:cNvGrpSpPr>
              <p:nvPr/>
            </p:nvGrpSpPr>
            <p:grpSpPr bwMode="auto">
              <a:xfrm>
                <a:off x="3943579" y="2547342"/>
                <a:ext cx="235323" cy="124096"/>
                <a:chOff x="0" y="0"/>
                <a:chExt cx="192" cy="100"/>
              </a:xfrm>
            </p:grpSpPr>
            <p:sp>
              <p:nvSpPr>
                <p:cNvPr id="138323" name="Oval 88"/>
                <p:cNvSpPr>
                  <a:spLocks/>
                </p:cNvSpPr>
                <p:nvPr/>
              </p:nvSpPr>
              <p:spPr bwMode="auto">
                <a:xfrm rot="120000">
                  <a:off x="1" y="3"/>
                  <a:ext cx="189" cy="93"/>
                </a:xfrm>
                <a:prstGeom prst="ellipse">
                  <a:avLst/>
                </a:prstGeom>
                <a:solidFill>
                  <a:srgbClr val="FFCD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grpSp>
              <p:nvGrpSpPr>
                <p:cNvPr id="25" name="Group 89"/>
                <p:cNvGrpSpPr>
                  <a:grpSpLocks/>
                </p:cNvGrpSpPr>
                <p:nvPr/>
              </p:nvGrpSpPr>
              <p:grpSpPr bwMode="auto">
                <a:xfrm rot="239999">
                  <a:off x="48" y="15"/>
                  <a:ext cx="105" cy="68"/>
                  <a:chOff x="0" y="0"/>
                  <a:chExt cx="105" cy="67"/>
                </a:xfrm>
              </p:grpSpPr>
              <p:sp>
                <p:nvSpPr>
                  <p:cNvPr id="138325" name="AutoShape 9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05" cy="6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21600"/>
                        </a:moveTo>
                        <a:cubicBezTo>
                          <a:pt x="0" y="9671"/>
                          <a:pt x="3498" y="0"/>
                          <a:pt x="7813" y="0"/>
                        </a:cubicBezTo>
                        <a:lnTo>
                          <a:pt x="12278" y="0"/>
                        </a:lnTo>
                        <a:cubicBezTo>
                          <a:pt x="15322" y="0"/>
                          <a:pt x="18089" y="4888"/>
                          <a:pt x="19368" y="12525"/>
                        </a:cubicBezTo>
                        <a:lnTo>
                          <a:pt x="21600" y="12526"/>
                        </a:lnTo>
                        <a:lnTo>
                          <a:pt x="17859" y="21600"/>
                        </a:lnTo>
                        <a:lnTo>
                          <a:pt x="12671" y="12526"/>
                        </a:lnTo>
                        <a:lnTo>
                          <a:pt x="14903" y="12525"/>
                        </a:lnTo>
                        <a:cubicBezTo>
                          <a:pt x="13962" y="6904"/>
                          <a:pt x="12193" y="2670"/>
                          <a:pt x="10046" y="900"/>
                        </a:cubicBezTo>
                        <a:lnTo>
                          <a:pt x="10045" y="900"/>
                        </a:lnTo>
                        <a:cubicBezTo>
                          <a:pt x="6734" y="3630"/>
                          <a:pt x="4465" y="12048"/>
                          <a:pt x="4465" y="21600"/>
                        </a:cubicBez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  <p:sp>
                <p:nvSpPr>
                  <p:cNvPr id="138326" name="AutoShape 9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49" cy="6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21600"/>
                        </a:moveTo>
                        <a:cubicBezTo>
                          <a:pt x="0" y="9671"/>
                          <a:pt x="7522" y="0"/>
                          <a:pt x="16800" y="0"/>
                        </a:cubicBezTo>
                        <a:cubicBezTo>
                          <a:pt x="18425" y="0"/>
                          <a:pt x="20042" y="303"/>
                          <a:pt x="21600" y="900"/>
                        </a:cubicBezTo>
                        <a:cubicBezTo>
                          <a:pt x="14480" y="3630"/>
                          <a:pt x="9600" y="12048"/>
                          <a:pt x="9600" y="21600"/>
                        </a:cubicBez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CCCC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26" name="Group 92"/>
              <p:cNvGrpSpPr>
                <a:grpSpLocks/>
              </p:cNvGrpSpPr>
              <p:nvPr/>
            </p:nvGrpSpPr>
            <p:grpSpPr bwMode="auto">
              <a:xfrm rot="720000">
                <a:off x="2352697" y="2350029"/>
                <a:ext cx="235323" cy="124096"/>
                <a:chOff x="0" y="0"/>
                <a:chExt cx="192" cy="100"/>
              </a:xfrm>
            </p:grpSpPr>
            <p:sp>
              <p:nvSpPr>
                <p:cNvPr id="138328" name="Oval 93"/>
                <p:cNvSpPr>
                  <a:spLocks/>
                </p:cNvSpPr>
                <p:nvPr/>
              </p:nvSpPr>
              <p:spPr bwMode="auto">
                <a:xfrm rot="120000">
                  <a:off x="1" y="3"/>
                  <a:ext cx="189" cy="93"/>
                </a:xfrm>
                <a:prstGeom prst="ellipse">
                  <a:avLst/>
                </a:prstGeom>
                <a:solidFill>
                  <a:srgbClr val="FFCD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grpSp>
              <p:nvGrpSpPr>
                <p:cNvPr id="27" name="Group 94"/>
                <p:cNvGrpSpPr>
                  <a:grpSpLocks/>
                </p:cNvGrpSpPr>
                <p:nvPr/>
              </p:nvGrpSpPr>
              <p:grpSpPr bwMode="auto">
                <a:xfrm rot="239999">
                  <a:off x="48" y="15"/>
                  <a:ext cx="105" cy="68"/>
                  <a:chOff x="0" y="0"/>
                  <a:chExt cx="105" cy="67"/>
                </a:xfrm>
              </p:grpSpPr>
              <p:sp>
                <p:nvSpPr>
                  <p:cNvPr id="138330" name="AutoShape 9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05" cy="6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21600"/>
                        </a:moveTo>
                        <a:cubicBezTo>
                          <a:pt x="0" y="9671"/>
                          <a:pt x="3498" y="0"/>
                          <a:pt x="7813" y="0"/>
                        </a:cubicBezTo>
                        <a:lnTo>
                          <a:pt x="12278" y="0"/>
                        </a:lnTo>
                        <a:cubicBezTo>
                          <a:pt x="15322" y="0"/>
                          <a:pt x="18089" y="4888"/>
                          <a:pt x="19368" y="12525"/>
                        </a:cubicBezTo>
                        <a:lnTo>
                          <a:pt x="21600" y="12526"/>
                        </a:lnTo>
                        <a:lnTo>
                          <a:pt x="17859" y="21600"/>
                        </a:lnTo>
                        <a:lnTo>
                          <a:pt x="12671" y="12526"/>
                        </a:lnTo>
                        <a:lnTo>
                          <a:pt x="14903" y="12525"/>
                        </a:lnTo>
                        <a:cubicBezTo>
                          <a:pt x="13962" y="6904"/>
                          <a:pt x="12193" y="2670"/>
                          <a:pt x="10046" y="900"/>
                        </a:cubicBezTo>
                        <a:lnTo>
                          <a:pt x="10045" y="900"/>
                        </a:lnTo>
                        <a:cubicBezTo>
                          <a:pt x="6734" y="3630"/>
                          <a:pt x="4465" y="12048"/>
                          <a:pt x="4465" y="21600"/>
                        </a:cubicBez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  <p:sp>
                <p:nvSpPr>
                  <p:cNvPr id="138331" name="AutoShape 9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49" cy="6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21600"/>
                        </a:moveTo>
                        <a:cubicBezTo>
                          <a:pt x="0" y="9671"/>
                          <a:pt x="7522" y="0"/>
                          <a:pt x="16800" y="0"/>
                        </a:cubicBezTo>
                        <a:cubicBezTo>
                          <a:pt x="18425" y="0"/>
                          <a:pt x="20042" y="303"/>
                          <a:pt x="21600" y="900"/>
                        </a:cubicBezTo>
                        <a:cubicBezTo>
                          <a:pt x="14480" y="3630"/>
                          <a:pt x="9600" y="12048"/>
                          <a:pt x="9600" y="21600"/>
                        </a:cubicBez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CCCC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28" name="Group 97"/>
              <p:cNvGrpSpPr>
                <a:grpSpLocks/>
              </p:cNvGrpSpPr>
              <p:nvPr/>
            </p:nvGrpSpPr>
            <p:grpSpPr bwMode="auto">
              <a:xfrm rot="1260000">
                <a:off x="2236261" y="2455511"/>
                <a:ext cx="237774" cy="130301"/>
                <a:chOff x="0" y="0"/>
                <a:chExt cx="193" cy="104"/>
              </a:xfrm>
            </p:grpSpPr>
            <p:sp>
              <p:nvSpPr>
                <p:cNvPr id="138333" name="Oval 98"/>
                <p:cNvSpPr>
                  <a:spLocks/>
                </p:cNvSpPr>
                <p:nvPr/>
              </p:nvSpPr>
              <p:spPr bwMode="auto">
                <a:xfrm rot="-180000">
                  <a:off x="2" y="4"/>
                  <a:ext cx="189" cy="96"/>
                </a:xfrm>
                <a:prstGeom prst="ellipse">
                  <a:avLst/>
                </a:prstGeom>
                <a:solidFill>
                  <a:srgbClr val="5B97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grpSp>
              <p:nvGrpSpPr>
                <p:cNvPr id="29" name="Group 99"/>
                <p:cNvGrpSpPr>
                  <a:grpSpLocks/>
                </p:cNvGrpSpPr>
                <p:nvPr/>
              </p:nvGrpSpPr>
              <p:grpSpPr bwMode="auto">
                <a:xfrm rot="-59999">
                  <a:off x="49" y="12"/>
                  <a:ext cx="105" cy="69"/>
                  <a:chOff x="0" y="0"/>
                  <a:chExt cx="105" cy="69"/>
                </a:xfrm>
              </p:grpSpPr>
              <p:sp>
                <p:nvSpPr>
                  <p:cNvPr id="138335" name="AutoShape 10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05" cy="69"/>
                  </a:xfrm>
                  <a:custGeom>
                    <a:avLst/>
                    <a:gdLst>
                      <a:gd name="T0" fmla="*/ 0 w 21599"/>
                      <a:gd name="T1" fmla="*/ 0 h 21599"/>
                      <a:gd name="T2" fmla="*/ 21599 w 21599"/>
                      <a:gd name="T3" fmla="*/ 21599 h 21599"/>
                    </a:gdLst>
                    <a:ahLst/>
                    <a:cxnLst/>
                    <a:rect l="T0" t="T1" r="T2" b="T3"/>
                    <a:pathLst>
                      <a:path w="21599" h="21599">
                        <a:moveTo>
                          <a:pt x="0" y="21594"/>
                        </a:moveTo>
                        <a:cubicBezTo>
                          <a:pt x="-1" y="9667"/>
                          <a:pt x="3496" y="-1"/>
                          <a:pt x="7811" y="0"/>
                        </a:cubicBezTo>
                        <a:lnTo>
                          <a:pt x="12276" y="1"/>
                        </a:lnTo>
                        <a:cubicBezTo>
                          <a:pt x="15320" y="2"/>
                          <a:pt x="18087" y="4890"/>
                          <a:pt x="19367" y="12526"/>
                        </a:cubicBezTo>
                        <a:lnTo>
                          <a:pt x="21599" y="12528"/>
                        </a:lnTo>
                        <a:lnTo>
                          <a:pt x="17859" y="21599"/>
                        </a:lnTo>
                        <a:lnTo>
                          <a:pt x="12670" y="12525"/>
                        </a:lnTo>
                        <a:lnTo>
                          <a:pt x="14903" y="12525"/>
                        </a:lnTo>
                        <a:cubicBezTo>
                          <a:pt x="13961" y="6904"/>
                          <a:pt x="12191" y="2671"/>
                          <a:pt x="10043" y="901"/>
                        </a:cubicBezTo>
                        <a:cubicBezTo>
                          <a:pt x="6732" y="3629"/>
                          <a:pt x="4464" y="12045"/>
                          <a:pt x="4465" y="21595"/>
                        </a:cubicBezTo>
                        <a:close/>
                        <a:moveTo>
                          <a:pt x="0" y="21594"/>
                        </a:moveTo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  <p:sp>
                <p:nvSpPr>
                  <p:cNvPr id="138336" name="AutoShape 10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49" cy="69"/>
                  </a:xfrm>
                  <a:custGeom>
                    <a:avLst/>
                    <a:gdLst>
                      <a:gd name="T0" fmla="*/ 0 w 21597"/>
                      <a:gd name="T1" fmla="*/ 0 h 21599"/>
                      <a:gd name="T2" fmla="*/ 21597 w 21597"/>
                      <a:gd name="T3" fmla="*/ 21599 h 21599"/>
                    </a:gdLst>
                    <a:ahLst/>
                    <a:cxnLst/>
                    <a:rect l="T0" t="T1" r="T2" b="T3"/>
                    <a:pathLst>
                      <a:path w="21597" h="21599">
                        <a:moveTo>
                          <a:pt x="0" y="21598"/>
                        </a:moveTo>
                        <a:cubicBezTo>
                          <a:pt x="-3" y="9669"/>
                          <a:pt x="7517" y="-1"/>
                          <a:pt x="16796" y="0"/>
                        </a:cubicBezTo>
                        <a:cubicBezTo>
                          <a:pt x="18422" y="0"/>
                          <a:pt x="20039" y="304"/>
                          <a:pt x="21597" y="901"/>
                        </a:cubicBezTo>
                        <a:cubicBezTo>
                          <a:pt x="14477" y="3630"/>
                          <a:pt x="9598" y="12047"/>
                          <a:pt x="9601" y="21599"/>
                        </a:cubicBezTo>
                        <a:close/>
                        <a:moveTo>
                          <a:pt x="0" y="21598"/>
                        </a:moveTo>
                      </a:path>
                    </a:pathLst>
                  </a:custGeom>
                  <a:solidFill>
                    <a:srgbClr val="CCCC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30" name="Group 102"/>
              <p:cNvGrpSpPr>
                <a:grpSpLocks/>
              </p:cNvGrpSpPr>
              <p:nvPr/>
            </p:nvGrpSpPr>
            <p:grpSpPr bwMode="auto">
              <a:xfrm rot="2100000">
                <a:off x="1780322" y="2109283"/>
                <a:ext cx="237774" cy="130301"/>
                <a:chOff x="0" y="0"/>
                <a:chExt cx="193" cy="104"/>
              </a:xfrm>
            </p:grpSpPr>
            <p:sp>
              <p:nvSpPr>
                <p:cNvPr id="138338" name="Oval 103"/>
                <p:cNvSpPr>
                  <a:spLocks/>
                </p:cNvSpPr>
                <p:nvPr/>
              </p:nvSpPr>
              <p:spPr bwMode="auto">
                <a:xfrm rot="-180000">
                  <a:off x="2" y="4"/>
                  <a:ext cx="189" cy="96"/>
                </a:xfrm>
                <a:prstGeom prst="ellipse">
                  <a:avLst/>
                </a:prstGeom>
                <a:solidFill>
                  <a:srgbClr val="5B97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grpSp>
              <p:nvGrpSpPr>
                <p:cNvPr id="31" name="Group 104"/>
                <p:cNvGrpSpPr>
                  <a:grpSpLocks/>
                </p:cNvGrpSpPr>
                <p:nvPr/>
              </p:nvGrpSpPr>
              <p:grpSpPr bwMode="auto">
                <a:xfrm rot="-59999">
                  <a:off x="49" y="12"/>
                  <a:ext cx="105" cy="70"/>
                  <a:chOff x="0" y="0"/>
                  <a:chExt cx="105" cy="69"/>
                </a:xfrm>
              </p:grpSpPr>
              <p:sp>
                <p:nvSpPr>
                  <p:cNvPr id="138340" name="AutoShape 10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05" cy="6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21600"/>
                        </a:moveTo>
                        <a:cubicBezTo>
                          <a:pt x="0" y="9671"/>
                          <a:pt x="3498" y="0"/>
                          <a:pt x="7813" y="0"/>
                        </a:cubicBezTo>
                        <a:lnTo>
                          <a:pt x="12278" y="0"/>
                        </a:lnTo>
                        <a:cubicBezTo>
                          <a:pt x="15322" y="0"/>
                          <a:pt x="18089" y="4888"/>
                          <a:pt x="19368" y="12525"/>
                        </a:cubicBezTo>
                        <a:lnTo>
                          <a:pt x="21600" y="12526"/>
                        </a:lnTo>
                        <a:lnTo>
                          <a:pt x="17859" y="21600"/>
                        </a:lnTo>
                        <a:lnTo>
                          <a:pt x="12671" y="12526"/>
                        </a:lnTo>
                        <a:lnTo>
                          <a:pt x="14903" y="12525"/>
                        </a:lnTo>
                        <a:cubicBezTo>
                          <a:pt x="13962" y="6904"/>
                          <a:pt x="12193" y="2670"/>
                          <a:pt x="10046" y="900"/>
                        </a:cubicBezTo>
                        <a:lnTo>
                          <a:pt x="10045" y="900"/>
                        </a:lnTo>
                        <a:cubicBezTo>
                          <a:pt x="6734" y="3630"/>
                          <a:pt x="4465" y="12048"/>
                          <a:pt x="4465" y="21600"/>
                        </a:cubicBez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  <p:sp>
                <p:nvSpPr>
                  <p:cNvPr id="138341" name="AutoShape 10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49" cy="6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21600"/>
                        </a:moveTo>
                        <a:cubicBezTo>
                          <a:pt x="0" y="9671"/>
                          <a:pt x="7522" y="0"/>
                          <a:pt x="16800" y="0"/>
                        </a:cubicBezTo>
                        <a:cubicBezTo>
                          <a:pt x="18425" y="0"/>
                          <a:pt x="20042" y="303"/>
                          <a:pt x="21600" y="900"/>
                        </a:cubicBezTo>
                        <a:cubicBezTo>
                          <a:pt x="14480" y="3630"/>
                          <a:pt x="9600" y="12048"/>
                          <a:pt x="9600" y="21600"/>
                        </a:cubicBez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CCCC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138435" name="Group 107"/>
              <p:cNvGrpSpPr>
                <a:grpSpLocks/>
              </p:cNvGrpSpPr>
              <p:nvPr/>
            </p:nvGrpSpPr>
            <p:grpSpPr bwMode="auto">
              <a:xfrm rot="1500000">
                <a:off x="1681045" y="2214765"/>
                <a:ext cx="234097" cy="124096"/>
                <a:chOff x="0" y="0"/>
                <a:chExt cx="190" cy="100"/>
              </a:xfrm>
            </p:grpSpPr>
            <p:sp>
              <p:nvSpPr>
                <p:cNvPr id="138343" name="Oval 108"/>
                <p:cNvSpPr>
                  <a:spLocks/>
                </p:cNvSpPr>
                <p:nvPr/>
              </p:nvSpPr>
              <p:spPr bwMode="auto">
                <a:xfrm rot="120000">
                  <a:off x="1" y="3"/>
                  <a:ext cx="188" cy="93"/>
                </a:xfrm>
                <a:prstGeom prst="ellipse">
                  <a:avLst/>
                </a:prstGeom>
                <a:solidFill>
                  <a:srgbClr val="FFCD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grpSp>
              <p:nvGrpSpPr>
                <p:cNvPr id="138447" name="Group 109"/>
                <p:cNvGrpSpPr>
                  <a:grpSpLocks/>
                </p:cNvGrpSpPr>
                <p:nvPr/>
              </p:nvGrpSpPr>
              <p:grpSpPr bwMode="auto">
                <a:xfrm rot="239999">
                  <a:off x="48" y="15"/>
                  <a:ext cx="104" cy="68"/>
                  <a:chOff x="0" y="0"/>
                  <a:chExt cx="104" cy="67"/>
                </a:xfrm>
              </p:grpSpPr>
              <p:sp>
                <p:nvSpPr>
                  <p:cNvPr id="138345" name="AutoShape 11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04" cy="6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21600"/>
                        </a:moveTo>
                        <a:cubicBezTo>
                          <a:pt x="0" y="9671"/>
                          <a:pt x="3498" y="0"/>
                          <a:pt x="7813" y="0"/>
                        </a:cubicBezTo>
                        <a:lnTo>
                          <a:pt x="12278" y="0"/>
                        </a:lnTo>
                        <a:cubicBezTo>
                          <a:pt x="15322" y="0"/>
                          <a:pt x="18089" y="4888"/>
                          <a:pt x="19368" y="12525"/>
                        </a:cubicBezTo>
                        <a:lnTo>
                          <a:pt x="21600" y="12526"/>
                        </a:lnTo>
                        <a:lnTo>
                          <a:pt x="17859" y="21600"/>
                        </a:lnTo>
                        <a:lnTo>
                          <a:pt x="12671" y="12526"/>
                        </a:lnTo>
                        <a:lnTo>
                          <a:pt x="14903" y="12525"/>
                        </a:lnTo>
                        <a:cubicBezTo>
                          <a:pt x="13962" y="6904"/>
                          <a:pt x="12193" y="2670"/>
                          <a:pt x="10046" y="900"/>
                        </a:cubicBezTo>
                        <a:lnTo>
                          <a:pt x="10045" y="900"/>
                        </a:lnTo>
                        <a:cubicBezTo>
                          <a:pt x="6734" y="3630"/>
                          <a:pt x="4465" y="12048"/>
                          <a:pt x="4465" y="21600"/>
                        </a:cubicBez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  <p:sp>
                <p:nvSpPr>
                  <p:cNvPr id="138346" name="AutoShape 11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48" cy="6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21600"/>
                        </a:moveTo>
                        <a:cubicBezTo>
                          <a:pt x="0" y="9671"/>
                          <a:pt x="7522" y="0"/>
                          <a:pt x="16800" y="0"/>
                        </a:cubicBezTo>
                        <a:cubicBezTo>
                          <a:pt x="18425" y="0"/>
                          <a:pt x="20042" y="303"/>
                          <a:pt x="21600" y="900"/>
                        </a:cubicBezTo>
                        <a:cubicBezTo>
                          <a:pt x="14480" y="3630"/>
                          <a:pt x="9600" y="12048"/>
                          <a:pt x="9600" y="21600"/>
                        </a:cubicBez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CCCC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138449" name="Group 112"/>
              <p:cNvGrpSpPr>
                <a:grpSpLocks/>
              </p:cNvGrpSpPr>
              <p:nvPr/>
            </p:nvGrpSpPr>
            <p:grpSpPr bwMode="auto">
              <a:xfrm rot="18840000">
                <a:off x="1574315" y="1657176"/>
                <a:ext cx="214686" cy="134820"/>
                <a:chOff x="0" y="0"/>
                <a:chExt cx="172" cy="110"/>
              </a:xfrm>
            </p:grpSpPr>
            <p:sp>
              <p:nvSpPr>
                <p:cNvPr id="138348" name="AutoShape 113"/>
                <p:cNvSpPr>
                  <a:spLocks/>
                </p:cNvSpPr>
                <p:nvPr/>
              </p:nvSpPr>
              <p:spPr bwMode="auto">
                <a:xfrm rot="119432">
                  <a:off x="1" y="2"/>
                  <a:ext cx="170" cy="105"/>
                </a:xfrm>
                <a:custGeom>
                  <a:avLst/>
                  <a:gdLst>
                    <a:gd name="T0" fmla="*/ 0 w 19678"/>
                    <a:gd name="T1" fmla="*/ 0 h 19677"/>
                    <a:gd name="T2" fmla="*/ 19678 w 19678"/>
                    <a:gd name="T3" fmla="*/ 19677 h 19677"/>
                  </a:gdLst>
                  <a:ahLst/>
                  <a:cxnLst/>
                  <a:rect l="T0" t="T1" r="T2" b="T3"/>
                  <a:pathLst>
                    <a:path w="19678" h="19677">
                      <a:moveTo>
                        <a:pt x="16796" y="2884"/>
                      </a:moveTo>
                      <a:cubicBezTo>
                        <a:pt x="20638" y="6727"/>
                        <a:pt x="20639" y="12957"/>
                        <a:pt x="16797" y="16798"/>
                      </a:cubicBezTo>
                      <a:cubicBezTo>
                        <a:pt x="12955" y="20639"/>
                        <a:pt x="6725" y="20637"/>
                        <a:pt x="2882" y="16794"/>
                      </a:cubicBezTo>
                      <a:cubicBezTo>
                        <a:pt x="-960" y="12951"/>
                        <a:pt x="-961" y="6721"/>
                        <a:pt x="2881" y="2880"/>
                      </a:cubicBezTo>
                      <a:cubicBezTo>
                        <a:pt x="6723" y="-961"/>
                        <a:pt x="12953" y="-959"/>
                        <a:pt x="16796" y="2884"/>
                      </a:cubicBezTo>
                    </a:path>
                  </a:pathLst>
                </a:custGeom>
                <a:solidFill>
                  <a:srgbClr val="FFCD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grpSp>
              <p:nvGrpSpPr>
                <p:cNvPr id="138450" name="Group 114"/>
                <p:cNvGrpSpPr>
                  <a:grpSpLocks/>
                </p:cNvGrpSpPr>
                <p:nvPr/>
              </p:nvGrpSpPr>
              <p:grpSpPr bwMode="auto">
                <a:xfrm rot="239029">
                  <a:off x="43" y="17"/>
                  <a:ext cx="95" cy="75"/>
                  <a:chOff x="0" y="0"/>
                  <a:chExt cx="94" cy="75"/>
                </a:xfrm>
              </p:grpSpPr>
              <p:sp>
                <p:nvSpPr>
                  <p:cNvPr id="138350" name="AutoShape 11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94" cy="75"/>
                  </a:xfrm>
                  <a:custGeom>
                    <a:avLst/>
                    <a:gdLst>
                      <a:gd name="T0" fmla="*/ 0 w 21597"/>
                      <a:gd name="T1" fmla="*/ 0 h 21599"/>
                      <a:gd name="T2" fmla="*/ 21597 w 21597"/>
                      <a:gd name="T3" fmla="*/ 21599 h 21599"/>
                    </a:gdLst>
                    <a:ahLst/>
                    <a:cxnLst/>
                    <a:rect l="T0" t="T1" r="T2" b="T3"/>
                    <a:pathLst>
                      <a:path w="21597" h="21599">
                        <a:moveTo>
                          <a:pt x="0" y="21593"/>
                        </a:moveTo>
                        <a:cubicBezTo>
                          <a:pt x="-3" y="9667"/>
                          <a:pt x="3492" y="-1"/>
                          <a:pt x="7807" y="0"/>
                        </a:cubicBezTo>
                        <a:lnTo>
                          <a:pt x="12272" y="2"/>
                        </a:lnTo>
                        <a:cubicBezTo>
                          <a:pt x="15316" y="3"/>
                          <a:pt x="18084" y="4891"/>
                          <a:pt x="19365" y="12527"/>
                        </a:cubicBezTo>
                        <a:lnTo>
                          <a:pt x="21597" y="12528"/>
                        </a:lnTo>
                        <a:lnTo>
                          <a:pt x="17858" y="21599"/>
                        </a:lnTo>
                        <a:lnTo>
                          <a:pt x="12668" y="12525"/>
                        </a:lnTo>
                        <a:lnTo>
                          <a:pt x="14901" y="12525"/>
                        </a:lnTo>
                        <a:cubicBezTo>
                          <a:pt x="13958" y="6905"/>
                          <a:pt x="12188" y="2672"/>
                          <a:pt x="10040" y="901"/>
                        </a:cubicBezTo>
                        <a:cubicBezTo>
                          <a:pt x="6729" y="3629"/>
                          <a:pt x="4462" y="12045"/>
                          <a:pt x="4465" y="21595"/>
                        </a:cubicBezTo>
                        <a:close/>
                        <a:moveTo>
                          <a:pt x="0" y="21593"/>
                        </a:moveTo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  <p:sp>
                <p:nvSpPr>
                  <p:cNvPr id="138351" name="AutoShape 11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44" cy="75"/>
                  </a:xfrm>
                  <a:custGeom>
                    <a:avLst/>
                    <a:gdLst>
                      <a:gd name="T0" fmla="*/ 0 w 21593"/>
                      <a:gd name="T1" fmla="*/ 0 h 21599"/>
                      <a:gd name="T2" fmla="*/ 21593 w 21593"/>
                      <a:gd name="T3" fmla="*/ 21599 h 21599"/>
                    </a:gdLst>
                    <a:ahLst/>
                    <a:cxnLst/>
                    <a:rect l="T0" t="T1" r="T2" b="T3"/>
                    <a:pathLst>
                      <a:path w="21593" h="21599">
                        <a:moveTo>
                          <a:pt x="0" y="21598"/>
                        </a:moveTo>
                        <a:cubicBezTo>
                          <a:pt x="-7" y="9668"/>
                          <a:pt x="7511" y="-1"/>
                          <a:pt x="16791" y="0"/>
                        </a:cubicBezTo>
                        <a:cubicBezTo>
                          <a:pt x="18417" y="1"/>
                          <a:pt x="20035" y="304"/>
                          <a:pt x="21593" y="901"/>
                        </a:cubicBezTo>
                        <a:cubicBezTo>
                          <a:pt x="14473" y="3630"/>
                          <a:pt x="9597" y="12047"/>
                          <a:pt x="9602" y="21599"/>
                        </a:cubicBezTo>
                        <a:close/>
                        <a:moveTo>
                          <a:pt x="0" y="21598"/>
                        </a:moveTo>
                      </a:path>
                    </a:pathLst>
                  </a:custGeom>
                  <a:solidFill>
                    <a:srgbClr val="CCCC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138489" name="Group 117"/>
              <p:cNvGrpSpPr>
                <a:grpSpLocks/>
              </p:cNvGrpSpPr>
              <p:nvPr/>
            </p:nvGrpSpPr>
            <p:grpSpPr bwMode="auto">
              <a:xfrm rot="19080000">
                <a:off x="1717815" y="1703490"/>
                <a:ext cx="237774" cy="129060"/>
                <a:chOff x="0" y="0"/>
                <a:chExt cx="193" cy="103"/>
              </a:xfrm>
            </p:grpSpPr>
            <p:sp>
              <p:nvSpPr>
                <p:cNvPr id="138353" name="Oval 118"/>
                <p:cNvSpPr>
                  <a:spLocks/>
                </p:cNvSpPr>
                <p:nvPr/>
              </p:nvSpPr>
              <p:spPr bwMode="auto">
                <a:xfrm rot="-180000">
                  <a:off x="2" y="4"/>
                  <a:ext cx="189" cy="94"/>
                </a:xfrm>
                <a:prstGeom prst="ellipse">
                  <a:avLst/>
                </a:prstGeom>
                <a:solidFill>
                  <a:srgbClr val="5B97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grpSp>
              <p:nvGrpSpPr>
                <p:cNvPr id="138490" name="Group 119"/>
                <p:cNvGrpSpPr>
                  <a:grpSpLocks/>
                </p:cNvGrpSpPr>
                <p:nvPr/>
              </p:nvGrpSpPr>
              <p:grpSpPr bwMode="auto">
                <a:xfrm rot="-60410">
                  <a:off x="49" y="13"/>
                  <a:ext cx="105" cy="68"/>
                  <a:chOff x="0" y="0"/>
                  <a:chExt cx="105" cy="68"/>
                </a:xfrm>
              </p:grpSpPr>
              <p:sp>
                <p:nvSpPr>
                  <p:cNvPr id="138355" name="AutoShape 12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05" cy="68"/>
                  </a:xfrm>
                  <a:custGeom>
                    <a:avLst/>
                    <a:gdLst>
                      <a:gd name="T0" fmla="*/ 0 w 21599"/>
                      <a:gd name="T1" fmla="*/ 0 h 21600"/>
                      <a:gd name="T2" fmla="*/ 21599 w 21599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599" h="21600">
                        <a:moveTo>
                          <a:pt x="0" y="21600"/>
                        </a:moveTo>
                        <a:cubicBezTo>
                          <a:pt x="-1" y="9671"/>
                          <a:pt x="3496" y="0"/>
                          <a:pt x="7811" y="0"/>
                        </a:cubicBezTo>
                        <a:lnTo>
                          <a:pt x="12276" y="0"/>
                        </a:lnTo>
                        <a:cubicBezTo>
                          <a:pt x="15320" y="0"/>
                          <a:pt x="18088" y="4888"/>
                          <a:pt x="19367" y="12525"/>
                        </a:cubicBezTo>
                        <a:lnTo>
                          <a:pt x="21599" y="12526"/>
                        </a:lnTo>
                        <a:lnTo>
                          <a:pt x="17859" y="21600"/>
                        </a:lnTo>
                        <a:lnTo>
                          <a:pt x="12670" y="12526"/>
                        </a:lnTo>
                        <a:lnTo>
                          <a:pt x="14903" y="12525"/>
                        </a:lnTo>
                        <a:cubicBezTo>
                          <a:pt x="13961" y="6904"/>
                          <a:pt x="12191" y="2670"/>
                          <a:pt x="10044" y="900"/>
                        </a:cubicBezTo>
                        <a:cubicBezTo>
                          <a:pt x="6733" y="3630"/>
                          <a:pt x="4464" y="12048"/>
                          <a:pt x="4465" y="21600"/>
                        </a:cubicBez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  <p:sp>
                <p:nvSpPr>
                  <p:cNvPr id="138356" name="AutoShape 12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49" cy="67"/>
                  </a:xfrm>
                  <a:custGeom>
                    <a:avLst/>
                    <a:gdLst>
                      <a:gd name="T0" fmla="*/ 0 w 21598"/>
                      <a:gd name="T1" fmla="*/ 0 h 21600"/>
                      <a:gd name="T2" fmla="*/ 21598 w 21598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598" h="21600">
                        <a:moveTo>
                          <a:pt x="0" y="21600"/>
                        </a:moveTo>
                        <a:cubicBezTo>
                          <a:pt x="-2" y="9671"/>
                          <a:pt x="7518" y="0"/>
                          <a:pt x="16797" y="0"/>
                        </a:cubicBezTo>
                        <a:cubicBezTo>
                          <a:pt x="18423" y="0"/>
                          <a:pt x="20040" y="303"/>
                          <a:pt x="21598" y="900"/>
                        </a:cubicBezTo>
                        <a:cubicBezTo>
                          <a:pt x="14478" y="3630"/>
                          <a:pt x="9599" y="12048"/>
                          <a:pt x="9601" y="21600"/>
                        </a:cubicBez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CCCC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138491" name="Group 122"/>
              <p:cNvGrpSpPr>
                <a:grpSpLocks/>
              </p:cNvGrpSpPr>
              <p:nvPr/>
            </p:nvGrpSpPr>
            <p:grpSpPr bwMode="auto">
              <a:xfrm rot="18960000">
                <a:off x="7044450" y="2103078"/>
                <a:ext cx="239000" cy="132783"/>
                <a:chOff x="0" y="0"/>
                <a:chExt cx="195" cy="106"/>
              </a:xfrm>
            </p:grpSpPr>
            <p:sp>
              <p:nvSpPr>
                <p:cNvPr id="138358" name="AutoShape 123"/>
                <p:cNvSpPr>
                  <a:spLocks/>
                </p:cNvSpPr>
                <p:nvPr/>
              </p:nvSpPr>
              <p:spPr bwMode="auto">
                <a:xfrm rot="-241023">
                  <a:off x="3" y="6"/>
                  <a:ext cx="188" cy="94"/>
                </a:xfrm>
                <a:custGeom>
                  <a:avLst/>
                  <a:gdLst>
                    <a:gd name="T0" fmla="*/ 0 w 19678"/>
                    <a:gd name="T1" fmla="*/ 0 h 19675"/>
                    <a:gd name="T2" fmla="*/ 19678 w 19678"/>
                    <a:gd name="T3" fmla="*/ 19675 h 19675"/>
                  </a:gdLst>
                  <a:ahLst/>
                  <a:cxnLst/>
                  <a:rect l="T0" t="T1" r="T2" b="T3"/>
                  <a:pathLst>
                    <a:path w="19678" h="19675">
                      <a:moveTo>
                        <a:pt x="16795" y="2886"/>
                      </a:moveTo>
                      <a:cubicBezTo>
                        <a:pt x="20638" y="6730"/>
                        <a:pt x="20639" y="12959"/>
                        <a:pt x="16797" y="16798"/>
                      </a:cubicBezTo>
                      <a:cubicBezTo>
                        <a:pt x="12955" y="20638"/>
                        <a:pt x="6726" y="20634"/>
                        <a:pt x="2883" y="16790"/>
                      </a:cubicBezTo>
                      <a:cubicBezTo>
                        <a:pt x="-960" y="12946"/>
                        <a:pt x="-961" y="6717"/>
                        <a:pt x="2881" y="2878"/>
                      </a:cubicBezTo>
                      <a:cubicBezTo>
                        <a:pt x="6723" y="-962"/>
                        <a:pt x="12952" y="-958"/>
                        <a:pt x="16795" y="2886"/>
                      </a:cubicBezTo>
                    </a:path>
                  </a:pathLst>
                </a:custGeom>
                <a:solidFill>
                  <a:srgbClr val="5B97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grpSp>
              <p:nvGrpSpPr>
                <p:cNvPr id="138492" name="Group 124"/>
                <p:cNvGrpSpPr>
                  <a:grpSpLocks/>
                </p:cNvGrpSpPr>
                <p:nvPr/>
              </p:nvGrpSpPr>
              <p:grpSpPr bwMode="auto">
                <a:xfrm rot="-60769">
                  <a:off x="50" y="14"/>
                  <a:ext cx="105" cy="68"/>
                  <a:chOff x="0" y="0"/>
                  <a:chExt cx="105" cy="68"/>
                </a:xfrm>
              </p:grpSpPr>
              <p:sp>
                <p:nvSpPr>
                  <p:cNvPr id="138360" name="AutoShape 12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05" cy="67"/>
                  </a:xfrm>
                  <a:custGeom>
                    <a:avLst/>
                    <a:gdLst>
                      <a:gd name="T0" fmla="*/ 0 w 21598"/>
                      <a:gd name="T1" fmla="*/ 0 h 21599"/>
                      <a:gd name="T2" fmla="*/ 21598 w 21598"/>
                      <a:gd name="T3" fmla="*/ 21599 h 21599"/>
                    </a:gdLst>
                    <a:ahLst/>
                    <a:cxnLst/>
                    <a:rect l="T0" t="T1" r="T2" b="T3"/>
                    <a:pathLst>
                      <a:path w="21598" h="21599">
                        <a:moveTo>
                          <a:pt x="0" y="21593"/>
                        </a:moveTo>
                        <a:cubicBezTo>
                          <a:pt x="-2" y="9666"/>
                          <a:pt x="3494" y="-1"/>
                          <a:pt x="7809" y="0"/>
                        </a:cubicBezTo>
                        <a:lnTo>
                          <a:pt x="12274" y="2"/>
                        </a:lnTo>
                        <a:cubicBezTo>
                          <a:pt x="15318" y="3"/>
                          <a:pt x="18086" y="4891"/>
                          <a:pt x="19366" y="12527"/>
                        </a:cubicBezTo>
                        <a:lnTo>
                          <a:pt x="21598" y="12528"/>
                        </a:lnTo>
                        <a:lnTo>
                          <a:pt x="17859" y="21599"/>
                        </a:lnTo>
                        <a:lnTo>
                          <a:pt x="12669" y="12525"/>
                        </a:lnTo>
                        <a:lnTo>
                          <a:pt x="14902" y="12525"/>
                        </a:lnTo>
                        <a:cubicBezTo>
                          <a:pt x="13959" y="6905"/>
                          <a:pt x="12189" y="2672"/>
                          <a:pt x="10042" y="902"/>
                        </a:cubicBezTo>
                        <a:cubicBezTo>
                          <a:pt x="6731" y="3629"/>
                          <a:pt x="4463" y="12044"/>
                          <a:pt x="4465" y="21594"/>
                        </a:cubicBezTo>
                        <a:close/>
                        <a:moveTo>
                          <a:pt x="0" y="21593"/>
                        </a:moveTo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vert="eaVert"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  <p:sp>
                <p:nvSpPr>
                  <p:cNvPr id="138361" name="AutoShape 126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49" cy="68"/>
                  </a:xfrm>
                  <a:custGeom>
                    <a:avLst/>
                    <a:gdLst>
                      <a:gd name="T0" fmla="*/ 0 w 21595"/>
                      <a:gd name="T1" fmla="*/ 0 h 21599"/>
                      <a:gd name="T2" fmla="*/ 21595 w 21595"/>
                      <a:gd name="T3" fmla="*/ 21599 h 21599"/>
                    </a:gdLst>
                    <a:ahLst/>
                    <a:cxnLst/>
                    <a:rect l="T0" t="T1" r="T2" b="T3"/>
                    <a:pathLst>
                      <a:path w="21595" h="21599">
                        <a:moveTo>
                          <a:pt x="0" y="21597"/>
                        </a:moveTo>
                        <a:cubicBezTo>
                          <a:pt x="-5" y="9668"/>
                          <a:pt x="7514" y="-1"/>
                          <a:pt x="16794" y="0"/>
                        </a:cubicBezTo>
                        <a:cubicBezTo>
                          <a:pt x="18420" y="1"/>
                          <a:pt x="20037" y="304"/>
                          <a:pt x="21595" y="902"/>
                        </a:cubicBezTo>
                        <a:cubicBezTo>
                          <a:pt x="14475" y="3630"/>
                          <a:pt x="9597" y="12047"/>
                          <a:pt x="9601" y="21599"/>
                        </a:cubicBezTo>
                        <a:close/>
                        <a:moveTo>
                          <a:pt x="0" y="21597"/>
                        </a:moveTo>
                      </a:path>
                    </a:pathLst>
                  </a:custGeom>
                  <a:solidFill>
                    <a:srgbClr val="CCCC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eaVert"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138493" name="Group 127"/>
              <p:cNvGrpSpPr>
                <a:grpSpLocks/>
              </p:cNvGrpSpPr>
              <p:nvPr/>
            </p:nvGrpSpPr>
            <p:grpSpPr bwMode="auto">
              <a:xfrm rot="18840000">
                <a:off x="6861745" y="2049303"/>
                <a:ext cx="212204" cy="132369"/>
                <a:chOff x="0" y="0"/>
                <a:chExt cx="171" cy="108"/>
              </a:xfrm>
            </p:grpSpPr>
            <p:sp>
              <p:nvSpPr>
                <p:cNvPr id="138363" name="AutoShape 128"/>
                <p:cNvSpPr>
                  <a:spLocks/>
                </p:cNvSpPr>
                <p:nvPr/>
              </p:nvSpPr>
              <p:spPr bwMode="auto">
                <a:xfrm rot="59230">
                  <a:off x="0" y="1"/>
                  <a:ext cx="170" cy="106"/>
                </a:xfrm>
                <a:custGeom>
                  <a:avLst/>
                  <a:gdLst>
                    <a:gd name="T0" fmla="*/ 0 w 19678"/>
                    <a:gd name="T1" fmla="*/ 0 h 19677"/>
                    <a:gd name="T2" fmla="*/ 19678 w 19678"/>
                    <a:gd name="T3" fmla="*/ 19677 h 19677"/>
                  </a:gdLst>
                  <a:ahLst/>
                  <a:cxnLst/>
                  <a:rect l="T0" t="T1" r="T2" b="T3"/>
                  <a:pathLst>
                    <a:path w="19678" h="19677">
                      <a:moveTo>
                        <a:pt x="16795" y="2884"/>
                      </a:moveTo>
                      <a:cubicBezTo>
                        <a:pt x="20638" y="6727"/>
                        <a:pt x="20639" y="12957"/>
                        <a:pt x="16797" y="16797"/>
                      </a:cubicBezTo>
                      <a:cubicBezTo>
                        <a:pt x="12955" y="20638"/>
                        <a:pt x="6726" y="20636"/>
                        <a:pt x="2883" y="16792"/>
                      </a:cubicBezTo>
                      <a:cubicBezTo>
                        <a:pt x="-960" y="12949"/>
                        <a:pt x="-961" y="6719"/>
                        <a:pt x="2881" y="2879"/>
                      </a:cubicBezTo>
                      <a:cubicBezTo>
                        <a:pt x="6723" y="-962"/>
                        <a:pt x="12952" y="-960"/>
                        <a:pt x="16795" y="2884"/>
                      </a:cubicBezTo>
                    </a:path>
                  </a:pathLst>
                </a:custGeom>
                <a:solidFill>
                  <a:srgbClr val="FFCD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grpSp>
              <p:nvGrpSpPr>
                <p:cNvPr id="138494" name="Group 129"/>
                <p:cNvGrpSpPr>
                  <a:grpSpLocks/>
                </p:cNvGrpSpPr>
                <p:nvPr/>
              </p:nvGrpSpPr>
              <p:grpSpPr bwMode="auto">
                <a:xfrm rot="239029">
                  <a:off x="43" y="15"/>
                  <a:ext cx="94" cy="77"/>
                  <a:chOff x="0" y="0"/>
                  <a:chExt cx="94" cy="76"/>
                </a:xfrm>
              </p:grpSpPr>
              <p:sp>
                <p:nvSpPr>
                  <p:cNvPr id="138365" name="AutoShape 130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94" cy="76"/>
                  </a:xfrm>
                  <a:custGeom>
                    <a:avLst/>
                    <a:gdLst>
                      <a:gd name="T0" fmla="*/ 0 w 21597"/>
                      <a:gd name="T1" fmla="*/ 0 h 21599"/>
                      <a:gd name="T2" fmla="*/ 21597 w 21597"/>
                      <a:gd name="T3" fmla="*/ 21599 h 21599"/>
                    </a:gdLst>
                    <a:ahLst/>
                    <a:cxnLst/>
                    <a:rect l="T0" t="T1" r="T2" b="T3"/>
                    <a:pathLst>
                      <a:path w="21597" h="21599">
                        <a:moveTo>
                          <a:pt x="0" y="21594"/>
                        </a:moveTo>
                        <a:cubicBezTo>
                          <a:pt x="-3" y="9667"/>
                          <a:pt x="3492" y="-1"/>
                          <a:pt x="7807" y="0"/>
                        </a:cubicBezTo>
                        <a:lnTo>
                          <a:pt x="12272" y="2"/>
                        </a:lnTo>
                        <a:cubicBezTo>
                          <a:pt x="15316" y="3"/>
                          <a:pt x="18084" y="4891"/>
                          <a:pt x="19365" y="12527"/>
                        </a:cubicBezTo>
                        <a:lnTo>
                          <a:pt x="21597" y="12528"/>
                        </a:lnTo>
                        <a:lnTo>
                          <a:pt x="17858" y="21599"/>
                        </a:lnTo>
                        <a:lnTo>
                          <a:pt x="12668" y="12525"/>
                        </a:lnTo>
                        <a:lnTo>
                          <a:pt x="14901" y="12525"/>
                        </a:lnTo>
                        <a:cubicBezTo>
                          <a:pt x="13958" y="6905"/>
                          <a:pt x="12188" y="2672"/>
                          <a:pt x="10040" y="901"/>
                        </a:cubicBezTo>
                        <a:cubicBezTo>
                          <a:pt x="6729" y="3629"/>
                          <a:pt x="4462" y="12045"/>
                          <a:pt x="4465" y="21595"/>
                        </a:cubicBezTo>
                        <a:close/>
                        <a:moveTo>
                          <a:pt x="0" y="21594"/>
                        </a:moveTo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  <p:sp>
                <p:nvSpPr>
                  <p:cNvPr id="138366" name="AutoShape 13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43" cy="76"/>
                  </a:xfrm>
                  <a:custGeom>
                    <a:avLst/>
                    <a:gdLst>
                      <a:gd name="T0" fmla="*/ 0 w 21593"/>
                      <a:gd name="T1" fmla="*/ 0 h 21599"/>
                      <a:gd name="T2" fmla="*/ 21593 w 21593"/>
                      <a:gd name="T3" fmla="*/ 21599 h 21599"/>
                    </a:gdLst>
                    <a:ahLst/>
                    <a:cxnLst/>
                    <a:rect l="T0" t="T1" r="T2" b="T3"/>
                    <a:pathLst>
                      <a:path w="21593" h="21599">
                        <a:moveTo>
                          <a:pt x="0" y="21598"/>
                        </a:moveTo>
                        <a:cubicBezTo>
                          <a:pt x="-7" y="9668"/>
                          <a:pt x="7511" y="-1"/>
                          <a:pt x="16791" y="0"/>
                        </a:cubicBezTo>
                        <a:cubicBezTo>
                          <a:pt x="18417" y="1"/>
                          <a:pt x="20035" y="304"/>
                          <a:pt x="21593" y="901"/>
                        </a:cubicBezTo>
                        <a:cubicBezTo>
                          <a:pt x="14473" y="3630"/>
                          <a:pt x="9597" y="12047"/>
                          <a:pt x="9602" y="21599"/>
                        </a:cubicBezTo>
                        <a:close/>
                        <a:moveTo>
                          <a:pt x="0" y="21598"/>
                        </a:moveTo>
                      </a:path>
                    </a:pathLst>
                  </a:custGeom>
                  <a:solidFill>
                    <a:srgbClr val="CCCC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138367" name="AutoShape 132"/>
              <p:cNvSpPr>
                <a:spLocks/>
              </p:cNvSpPr>
              <p:nvPr/>
            </p:nvSpPr>
            <p:spPr bwMode="auto">
              <a:xfrm>
                <a:off x="2651753" y="3625735"/>
                <a:ext cx="284349" cy="129060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21600" y="0"/>
                    </a:moveTo>
                    <a:lnTo>
                      <a:pt x="16841" y="10679"/>
                    </a:lnTo>
                    <a:lnTo>
                      <a:pt x="18915" y="21600"/>
                    </a:lnTo>
                    <a:lnTo>
                      <a:pt x="0" y="8737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8368" name="Line 133"/>
              <p:cNvSpPr>
                <a:spLocks noChangeShapeType="1"/>
              </p:cNvSpPr>
              <p:nvPr/>
            </p:nvSpPr>
            <p:spPr bwMode="auto">
              <a:xfrm>
                <a:off x="1829348" y="3418495"/>
                <a:ext cx="204682" cy="5832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369" name="AutoShape 134"/>
              <p:cNvSpPr>
                <a:spLocks/>
              </p:cNvSpPr>
              <p:nvPr/>
            </p:nvSpPr>
            <p:spPr bwMode="auto">
              <a:xfrm>
                <a:off x="1774194" y="3456965"/>
                <a:ext cx="165462" cy="132783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15903"/>
                    </a:moveTo>
                    <a:lnTo>
                      <a:pt x="15309" y="21600"/>
                    </a:lnTo>
                    <a:lnTo>
                      <a:pt x="21600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8370" name="AutoShape 135"/>
              <p:cNvSpPr>
                <a:spLocks/>
              </p:cNvSpPr>
              <p:nvPr/>
            </p:nvSpPr>
            <p:spPr bwMode="auto">
              <a:xfrm>
                <a:off x="3209420" y="3586024"/>
                <a:ext cx="82118" cy="245710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3600" y="0"/>
                    </a:moveTo>
                    <a:lnTo>
                      <a:pt x="21600" y="6943"/>
                    </a:lnTo>
                    <a:lnTo>
                      <a:pt x="0" y="2160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8371" name="Oval 136"/>
              <p:cNvSpPr>
                <a:spLocks/>
              </p:cNvSpPr>
              <p:nvPr/>
            </p:nvSpPr>
            <p:spPr bwMode="auto">
              <a:xfrm>
                <a:off x="2936102" y="3563687"/>
                <a:ext cx="326020" cy="157602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8372" name="AutoShape 137"/>
              <p:cNvSpPr>
                <a:spLocks/>
              </p:cNvSpPr>
              <p:nvPr/>
            </p:nvSpPr>
            <p:spPr bwMode="auto">
              <a:xfrm>
                <a:off x="4408096" y="3167821"/>
                <a:ext cx="390979" cy="55346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21600" y="21600"/>
                    </a:moveTo>
                    <a:lnTo>
                      <a:pt x="8000" y="14400"/>
                    </a:lnTo>
                    <a:lnTo>
                      <a:pt x="3733" y="10286"/>
                    </a:ln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8373" name="Rectangle 138"/>
              <p:cNvSpPr>
                <a:spLocks/>
              </p:cNvSpPr>
              <p:nvPr/>
            </p:nvSpPr>
            <p:spPr bwMode="auto">
              <a:xfrm rot="1139999">
                <a:off x="1597702" y="3479302"/>
                <a:ext cx="181395" cy="10051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8374" name="Rectangle 139"/>
              <p:cNvSpPr>
                <a:spLocks/>
              </p:cNvSpPr>
              <p:nvPr/>
            </p:nvSpPr>
            <p:spPr bwMode="auto">
              <a:xfrm rot="1139999">
                <a:off x="1650404" y="3340314"/>
                <a:ext cx="185072" cy="10051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8375" name="Rectangle 140"/>
              <p:cNvSpPr>
                <a:spLocks/>
              </p:cNvSpPr>
              <p:nvPr/>
            </p:nvSpPr>
            <p:spPr bwMode="auto">
              <a:xfrm rot="1139999">
                <a:off x="2011969" y="3532663"/>
                <a:ext cx="686359" cy="9927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grpSp>
            <p:nvGrpSpPr>
              <p:cNvPr id="138495" name="Group 141"/>
              <p:cNvGrpSpPr>
                <a:grpSpLocks/>
              </p:cNvGrpSpPr>
              <p:nvPr/>
            </p:nvGrpSpPr>
            <p:grpSpPr bwMode="auto">
              <a:xfrm rot="3179999">
                <a:off x="4075672" y="3413845"/>
                <a:ext cx="243228" cy="248805"/>
                <a:chOff x="0" y="0"/>
                <a:chExt cx="196" cy="203"/>
              </a:xfrm>
            </p:grpSpPr>
            <p:sp>
              <p:nvSpPr>
                <p:cNvPr id="138377" name="Oval 142"/>
                <p:cNvSpPr>
                  <a:spLocks/>
                </p:cNvSpPr>
                <p:nvPr/>
              </p:nvSpPr>
              <p:spPr bwMode="auto">
                <a:xfrm rot="-2880000">
                  <a:off x="2" y="54"/>
                  <a:ext cx="189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grpSp>
              <p:nvGrpSpPr>
                <p:cNvPr id="138240" name="Group 143"/>
                <p:cNvGrpSpPr>
                  <a:grpSpLocks/>
                </p:cNvGrpSpPr>
                <p:nvPr/>
              </p:nvGrpSpPr>
              <p:grpSpPr bwMode="auto">
                <a:xfrm rot="-2760000">
                  <a:off x="43" y="57"/>
                  <a:ext cx="105" cy="68"/>
                  <a:chOff x="0" y="0"/>
                  <a:chExt cx="105" cy="67"/>
                </a:xfrm>
              </p:grpSpPr>
              <p:sp>
                <p:nvSpPr>
                  <p:cNvPr id="138379" name="AutoShape 144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05" cy="6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21600"/>
                        </a:moveTo>
                        <a:cubicBezTo>
                          <a:pt x="0" y="9671"/>
                          <a:pt x="3498" y="0"/>
                          <a:pt x="7813" y="0"/>
                        </a:cubicBezTo>
                        <a:lnTo>
                          <a:pt x="12278" y="0"/>
                        </a:lnTo>
                        <a:cubicBezTo>
                          <a:pt x="15322" y="0"/>
                          <a:pt x="18089" y="4888"/>
                          <a:pt x="19368" y="12525"/>
                        </a:cubicBezTo>
                        <a:lnTo>
                          <a:pt x="21600" y="12526"/>
                        </a:lnTo>
                        <a:lnTo>
                          <a:pt x="17859" y="21600"/>
                        </a:lnTo>
                        <a:lnTo>
                          <a:pt x="12671" y="12526"/>
                        </a:lnTo>
                        <a:lnTo>
                          <a:pt x="14903" y="12525"/>
                        </a:lnTo>
                        <a:cubicBezTo>
                          <a:pt x="13962" y="6904"/>
                          <a:pt x="12193" y="2670"/>
                          <a:pt x="10046" y="900"/>
                        </a:cubicBezTo>
                        <a:lnTo>
                          <a:pt x="10045" y="900"/>
                        </a:lnTo>
                        <a:cubicBezTo>
                          <a:pt x="6734" y="3630"/>
                          <a:pt x="4465" y="12048"/>
                          <a:pt x="4465" y="21600"/>
                        </a:cubicBez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  <p:sp>
                <p:nvSpPr>
                  <p:cNvPr id="138380" name="AutoShape 145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49" cy="6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21600"/>
                        </a:moveTo>
                        <a:cubicBezTo>
                          <a:pt x="0" y="9671"/>
                          <a:pt x="7522" y="0"/>
                          <a:pt x="16800" y="0"/>
                        </a:cubicBezTo>
                        <a:cubicBezTo>
                          <a:pt x="18425" y="0"/>
                          <a:pt x="20042" y="303"/>
                          <a:pt x="21600" y="900"/>
                        </a:cubicBezTo>
                        <a:cubicBezTo>
                          <a:pt x="14480" y="3630"/>
                          <a:pt x="9600" y="12048"/>
                          <a:pt x="9600" y="21600"/>
                        </a:cubicBez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CCCC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138241" name="Group 146"/>
              <p:cNvGrpSpPr>
                <a:grpSpLocks/>
              </p:cNvGrpSpPr>
              <p:nvPr/>
            </p:nvGrpSpPr>
            <p:grpSpPr bwMode="auto">
              <a:xfrm rot="2700000">
                <a:off x="4674084" y="3976528"/>
                <a:ext cx="194831" cy="134820"/>
                <a:chOff x="0" y="0"/>
                <a:chExt cx="157" cy="110"/>
              </a:xfrm>
            </p:grpSpPr>
            <p:sp>
              <p:nvSpPr>
                <p:cNvPr id="138382" name="Oval 147"/>
                <p:cNvSpPr>
                  <a:spLocks/>
                </p:cNvSpPr>
                <p:nvPr/>
              </p:nvSpPr>
              <p:spPr bwMode="auto">
                <a:xfrm>
                  <a:off x="43" y="53"/>
                  <a:ext cx="64" cy="57"/>
                </a:xfrm>
                <a:prstGeom prst="ellipse">
                  <a:avLst/>
                </a:prstGeom>
                <a:solidFill>
                  <a:srgbClr val="E300C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38383" name="Line 148"/>
                <p:cNvSpPr>
                  <a:spLocks noChangeShapeType="1"/>
                </p:cNvSpPr>
                <p:nvPr/>
              </p:nvSpPr>
              <p:spPr bwMode="auto">
                <a:xfrm>
                  <a:off x="103" y="24"/>
                  <a:ext cx="30" cy="27"/>
                </a:xfrm>
                <a:prstGeom prst="line">
                  <a:avLst/>
                </a:prstGeom>
                <a:noFill/>
                <a:ln w="9525">
                  <a:solidFill>
                    <a:srgbClr val="E300C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384" name="Line 149"/>
                <p:cNvSpPr>
                  <a:spLocks noChangeShapeType="1"/>
                </p:cNvSpPr>
                <p:nvPr/>
              </p:nvSpPr>
              <p:spPr bwMode="auto">
                <a:xfrm>
                  <a:off x="126" y="2"/>
                  <a:ext cx="31" cy="27"/>
                </a:xfrm>
                <a:prstGeom prst="line">
                  <a:avLst/>
                </a:prstGeom>
                <a:noFill/>
                <a:ln w="9525">
                  <a:solidFill>
                    <a:srgbClr val="E300C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385" name="Line 150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3" y="21"/>
                  <a:ext cx="31" cy="27"/>
                </a:xfrm>
                <a:prstGeom prst="line">
                  <a:avLst/>
                </a:prstGeom>
                <a:noFill/>
                <a:ln w="9525">
                  <a:solidFill>
                    <a:srgbClr val="E300C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386" name="Line 151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0" y="0"/>
                  <a:ext cx="30" cy="27"/>
                </a:xfrm>
                <a:prstGeom prst="line">
                  <a:avLst/>
                </a:prstGeom>
                <a:noFill/>
                <a:ln w="9525">
                  <a:solidFill>
                    <a:srgbClr val="E300C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8242" name="Group 152"/>
              <p:cNvGrpSpPr>
                <a:grpSpLocks/>
              </p:cNvGrpSpPr>
              <p:nvPr/>
            </p:nvGrpSpPr>
            <p:grpSpPr bwMode="auto">
              <a:xfrm rot="6480000">
                <a:off x="2981596" y="3742063"/>
                <a:ext cx="174975" cy="147077"/>
                <a:chOff x="0" y="0"/>
                <a:chExt cx="140" cy="119"/>
              </a:xfrm>
            </p:grpSpPr>
            <p:sp>
              <p:nvSpPr>
                <p:cNvPr id="138388" name="Oval 153"/>
                <p:cNvSpPr>
                  <a:spLocks/>
                </p:cNvSpPr>
                <p:nvPr/>
              </p:nvSpPr>
              <p:spPr bwMode="auto">
                <a:xfrm>
                  <a:off x="38" y="58"/>
                  <a:ext cx="57" cy="61"/>
                </a:xfrm>
                <a:prstGeom prst="ellipse">
                  <a:avLst/>
                </a:prstGeom>
                <a:solidFill>
                  <a:srgbClr val="E300C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38389" name="Line 154"/>
                <p:cNvSpPr>
                  <a:spLocks noChangeShapeType="1"/>
                </p:cNvSpPr>
                <p:nvPr/>
              </p:nvSpPr>
              <p:spPr bwMode="auto">
                <a:xfrm>
                  <a:off x="92" y="27"/>
                  <a:ext cx="27" cy="30"/>
                </a:xfrm>
                <a:prstGeom prst="line">
                  <a:avLst/>
                </a:prstGeom>
                <a:noFill/>
                <a:ln w="9525">
                  <a:solidFill>
                    <a:srgbClr val="E300C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390" name="Line 155"/>
                <p:cNvSpPr>
                  <a:spLocks noChangeShapeType="1"/>
                </p:cNvSpPr>
                <p:nvPr/>
              </p:nvSpPr>
              <p:spPr bwMode="auto">
                <a:xfrm>
                  <a:off x="113" y="4"/>
                  <a:ext cx="27" cy="30"/>
                </a:xfrm>
                <a:prstGeom prst="line">
                  <a:avLst/>
                </a:prstGeom>
                <a:noFill/>
                <a:ln w="9525">
                  <a:solidFill>
                    <a:srgbClr val="E300C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391" name="Line 156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1" y="23"/>
                  <a:ext cx="27" cy="29"/>
                </a:xfrm>
                <a:prstGeom prst="line">
                  <a:avLst/>
                </a:prstGeom>
                <a:noFill/>
                <a:ln w="9525">
                  <a:solidFill>
                    <a:srgbClr val="E300C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392" name="Line 157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0" y="0"/>
                  <a:ext cx="27" cy="29"/>
                </a:xfrm>
                <a:prstGeom prst="line">
                  <a:avLst/>
                </a:prstGeom>
                <a:noFill/>
                <a:ln w="9525">
                  <a:solidFill>
                    <a:srgbClr val="E300C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8246" name="Group 158"/>
              <p:cNvGrpSpPr>
                <a:grpSpLocks/>
              </p:cNvGrpSpPr>
              <p:nvPr/>
            </p:nvGrpSpPr>
            <p:grpSpPr bwMode="auto">
              <a:xfrm rot="5400000">
                <a:off x="4691373" y="1214253"/>
                <a:ext cx="173734" cy="150754"/>
                <a:chOff x="0" y="0"/>
                <a:chExt cx="140" cy="122"/>
              </a:xfrm>
            </p:grpSpPr>
            <p:sp>
              <p:nvSpPr>
                <p:cNvPr id="138394" name="Oval 159"/>
                <p:cNvSpPr>
                  <a:spLocks/>
                </p:cNvSpPr>
                <p:nvPr/>
              </p:nvSpPr>
              <p:spPr bwMode="auto">
                <a:xfrm>
                  <a:off x="38" y="59"/>
                  <a:ext cx="57" cy="63"/>
                </a:xfrm>
                <a:prstGeom prst="ellipse">
                  <a:avLst/>
                </a:prstGeom>
                <a:solidFill>
                  <a:srgbClr val="E300C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38395" name="Line 160"/>
                <p:cNvSpPr>
                  <a:spLocks noChangeShapeType="1"/>
                </p:cNvSpPr>
                <p:nvPr/>
              </p:nvSpPr>
              <p:spPr bwMode="auto">
                <a:xfrm>
                  <a:off x="92" y="27"/>
                  <a:ext cx="27" cy="30"/>
                </a:xfrm>
                <a:prstGeom prst="line">
                  <a:avLst/>
                </a:prstGeom>
                <a:noFill/>
                <a:ln w="9525">
                  <a:solidFill>
                    <a:srgbClr val="E300C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396" name="Line 161"/>
                <p:cNvSpPr>
                  <a:spLocks noChangeShapeType="1"/>
                </p:cNvSpPr>
                <p:nvPr/>
              </p:nvSpPr>
              <p:spPr bwMode="auto">
                <a:xfrm>
                  <a:off x="113" y="3"/>
                  <a:ext cx="27" cy="31"/>
                </a:xfrm>
                <a:prstGeom prst="line">
                  <a:avLst/>
                </a:prstGeom>
                <a:noFill/>
                <a:ln w="9525">
                  <a:solidFill>
                    <a:srgbClr val="E300C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397" name="Line 16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1" y="23"/>
                  <a:ext cx="27" cy="30"/>
                </a:xfrm>
                <a:prstGeom prst="line">
                  <a:avLst/>
                </a:prstGeom>
                <a:noFill/>
                <a:ln w="9525">
                  <a:solidFill>
                    <a:srgbClr val="E300C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398" name="Line 163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0" y="0"/>
                  <a:ext cx="27" cy="30"/>
                </a:xfrm>
                <a:prstGeom prst="line">
                  <a:avLst/>
                </a:prstGeom>
                <a:noFill/>
                <a:ln w="9525">
                  <a:solidFill>
                    <a:srgbClr val="E300C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8249" name="Group 164"/>
              <p:cNvGrpSpPr>
                <a:grpSpLocks/>
              </p:cNvGrpSpPr>
              <p:nvPr/>
            </p:nvGrpSpPr>
            <p:grpSpPr bwMode="auto">
              <a:xfrm rot="16200000">
                <a:off x="4598224" y="1103800"/>
                <a:ext cx="173734" cy="149528"/>
                <a:chOff x="0" y="0"/>
                <a:chExt cx="140" cy="122"/>
              </a:xfrm>
            </p:grpSpPr>
            <p:sp>
              <p:nvSpPr>
                <p:cNvPr id="138400" name="Oval 165"/>
                <p:cNvSpPr>
                  <a:spLocks/>
                </p:cNvSpPr>
                <p:nvPr/>
              </p:nvSpPr>
              <p:spPr bwMode="auto">
                <a:xfrm>
                  <a:off x="38" y="59"/>
                  <a:ext cx="57" cy="63"/>
                </a:xfrm>
                <a:prstGeom prst="ellipse">
                  <a:avLst/>
                </a:prstGeom>
                <a:solidFill>
                  <a:srgbClr val="E300C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38401" name="Line 166"/>
                <p:cNvSpPr>
                  <a:spLocks noChangeShapeType="1"/>
                </p:cNvSpPr>
                <p:nvPr/>
              </p:nvSpPr>
              <p:spPr bwMode="auto">
                <a:xfrm>
                  <a:off x="92" y="27"/>
                  <a:ext cx="27" cy="30"/>
                </a:xfrm>
                <a:prstGeom prst="line">
                  <a:avLst/>
                </a:prstGeom>
                <a:noFill/>
                <a:ln w="9525">
                  <a:solidFill>
                    <a:srgbClr val="E300C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402" name="Line 167"/>
                <p:cNvSpPr>
                  <a:spLocks noChangeShapeType="1"/>
                </p:cNvSpPr>
                <p:nvPr/>
              </p:nvSpPr>
              <p:spPr bwMode="auto">
                <a:xfrm>
                  <a:off x="113" y="3"/>
                  <a:ext cx="27" cy="31"/>
                </a:xfrm>
                <a:prstGeom prst="line">
                  <a:avLst/>
                </a:prstGeom>
                <a:noFill/>
                <a:ln w="9525">
                  <a:solidFill>
                    <a:srgbClr val="E300C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403" name="Line 16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1" y="23"/>
                  <a:ext cx="27" cy="30"/>
                </a:xfrm>
                <a:prstGeom prst="line">
                  <a:avLst/>
                </a:prstGeom>
                <a:noFill/>
                <a:ln w="9525">
                  <a:solidFill>
                    <a:srgbClr val="E300C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404" name="Line 16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0" y="0"/>
                  <a:ext cx="27" cy="30"/>
                </a:xfrm>
                <a:prstGeom prst="line">
                  <a:avLst/>
                </a:prstGeom>
                <a:noFill/>
                <a:ln w="9525">
                  <a:solidFill>
                    <a:srgbClr val="E300C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38405" name="Rectangle 170"/>
              <p:cNvSpPr>
                <a:spLocks/>
              </p:cNvSpPr>
              <p:nvPr/>
            </p:nvSpPr>
            <p:spPr bwMode="auto">
              <a:xfrm rot="1200000">
                <a:off x="3341789" y="4056348"/>
                <a:ext cx="151979" cy="84385"/>
              </a:xfrm>
              <a:prstGeom prst="rect">
                <a:avLst/>
              </a:prstGeom>
              <a:solidFill>
                <a:srgbClr val="00D32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grpSp>
            <p:nvGrpSpPr>
              <p:cNvPr id="138252" name="Group 171"/>
              <p:cNvGrpSpPr>
                <a:grpSpLocks/>
              </p:cNvGrpSpPr>
              <p:nvPr/>
            </p:nvGrpSpPr>
            <p:grpSpPr bwMode="auto">
              <a:xfrm rot="4200000">
                <a:off x="6430511" y="1385773"/>
                <a:ext cx="181180" cy="193651"/>
                <a:chOff x="0" y="0"/>
                <a:chExt cx="145" cy="158"/>
              </a:xfrm>
            </p:grpSpPr>
            <p:sp>
              <p:nvSpPr>
                <p:cNvPr id="138407" name="Oval 172"/>
                <p:cNvSpPr>
                  <a:spLocks/>
                </p:cNvSpPr>
                <p:nvPr/>
              </p:nvSpPr>
              <p:spPr bwMode="auto">
                <a:xfrm rot="5400000">
                  <a:off x="37" y="50"/>
                  <a:ext cx="62" cy="56"/>
                </a:xfrm>
                <a:prstGeom prst="ellipse">
                  <a:avLst/>
                </a:prstGeom>
                <a:solidFill>
                  <a:srgbClr val="E300C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grpSp>
              <p:nvGrpSpPr>
                <p:cNvPr id="138255" name="Group 173"/>
                <p:cNvGrpSpPr>
                  <a:grpSpLocks/>
                </p:cNvGrpSpPr>
                <p:nvPr/>
              </p:nvGrpSpPr>
              <p:grpSpPr bwMode="auto">
                <a:xfrm>
                  <a:off x="97" y="105"/>
                  <a:ext cx="48" cy="53"/>
                  <a:chOff x="0" y="0"/>
                  <a:chExt cx="48" cy="52"/>
                </a:xfrm>
              </p:grpSpPr>
              <p:sp>
                <p:nvSpPr>
                  <p:cNvPr id="138409" name="Line 1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0" y="0"/>
                    <a:ext cx="26" cy="29"/>
                  </a:xfrm>
                  <a:prstGeom prst="line">
                    <a:avLst/>
                  </a:prstGeom>
                  <a:noFill/>
                  <a:ln w="9525">
                    <a:solidFill>
                      <a:srgbClr val="E300C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8410" name="Line 1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" y="23"/>
                    <a:ext cx="27" cy="29"/>
                  </a:xfrm>
                  <a:prstGeom prst="line">
                    <a:avLst/>
                  </a:prstGeom>
                  <a:noFill/>
                  <a:ln w="9525">
                    <a:solidFill>
                      <a:srgbClr val="E300C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8258" name="Group 176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48" cy="52"/>
                  <a:chOff x="0" y="0"/>
                  <a:chExt cx="48" cy="52"/>
                </a:xfrm>
              </p:grpSpPr>
              <p:sp>
                <p:nvSpPr>
                  <p:cNvPr id="138412" name="Line 1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0" y="0"/>
                    <a:ext cx="26" cy="29"/>
                  </a:xfrm>
                  <a:prstGeom prst="line">
                    <a:avLst/>
                  </a:prstGeom>
                  <a:noFill/>
                  <a:ln w="9525">
                    <a:solidFill>
                      <a:srgbClr val="E300C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8413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" y="23"/>
                    <a:ext cx="27" cy="29"/>
                  </a:xfrm>
                  <a:prstGeom prst="line">
                    <a:avLst/>
                  </a:prstGeom>
                  <a:noFill/>
                  <a:ln w="9525">
                    <a:solidFill>
                      <a:srgbClr val="E300C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8267" name="Group 184"/>
              <p:cNvGrpSpPr>
                <a:grpSpLocks/>
              </p:cNvGrpSpPr>
              <p:nvPr/>
            </p:nvGrpSpPr>
            <p:grpSpPr bwMode="auto">
              <a:xfrm rot="4980001">
                <a:off x="4643144" y="3580133"/>
                <a:ext cx="243228" cy="248805"/>
                <a:chOff x="0" y="0"/>
                <a:chExt cx="196" cy="203"/>
              </a:xfrm>
            </p:grpSpPr>
            <p:sp>
              <p:nvSpPr>
                <p:cNvPr id="138420" name="Oval 185"/>
                <p:cNvSpPr>
                  <a:spLocks/>
                </p:cNvSpPr>
                <p:nvPr/>
              </p:nvSpPr>
              <p:spPr bwMode="auto">
                <a:xfrm rot="-2880000">
                  <a:off x="2" y="54"/>
                  <a:ext cx="189" cy="94"/>
                </a:xfrm>
                <a:prstGeom prst="ellipse">
                  <a:avLst/>
                </a:prstGeom>
                <a:solidFill>
                  <a:srgbClr val="00B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grpSp>
              <p:nvGrpSpPr>
                <p:cNvPr id="138270" name="Group 186"/>
                <p:cNvGrpSpPr>
                  <a:grpSpLocks/>
                </p:cNvGrpSpPr>
                <p:nvPr/>
              </p:nvGrpSpPr>
              <p:grpSpPr bwMode="auto">
                <a:xfrm rot="-2700000">
                  <a:off x="45" y="57"/>
                  <a:ext cx="105" cy="68"/>
                  <a:chOff x="0" y="0"/>
                  <a:chExt cx="105" cy="67"/>
                </a:xfrm>
              </p:grpSpPr>
              <p:sp>
                <p:nvSpPr>
                  <p:cNvPr id="138422" name="AutoShape 18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05" cy="6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21600"/>
                        </a:moveTo>
                        <a:cubicBezTo>
                          <a:pt x="0" y="9671"/>
                          <a:pt x="3498" y="0"/>
                          <a:pt x="7813" y="0"/>
                        </a:cubicBezTo>
                        <a:lnTo>
                          <a:pt x="12278" y="0"/>
                        </a:lnTo>
                        <a:cubicBezTo>
                          <a:pt x="15322" y="0"/>
                          <a:pt x="18089" y="4888"/>
                          <a:pt x="19368" y="12525"/>
                        </a:cubicBezTo>
                        <a:lnTo>
                          <a:pt x="21600" y="12526"/>
                        </a:lnTo>
                        <a:lnTo>
                          <a:pt x="17859" y="21600"/>
                        </a:lnTo>
                        <a:lnTo>
                          <a:pt x="12671" y="12526"/>
                        </a:lnTo>
                        <a:lnTo>
                          <a:pt x="14903" y="12525"/>
                        </a:lnTo>
                        <a:cubicBezTo>
                          <a:pt x="13962" y="6904"/>
                          <a:pt x="12193" y="2670"/>
                          <a:pt x="10046" y="900"/>
                        </a:cubicBezTo>
                        <a:lnTo>
                          <a:pt x="10045" y="900"/>
                        </a:lnTo>
                        <a:cubicBezTo>
                          <a:pt x="6734" y="3630"/>
                          <a:pt x="4465" y="12048"/>
                          <a:pt x="4465" y="21600"/>
                        </a:cubicBez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00B9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  <p:sp>
                <p:nvSpPr>
                  <p:cNvPr id="138423" name="AutoShape 188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49" cy="6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21600 w 21600"/>
                      <a:gd name="T3" fmla="*/ 21600 h 21600"/>
                    </a:gdLst>
                    <a:ahLst/>
                    <a:cxnLst/>
                    <a:rect l="T0" t="T1" r="T2" b="T3"/>
                    <a:pathLst>
                      <a:path w="21600" h="21600">
                        <a:moveTo>
                          <a:pt x="0" y="21600"/>
                        </a:moveTo>
                        <a:cubicBezTo>
                          <a:pt x="0" y="9671"/>
                          <a:pt x="7522" y="0"/>
                          <a:pt x="16800" y="0"/>
                        </a:cubicBezTo>
                        <a:cubicBezTo>
                          <a:pt x="18425" y="0"/>
                          <a:pt x="20042" y="303"/>
                          <a:pt x="21600" y="900"/>
                        </a:cubicBezTo>
                        <a:cubicBezTo>
                          <a:pt x="14480" y="3630"/>
                          <a:pt x="9600" y="12048"/>
                          <a:pt x="9600" y="21600"/>
                        </a:cubicBezTo>
                        <a:close/>
                        <a:moveTo>
                          <a:pt x="0" y="21600"/>
                        </a:moveTo>
                      </a:path>
                    </a:pathLst>
                  </a:custGeom>
                  <a:solidFill>
                    <a:srgbClr val="0094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138273" name="Group 189"/>
              <p:cNvGrpSpPr>
                <a:grpSpLocks/>
              </p:cNvGrpSpPr>
              <p:nvPr/>
            </p:nvGrpSpPr>
            <p:grpSpPr bwMode="auto">
              <a:xfrm rot="2700000">
                <a:off x="4481658" y="4072082"/>
                <a:ext cx="194831" cy="134820"/>
                <a:chOff x="0" y="0"/>
                <a:chExt cx="157" cy="110"/>
              </a:xfrm>
            </p:grpSpPr>
            <p:sp>
              <p:nvSpPr>
                <p:cNvPr id="138425" name="Oval 190"/>
                <p:cNvSpPr>
                  <a:spLocks/>
                </p:cNvSpPr>
                <p:nvPr/>
              </p:nvSpPr>
              <p:spPr bwMode="auto">
                <a:xfrm>
                  <a:off x="43" y="53"/>
                  <a:ext cx="64" cy="57"/>
                </a:xfrm>
                <a:prstGeom prst="ellipse">
                  <a:avLst/>
                </a:prstGeom>
                <a:solidFill>
                  <a:srgbClr val="E300C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138426" name="Line 191"/>
                <p:cNvSpPr>
                  <a:spLocks noChangeShapeType="1"/>
                </p:cNvSpPr>
                <p:nvPr/>
              </p:nvSpPr>
              <p:spPr bwMode="auto">
                <a:xfrm>
                  <a:off x="103" y="24"/>
                  <a:ext cx="30" cy="27"/>
                </a:xfrm>
                <a:prstGeom prst="line">
                  <a:avLst/>
                </a:prstGeom>
                <a:noFill/>
                <a:ln w="9525">
                  <a:solidFill>
                    <a:srgbClr val="E300C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427" name="Line 192"/>
                <p:cNvSpPr>
                  <a:spLocks noChangeShapeType="1"/>
                </p:cNvSpPr>
                <p:nvPr/>
              </p:nvSpPr>
              <p:spPr bwMode="auto">
                <a:xfrm>
                  <a:off x="126" y="2"/>
                  <a:ext cx="31" cy="27"/>
                </a:xfrm>
                <a:prstGeom prst="line">
                  <a:avLst/>
                </a:prstGeom>
                <a:noFill/>
                <a:ln w="9525">
                  <a:solidFill>
                    <a:srgbClr val="E300C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428" name="Line 193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3" y="21"/>
                  <a:ext cx="31" cy="27"/>
                </a:xfrm>
                <a:prstGeom prst="line">
                  <a:avLst/>
                </a:prstGeom>
                <a:noFill/>
                <a:ln w="9525">
                  <a:solidFill>
                    <a:srgbClr val="E300C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429" name="Line 194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0" y="0"/>
                  <a:ext cx="30" cy="27"/>
                </a:xfrm>
                <a:prstGeom prst="line">
                  <a:avLst/>
                </a:prstGeom>
                <a:noFill/>
                <a:ln w="9525">
                  <a:solidFill>
                    <a:srgbClr val="E300C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38430" name="Rectangle 190"/>
              <p:cNvSpPr>
                <a:spLocks noChangeArrowheads="1"/>
              </p:cNvSpPr>
              <p:nvPr/>
            </p:nvSpPr>
            <p:spPr bwMode="auto">
              <a:xfrm>
                <a:off x="2729499" y="1535837"/>
                <a:ext cx="1944687" cy="358775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432" name="Rectangle 105"/>
              <p:cNvSpPr>
                <a:spLocks noChangeArrowheads="1"/>
              </p:cNvSpPr>
              <p:nvPr/>
            </p:nvSpPr>
            <p:spPr bwMode="auto">
              <a:xfrm>
                <a:off x="2802524" y="1626325"/>
                <a:ext cx="175895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 b="1" dirty="0">
                    <a:solidFill>
                      <a:schemeClr val="accent2"/>
                    </a:solidFill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RHIC </a:t>
                </a:r>
                <a:r>
                  <a:rPr lang="en-US" altLang="ja-JP" sz="1400" b="1" dirty="0" err="1">
                    <a:solidFill>
                      <a:schemeClr val="accent2"/>
                    </a:solidFill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pC</a:t>
                </a:r>
                <a:r>
                  <a:rPr lang="en-US" altLang="ja-JP" sz="1400" b="1" dirty="0">
                    <a:solidFill>
                      <a:schemeClr val="accent2"/>
                    </a:solidFill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 </a:t>
                </a:r>
                <a:r>
                  <a:rPr lang="en-US" altLang="ja-JP" sz="1400" b="1" dirty="0" err="1">
                    <a:solidFill>
                      <a:schemeClr val="accent2"/>
                    </a:solidFill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Polarimeters</a:t>
                </a:r>
                <a:endParaRPr lang="en-US" altLang="ja-JP" sz="1400" b="1" dirty="0">
                  <a:solidFill>
                    <a:schemeClr val="accent2"/>
                  </a:solidFill>
                  <a:latin typeface="Times New Roman" pitchFamily="-108" charset="0"/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sp>
            <p:nvSpPr>
              <p:cNvPr id="138433" name="Rectangle 114"/>
              <p:cNvSpPr>
                <a:spLocks noChangeArrowheads="1"/>
              </p:cNvSpPr>
              <p:nvPr/>
            </p:nvSpPr>
            <p:spPr bwMode="auto">
              <a:xfrm>
                <a:off x="7403610" y="1298937"/>
                <a:ext cx="1641475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ja-JP" sz="1400" b="1" dirty="0">
                    <a:solidFill>
                      <a:schemeClr val="accent2"/>
                    </a:solidFill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Absolute </a:t>
                </a:r>
                <a:r>
                  <a:rPr lang="en-US" altLang="ja-JP" sz="1400" b="1" dirty="0" err="1">
                    <a:solidFill>
                      <a:schemeClr val="accent2"/>
                    </a:solidFill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Polarimeter</a:t>
                </a:r>
                <a:r>
                  <a:rPr lang="en-US" altLang="ja-JP" sz="1400" b="1" dirty="0" smtClean="0">
                    <a:solidFill>
                      <a:schemeClr val="accent2"/>
                    </a:solidFill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 </a:t>
                </a:r>
              </a:p>
              <a:p>
                <a:pPr algn="ctr"/>
                <a:r>
                  <a:rPr lang="en-US" altLang="ja-JP" sz="1400" b="1" dirty="0" smtClean="0">
                    <a:solidFill>
                      <a:schemeClr val="accent2"/>
                    </a:solidFill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  (</a:t>
                </a:r>
                <a:r>
                  <a:rPr lang="en-US" altLang="ja-JP" sz="1400" b="1" dirty="0">
                    <a:solidFill>
                      <a:schemeClr val="accent2"/>
                    </a:solidFill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H</a:t>
                </a:r>
                <a:r>
                  <a:rPr lang="en-US" altLang="ja-JP" sz="1400" b="1" dirty="0">
                    <a:solidFill>
                      <a:schemeClr val="accent2"/>
                    </a:solidFill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  <a:sym typeface="Symbol" pitchFamily="-108" charset="2"/>
                  </a:rPr>
                  <a:t></a:t>
                </a:r>
                <a:r>
                  <a:rPr lang="en-US" altLang="ja-JP" sz="1400" b="1" dirty="0">
                    <a:solidFill>
                      <a:schemeClr val="accent2"/>
                    </a:solidFill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 jet)</a:t>
                </a:r>
              </a:p>
            </p:txBody>
          </p:sp>
          <p:sp>
            <p:nvSpPr>
              <p:cNvPr id="138436" name="Rectangle 103"/>
              <p:cNvSpPr>
                <a:spLocks noChangeArrowheads="1"/>
              </p:cNvSpPr>
              <p:nvPr/>
            </p:nvSpPr>
            <p:spPr bwMode="auto">
              <a:xfrm>
                <a:off x="919163" y="3877760"/>
                <a:ext cx="1639887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 b="1">
                    <a:solidFill>
                      <a:schemeClr val="accent2"/>
                    </a:solidFill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200 MeV Polarimeter</a:t>
                </a:r>
              </a:p>
            </p:txBody>
          </p:sp>
          <p:sp>
            <p:nvSpPr>
              <p:cNvPr id="138438" name="Line 104"/>
              <p:cNvSpPr>
                <a:spLocks noChangeShapeType="1"/>
              </p:cNvSpPr>
              <p:nvPr/>
            </p:nvSpPr>
            <p:spPr bwMode="auto">
              <a:xfrm flipV="1">
                <a:off x="2697163" y="3877760"/>
                <a:ext cx="219075" cy="1095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442" name="Text Box 129"/>
              <p:cNvSpPr txBox="1">
                <a:spLocks noChangeArrowheads="1"/>
              </p:cNvSpPr>
              <p:nvPr/>
            </p:nvSpPr>
            <p:spPr bwMode="auto">
              <a:xfrm>
                <a:off x="4815053" y="3052259"/>
                <a:ext cx="134700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 b="1" dirty="0">
                    <a:solidFill>
                      <a:srgbClr val="EB0F0F"/>
                    </a:solidFill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Helical Partial</a:t>
                </a:r>
                <a:r>
                  <a:rPr lang="en-US" altLang="ja-JP" sz="1400" b="1" dirty="0" smtClean="0">
                    <a:solidFill>
                      <a:srgbClr val="EB0F0F"/>
                    </a:solidFill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 </a:t>
                </a:r>
              </a:p>
              <a:p>
                <a:r>
                  <a:rPr lang="en-US" altLang="ja-JP" sz="1400" b="1" dirty="0" smtClean="0">
                    <a:solidFill>
                      <a:srgbClr val="EB0F0F"/>
                    </a:solidFill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Siberian </a:t>
                </a:r>
                <a:r>
                  <a:rPr lang="en-US" altLang="ja-JP" sz="1400" b="1" dirty="0">
                    <a:solidFill>
                      <a:srgbClr val="EB0F0F"/>
                    </a:solidFill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Snake</a:t>
                </a:r>
              </a:p>
            </p:txBody>
          </p:sp>
          <p:sp>
            <p:nvSpPr>
              <p:cNvPr id="138444" name="Line 130"/>
              <p:cNvSpPr>
                <a:spLocks noChangeShapeType="1"/>
              </p:cNvSpPr>
              <p:nvPr/>
            </p:nvSpPr>
            <p:spPr bwMode="auto">
              <a:xfrm flipH="1">
                <a:off x="4772088" y="3476122"/>
                <a:ext cx="155680" cy="1304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445" name="Text Box 124"/>
              <p:cNvSpPr txBox="1">
                <a:spLocks noChangeArrowheads="1"/>
              </p:cNvSpPr>
              <p:nvPr/>
            </p:nvSpPr>
            <p:spPr bwMode="auto">
              <a:xfrm>
                <a:off x="2735954" y="3078624"/>
                <a:ext cx="1214437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 b="1" dirty="0">
                    <a:solidFill>
                      <a:srgbClr val="EB0F0F"/>
                    </a:solidFill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Partial Snake</a:t>
                </a:r>
              </a:p>
            </p:txBody>
          </p:sp>
          <p:sp>
            <p:nvSpPr>
              <p:cNvPr id="138448" name="Line 208"/>
              <p:cNvSpPr>
                <a:spLocks noChangeShapeType="1"/>
              </p:cNvSpPr>
              <p:nvPr/>
            </p:nvSpPr>
            <p:spPr bwMode="auto">
              <a:xfrm>
                <a:off x="3995738" y="3323722"/>
                <a:ext cx="144462" cy="1444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451" name="Text Box 84"/>
              <p:cNvSpPr txBox="1">
                <a:spLocks noChangeArrowheads="1"/>
              </p:cNvSpPr>
              <p:nvPr/>
            </p:nvSpPr>
            <p:spPr bwMode="auto">
              <a:xfrm>
                <a:off x="468313" y="2569660"/>
                <a:ext cx="2054225" cy="517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ja-JP" sz="1400">
                    <a:solidFill>
                      <a:srgbClr val="FFFF00"/>
                    </a:solidFill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Spin Rotators</a:t>
                </a:r>
              </a:p>
              <a:p>
                <a:pPr algn="ctr"/>
                <a:r>
                  <a:rPr lang="en-US" altLang="ja-JP" sz="1400">
                    <a:solidFill>
                      <a:srgbClr val="FFFF00"/>
                    </a:solidFill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(longitudinal polarization)</a:t>
                </a:r>
              </a:p>
            </p:txBody>
          </p:sp>
          <p:sp>
            <p:nvSpPr>
              <p:cNvPr id="138453" name="Line 213"/>
              <p:cNvSpPr>
                <a:spLocks noChangeShapeType="1"/>
              </p:cNvSpPr>
              <p:nvPr/>
            </p:nvSpPr>
            <p:spPr bwMode="auto">
              <a:xfrm flipV="1">
                <a:off x="1835150" y="2387097"/>
                <a:ext cx="0" cy="2159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454" name="Line 214"/>
              <p:cNvSpPr>
                <a:spLocks noChangeShapeType="1"/>
              </p:cNvSpPr>
              <p:nvPr/>
            </p:nvSpPr>
            <p:spPr bwMode="auto">
              <a:xfrm flipV="1">
                <a:off x="2124075" y="2531560"/>
                <a:ext cx="144463" cy="1444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459" name="Text Box 85"/>
              <p:cNvSpPr txBox="1">
                <a:spLocks noChangeArrowheads="1"/>
              </p:cNvSpPr>
              <p:nvPr/>
            </p:nvSpPr>
            <p:spPr bwMode="auto">
              <a:xfrm>
                <a:off x="7641735" y="2044872"/>
                <a:ext cx="140335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 b="1">
                    <a:solidFill>
                      <a:srgbClr val="EB0F0F"/>
                    </a:solidFill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Siberian Snakes</a:t>
                </a:r>
              </a:p>
            </p:txBody>
          </p:sp>
          <p:sp>
            <p:nvSpPr>
              <p:cNvPr id="138461" name="Line 135"/>
              <p:cNvSpPr>
                <a:spLocks noChangeShapeType="1"/>
              </p:cNvSpPr>
              <p:nvPr/>
            </p:nvSpPr>
            <p:spPr bwMode="auto">
              <a:xfrm flipH="1" flipV="1">
                <a:off x="7336934" y="2153026"/>
                <a:ext cx="304800" cy="1415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462" name="Text Box 136"/>
              <p:cNvSpPr txBox="1">
                <a:spLocks noChangeArrowheads="1"/>
              </p:cNvSpPr>
              <p:nvPr/>
            </p:nvSpPr>
            <p:spPr bwMode="auto">
              <a:xfrm>
                <a:off x="74613" y="1266106"/>
                <a:ext cx="140335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 b="1" dirty="0">
                    <a:solidFill>
                      <a:srgbClr val="EB0F0F"/>
                    </a:solidFill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Siberian Snakes</a:t>
                </a:r>
              </a:p>
            </p:txBody>
          </p:sp>
          <p:sp>
            <p:nvSpPr>
              <p:cNvPr id="138464" name="Line 137"/>
              <p:cNvSpPr>
                <a:spLocks noChangeShapeType="1"/>
              </p:cNvSpPr>
              <p:nvPr/>
            </p:nvSpPr>
            <p:spPr bwMode="auto">
              <a:xfrm>
                <a:off x="1508259" y="1455025"/>
                <a:ext cx="219362" cy="1314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473" name="Rectangle 15"/>
              <p:cNvSpPr>
                <a:spLocks noChangeArrowheads="1"/>
              </p:cNvSpPr>
              <p:nvPr/>
            </p:nvSpPr>
            <p:spPr bwMode="auto">
              <a:xfrm>
                <a:off x="3819525" y="3755522"/>
                <a:ext cx="392113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500" b="1"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AGS</a:t>
                </a:r>
                <a:endParaRPr lang="en-US" altLang="ja-JP">
                  <a:latin typeface="Times New Roman" pitchFamily="-108" charset="0"/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sp>
            <p:nvSpPr>
              <p:cNvPr id="138474" name="Rectangle 83"/>
              <p:cNvSpPr>
                <a:spLocks noChangeArrowheads="1"/>
              </p:cNvSpPr>
              <p:nvPr/>
            </p:nvSpPr>
            <p:spPr bwMode="auto">
              <a:xfrm>
                <a:off x="250825" y="3252285"/>
                <a:ext cx="1060450" cy="24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Pol. H</a:t>
                </a:r>
                <a:r>
                  <a:rPr lang="en-US" altLang="ja-JP" baseline="30000"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-</a:t>
                </a:r>
                <a:r>
                  <a:rPr lang="en-US" altLang="ja-JP" sz="1400"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 Source</a:t>
                </a:r>
              </a:p>
            </p:txBody>
          </p:sp>
          <p:sp>
            <p:nvSpPr>
              <p:cNvPr id="138475" name="Line 116"/>
              <p:cNvSpPr>
                <a:spLocks noChangeShapeType="1"/>
              </p:cNvSpPr>
              <p:nvPr/>
            </p:nvSpPr>
            <p:spPr bwMode="auto">
              <a:xfrm>
                <a:off x="1331913" y="3372935"/>
                <a:ext cx="220662" cy="128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476" name="Rectangle 131"/>
              <p:cNvSpPr>
                <a:spLocks noChangeArrowheads="1"/>
              </p:cNvSpPr>
              <p:nvPr/>
            </p:nvSpPr>
            <p:spPr bwMode="auto">
              <a:xfrm>
                <a:off x="1698156" y="1082489"/>
                <a:ext cx="720725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 b="1" i="1" u="sng" dirty="0"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PHOBOS</a:t>
                </a:r>
                <a:endParaRPr lang="en-US" altLang="ja-JP" dirty="0">
                  <a:latin typeface="Times New Roman" pitchFamily="-108" charset="0"/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sp>
            <p:nvSpPr>
              <p:cNvPr id="138477" name="Rectangle 12"/>
              <p:cNvSpPr>
                <a:spLocks noChangeArrowheads="1"/>
              </p:cNvSpPr>
              <p:nvPr/>
            </p:nvSpPr>
            <p:spPr bwMode="auto">
              <a:xfrm>
                <a:off x="2160588" y="2083885"/>
                <a:ext cx="682625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 b="1" i="1" u="sng"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PHENIX</a:t>
                </a:r>
                <a:endParaRPr lang="en-US" altLang="ja-JP">
                  <a:latin typeface="Times New Roman" pitchFamily="-108" charset="0"/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sp>
            <p:nvSpPr>
              <p:cNvPr id="138478" name="Rectangle 11"/>
              <p:cNvSpPr>
                <a:spLocks noChangeArrowheads="1"/>
              </p:cNvSpPr>
              <p:nvPr/>
            </p:nvSpPr>
            <p:spPr bwMode="auto">
              <a:xfrm>
                <a:off x="4198938" y="2244222"/>
                <a:ext cx="444500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 b="1" i="1" u="sng"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STAR</a:t>
                </a:r>
                <a:endParaRPr lang="en-US" altLang="ja-JP">
                  <a:latin typeface="Times New Roman" pitchFamily="-108" charset="0"/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sp>
            <p:nvSpPr>
              <p:cNvPr id="138479" name="Rectangle 10"/>
              <p:cNvSpPr>
                <a:spLocks noChangeArrowheads="1"/>
              </p:cNvSpPr>
              <p:nvPr/>
            </p:nvSpPr>
            <p:spPr bwMode="auto">
              <a:xfrm>
                <a:off x="5675735" y="1556749"/>
                <a:ext cx="796925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 b="1" i="1" u="sng" dirty="0"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BRAHMS </a:t>
                </a:r>
                <a:endParaRPr lang="en-US" altLang="ja-JP" dirty="0">
                  <a:latin typeface="Times New Roman" pitchFamily="-108" charset="0"/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sp>
            <p:nvSpPr>
              <p:cNvPr id="138480" name="Line 240"/>
              <p:cNvSpPr>
                <a:spLocks noChangeShapeType="1"/>
              </p:cNvSpPr>
              <p:nvPr/>
            </p:nvSpPr>
            <p:spPr bwMode="auto">
              <a:xfrm flipV="1">
                <a:off x="4482860" y="1364352"/>
                <a:ext cx="170904" cy="15791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481" name="Line 241"/>
              <p:cNvSpPr>
                <a:spLocks noChangeShapeType="1"/>
              </p:cNvSpPr>
              <p:nvPr/>
            </p:nvSpPr>
            <p:spPr bwMode="auto">
              <a:xfrm flipH="1" flipV="1">
                <a:off x="6602950" y="1342992"/>
                <a:ext cx="690191" cy="213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482" name="Rectangle 17"/>
              <p:cNvSpPr>
                <a:spLocks noChangeArrowheads="1"/>
              </p:cNvSpPr>
              <p:nvPr/>
            </p:nvSpPr>
            <p:spPr bwMode="auto">
              <a:xfrm>
                <a:off x="2209800" y="3323722"/>
                <a:ext cx="409575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000" b="1"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LINAC</a:t>
                </a:r>
                <a:endParaRPr lang="en-US" altLang="ja-JP" sz="800">
                  <a:latin typeface="Times New Roman" pitchFamily="-108" charset="0"/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sp>
            <p:nvSpPr>
              <p:cNvPr id="138483" name="Rectangle 18"/>
              <p:cNvSpPr>
                <a:spLocks noChangeArrowheads="1"/>
              </p:cNvSpPr>
              <p:nvPr/>
            </p:nvSpPr>
            <p:spPr bwMode="auto">
              <a:xfrm>
                <a:off x="2857500" y="3430085"/>
                <a:ext cx="493713" cy="122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800" b="1">
                    <a:solidFill>
                      <a:srgbClr val="000000"/>
                    </a:solidFill>
                    <a:latin typeface="Times New Roman" pitchFamily="-108" charset="0"/>
                    <a:ea typeface="ＭＳ Ｐゴシック" pitchFamily="-108" charset="-128"/>
                    <a:cs typeface="ＭＳ Ｐゴシック" pitchFamily="-108" charset="-128"/>
                  </a:rPr>
                  <a:t>BOOSTER</a:t>
                </a:r>
                <a:endParaRPr lang="en-US" altLang="ja-JP" sz="800">
                  <a:latin typeface="Times New Roman" pitchFamily="-108" charset="0"/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</p:grpSp>
      </p:grpSp>
      <p:sp>
        <p:nvSpPr>
          <p:cNvPr id="138485" name="Rectangle 10"/>
          <p:cNvSpPr>
            <a:spLocks/>
          </p:cNvSpPr>
          <p:nvPr/>
        </p:nvSpPr>
        <p:spPr bwMode="auto">
          <a:xfrm>
            <a:off x="1192038" y="5567261"/>
            <a:ext cx="12874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 anchor="ctr">
            <a:prstTxWarp prst="textNoShape">
              <a:avLst/>
            </a:prstTxWarp>
            <a:spAutoFit/>
          </a:bodyPr>
          <a:lstStyle/>
          <a:p>
            <a:pPr marL="39688" algn="ctr" eaLnBrk="1" hangingPunct="1"/>
            <a:r>
              <a:rPr lang="en-US" sz="1600" dirty="0" err="1">
                <a:solidFill>
                  <a:srgbClr val="FF0000"/>
                </a:solidFill>
                <a:sym typeface="Comic Sans MS" pitchFamily="-108" charset="0"/>
              </a:rPr>
              <a:t>E</a:t>
            </a:r>
            <a:r>
              <a:rPr lang="en-US" sz="1600" baseline="-25000" dirty="0" err="1">
                <a:solidFill>
                  <a:srgbClr val="FF0000"/>
                </a:solidFill>
                <a:sym typeface="Comic Sans MS" pitchFamily="-108" charset="0"/>
              </a:rPr>
              <a:t>p</a:t>
            </a:r>
            <a:r>
              <a:rPr lang="en-US" sz="1600" dirty="0">
                <a:solidFill>
                  <a:srgbClr val="FF0000"/>
                </a:solidFill>
                <a:sym typeface="Comic Sans MS" pitchFamily="-108" charset="0"/>
              </a:rPr>
              <a:t> = 100 </a:t>
            </a:r>
            <a:r>
              <a:rPr lang="en-US" sz="1600" dirty="0" err="1">
                <a:solidFill>
                  <a:srgbClr val="FF0000"/>
                </a:solidFill>
                <a:sym typeface="Comic Sans MS" pitchFamily="-108" charset="0"/>
              </a:rPr>
              <a:t>GeV</a:t>
            </a:r>
            <a:endParaRPr lang="en-US" sz="1600" dirty="0">
              <a:solidFill>
                <a:srgbClr val="FF0000"/>
              </a:solidFill>
              <a:sym typeface="Comic Sans MS" pitchFamily="-108" charset="0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1779186" y="-76200"/>
            <a:ext cx="543948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RHIC – polarized pp collider</a:t>
            </a:r>
          </a:p>
        </p:txBody>
      </p:sp>
      <p:cxnSp>
        <p:nvCxnSpPr>
          <p:cNvPr id="246" name="Straight Connector 245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7" name="Picture 11" descr="Warm helix coil"/>
          <p:cNvPicPr>
            <a:picLocks noChangeAspect="1" noChangeArrowheads="1"/>
          </p:cNvPicPr>
          <p:nvPr/>
        </p:nvPicPr>
        <p:blipFill>
          <a:blip r:embed="rId4">
            <a:lum bright="12000"/>
          </a:blip>
          <a:srcRect t="25000" b="36111"/>
          <a:stretch>
            <a:fillRect/>
          </a:stretch>
        </p:blipFill>
        <p:spPr bwMode="auto">
          <a:xfrm>
            <a:off x="3594055" y="4995021"/>
            <a:ext cx="5486400" cy="1528760"/>
          </a:xfrm>
          <a:prstGeom prst="rect">
            <a:avLst/>
          </a:prstGeom>
          <a:noFill/>
        </p:spPr>
      </p:pic>
      <p:pic>
        <p:nvPicPr>
          <p:cNvPr id="250" name="Picture 18" descr="IMG_117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24238" y="2121723"/>
            <a:ext cx="2389327" cy="1791995"/>
          </a:xfrm>
          <a:prstGeom prst="rect">
            <a:avLst/>
          </a:prstGeom>
          <a:noFill/>
        </p:spPr>
      </p:pic>
      <p:sp>
        <p:nvSpPr>
          <p:cNvPr id="252" name="TextBox 251"/>
          <p:cNvSpPr txBox="1"/>
          <p:nvPr/>
        </p:nvSpPr>
        <p:spPr>
          <a:xfrm>
            <a:off x="3630717" y="3937708"/>
            <a:ext cx="5446041" cy="10438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srgbClr val="FF0000"/>
                </a:solidFill>
                <a:ea typeface="Times New Roman" pitchFamily="-108" charset="0"/>
                <a:cs typeface="Times New Roman" pitchFamily="-108" charset="0"/>
              </a:rPr>
              <a:t>Siberian Snakes suppress depolarizing resonances during </a:t>
            </a:r>
            <a:r>
              <a:rPr lang="en-US" sz="1400" dirty="0" err="1" smtClean="0">
                <a:solidFill>
                  <a:srgbClr val="FF0000"/>
                </a:solidFill>
                <a:ea typeface="Times New Roman" pitchFamily="-108" charset="0"/>
                <a:cs typeface="Times New Roman" pitchFamily="-108" charset="0"/>
              </a:rPr>
              <a:t>accel</a:t>
            </a:r>
            <a:r>
              <a:rPr lang="en-US" sz="1400" dirty="0" smtClean="0">
                <a:solidFill>
                  <a:srgbClr val="FF0000"/>
                </a:solidFill>
                <a:ea typeface="Times New Roman" pitchFamily="-108" charset="0"/>
                <a:cs typeface="Times New Roman" pitchFamily="-10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1400" dirty="0" smtClean="0">
                <a:ea typeface="Times New Roman" pitchFamily="-108" charset="0"/>
                <a:cs typeface="Times New Roman" pitchFamily="-108" charset="0"/>
              </a:rPr>
              <a:t>AGS: variable </a:t>
            </a:r>
            <a:r>
              <a:rPr lang="en-US" sz="1400" dirty="0" smtClean="0"/>
              <a:t>twist helical dipoles (3T), 2.6 </a:t>
            </a:r>
            <a:r>
              <a:rPr lang="en-US" sz="1400" dirty="0" err="1" smtClean="0"/>
              <a:t>m</a:t>
            </a:r>
            <a:r>
              <a:rPr lang="en-US" sz="1400" dirty="0" smtClean="0">
                <a:ea typeface="Times New Roman" pitchFamily="-108" charset="0"/>
                <a:cs typeface="Times New Roman" pitchFamily="-10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400" dirty="0" smtClean="0">
                <a:ea typeface="Times New Roman" pitchFamily="-108" charset="0"/>
                <a:cs typeface="Times New Roman" pitchFamily="-108" charset="0"/>
              </a:rPr>
              <a:t>RHIC : </a:t>
            </a:r>
            <a:r>
              <a:rPr lang="en-US" sz="1400" dirty="0" smtClean="0"/>
              <a:t>full twist helical dipoles  (4T), 2.4 </a:t>
            </a:r>
            <a:r>
              <a:rPr lang="en-US" sz="1400" dirty="0" err="1" smtClean="0"/>
              <a:t>m</a:t>
            </a:r>
            <a:r>
              <a:rPr lang="en-US" sz="1400" dirty="0" smtClean="0">
                <a:ea typeface="Times New Roman" pitchFamily="-108" charset="0"/>
                <a:cs typeface="Times New Roman" pitchFamily="-108" charset="0"/>
              </a:rPr>
              <a:t> </a:t>
            </a:r>
          </a:p>
        </p:txBody>
      </p:sp>
      <p:sp>
        <p:nvSpPr>
          <p:cNvPr id="253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15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54" name="Straight Connector 253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56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4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16</a:t>
            </a:fld>
            <a:endParaRPr lang="en-US" sz="1200" dirty="0">
              <a:solidFill>
                <a:srgbClr val="898989"/>
              </a:solidFill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228600" y="1048127"/>
            <a:ext cx="5554663" cy="738655"/>
            <a:chOff x="965200" y="590928"/>
            <a:chExt cx="5554663" cy="738655"/>
          </a:xfrm>
        </p:grpSpPr>
        <p:sp>
          <p:nvSpPr>
            <p:cNvPr id="15" name="Rectangle 47"/>
            <p:cNvSpPr>
              <a:spLocks noChangeArrowheads="1"/>
            </p:cNvSpPr>
            <p:nvPr/>
          </p:nvSpPr>
          <p:spPr bwMode="auto">
            <a:xfrm>
              <a:off x="965200" y="590929"/>
              <a:ext cx="5554663" cy="7386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48"/>
            <p:cNvSpPr>
              <a:spLocks noChangeArrowheads="1"/>
            </p:cNvSpPr>
            <p:nvPr/>
          </p:nvSpPr>
          <p:spPr bwMode="auto">
            <a:xfrm>
              <a:off x="4648200" y="590928"/>
              <a:ext cx="1871663" cy="738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1" tIns="45715" rIns="91431" bIns="45715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P beam polarization</a:t>
              </a:r>
            </a:p>
            <a:p>
              <a:r>
                <a:rPr lang="en-US" sz="1400" dirty="0">
                  <a:solidFill>
                    <a:srgbClr val="0066FF"/>
                  </a:solidFill>
                </a:rPr>
                <a:t>Q target polarization</a:t>
              </a:r>
              <a:endParaRPr lang="en-US" sz="1400" dirty="0">
                <a:solidFill>
                  <a:schemeClr val="accent1"/>
                </a:solidFill>
              </a:endParaRPr>
            </a:p>
            <a:p>
              <a:r>
                <a:rPr lang="en-US" sz="1400" dirty="0" err="1"/>
                <a:t>k</a:t>
              </a:r>
              <a:r>
                <a:rPr lang="en-US" sz="1400" dirty="0"/>
                <a:t> || beam direction</a:t>
              </a:r>
            </a:p>
          </p:txBody>
        </p:sp>
        <p:sp>
          <p:nvSpPr>
            <p:cNvPr id="17" name="Text Box 49"/>
            <p:cNvSpPr txBox="1">
              <a:spLocks noChangeArrowheads="1"/>
            </p:cNvSpPr>
            <p:nvPr/>
          </p:nvSpPr>
          <p:spPr bwMode="auto">
            <a:xfrm>
              <a:off x="1016001" y="857582"/>
              <a:ext cx="3561248" cy="3693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31" tIns="45715" rIns="91431" bIns="45715">
              <a:prstTxWarp prst="textNoShape">
                <a:avLst/>
              </a:prstTxWarp>
              <a:spAutoFit/>
            </a:bodyPr>
            <a:lstStyle/>
            <a:p>
              <a:r>
                <a:rPr lang="el-GR" dirty="0"/>
                <a:t>σ</a:t>
              </a:r>
              <a:r>
                <a:rPr lang="de-DE" baseline="-25000" dirty="0"/>
                <a:t>tot</a:t>
              </a:r>
              <a:r>
                <a:rPr lang="de-DE" dirty="0"/>
                <a:t> = </a:t>
              </a:r>
              <a:r>
                <a:rPr lang="el-GR" dirty="0"/>
                <a:t>σ</a:t>
              </a:r>
              <a:r>
                <a:rPr lang="de-DE" baseline="-25000" dirty="0"/>
                <a:t>0</a:t>
              </a:r>
              <a:r>
                <a:rPr lang="de-DE" dirty="0"/>
                <a:t> + </a:t>
              </a:r>
              <a:r>
                <a:rPr lang="el-GR" dirty="0">
                  <a:solidFill>
                    <a:srgbClr val="FF3300"/>
                  </a:solidFill>
                </a:rPr>
                <a:t>σ</a:t>
              </a:r>
              <a:r>
                <a:rPr lang="de-DE" baseline="-25000" dirty="0">
                  <a:solidFill>
                    <a:srgbClr val="FF3300"/>
                  </a:solidFill>
                  <a:sym typeface="Symbol" pitchFamily="-65" charset="2"/>
                </a:rPr>
                <a:t>1</a:t>
              </a:r>
              <a:r>
                <a:rPr lang="en-US" dirty="0"/>
                <a:t>·</a:t>
              </a:r>
              <a:r>
                <a:rPr lang="en-US" dirty="0">
                  <a:solidFill>
                    <a:srgbClr val="00B050"/>
                  </a:solidFill>
                </a:rPr>
                <a:t>P</a:t>
              </a:r>
              <a:r>
                <a:rPr lang="en-US" dirty="0"/>
                <a:t>·</a:t>
              </a:r>
              <a:r>
                <a:rPr lang="en-US" dirty="0">
                  <a:solidFill>
                    <a:srgbClr val="0066FF"/>
                  </a:solidFill>
                </a:rPr>
                <a:t>Q </a:t>
              </a:r>
              <a:r>
                <a:rPr lang="en-US" dirty="0"/>
                <a:t>+ </a:t>
              </a:r>
              <a:r>
                <a:rPr lang="el-GR" dirty="0"/>
                <a:t>σ</a:t>
              </a:r>
              <a:r>
                <a:rPr lang="de-DE" baseline="-25000" dirty="0"/>
                <a:t>2</a:t>
              </a:r>
              <a:r>
                <a:rPr lang="en-US" dirty="0"/>
                <a:t>·(</a:t>
              </a:r>
              <a:r>
                <a:rPr lang="en-US" dirty="0" err="1">
                  <a:solidFill>
                    <a:srgbClr val="00B050"/>
                  </a:solidFill>
                </a:rPr>
                <a:t>P</a:t>
              </a:r>
              <a:r>
                <a:rPr lang="en-US" dirty="0" err="1"/>
                <a:t>·k)(</a:t>
              </a:r>
              <a:r>
                <a:rPr lang="en-US" dirty="0" err="1">
                  <a:solidFill>
                    <a:srgbClr val="0066FF"/>
                  </a:solidFill>
                </a:rPr>
                <a:t>Q</a:t>
              </a:r>
              <a:r>
                <a:rPr lang="en-US" dirty="0" err="1"/>
                <a:t>·k</a:t>
              </a:r>
              <a:r>
                <a:rPr lang="en-US" dirty="0"/>
                <a:t>)</a:t>
              </a:r>
            </a:p>
          </p:txBody>
        </p:sp>
        <p:sp>
          <p:nvSpPr>
            <p:cNvPr id="18" name="Line 50"/>
            <p:cNvSpPr>
              <a:spLocks noChangeShapeType="1"/>
            </p:cNvSpPr>
            <p:nvPr/>
          </p:nvSpPr>
          <p:spPr bwMode="auto">
            <a:xfrm>
              <a:off x="2667000" y="912974"/>
              <a:ext cx="195263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51"/>
            <p:cNvSpPr>
              <a:spLocks noChangeShapeType="1"/>
            </p:cNvSpPr>
            <p:nvPr/>
          </p:nvSpPr>
          <p:spPr bwMode="auto">
            <a:xfrm>
              <a:off x="2438400" y="912974"/>
              <a:ext cx="195263" cy="0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3462338" y="912974"/>
              <a:ext cx="195262" cy="0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3995737" y="912974"/>
              <a:ext cx="195263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4267200" y="912974"/>
              <a:ext cx="1952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3733800" y="912974"/>
              <a:ext cx="1952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1062726"/>
            <a:ext cx="2850653" cy="3886200"/>
          </a:xfrm>
          <a:prstGeom prst="rect">
            <a:avLst/>
          </a:prstGeom>
          <a:noFill/>
          <a:ln w="19050">
            <a:solidFill>
              <a:srgbClr val="006699"/>
            </a:solidFill>
            <a:miter lim="800000"/>
            <a:headEnd/>
            <a:tailEnd/>
          </a:ln>
        </p:spPr>
      </p:pic>
      <p:sp>
        <p:nvSpPr>
          <p:cNvPr id="37" name="Rechteck 6"/>
          <p:cNvSpPr>
            <a:spLocks noChangeArrowheads="1"/>
          </p:cNvSpPr>
          <p:nvPr/>
        </p:nvSpPr>
        <p:spPr bwMode="auto">
          <a:xfrm>
            <a:off x="5395602" y="5060177"/>
            <a:ext cx="3575050" cy="1015663"/>
          </a:xfrm>
          <a:prstGeom prst="rect">
            <a:avLst/>
          </a:prstGeom>
          <a:solidFill>
            <a:srgbClr val="FFFF99"/>
          </a:solidFill>
          <a:ln w="19050">
            <a:solidFill>
              <a:srgbClr val="3A6F8A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marL="177800" indent="-177800"/>
            <a:r>
              <a:rPr lang="it-IT" sz="1000" b="1" dirty="0" err="1"/>
              <a:t>Model</a:t>
            </a:r>
            <a:r>
              <a:rPr lang="it-IT" sz="1000" b="1" dirty="0"/>
              <a:t> A:</a:t>
            </a:r>
            <a:r>
              <a:rPr lang="it-IT" sz="1000" dirty="0"/>
              <a:t> T. </a:t>
            </a:r>
            <a:r>
              <a:rPr lang="it-IT" sz="1000" dirty="0" err="1"/>
              <a:t>Hippchen</a:t>
            </a:r>
            <a:r>
              <a:rPr lang="it-IT" sz="1000" dirty="0"/>
              <a:t> </a:t>
            </a:r>
            <a:r>
              <a:rPr lang="it-IT" sz="1000" dirty="0" err="1"/>
              <a:t>et</a:t>
            </a:r>
            <a:r>
              <a:rPr lang="it-IT" sz="1000" dirty="0"/>
              <a:t> al., </a:t>
            </a:r>
            <a:r>
              <a:rPr lang="it-IT" sz="1000" dirty="0" err="1"/>
              <a:t>Phys</a:t>
            </a:r>
            <a:r>
              <a:rPr lang="it-IT" sz="1000" dirty="0"/>
              <a:t>. Rev. </a:t>
            </a:r>
            <a:r>
              <a:rPr lang="it-IT" sz="1000" dirty="0" err="1"/>
              <a:t>C</a:t>
            </a:r>
            <a:r>
              <a:rPr lang="it-IT" sz="1000" dirty="0"/>
              <a:t> 44, 1323 (1991).</a:t>
            </a:r>
          </a:p>
          <a:p>
            <a:pPr marL="177800" indent="-177800"/>
            <a:endParaRPr lang="it-IT" sz="1000" dirty="0"/>
          </a:p>
          <a:p>
            <a:pPr marL="177800" indent="-177800"/>
            <a:r>
              <a:rPr lang="it-IT" sz="1000" b="1" dirty="0" err="1"/>
              <a:t>Model</a:t>
            </a:r>
            <a:r>
              <a:rPr lang="it-IT" sz="1000" b="1" dirty="0"/>
              <a:t> OBEPF:</a:t>
            </a:r>
            <a:r>
              <a:rPr lang="it-IT" sz="1000" dirty="0"/>
              <a:t> </a:t>
            </a:r>
            <a:r>
              <a:rPr lang="en-US" sz="1000" dirty="0"/>
              <a:t>J. </a:t>
            </a:r>
            <a:r>
              <a:rPr lang="en-US" sz="1000" dirty="0" err="1"/>
              <a:t>Haidenbauer</a:t>
            </a:r>
            <a:r>
              <a:rPr lang="en-US" sz="1000" dirty="0"/>
              <a:t>, K. </a:t>
            </a:r>
            <a:r>
              <a:rPr lang="en-US" sz="1000" dirty="0" err="1"/>
              <a:t>Holinde</a:t>
            </a:r>
            <a:r>
              <a:rPr lang="en-US" sz="1000" dirty="0"/>
              <a:t>, A.W. Thomas,</a:t>
            </a:r>
            <a:r>
              <a:rPr lang="en-US" sz="1000" dirty="0" smtClean="0"/>
              <a:t> </a:t>
            </a:r>
          </a:p>
          <a:p>
            <a:pPr marL="177800" indent="-177800"/>
            <a:r>
              <a:rPr lang="en-US" sz="1000" dirty="0" smtClean="0"/>
              <a:t>                 Phys</a:t>
            </a:r>
            <a:r>
              <a:rPr lang="en-US" sz="1000" dirty="0"/>
              <a:t>. Rev. C 45, 952 (1992).</a:t>
            </a:r>
          </a:p>
          <a:p>
            <a:pPr marL="177800" indent="-177800"/>
            <a:endParaRPr lang="de-DE" sz="1000" dirty="0"/>
          </a:p>
          <a:p>
            <a:pPr marL="177800" indent="-177800"/>
            <a:r>
              <a:rPr lang="it-IT" sz="1000" b="1" dirty="0" err="1"/>
              <a:t>Model</a:t>
            </a:r>
            <a:r>
              <a:rPr lang="it-IT" sz="1000" b="1" dirty="0"/>
              <a:t> </a:t>
            </a:r>
            <a:r>
              <a:rPr lang="it-IT" sz="1000" b="1" dirty="0" err="1"/>
              <a:t>D</a:t>
            </a:r>
            <a:r>
              <a:rPr lang="it-IT" sz="1000" b="1" dirty="0"/>
              <a:t>:</a:t>
            </a:r>
            <a:r>
              <a:rPr lang="it-IT" sz="1000" dirty="0"/>
              <a:t> V. Mull, </a:t>
            </a:r>
            <a:r>
              <a:rPr lang="it-IT" sz="1000" dirty="0" err="1"/>
              <a:t>K</a:t>
            </a:r>
            <a:r>
              <a:rPr lang="it-IT" sz="1000" dirty="0"/>
              <a:t>. </a:t>
            </a:r>
            <a:r>
              <a:rPr lang="it-IT" sz="1000" dirty="0" err="1"/>
              <a:t>Holinde</a:t>
            </a:r>
            <a:r>
              <a:rPr lang="it-IT" sz="1000" dirty="0"/>
              <a:t>, </a:t>
            </a:r>
            <a:r>
              <a:rPr lang="it-IT" sz="1000" dirty="0" err="1"/>
              <a:t>Phys</a:t>
            </a:r>
            <a:r>
              <a:rPr lang="it-IT" sz="1000" dirty="0"/>
              <a:t>. Rev. </a:t>
            </a:r>
            <a:r>
              <a:rPr lang="it-IT" sz="1000" dirty="0" err="1"/>
              <a:t>C</a:t>
            </a:r>
            <a:r>
              <a:rPr lang="it-IT" sz="1000" dirty="0"/>
              <a:t> 51, 2360 (1995).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04800" y="1848383"/>
            <a:ext cx="4476268" cy="4651177"/>
            <a:chOff x="304800" y="1600200"/>
            <a:chExt cx="4476268" cy="4651177"/>
          </a:xfrm>
        </p:grpSpPr>
        <p:sp>
          <p:nvSpPr>
            <p:cNvPr id="31" name="Rechteck 14"/>
            <p:cNvSpPr>
              <a:spLocks noChangeArrowheads="1"/>
            </p:cNvSpPr>
            <p:nvPr/>
          </p:nvSpPr>
          <p:spPr bwMode="auto">
            <a:xfrm>
              <a:off x="304800" y="1600200"/>
              <a:ext cx="4418012" cy="465117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rgbClr val="006699"/>
              </a:solidFill>
              <a:round/>
              <a:headEnd/>
              <a:tailEnd/>
            </a:ln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2" name="Text Box 11"/>
            <p:cNvSpPr txBox="1">
              <a:spLocks noChangeArrowheads="1"/>
            </p:cNvSpPr>
            <p:nvPr/>
          </p:nvSpPr>
          <p:spPr bwMode="auto">
            <a:xfrm>
              <a:off x="633412" y="5360987"/>
              <a:ext cx="3816297" cy="37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b="1" dirty="0">
                  <a:solidFill>
                    <a:srgbClr val="3A6F8A"/>
                  </a:solidFill>
                  <a:sym typeface="Wingdings" pitchFamily="-65" charset="2"/>
                </a:rPr>
                <a:t>→</a:t>
              </a:r>
              <a:r>
                <a:rPr lang="de-DE" dirty="0">
                  <a:solidFill>
                    <a:srgbClr val="FF3300"/>
                  </a:solidFill>
                  <a:sym typeface="Wingdings" pitchFamily="-65" charset="2"/>
                </a:rPr>
                <a:t> </a:t>
              </a:r>
              <a:r>
                <a:rPr lang="de-DE" dirty="0">
                  <a:solidFill>
                    <a:srgbClr val="C00000"/>
                  </a:solidFill>
                </a:rPr>
                <a:t>Spin filtering works </a:t>
              </a:r>
              <a:r>
                <a:rPr lang="de-DE" dirty="0">
                  <a:solidFill>
                    <a:srgbClr val="3A6F8A"/>
                  </a:solidFill>
                </a:rPr>
                <a:t>for protons </a:t>
              </a:r>
            </a:p>
          </p:txBody>
        </p:sp>
        <p:grpSp>
          <p:nvGrpSpPr>
            <p:cNvPr id="4" name="Gruppieren 9"/>
            <p:cNvGrpSpPr>
              <a:grpSpLocks/>
            </p:cNvGrpSpPr>
            <p:nvPr/>
          </p:nvGrpSpPr>
          <p:grpSpPr bwMode="auto">
            <a:xfrm>
              <a:off x="501995" y="1746250"/>
              <a:ext cx="4032194" cy="3528964"/>
              <a:chOff x="4593838" y="1844675"/>
              <a:chExt cx="4032250" cy="3529013"/>
            </a:xfrm>
          </p:grpSpPr>
          <p:pic>
            <p:nvPicPr>
              <p:cNvPr id="34" name="Picture 10" descr="filtering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593838" y="1844675"/>
                <a:ext cx="4032250" cy="352901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35" name="Text Box 13"/>
              <p:cNvSpPr txBox="1">
                <a:spLocks noChangeArrowheads="1"/>
              </p:cNvSpPr>
              <p:nvPr/>
            </p:nvSpPr>
            <p:spPr bwMode="auto">
              <a:xfrm>
                <a:off x="5388113" y="1959688"/>
                <a:ext cx="1570059" cy="430871"/>
              </a:xfrm>
              <a:prstGeom prst="rect">
                <a:avLst/>
              </a:prstGeom>
              <a:solidFill>
                <a:srgbClr val="3A6F8A">
                  <a:alpha val="58038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23" tIns="45712" rIns="91423" bIns="45712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1100">
                    <a:solidFill>
                      <a:schemeClr val="bg1"/>
                    </a:solidFill>
                  </a:rPr>
                  <a:t>F. Rathmann et al., PRL 71, 1379 (1993)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304800" y="5710016"/>
              <a:ext cx="44762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Polarization buildup process quantitatively understood</a:t>
              </a:r>
            </a:p>
            <a:p>
              <a:r>
                <a:rPr lang="en-US" sz="1400" dirty="0" smtClean="0"/>
                <a:t>D. </a:t>
              </a:r>
              <a:r>
                <a:rPr lang="en-US" sz="1400" dirty="0" err="1" smtClean="0"/>
                <a:t>Oellers</a:t>
              </a:r>
              <a:r>
                <a:rPr lang="en-US" sz="1400" dirty="0" smtClean="0"/>
                <a:t> et al., PLB 674 (2009) 269 </a:t>
              </a:r>
              <a:endParaRPr lang="en-US" sz="1400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410200" y="6162585"/>
            <a:ext cx="3587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Xsec</a:t>
            </a:r>
            <a:r>
              <a:rPr lang="en-US" sz="1400" dirty="0" smtClean="0"/>
              <a:t> and spin correlations to be measured</a:t>
            </a:r>
            <a:endParaRPr lang="en-US" sz="1400" dirty="0"/>
          </a:p>
        </p:txBody>
      </p:sp>
      <p:sp>
        <p:nvSpPr>
          <p:cNvPr id="40" name="Rectangle 2"/>
          <p:cNvSpPr>
            <a:spLocks noRot="1" noChangeArrowheads="1"/>
          </p:cNvSpPr>
          <p:nvPr/>
        </p:nvSpPr>
        <p:spPr bwMode="auto">
          <a:xfrm>
            <a:off x="0" y="-43797"/>
            <a:ext cx="91440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>
              <a:buClr>
                <a:srgbClr val="FFFF00"/>
              </a:buClr>
              <a:buFont typeface="Copperplate Gothic Bold" charset="0"/>
              <a:buNone/>
            </a:pPr>
            <a:r>
              <a:rPr lang="en-US" sz="3600" b="1" dirty="0" smtClean="0">
                <a:solidFill>
                  <a:srgbClr val="0000FF"/>
                </a:solidFill>
                <a:latin typeface="+mn-lt"/>
              </a:rPr>
              <a:t>The </a:t>
            </a:r>
            <a:r>
              <a:rPr lang="en-US" sz="3600" b="1" smtClean="0">
                <a:solidFill>
                  <a:srgbClr val="0000FF"/>
                </a:solidFill>
                <a:latin typeface="+mn-lt"/>
              </a:rPr>
              <a:t>spin filtering</a:t>
            </a:r>
            <a:endParaRPr lang="ru-RU" sz="3600" b="1" dirty="0">
              <a:solidFill>
                <a:srgbClr val="0000FF"/>
              </a:solidFill>
              <a:latin typeface="+mn-lt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352383" y="603694"/>
            <a:ext cx="6497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Polarized antiproton beams         polarized valence </a:t>
            </a:r>
            <a:r>
              <a:rPr lang="en-US" dirty="0" err="1" smtClean="0">
                <a:solidFill>
                  <a:srgbClr val="FF0000"/>
                </a:solidFill>
              </a:rPr>
              <a:t>antiquarks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Left-Right Arrow 29"/>
          <p:cNvSpPr/>
          <p:nvPr/>
        </p:nvSpPr>
        <p:spPr>
          <a:xfrm>
            <a:off x="4335687" y="720486"/>
            <a:ext cx="344482" cy="184666"/>
          </a:xfrm>
          <a:prstGeom prst="leftRightArrow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41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12" descr="PvsT_long_A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4991" y="3428322"/>
            <a:ext cx="3519249" cy="269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17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589" y="-76200"/>
            <a:ext cx="3174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PAX phases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904" y="802960"/>
            <a:ext cx="3069823" cy="1939068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1633" y="1524274"/>
            <a:ext cx="2033767" cy="1705557"/>
          </a:xfrm>
          <a:prstGeom prst="rect">
            <a:avLst/>
          </a:prstGeom>
          <a:noFill/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939214" y="630954"/>
            <a:ext cx="11684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it-IT" sz="2400" dirty="0">
                <a:solidFill>
                  <a:srgbClr val="FF3300"/>
                </a:solidFill>
              </a:rPr>
              <a:t>COSY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749300" y="1053544"/>
            <a:ext cx="1445902" cy="397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9089" tIns="44544" rIns="89089" bIns="44544">
            <a:prstTxWarp prst="textNoShape">
              <a:avLst/>
            </a:prstTxWarp>
            <a:spAutoFit/>
          </a:bodyPr>
          <a:lstStyle/>
          <a:p>
            <a:pPr defTabSz="841375"/>
            <a:r>
              <a:rPr lang="en-US" sz="2000" dirty="0"/>
              <a:t>2009-2011</a:t>
            </a:r>
            <a:endParaRPr lang="it-IT" sz="2000" dirty="0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7062406" y="1037043"/>
            <a:ext cx="15779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9089" tIns="44544" rIns="89089" bIns="44544">
            <a:prstTxWarp prst="textNoShape">
              <a:avLst/>
            </a:prstTxWarp>
            <a:spAutoFit/>
          </a:bodyPr>
          <a:lstStyle/>
          <a:p>
            <a:pPr defTabSz="841375"/>
            <a:r>
              <a:rPr lang="en-US" sz="2000" dirty="0"/>
              <a:t>2012-2014</a:t>
            </a:r>
            <a:endParaRPr lang="it-IT" sz="2000" dirty="0"/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7444993" y="616355"/>
            <a:ext cx="7366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it-IT" sz="2400" dirty="0">
                <a:solidFill>
                  <a:srgbClr val="FF3300"/>
                </a:solidFill>
              </a:rPr>
              <a:t>AD</a:t>
            </a:r>
          </a:p>
        </p:txBody>
      </p:sp>
      <p:pic>
        <p:nvPicPr>
          <p:cNvPr id="21" name="Picture 3" descr="COSY_ring"/>
          <p:cNvPicPr>
            <a:picLocks noGrp="1" noChangeAspect="1" noChangeArrowheads="1"/>
          </p:cNvPicPr>
          <p:nvPr>
            <p:ph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82649" y="1594181"/>
            <a:ext cx="2829624" cy="14087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169" y="3890739"/>
            <a:ext cx="5715698" cy="260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345"/>
          <p:cNvSpPr>
            <a:spLocks noChangeArrowheads="1"/>
          </p:cNvSpPr>
          <p:nvPr/>
        </p:nvSpPr>
        <p:spPr bwMode="auto">
          <a:xfrm>
            <a:off x="7718461" y="4285044"/>
            <a:ext cx="9683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de-DE" sz="1400" dirty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L</a:t>
            </a:r>
            <a:r>
              <a:rPr lang="de-DE" sz="1400" b="0" dirty="0" smtClean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ongitudinal</a:t>
            </a:r>
            <a:endParaRPr lang="de-DE" sz="1400" b="0" dirty="0">
              <a:solidFill>
                <a:schemeClr val="tx1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6622" y="3229831"/>
            <a:ext cx="4264627" cy="5232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Strong dependence on the ring characteristics: vacuum, acceptance</a:t>
            </a:r>
            <a:endParaRPr lang="en-US" sz="1400" dirty="0" smtClean="0"/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7092646" y="4715932"/>
            <a:ext cx="1912565" cy="39774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89098" tIns="44549" rIns="89098" bIns="44549">
            <a:prstTxWarp prst="textNoShape">
              <a:avLst/>
            </a:prstTxWarp>
            <a:spAutoFit/>
          </a:bodyPr>
          <a:lstStyle/>
          <a:p>
            <a:pPr algn="ctr" defTabSz="890588">
              <a:spcBef>
                <a:spcPct val="50000"/>
              </a:spcBef>
            </a:pPr>
            <a:r>
              <a:rPr lang="it-IT" sz="1000" dirty="0" err="1"/>
              <a:t>Model</a:t>
            </a:r>
            <a:r>
              <a:rPr lang="it-IT" sz="1000" dirty="0"/>
              <a:t> A: T. </a:t>
            </a:r>
            <a:r>
              <a:rPr lang="it-IT" sz="1000" dirty="0" err="1"/>
              <a:t>Hippchen</a:t>
            </a:r>
            <a:r>
              <a:rPr lang="it-IT" sz="1000" dirty="0"/>
              <a:t> </a:t>
            </a:r>
            <a:r>
              <a:rPr lang="it-IT" sz="1000" dirty="0" err="1"/>
              <a:t>et</a:t>
            </a:r>
            <a:r>
              <a:rPr lang="it-IT" sz="1000" dirty="0"/>
              <a:t> al.,</a:t>
            </a:r>
            <a:br>
              <a:rPr lang="it-IT" sz="1000" dirty="0"/>
            </a:br>
            <a:r>
              <a:rPr lang="it-IT" sz="1000" dirty="0"/>
              <a:t> </a:t>
            </a:r>
            <a:r>
              <a:rPr lang="it-IT" sz="1000" dirty="0" err="1"/>
              <a:t>Phys</a:t>
            </a:r>
            <a:r>
              <a:rPr lang="it-IT" sz="1000" dirty="0"/>
              <a:t>. Rev. </a:t>
            </a:r>
            <a:r>
              <a:rPr lang="it-IT" sz="1000" dirty="0" err="1"/>
              <a:t>C</a:t>
            </a:r>
            <a:r>
              <a:rPr lang="it-IT" sz="1000" dirty="0"/>
              <a:t> 44, 1323 (1991)</a:t>
            </a:r>
          </a:p>
        </p:txBody>
      </p:sp>
      <p:sp>
        <p:nvSpPr>
          <p:cNvPr id="27" name="Text Box 34"/>
          <p:cNvSpPr txBox="1">
            <a:spLocks noChangeArrowheads="1"/>
          </p:cNvSpPr>
          <p:nvPr/>
        </p:nvSpPr>
        <p:spPr bwMode="auto">
          <a:xfrm>
            <a:off x="6222561" y="6188818"/>
            <a:ext cx="2828010" cy="305412"/>
          </a:xfrm>
          <a:prstGeom prst="rect">
            <a:avLst/>
          </a:prstGeom>
          <a:solidFill>
            <a:srgbClr val="FF0066"/>
          </a:solidFill>
          <a:ln w="635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 lIns="89098" tIns="44549" rIns="89098" bIns="44549">
            <a:prstTxWarp prst="textNoShape">
              <a:avLst/>
            </a:prstTxWarp>
            <a:spAutoFit/>
          </a:bodyPr>
          <a:lstStyle/>
          <a:p>
            <a:pPr defTabSz="890588"/>
            <a:r>
              <a:rPr lang="de-DE" sz="1400" dirty="0" smtClean="0">
                <a:solidFill>
                  <a:srgbClr val="FFFFFF"/>
                </a:solidFill>
              </a:rPr>
              <a:t>TSR: </a:t>
            </a:r>
            <a:r>
              <a:rPr lang="de-DE" sz="1400" dirty="0">
                <a:solidFill>
                  <a:srgbClr val="FFFFFF"/>
                </a:solidFill>
              </a:rPr>
              <a:t>T = 23</a:t>
            </a:r>
            <a:r>
              <a:rPr lang="de-DE" sz="1400" dirty="0" smtClean="0">
                <a:solidFill>
                  <a:srgbClr val="FFFFFF"/>
                </a:solidFill>
              </a:rPr>
              <a:t> MeV, </a:t>
            </a:r>
            <a:r>
              <a:rPr lang="el-GR" sz="1400" dirty="0" smtClean="0">
                <a:solidFill>
                  <a:srgbClr val="FFFFFF"/>
                </a:solidFill>
              </a:rPr>
              <a:t>Ψ</a:t>
            </a:r>
            <a:r>
              <a:rPr lang="de-DE" sz="1400" baseline="-25000" dirty="0" smtClean="0">
                <a:solidFill>
                  <a:srgbClr val="FFFFFF"/>
                </a:solidFill>
              </a:rPr>
              <a:t>acc</a:t>
            </a:r>
            <a:r>
              <a:rPr lang="de-DE" sz="1400" dirty="0" smtClean="0">
                <a:solidFill>
                  <a:srgbClr val="FFFFFF"/>
                </a:solidFill>
              </a:rPr>
              <a:t>=</a:t>
            </a:r>
            <a:r>
              <a:rPr lang="en-US" sz="1400" dirty="0" smtClean="0">
                <a:solidFill>
                  <a:srgbClr val="FFFFFF"/>
                </a:solidFill>
              </a:rPr>
              <a:t> 4.4 </a:t>
            </a:r>
            <a:r>
              <a:rPr lang="en-US" sz="1400" dirty="0" err="1" smtClean="0">
                <a:solidFill>
                  <a:srgbClr val="FFFFFF"/>
                </a:solidFill>
              </a:rPr>
              <a:t>mrad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8" name="Line 36"/>
          <p:cNvSpPr>
            <a:spLocks noChangeShapeType="1"/>
          </p:cNvSpPr>
          <p:nvPr/>
        </p:nvSpPr>
        <p:spPr bwMode="auto">
          <a:xfrm flipV="1">
            <a:off x="6341520" y="5731924"/>
            <a:ext cx="61912" cy="346747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 wrap="square" lIns="89098" tIns="44549" rIns="89098" bIns="44549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Oval 37"/>
          <p:cNvSpPr>
            <a:spLocks noChangeArrowheads="1"/>
          </p:cNvSpPr>
          <p:nvPr/>
        </p:nvSpPr>
        <p:spPr bwMode="auto">
          <a:xfrm>
            <a:off x="6326400" y="5527137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345"/>
          <p:cNvSpPr>
            <a:spLocks noChangeArrowheads="1"/>
          </p:cNvSpPr>
          <p:nvPr/>
        </p:nvSpPr>
        <p:spPr bwMode="auto">
          <a:xfrm>
            <a:off x="3388144" y="5913340"/>
            <a:ext cx="968339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de-DE" sz="1400" dirty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L</a:t>
            </a:r>
            <a:r>
              <a:rPr lang="de-DE" sz="1400" b="0" dirty="0" smtClean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ongitudinal</a:t>
            </a:r>
            <a:endParaRPr lang="de-DE" sz="1400" b="0" dirty="0">
              <a:solidFill>
                <a:schemeClr val="tx1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31" name="Rectangle 345"/>
          <p:cNvSpPr>
            <a:spLocks noChangeArrowheads="1"/>
          </p:cNvSpPr>
          <p:nvPr/>
        </p:nvSpPr>
        <p:spPr bwMode="auto">
          <a:xfrm>
            <a:off x="455044" y="5928458"/>
            <a:ext cx="931169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de-DE" sz="1400" dirty="0" smtClean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Transverse</a:t>
            </a:r>
            <a:r>
              <a:rPr lang="de-DE" sz="1400" b="0" dirty="0" smtClean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l</a:t>
            </a:r>
            <a:endParaRPr lang="de-DE" sz="1400" b="0" dirty="0">
              <a:solidFill>
                <a:schemeClr val="tx1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1725" y="2044005"/>
            <a:ext cx="4947676" cy="17543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TMD S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tudies at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P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resent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f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acilities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ardrop 28"/>
          <p:cNvSpPr/>
          <p:nvPr/>
        </p:nvSpPr>
        <p:spPr>
          <a:xfrm>
            <a:off x="228600" y="3647119"/>
            <a:ext cx="4343400" cy="2654441"/>
          </a:xfrm>
          <a:prstGeom prst="teardrop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27"/>
          <p:cNvSpPr/>
          <p:nvPr/>
        </p:nvSpPr>
        <p:spPr>
          <a:xfrm rot="5400000">
            <a:off x="1058389" y="133506"/>
            <a:ext cx="2683830" cy="4343397"/>
          </a:xfrm>
          <a:prstGeom prst="teardrop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ardrop 26"/>
          <p:cNvSpPr/>
          <p:nvPr/>
        </p:nvSpPr>
        <p:spPr>
          <a:xfrm rot="16200000">
            <a:off x="5401787" y="2817336"/>
            <a:ext cx="2683830" cy="4343397"/>
          </a:xfrm>
          <a:prstGeom prst="teardrop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ardrop 25"/>
          <p:cNvSpPr/>
          <p:nvPr/>
        </p:nvSpPr>
        <p:spPr>
          <a:xfrm rot="10800000">
            <a:off x="4572001" y="992678"/>
            <a:ext cx="4343400" cy="2654441"/>
          </a:xfrm>
          <a:prstGeom prst="teardrop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75421" y="4393730"/>
            <a:ext cx="2799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e+e</a:t>
            </a:r>
            <a:r>
              <a:rPr lang="en-US" dirty="0" smtClean="0">
                <a:solidFill>
                  <a:srgbClr val="FF0000"/>
                </a:solidFill>
              </a:rPr>
              <a:t>- annihilation: 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Not zero Collins &amp; IFF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1" y="1758950"/>
            <a:ext cx="2743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Drell</a:t>
            </a:r>
            <a:r>
              <a:rPr lang="en-US" dirty="0" smtClean="0">
                <a:solidFill>
                  <a:srgbClr val="FF0000"/>
                </a:solidFill>
              </a:rPr>
              <a:t>-Yan: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Not zero Boer-</a:t>
            </a:r>
            <a:r>
              <a:rPr lang="en-US" dirty="0" err="1" smtClean="0"/>
              <a:t>Mulders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990600" y="4320222"/>
            <a:ext cx="297180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SIDIS:  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Not zero </a:t>
            </a:r>
            <a:r>
              <a:rPr lang="en-US" dirty="0" err="1" smtClean="0"/>
              <a:t>Sivers</a:t>
            </a:r>
            <a:endParaRPr lang="en-US" dirty="0" smtClean="0"/>
          </a:p>
          <a:p>
            <a:r>
              <a:rPr lang="en-US" dirty="0" smtClean="0"/>
              <a:t>Not zero h</a:t>
            </a:r>
            <a:r>
              <a:rPr lang="en-US" baseline="-25000" dirty="0" smtClean="0"/>
              <a:t>1</a:t>
            </a:r>
            <a:r>
              <a:rPr lang="en-US" dirty="0" smtClean="0"/>
              <a:t>, Collins &amp; IFF</a:t>
            </a:r>
          </a:p>
          <a:p>
            <a:r>
              <a:rPr lang="en-US" dirty="0" smtClean="0"/>
              <a:t>Non zero Boer-</a:t>
            </a:r>
            <a:r>
              <a:rPr lang="en-US" dirty="0" err="1" smtClean="0"/>
              <a:t>Mulders</a:t>
            </a:r>
            <a:endParaRPr lang="en-US" dirty="0" smtClean="0"/>
          </a:p>
          <a:p>
            <a:r>
              <a:rPr lang="en-US" dirty="0" smtClean="0"/>
              <a:t>…….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167382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pp reactions: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Strong SSA at large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F</a:t>
            </a:r>
            <a:endParaRPr lang="en-US" baseline="-25000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4797390" y="3865135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e</a:t>
            </a:r>
            <a:r>
              <a:rPr lang="en-US" sz="2000" baseline="30000" dirty="0" err="1" smtClean="0"/>
              <a:t>+</a:t>
            </a:r>
            <a:r>
              <a:rPr lang="en-US" sz="2000" dirty="0" err="1" smtClean="0"/>
              <a:t>e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    </a:t>
            </a:r>
            <a:r>
              <a:rPr lang="en-US" sz="2000" dirty="0" err="1" smtClean="0"/>
              <a:t>hhX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241702" y="3435350"/>
            <a:ext cx="93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7848600" y="3430885"/>
            <a:ext cx="1210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CLEAN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581400" y="757535"/>
            <a:ext cx="2066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Hadron</a:t>
            </a:r>
            <a:r>
              <a:rPr lang="en-US" sz="2400" dirty="0" smtClean="0"/>
              <a:t> probe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3581168" y="6019800"/>
            <a:ext cx="1998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Lepton probe</a:t>
            </a:r>
            <a:endParaRPr lang="en-US" sz="2400" dirty="0"/>
          </a:p>
        </p:txBody>
      </p:sp>
      <p:sp>
        <p:nvSpPr>
          <p:cNvPr id="1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19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114273" y="-58396"/>
            <a:ext cx="256895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TMD palette</a:t>
            </a:r>
          </a:p>
          <a:p>
            <a:pPr algn="ctr">
              <a:defRPr/>
            </a:pP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8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41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3055881" y="3879734"/>
            <a:ext cx="1339579" cy="400110"/>
            <a:chOff x="4677182" y="1117810"/>
            <a:chExt cx="1339579" cy="400110"/>
          </a:xfrm>
        </p:grpSpPr>
        <p:sp>
          <p:nvSpPr>
            <p:cNvPr id="25" name="Text Box 19"/>
            <p:cNvSpPr txBox="1">
              <a:spLocks noChangeArrowheads="1"/>
            </p:cNvSpPr>
            <p:nvPr/>
          </p:nvSpPr>
          <p:spPr bwMode="auto">
            <a:xfrm>
              <a:off x="4677182" y="1117810"/>
              <a:ext cx="1339579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latin typeface="Arial" pitchFamily="-111" charset="0"/>
                </a:rPr>
                <a:t>e</a:t>
              </a:r>
              <a:r>
                <a:rPr lang="en-US" sz="2000" dirty="0" err="1" smtClean="0">
                  <a:latin typeface="Arial" pitchFamily="-111" charset="0"/>
                </a:rPr>
                <a:t>p</a:t>
              </a:r>
              <a:r>
                <a:rPr lang="en-US" sz="2000" dirty="0" smtClean="0"/>
                <a:t>     </a:t>
              </a:r>
              <a:r>
                <a:rPr lang="en-US" sz="2000" dirty="0" err="1" smtClean="0">
                  <a:latin typeface="Arial"/>
                </a:rPr>
                <a:t>e’h</a:t>
              </a:r>
              <a:r>
                <a:rPr lang="en-US" sz="2000" dirty="0" err="1" smtClean="0">
                  <a:latin typeface="Arial" pitchFamily="-111" charset="0"/>
                </a:rPr>
                <a:t>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39" name="Line 20"/>
            <p:cNvSpPr>
              <a:spLocks noChangeShapeType="1"/>
            </p:cNvSpPr>
            <p:nvPr/>
          </p:nvSpPr>
          <p:spPr bwMode="auto">
            <a:xfrm>
              <a:off x="5095299" y="1343044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884287" y="3077472"/>
            <a:ext cx="1292867" cy="400110"/>
            <a:chOff x="4730204" y="1027221"/>
            <a:chExt cx="1292867" cy="400110"/>
          </a:xfrm>
        </p:grpSpPr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4730204" y="1027221"/>
              <a:ext cx="1292867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Arial" pitchFamily="-111" charset="0"/>
                </a:rPr>
                <a:t>hp</a:t>
              </a:r>
              <a:r>
                <a:rPr lang="en-US" sz="2000" dirty="0"/>
                <a:t>  </a:t>
              </a:r>
              <a:r>
                <a:rPr lang="en-US" sz="2000" dirty="0" smtClean="0"/>
                <a:t>   </a:t>
              </a:r>
              <a:r>
                <a:rPr lang="en-US" sz="2000" dirty="0" err="1" smtClean="0">
                  <a:latin typeface="Symbol" pitchFamily="-111" charset="2"/>
                </a:rPr>
                <a:t>mm</a:t>
              </a:r>
              <a:r>
                <a:rPr lang="en-US" sz="2000" dirty="0" err="1" smtClean="0">
                  <a:latin typeface="Arial" pitchFamily="-111" charset="0"/>
                </a:rPr>
                <a:t>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45" name="Line 20"/>
            <p:cNvSpPr>
              <a:spLocks noChangeShapeType="1"/>
            </p:cNvSpPr>
            <p:nvPr/>
          </p:nvSpPr>
          <p:spPr bwMode="auto">
            <a:xfrm>
              <a:off x="5148321" y="1254537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098789" y="3096402"/>
            <a:ext cx="1133644" cy="400110"/>
            <a:chOff x="4744802" y="1027221"/>
            <a:chExt cx="1133644" cy="400110"/>
          </a:xfrm>
        </p:grpSpPr>
        <p:sp>
          <p:nvSpPr>
            <p:cNvPr id="48" name="Text Box 19"/>
            <p:cNvSpPr txBox="1">
              <a:spLocks noChangeArrowheads="1"/>
            </p:cNvSpPr>
            <p:nvPr/>
          </p:nvSpPr>
          <p:spPr bwMode="auto">
            <a:xfrm>
              <a:off x="4744802" y="1027221"/>
              <a:ext cx="1133644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Arial" pitchFamily="-111" charset="0"/>
                </a:rPr>
                <a:t>p</a:t>
              </a:r>
              <a:r>
                <a:rPr lang="en-US" sz="2000" dirty="0" smtClean="0">
                  <a:latin typeface="Arial" pitchFamily="-111" charset="0"/>
                </a:rPr>
                <a:t>p</a:t>
              </a:r>
              <a:r>
                <a:rPr lang="en-US" sz="2000" dirty="0" smtClean="0"/>
                <a:t>    </a:t>
              </a:r>
              <a:r>
                <a:rPr lang="en-US" sz="2000" dirty="0" smtClean="0">
                  <a:latin typeface="Symbol" pitchFamily="-111" charset="2"/>
                </a:rPr>
                <a:t> </a:t>
              </a:r>
              <a:r>
                <a:rPr lang="en-US" sz="2000" dirty="0" err="1" smtClean="0">
                  <a:latin typeface="Arial" pitchFamily="-111" charset="0"/>
                </a:rPr>
                <a:t>hX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49" name="Line 20"/>
            <p:cNvSpPr>
              <a:spLocks noChangeShapeType="1"/>
            </p:cNvSpPr>
            <p:nvPr/>
          </p:nvSpPr>
          <p:spPr bwMode="auto">
            <a:xfrm>
              <a:off x="5133723" y="1254537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50" name="Line 20"/>
          <p:cNvSpPr>
            <a:spLocks noChangeShapeType="1"/>
          </p:cNvSpPr>
          <p:nvPr/>
        </p:nvSpPr>
        <p:spPr bwMode="auto">
          <a:xfrm>
            <a:off x="5367401" y="4090369"/>
            <a:ext cx="254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1017027" y="815002"/>
            <a:ext cx="6874995" cy="646331"/>
          </a:xfrm>
          <a:prstGeom prst="rect">
            <a:avLst/>
          </a:prstGeom>
          <a:solidFill>
            <a:schemeClr val="bg1">
              <a:alpha val="59000"/>
            </a:schemeClr>
          </a:solidFill>
          <a:ln w="3175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Arial" pitchFamily="-108" charset="0"/>
              </a:rPr>
              <a:t>Spin degrees of freedom can </a:t>
            </a:r>
            <a:r>
              <a:rPr lang="en-US" dirty="0" smtClean="0">
                <a:latin typeface="Arial" pitchFamily="-108" charset="0"/>
              </a:rPr>
              <a:t>explain otherwise surprising phenomena </a:t>
            </a:r>
            <a:r>
              <a:rPr lang="en-US" dirty="0">
                <a:latin typeface="Arial" pitchFamily="-108" charset="0"/>
              </a:rPr>
              <a:t>and bring</a:t>
            </a:r>
            <a:r>
              <a:rPr lang="en-US" dirty="0" smtClean="0">
                <a:latin typeface="Arial" pitchFamily="-108" charset="0"/>
              </a:rPr>
              <a:t> new </a:t>
            </a:r>
            <a:r>
              <a:rPr lang="en-US" dirty="0">
                <a:latin typeface="Arial" pitchFamily="-108" charset="0"/>
              </a:rPr>
              <a:t>insights into </a:t>
            </a:r>
            <a:r>
              <a:rPr lang="en-US" dirty="0" smtClean="0">
                <a:latin typeface="Arial" pitchFamily="-108" charset="0"/>
              </a:rPr>
              <a:t>nuclear </a:t>
            </a:r>
            <a:r>
              <a:rPr lang="en-US" dirty="0">
                <a:latin typeface="Arial" pitchFamily="-108" charset="0"/>
              </a:rPr>
              <a:t>matter structure </a:t>
            </a:r>
            <a:endParaRPr lang="it-IT" dirty="0">
              <a:latin typeface="Arial" pitchFamily="-108" charset="0"/>
            </a:endParaRPr>
          </a:p>
        </p:txBody>
      </p:sp>
      <p:sp>
        <p:nvSpPr>
          <p:cNvPr id="1515522" name="Line 2"/>
          <p:cNvSpPr>
            <a:spLocks noChangeShapeType="1"/>
          </p:cNvSpPr>
          <p:nvPr/>
        </p:nvSpPr>
        <p:spPr bwMode="auto">
          <a:xfrm>
            <a:off x="838200" y="647700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523" name="Line 3"/>
          <p:cNvSpPr>
            <a:spLocks noChangeShapeType="1"/>
          </p:cNvSpPr>
          <p:nvPr/>
        </p:nvSpPr>
        <p:spPr bwMode="auto">
          <a:xfrm>
            <a:off x="838200" y="6477000"/>
            <a:ext cx="71628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524" name="Line 4"/>
          <p:cNvSpPr>
            <a:spLocks noChangeShapeType="1"/>
          </p:cNvSpPr>
          <p:nvPr/>
        </p:nvSpPr>
        <p:spPr bwMode="auto">
          <a:xfrm>
            <a:off x="827088" y="594995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786353" y="2045293"/>
            <a:ext cx="5109542" cy="4246562"/>
            <a:chOff x="1786353" y="2045293"/>
            <a:chExt cx="5109542" cy="4246562"/>
          </a:xfrm>
        </p:grpSpPr>
        <p:grpSp>
          <p:nvGrpSpPr>
            <p:cNvPr id="29" name="Group 28"/>
            <p:cNvGrpSpPr/>
            <p:nvPr/>
          </p:nvGrpSpPr>
          <p:grpSpPr>
            <a:xfrm>
              <a:off x="1786353" y="2045293"/>
              <a:ext cx="4734546" cy="4246562"/>
              <a:chOff x="1786353" y="2045293"/>
              <a:chExt cx="4734546" cy="4246562"/>
            </a:xfrm>
          </p:grpSpPr>
          <p:pic>
            <p:nvPicPr>
              <p:cNvPr id="1515559" name="Picture 39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786353" y="2045293"/>
                <a:ext cx="4705350" cy="4246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2" name="Group 57"/>
              <p:cNvGrpSpPr>
                <a:grpSpLocks/>
              </p:cNvGrpSpPr>
              <p:nvPr/>
            </p:nvGrpSpPr>
            <p:grpSpPr bwMode="auto">
              <a:xfrm>
                <a:off x="3096662" y="4333665"/>
                <a:ext cx="1912937" cy="336550"/>
                <a:chOff x="2037" y="2560"/>
                <a:chExt cx="1205" cy="212"/>
              </a:xfrm>
            </p:grpSpPr>
            <p:sp>
              <p:nvSpPr>
                <p:cNvPr id="151556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2037" y="2560"/>
                  <a:ext cx="1205" cy="212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lIns="91431" tIns="45715" rIns="91431" bIns="45715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it-IT" sz="1600" b="0">
                      <a:solidFill>
                        <a:srgbClr val="008000"/>
                      </a:solidFill>
                      <a:latin typeface="Arial" pitchFamily="-108" charset="0"/>
                    </a:rPr>
                    <a:t> </a:t>
                  </a:r>
                  <a:r>
                    <a:rPr lang="it-IT" sz="2000">
                      <a:solidFill>
                        <a:srgbClr val="CC0000"/>
                      </a:solidFill>
                    </a:rPr>
                    <a:t>e p → e p</a:t>
                  </a:r>
                  <a:endParaRPr lang="it-IT">
                    <a:solidFill>
                      <a:srgbClr val="CC0000"/>
                    </a:solidFill>
                    <a:sym typeface="Symbol" pitchFamily="-108" charset="2"/>
                  </a:endParaRPr>
                </a:p>
              </p:txBody>
            </p:sp>
            <p:sp>
              <p:nvSpPr>
                <p:cNvPr id="1515565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2232" y="2576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CC33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15566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2800" y="2584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CC33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515567" name="Text Box 47"/>
              <p:cNvSpPr txBox="1">
                <a:spLocks noChangeArrowheads="1"/>
              </p:cNvSpPr>
              <p:nvPr/>
            </p:nvSpPr>
            <p:spPr bwMode="auto">
              <a:xfrm>
                <a:off x="4607962" y="3292265"/>
                <a:ext cx="1912937" cy="33655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91431" tIns="45715" rIns="91431" bIns="45715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it-IT" sz="1600" b="0" dirty="0">
                    <a:solidFill>
                      <a:srgbClr val="008000"/>
                    </a:solidFill>
                    <a:latin typeface="Arial" pitchFamily="-108" charset="0"/>
                  </a:rPr>
                  <a:t> </a:t>
                </a:r>
                <a:r>
                  <a:rPr lang="it-IT" sz="2000" dirty="0">
                    <a:solidFill>
                      <a:srgbClr val="3333FF"/>
                    </a:solidFill>
                  </a:rPr>
                  <a:t>e p → e p</a:t>
                </a:r>
                <a:endParaRPr lang="it-IT" dirty="0">
                  <a:solidFill>
                    <a:srgbClr val="3333FF"/>
                  </a:solidFill>
                  <a:sym typeface="Symbol" pitchFamily="-108" charset="2"/>
                </a:endParaRPr>
              </a:p>
            </p:txBody>
          </p:sp>
          <p:sp>
            <p:nvSpPr>
              <p:cNvPr id="1515576" name="Text Box 56"/>
              <p:cNvSpPr txBox="1">
                <a:spLocks noChangeArrowheads="1"/>
              </p:cNvSpPr>
              <p:nvPr/>
            </p:nvSpPr>
            <p:spPr bwMode="auto">
              <a:xfrm>
                <a:off x="2887803" y="5019930"/>
                <a:ext cx="1366838" cy="40640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lIns="91412" tIns="45705" rIns="91412" bIns="45705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b="0" dirty="0">
                    <a:solidFill>
                      <a:schemeClr val="tx1"/>
                    </a:solidFill>
                  </a:rPr>
                  <a:t>PRC 68, 034325 (2003)</a:t>
                </a:r>
              </a:p>
            </p:txBody>
          </p:sp>
        </p:grpSp>
        <p:sp>
          <p:nvSpPr>
            <p:cNvPr id="1515540" name="Text Box 20"/>
            <p:cNvSpPr txBox="1">
              <a:spLocks noChangeArrowheads="1"/>
            </p:cNvSpPr>
            <p:nvPr/>
          </p:nvSpPr>
          <p:spPr bwMode="auto">
            <a:xfrm>
              <a:off x="6462507" y="5553075"/>
              <a:ext cx="433388" cy="3968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solidFill>
                    <a:schemeClr val="tx1"/>
                  </a:solidFill>
                </a:rPr>
                <a:t>x</a:t>
              </a:r>
              <a:r>
                <a:rPr lang="en-US" sz="2000" baseline="-25000" dirty="0" err="1">
                  <a:solidFill>
                    <a:schemeClr val="tx1"/>
                  </a:solidFill>
                </a:rPr>
                <a:t>F</a:t>
              </a:r>
              <a:endParaRPr lang="it-IT" sz="2000" baseline="-25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515561" name="Rectangle 41"/>
          <p:cNvSpPr>
            <a:spLocks noChangeArrowheads="1"/>
          </p:cNvSpPr>
          <p:nvPr/>
        </p:nvSpPr>
        <p:spPr bwMode="auto">
          <a:xfrm>
            <a:off x="3568700" y="2616200"/>
            <a:ext cx="914400" cy="914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15562" name="Text Box 42"/>
          <p:cNvSpPr txBox="1">
            <a:spLocks noChangeArrowheads="1"/>
          </p:cNvSpPr>
          <p:nvPr/>
        </p:nvSpPr>
        <p:spPr bwMode="auto">
          <a:xfrm>
            <a:off x="4137025" y="1263650"/>
            <a:ext cx="184150" cy="4429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515564" name="Line 44"/>
          <p:cNvSpPr>
            <a:spLocks noChangeShapeType="1"/>
          </p:cNvSpPr>
          <p:nvPr/>
        </p:nvSpPr>
        <p:spPr bwMode="auto">
          <a:xfrm>
            <a:off x="5080000" y="1943100"/>
            <a:ext cx="165100" cy="0"/>
          </a:xfrm>
          <a:prstGeom prst="line">
            <a:avLst/>
          </a:prstGeom>
          <a:noFill/>
          <a:ln w="31750">
            <a:noFill/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15575" name="Rectangle 55"/>
          <p:cNvSpPr>
            <a:spLocks noGrp="1" noChangeArrowheads="1"/>
          </p:cNvSpPr>
          <p:nvPr>
            <p:ph type="title"/>
          </p:nvPr>
        </p:nvSpPr>
        <p:spPr>
          <a:xfrm>
            <a:off x="1313068" y="-227174"/>
            <a:ext cx="7078663" cy="939800"/>
          </a:xfrm>
          <a:noFill/>
          <a:ln/>
        </p:spPr>
        <p:txBody>
          <a:bodyPr/>
          <a:lstStyle/>
          <a:p>
            <a:r>
              <a:rPr lang="en-GB" sz="3600" b="1" dirty="0">
                <a:solidFill>
                  <a:srgbClr val="0000FF"/>
                </a:solidFill>
              </a:rPr>
              <a:t>The spin degree of freedom</a:t>
            </a:r>
            <a:r>
              <a:rPr lang="en-GB" sz="4800" dirty="0"/>
              <a:t>       </a:t>
            </a:r>
          </a:p>
        </p:txBody>
      </p:sp>
      <p:sp>
        <p:nvSpPr>
          <p:cNvPr id="1515578" name="Text Box 58"/>
          <p:cNvSpPr txBox="1">
            <a:spLocks noChangeArrowheads="1"/>
          </p:cNvSpPr>
          <p:nvPr/>
        </p:nvSpPr>
        <p:spPr bwMode="auto">
          <a:xfrm>
            <a:off x="2081444" y="1677365"/>
            <a:ext cx="4930314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-108" charset="0"/>
              </a:rPr>
              <a:t>Fundamental: do not neglect it !!</a:t>
            </a:r>
            <a:endParaRPr lang="it-IT" sz="240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2</a:t>
            </a:fld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20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60435" y="-76200"/>
            <a:ext cx="427698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&amp; Collins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47"/>
          <p:cNvGrpSpPr/>
          <p:nvPr/>
        </p:nvGrpSpPr>
        <p:grpSpPr>
          <a:xfrm>
            <a:off x="283691" y="2525563"/>
            <a:ext cx="3828881" cy="2604127"/>
            <a:chOff x="63500" y="1044581"/>
            <a:chExt cx="3963988" cy="2613030"/>
          </a:xfrm>
        </p:grpSpPr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1292225" y="2790835"/>
              <a:ext cx="32861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2155825" y="2790835"/>
              <a:ext cx="32861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2917825" y="1598620"/>
              <a:ext cx="30956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2955925" y="2181234"/>
              <a:ext cx="32861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3413125" y="2790835"/>
              <a:ext cx="32861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2717800" y="1562100"/>
              <a:ext cx="1117600" cy="584200"/>
            </a:xfrm>
            <a:prstGeom prst="rect">
              <a:avLst/>
            </a:prstGeom>
            <a:solidFill>
              <a:srgbClr val="00CCFF">
                <a:alpha val="30000"/>
              </a:srgbClr>
            </a:solidFill>
            <a:ln w="31750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21" name="Picture 9" descr="tabellapd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500" y="1433519"/>
              <a:ext cx="3956050" cy="2224092"/>
            </a:xfrm>
            <a:prstGeom prst="rect">
              <a:avLst/>
            </a:prstGeom>
            <a:noFill/>
          </p:spPr>
        </p:pic>
        <p:grpSp>
          <p:nvGrpSpPr>
            <p:cNvPr id="22" name="Group 38"/>
            <p:cNvGrpSpPr>
              <a:grpSpLocks/>
            </p:cNvGrpSpPr>
            <p:nvPr/>
          </p:nvGrpSpPr>
          <p:grpSpPr bwMode="auto">
            <a:xfrm>
              <a:off x="1600629" y="2437448"/>
              <a:ext cx="439738" cy="309372"/>
              <a:chOff x="3966" y="1416"/>
              <a:chExt cx="317" cy="203"/>
            </a:xfrm>
          </p:grpSpPr>
          <p:sp>
            <p:nvSpPr>
              <p:cNvPr id="27" name="Rectangle 39"/>
              <p:cNvSpPr>
                <a:spLocks noChangeArrowheads="1"/>
              </p:cNvSpPr>
              <p:nvPr/>
            </p:nvSpPr>
            <p:spPr bwMode="auto">
              <a:xfrm>
                <a:off x="4032" y="1433"/>
                <a:ext cx="184" cy="184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" name="Rectangle 40"/>
              <p:cNvSpPr>
                <a:spLocks noChangeArrowheads="1"/>
              </p:cNvSpPr>
              <p:nvPr/>
            </p:nvSpPr>
            <p:spPr bwMode="auto">
              <a:xfrm rot="10800000" flipV="1">
                <a:off x="3966" y="1416"/>
                <a:ext cx="317" cy="203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Arial" charset="0"/>
                  </a:rPr>
                  <a:t>g</a:t>
                </a:r>
                <a:r>
                  <a:rPr lang="en-US" sz="1400" baseline="-25000" dirty="0">
                    <a:solidFill>
                      <a:schemeClr val="tx1"/>
                    </a:solidFill>
                    <a:latin typeface="Arial" charset="0"/>
                  </a:rPr>
                  <a:t>1L</a:t>
                </a:r>
                <a:endParaRPr lang="it-IT" sz="1400" baseline="-250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grpSp>
          <p:nvGrpSpPr>
            <p:cNvPr id="23" name="Group 41"/>
            <p:cNvGrpSpPr>
              <a:grpSpLocks/>
            </p:cNvGrpSpPr>
            <p:nvPr/>
          </p:nvGrpSpPr>
          <p:grpSpPr bwMode="auto">
            <a:xfrm>
              <a:off x="2844800" y="2894027"/>
              <a:ext cx="368300" cy="309564"/>
              <a:chOff x="4880" y="1528"/>
              <a:chExt cx="232" cy="195"/>
            </a:xfrm>
          </p:grpSpPr>
          <p:sp>
            <p:nvSpPr>
              <p:cNvPr id="25" name="Rectangle 42"/>
              <p:cNvSpPr>
                <a:spLocks noChangeArrowheads="1"/>
              </p:cNvSpPr>
              <p:nvPr/>
            </p:nvSpPr>
            <p:spPr bwMode="auto">
              <a:xfrm>
                <a:off x="4880" y="1536"/>
                <a:ext cx="184" cy="184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" name="Rectangle 43"/>
              <p:cNvSpPr>
                <a:spLocks noChangeArrowheads="1"/>
              </p:cNvSpPr>
              <p:nvPr/>
            </p:nvSpPr>
            <p:spPr bwMode="auto">
              <a:xfrm>
                <a:off x="4888" y="1528"/>
                <a:ext cx="224" cy="195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Arial" charset="0"/>
                  </a:rPr>
                  <a:t>h</a:t>
                </a:r>
                <a:r>
                  <a:rPr lang="en-US" sz="1400" baseline="-25000" dirty="0">
                    <a:solidFill>
                      <a:schemeClr val="tx1"/>
                    </a:solidFill>
                    <a:latin typeface="Arial" charset="0"/>
                  </a:rPr>
                  <a:t>1</a:t>
                </a:r>
                <a:endParaRPr lang="it-IT" sz="1400" baseline="-250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24" name="Text Box 68"/>
            <p:cNvSpPr txBox="1">
              <a:spLocks noChangeArrowheads="1"/>
            </p:cNvSpPr>
            <p:nvPr/>
          </p:nvSpPr>
          <p:spPr bwMode="auto">
            <a:xfrm>
              <a:off x="76200" y="1044581"/>
              <a:ext cx="3951288" cy="370595"/>
            </a:xfrm>
            <a:prstGeom prst="rect">
              <a:avLst/>
            </a:prstGeom>
            <a:solidFill>
              <a:srgbClr val="FF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Distribution Functions (DF)</a:t>
              </a:r>
              <a:endParaRPr lang="it-IT" sz="1800" dirty="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97849" y="5135262"/>
            <a:ext cx="4005615" cy="1209612"/>
            <a:chOff x="212447" y="4514862"/>
            <a:chExt cx="5729056" cy="197166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447" y="4514862"/>
              <a:ext cx="5729056" cy="1971663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12447" y="4514862"/>
              <a:ext cx="5729056" cy="62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 Box 68"/>
            <p:cNvSpPr txBox="1">
              <a:spLocks noChangeArrowheads="1"/>
            </p:cNvSpPr>
            <p:nvPr/>
          </p:nvSpPr>
          <p:spPr bwMode="auto">
            <a:xfrm>
              <a:off x="298380" y="4631654"/>
              <a:ext cx="5471367" cy="602010"/>
            </a:xfrm>
            <a:prstGeom prst="rect">
              <a:avLst/>
            </a:prstGeom>
            <a:solidFill>
              <a:srgbClr val="FF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 smtClean="0">
                  <a:latin typeface="Garamond" charset="0"/>
                  <a:ea typeface="Arial" charset="0"/>
                  <a:cs typeface="Arial" charset="0"/>
                </a:rPr>
                <a:t>Fragmentation</a:t>
              </a:r>
              <a:r>
                <a:rPr lang="en-US" sz="1800" dirty="0" smtClean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 </a:t>
              </a:r>
              <a:r>
                <a:rPr lang="en-US" sz="1800" dirty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Functions </a:t>
              </a:r>
              <a:r>
                <a:rPr lang="en-US" sz="1800" dirty="0" smtClean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(FF</a:t>
              </a:r>
              <a:r>
                <a:rPr lang="en-US" sz="1800" dirty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)</a:t>
              </a:r>
              <a:endParaRPr lang="it-IT" sz="1800" dirty="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6215488" y="774008"/>
            <a:ext cx="2286000" cy="543282"/>
          </a:xfrm>
          <a:prstGeom prst="round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6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8" name="Object 2"/>
          <p:cNvGraphicFramePr>
            <a:graphicFrameLocks noChangeAspect="1"/>
          </p:cNvGraphicFramePr>
          <p:nvPr/>
        </p:nvGraphicFramePr>
        <p:xfrm>
          <a:off x="6229713" y="808038"/>
          <a:ext cx="2228850" cy="444500"/>
        </p:xfrm>
        <a:graphic>
          <a:graphicData uri="http://schemas.openxmlformats.org/presentationml/2006/ole">
            <p:oleObj spid="_x0000_s344066" name="Equation" r:id="rId6" imgW="1016000" imgH="203200" progId="Equation.3">
              <p:embed/>
            </p:oleObj>
          </a:graphicData>
        </a:graphic>
      </p:graphicFrame>
      <p:sp>
        <p:nvSpPr>
          <p:cNvPr id="39" name="Oval 38"/>
          <p:cNvSpPr/>
          <p:nvPr/>
        </p:nvSpPr>
        <p:spPr>
          <a:xfrm>
            <a:off x="2841397" y="4299390"/>
            <a:ext cx="1489815" cy="37747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826386" y="5967395"/>
            <a:ext cx="1489815" cy="37747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4447996" y="1550708"/>
            <a:ext cx="4856582" cy="4988887"/>
            <a:chOff x="4447996" y="1550708"/>
            <a:chExt cx="4856582" cy="498888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7996" y="1780803"/>
              <a:ext cx="4699000" cy="275590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4750172" y="1550708"/>
              <a:ext cx="45544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i="1" dirty="0" smtClean="0"/>
                <a:t>A. </a:t>
              </a:r>
              <a:r>
                <a:rPr lang="en-US" sz="1400" i="1" dirty="0" err="1" smtClean="0"/>
                <a:t>Airapetian</a:t>
              </a:r>
              <a:r>
                <a:rPr lang="en-US" sz="1400" i="1" dirty="0" smtClean="0"/>
                <a:t> et al, Phys. Rev. </a:t>
              </a:r>
              <a:r>
                <a:rPr lang="en-US" sz="1400" i="1" dirty="0" err="1" smtClean="0"/>
                <a:t>Lett</a:t>
              </a:r>
              <a:r>
                <a:rPr lang="en-US" sz="1400" i="1" dirty="0" smtClean="0"/>
                <a:t>. 94 (2005) 012002 </a:t>
              </a:r>
              <a:endParaRPr lang="en-US" sz="1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994384" y="5062267"/>
              <a:ext cx="384079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2005: First evidence from HERMES</a:t>
              </a:r>
            </a:p>
            <a:p>
              <a:r>
                <a:rPr lang="en-US" dirty="0" smtClean="0"/>
                <a:t>          SIDIS on proton </a:t>
              </a:r>
            </a:p>
            <a:p>
              <a:r>
                <a:rPr lang="en-US" dirty="0" smtClean="0"/>
                <a:t> 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          Non-zero </a:t>
              </a:r>
              <a:r>
                <a:rPr lang="en-US" dirty="0" err="1" smtClean="0">
                  <a:solidFill>
                    <a:srgbClr val="FF0000"/>
                  </a:solidFill>
                </a:rPr>
                <a:t>transversity</a:t>
              </a:r>
              <a:r>
                <a:rPr lang="en-US" dirty="0" smtClean="0">
                  <a:solidFill>
                    <a:srgbClr val="FF0000"/>
                  </a:solidFill>
                </a:rPr>
                <a:t> !!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          Non-zero Collins function !!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2240" y="4586516"/>
              <a:ext cx="4452356" cy="520176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4750172" y="4536703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800088" y="724734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SIDIS: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4808564" y="1015617"/>
            <a:ext cx="1271990" cy="369332"/>
            <a:chOff x="4677182" y="1117810"/>
            <a:chExt cx="1271990" cy="369332"/>
          </a:xfrm>
        </p:grpSpPr>
        <p:sp>
          <p:nvSpPr>
            <p:cNvPr id="47" name="Text Box 19"/>
            <p:cNvSpPr txBox="1">
              <a:spLocks noChangeArrowheads="1"/>
            </p:cNvSpPr>
            <p:nvPr/>
          </p:nvSpPr>
          <p:spPr bwMode="auto">
            <a:xfrm>
              <a:off x="4677182" y="1117810"/>
              <a:ext cx="1271990" cy="36933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err="1">
                  <a:latin typeface="Arial" pitchFamily="-111" charset="0"/>
                </a:rPr>
                <a:t>e</a:t>
              </a:r>
              <a:r>
                <a:rPr lang="en-US" dirty="0" err="1" smtClean="0">
                  <a:latin typeface="Arial" pitchFamily="-111" charset="0"/>
                </a:rPr>
                <a:t>p</a:t>
              </a:r>
              <a:r>
                <a:rPr lang="en-US" dirty="0" smtClean="0"/>
                <a:t>     </a:t>
              </a:r>
              <a:r>
                <a:rPr lang="en-US" dirty="0" err="1" smtClean="0">
                  <a:latin typeface="Arial"/>
                </a:rPr>
                <a:t>e’h</a:t>
              </a:r>
              <a:r>
                <a:rPr lang="en-US" dirty="0" err="1" smtClean="0">
                  <a:latin typeface="Arial" pitchFamily="-111" charset="0"/>
                </a:rPr>
                <a:t>X</a:t>
              </a:r>
              <a:endParaRPr lang="it-IT" dirty="0">
                <a:latin typeface="Arial" pitchFamily="-111" charset="0"/>
              </a:endParaRPr>
            </a:p>
          </p:txBody>
        </p:sp>
        <p:sp>
          <p:nvSpPr>
            <p:cNvPr id="48" name="Line 20"/>
            <p:cNvSpPr>
              <a:spLocks noChangeShapeType="1"/>
            </p:cNvSpPr>
            <p:nvPr/>
          </p:nvSpPr>
          <p:spPr bwMode="auto">
            <a:xfrm>
              <a:off x="5051505" y="1343044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871" y="637210"/>
            <a:ext cx="2773768" cy="1824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982" y="613673"/>
            <a:ext cx="2536084" cy="1668476"/>
          </a:xfrm>
          <a:prstGeom prst="rect">
            <a:avLst/>
          </a:prstGeom>
        </p:spPr>
      </p:pic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21</a:t>
            </a:fld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pic>
        <p:nvPicPr>
          <p:cNvPr id="15" name="Picture 13" descr="finalpanel_a12_ud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1053" y="2681190"/>
            <a:ext cx="3804294" cy="355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6073088" y="6192808"/>
            <a:ext cx="1828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Calibri" pitchFamily="-65" charset="0"/>
                <a:ea typeface="Arial" pitchFamily="-65" charset="0"/>
                <a:cs typeface="Arial" pitchFamily="-65" charset="0"/>
              </a:rPr>
              <a:t>4x4 </a:t>
            </a:r>
            <a:r>
              <a:rPr lang="en-US" b="1" dirty="0">
                <a:latin typeface="Calibri" pitchFamily="-65" charset="0"/>
                <a:ea typeface="Arial" pitchFamily="-65" charset="0"/>
                <a:cs typeface="Arial" pitchFamily="-65" charset="0"/>
              </a:rPr>
              <a:t>z</a:t>
            </a:r>
            <a:r>
              <a:rPr lang="en-US" b="1" baseline="-25000" dirty="0">
                <a:latin typeface="Calibri" pitchFamily="-65" charset="0"/>
                <a:ea typeface="Arial" pitchFamily="-65" charset="0"/>
                <a:cs typeface="Arial" pitchFamily="-65" charset="0"/>
              </a:rPr>
              <a:t>1</a:t>
            </a:r>
            <a:r>
              <a:rPr lang="en-US" b="1" dirty="0">
                <a:latin typeface="Calibri" pitchFamily="-65" charset="0"/>
                <a:ea typeface="Arial" pitchFamily="-65" charset="0"/>
                <a:cs typeface="Arial" pitchFamily="-65" charset="0"/>
              </a:rPr>
              <a:t> z</a:t>
            </a:r>
            <a:r>
              <a:rPr lang="en-US" b="1" baseline="-25000" dirty="0">
                <a:latin typeface="Calibri" pitchFamily="-65" charset="0"/>
                <a:ea typeface="Arial" pitchFamily="-65" charset="0"/>
                <a:cs typeface="Arial" pitchFamily="-65" charset="0"/>
              </a:rPr>
              <a:t>2</a:t>
            </a:r>
            <a:r>
              <a:rPr lang="en-US" b="1" dirty="0">
                <a:latin typeface="Calibri" pitchFamily="-65" charset="0"/>
                <a:ea typeface="Arial" pitchFamily="-65" charset="0"/>
                <a:cs typeface="Arial" pitchFamily="-65" charset="0"/>
              </a:rPr>
              <a:t> binning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622" y="2617323"/>
            <a:ext cx="3870796" cy="390475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5323182" y="543584"/>
            <a:ext cx="2918600" cy="1883182"/>
            <a:chOff x="26881" y="1120775"/>
            <a:chExt cx="6415458" cy="3735388"/>
          </a:xfrm>
        </p:grpSpPr>
        <p:pic>
          <p:nvPicPr>
            <p:cNvPr id="21" name="Picture 3" descr="belle_cangles1"/>
            <p:cNvPicPr>
              <a:picLocks noChangeAspect="1" noChangeArrowheads="1"/>
            </p:cNvPicPr>
            <p:nvPr/>
          </p:nvPicPr>
          <p:blipFill>
            <a:blip r:embed="rId7"/>
            <a:srcRect t="7500"/>
            <a:stretch>
              <a:fillRect/>
            </a:stretch>
          </p:blipFill>
          <p:spPr bwMode="auto">
            <a:xfrm>
              <a:off x="76200" y="1120775"/>
              <a:ext cx="5715000" cy="3735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5410199" y="2874962"/>
              <a:ext cx="1032140" cy="549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US" sz="1200" b="0" dirty="0">
                  <a:latin typeface="Symbol" pitchFamily="18" charset="2"/>
                </a:rPr>
                <a:t>j</a:t>
              </a:r>
              <a:r>
                <a:rPr lang="en-US" sz="1200" b="0" baseline="-25000" dirty="0">
                  <a:latin typeface="Symbol" pitchFamily="18" charset="2"/>
                </a:rPr>
                <a:t>1</a:t>
              </a:r>
              <a:endParaRPr lang="en-US" sz="1200" b="0" dirty="0">
                <a:latin typeface="Symbol" pitchFamily="18" charset="2"/>
              </a:endParaRPr>
            </a:p>
          </p:txBody>
        </p:sp>
        <p:graphicFrame>
          <p:nvGraphicFramePr>
            <p:cNvPr id="23" name="Object 7"/>
            <p:cNvGraphicFramePr>
              <a:graphicFrameLocks noChangeAspect="1"/>
            </p:cNvGraphicFramePr>
            <p:nvPr/>
          </p:nvGraphicFramePr>
          <p:xfrm>
            <a:off x="4800600" y="2335213"/>
            <a:ext cx="492125" cy="615950"/>
          </p:xfrm>
          <a:graphic>
            <a:graphicData uri="http://schemas.openxmlformats.org/presentationml/2006/ole">
              <p:oleObj spid="_x0000_s346114" name="Equation" r:id="rId8" imgW="203040" imgH="253800" progId="Equation.3">
                <p:embed/>
              </p:oleObj>
            </a:graphicData>
          </a:graphic>
        </p:graphicFrame>
        <p:graphicFrame>
          <p:nvGraphicFramePr>
            <p:cNvPr id="24" name="Object 8"/>
            <p:cNvGraphicFramePr>
              <a:graphicFrameLocks noChangeAspect="1"/>
            </p:cNvGraphicFramePr>
            <p:nvPr/>
          </p:nvGraphicFramePr>
          <p:xfrm>
            <a:off x="76200" y="2112963"/>
            <a:ext cx="547688" cy="609600"/>
          </p:xfrm>
          <a:graphic>
            <a:graphicData uri="http://schemas.openxmlformats.org/presentationml/2006/ole">
              <p:oleObj spid="_x0000_s346115" name="Equation" r:id="rId9" imgW="228600" imgH="253800" progId="Equation.3">
                <p:embed/>
              </p:oleObj>
            </a:graphicData>
          </a:graphic>
        </p:graphicFrame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26881" y="1350962"/>
              <a:ext cx="1345864" cy="549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200" b="0" dirty="0">
                  <a:latin typeface="Symbol" pitchFamily="18" charset="2"/>
                </a:rPr>
                <a:t>j</a:t>
              </a:r>
              <a:r>
                <a:rPr lang="en-US" sz="1200" b="0" baseline="-25000" dirty="0">
                  <a:latin typeface="Symbol" pitchFamily="18" charset="2"/>
                </a:rPr>
                <a:t>2</a:t>
              </a:r>
              <a:r>
                <a:rPr lang="en-US" sz="1200" b="0" dirty="0">
                  <a:latin typeface="Symbol" pitchFamily="18" charset="2"/>
                </a:rPr>
                <a:t>-p</a:t>
              </a:r>
              <a:endParaRPr lang="en-US" sz="1200" b="0" dirty="0">
                <a:latin typeface="Arial" charset="0"/>
              </a:endParaRPr>
            </a:p>
          </p:txBody>
        </p: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2362197" y="1822450"/>
              <a:ext cx="1160051" cy="549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200" b="0" dirty="0">
                  <a:latin typeface="Symbol" pitchFamily="18" charset="2"/>
                </a:rPr>
                <a:t>Q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2971800" y="1393825"/>
              <a:ext cx="1095961" cy="549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dirty="0" err="1">
                  <a:latin typeface="Times New Roman" pitchFamily="18" charset="0"/>
                </a:rPr>
                <a:t>e</a:t>
              </a:r>
              <a:r>
                <a:rPr lang="en-US" sz="1200" b="0" baseline="30000" dirty="0">
                  <a:latin typeface="Times New Roman" pitchFamily="18" charset="0"/>
                </a:rPr>
                <a:t>-</a:t>
              </a:r>
              <a:r>
                <a:rPr lang="en-US" sz="1200" b="0" dirty="0">
                  <a:latin typeface="Times New Roman" pitchFamily="18" charset="0"/>
                </a:rPr>
                <a:t> </a:t>
              </a:r>
              <a:endParaRPr lang="en-US" sz="1200" b="0" dirty="0">
                <a:latin typeface="Arial" charset="0"/>
              </a:endParaRP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1665898" y="3702050"/>
              <a:ext cx="1076195" cy="549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dirty="0" err="1">
                  <a:latin typeface="Times New Roman" pitchFamily="18" charset="0"/>
                </a:rPr>
                <a:t>e</a:t>
              </a:r>
              <a:r>
                <a:rPr lang="en-US" sz="1200" b="0" baseline="30000" dirty="0">
                  <a:latin typeface="Times New Roman" pitchFamily="18" charset="0"/>
                </a:rPr>
                <a:t>+</a:t>
              </a:r>
              <a:r>
                <a:rPr lang="en-US" sz="1200" b="0" dirty="0">
                  <a:latin typeface="Times New Roman" pitchFamily="18" charset="0"/>
                </a:rPr>
                <a:t> </a:t>
              </a:r>
              <a:endParaRPr lang="en-US" sz="1200" b="0" dirty="0">
                <a:latin typeface="Arial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662" y="2223753"/>
            <a:ext cx="387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HERMES &amp; COMPASS:  </a:t>
            </a:r>
            <a:endParaRPr lang="en-US" dirty="0"/>
          </a:p>
        </p:txBody>
      </p:sp>
      <p:graphicFrame>
        <p:nvGraphicFramePr>
          <p:cNvPr id="346116" name="Object 4"/>
          <p:cNvGraphicFramePr>
            <a:graphicFrameLocks noChangeAspect="1"/>
          </p:cNvGraphicFramePr>
          <p:nvPr/>
        </p:nvGraphicFramePr>
        <p:xfrm>
          <a:off x="2678065" y="2165720"/>
          <a:ext cx="1972988" cy="393473"/>
        </p:xfrm>
        <a:graphic>
          <a:graphicData uri="http://schemas.openxmlformats.org/presentationml/2006/ole">
            <p:oleObj spid="_x0000_s346116" name="Equation" r:id="rId10" imgW="1016000" imgH="203200" progId="Equation.3">
              <p:embed/>
            </p:oleObj>
          </a:graphicData>
        </a:graphic>
      </p:graphicFrame>
      <p:graphicFrame>
        <p:nvGraphicFramePr>
          <p:cNvPr id="346117" name="Object 5"/>
          <p:cNvGraphicFramePr>
            <a:graphicFrameLocks noChangeAspect="1"/>
          </p:cNvGraphicFramePr>
          <p:nvPr/>
        </p:nvGraphicFramePr>
        <p:xfrm>
          <a:off x="7078420" y="2187738"/>
          <a:ext cx="1440724" cy="376660"/>
        </p:xfrm>
        <a:graphic>
          <a:graphicData uri="http://schemas.openxmlformats.org/presentationml/2006/ole">
            <p:oleObj spid="_x0000_s346117" name="Equation" r:id="rId11" imgW="774700" imgH="203200" progId="Equation.3">
              <p:embed/>
            </p:oleObj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044604" y="2218793"/>
            <a:ext cx="1486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BELLE: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360435" y="-76200"/>
            <a:ext cx="427698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&amp; Collins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7" y="1048823"/>
            <a:ext cx="3664747" cy="2556930"/>
          </a:xfrm>
          <a:prstGeom prst="rect">
            <a:avLst/>
          </a:prstGeom>
        </p:spPr>
      </p:pic>
      <p:sp>
        <p:nvSpPr>
          <p:cNvPr id="16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22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3391790" y="3788998"/>
            <a:ext cx="5596810" cy="2749575"/>
            <a:chOff x="3391790" y="3788998"/>
            <a:chExt cx="5596810" cy="2749575"/>
          </a:xfrm>
        </p:grpSpPr>
        <p:grpSp>
          <p:nvGrpSpPr>
            <p:cNvPr id="35" name="Group 34"/>
            <p:cNvGrpSpPr/>
            <p:nvPr/>
          </p:nvGrpSpPr>
          <p:grpSpPr>
            <a:xfrm>
              <a:off x="3391790" y="3788998"/>
              <a:ext cx="5596810" cy="2749575"/>
              <a:chOff x="3391790" y="3788998"/>
              <a:chExt cx="5596810" cy="2749575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7054566" y="3961830"/>
                <a:ext cx="16474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Tensor charge</a:t>
                </a:r>
                <a:endParaRPr lang="en-US" dirty="0"/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63297" y="4507626"/>
                <a:ext cx="1380308" cy="410670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34101" y="5005890"/>
                <a:ext cx="1424047" cy="403834"/>
              </a:xfrm>
              <a:prstGeom prst="rect">
                <a:avLst/>
              </a:prstGeom>
            </p:spPr>
          </p:pic>
          <p:sp>
            <p:nvSpPr>
              <p:cNvPr id="32" name="Rectangle 12"/>
              <p:cNvSpPr>
                <a:spLocks noChangeArrowheads="1"/>
              </p:cNvSpPr>
              <p:nvPr/>
            </p:nvSpPr>
            <p:spPr bwMode="auto">
              <a:xfrm>
                <a:off x="7161111" y="5701695"/>
                <a:ext cx="1827489" cy="5232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 smtClean="0">
                    <a:latin typeface="Calibri" pitchFamily="-65" charset="0"/>
                  </a:rPr>
                  <a:t>M. </a:t>
                </a:r>
                <a:r>
                  <a:rPr lang="en-US" sz="1400" dirty="0" err="1" smtClean="0">
                    <a:latin typeface="Calibri" pitchFamily="-65" charset="0"/>
                  </a:rPr>
                  <a:t>Anselmino</a:t>
                </a:r>
                <a:r>
                  <a:rPr lang="en-US" sz="1400" dirty="0" smtClean="0">
                    <a:latin typeface="Calibri" pitchFamily="-65" charset="0"/>
                  </a:rPr>
                  <a:t> </a:t>
                </a:r>
                <a:r>
                  <a:rPr lang="en-US" sz="1400" dirty="0">
                    <a:latin typeface="Calibri" pitchFamily="-65" charset="0"/>
                  </a:rPr>
                  <a:t>et al</a:t>
                </a:r>
                <a:r>
                  <a:rPr lang="en-US" sz="1400" dirty="0" smtClean="0">
                    <a:latin typeface="Calibri" pitchFamily="-65" charset="0"/>
                  </a:rPr>
                  <a:t> </a:t>
                </a:r>
              </a:p>
              <a:p>
                <a:r>
                  <a:rPr lang="en-US" sz="1400" b="1" dirty="0" smtClean="0"/>
                  <a:t>hep-ph:0812.4366</a:t>
                </a:r>
                <a:endParaRPr lang="en-US" sz="1400" dirty="0">
                  <a:latin typeface="Calibri" pitchFamily="-65" charset="0"/>
                </a:endParaRP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91790" y="3788998"/>
                <a:ext cx="3403273" cy="2749575"/>
              </a:xfrm>
              <a:prstGeom prst="rect">
                <a:avLst/>
              </a:prstGeom>
            </p:spPr>
          </p:pic>
        </p:grpSp>
        <p:sp>
          <p:nvSpPr>
            <p:cNvPr id="34" name="Rectangle 12"/>
            <p:cNvSpPr>
              <a:spLocks noChangeArrowheads="1"/>
            </p:cNvSpPr>
            <p:nvPr/>
          </p:nvSpPr>
          <p:spPr bwMode="auto">
            <a:xfrm>
              <a:off x="3883673" y="5940221"/>
              <a:ext cx="2574607" cy="2769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 smtClean="0">
                  <a:latin typeface="Calibri" pitchFamily="-65" charset="0"/>
                </a:rPr>
                <a:t>M. Wakamatsu   </a:t>
              </a:r>
              <a:r>
                <a:rPr lang="en-US" sz="1200" b="1" dirty="0" smtClean="0"/>
                <a:t>hep-ph:0811.4196</a:t>
              </a:r>
              <a:endParaRPr lang="en-US" sz="1200" dirty="0">
                <a:latin typeface="Calibri" pitchFamily="-65" charset="0"/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51523" y="676692"/>
            <a:ext cx="3225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Collins fragmentation function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38038" y="641180"/>
            <a:ext cx="143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Transversity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60435" y="-76200"/>
            <a:ext cx="427698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&amp; Collins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3661" y="1040748"/>
            <a:ext cx="3880575" cy="273885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04818" y="1250482"/>
            <a:ext cx="10828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Positivity bound</a:t>
            </a:r>
            <a:endParaRPr lang="en-US" sz="1000" dirty="0"/>
          </a:p>
        </p:txBody>
      </p:sp>
      <p:sp>
        <p:nvSpPr>
          <p:cNvPr id="44" name="TextBox 43"/>
          <p:cNvSpPr txBox="1"/>
          <p:nvPr/>
        </p:nvSpPr>
        <p:spPr>
          <a:xfrm>
            <a:off x="6253152" y="1099302"/>
            <a:ext cx="9452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Soffer</a:t>
            </a:r>
            <a:r>
              <a:rPr lang="en-US" sz="1000" dirty="0" smtClean="0"/>
              <a:t>’ bound</a:t>
            </a:r>
            <a:endParaRPr lang="en-US" sz="1000" dirty="0"/>
          </a:p>
        </p:txBody>
      </p:sp>
      <p:sp>
        <p:nvSpPr>
          <p:cNvPr id="45" name="TextBox 44"/>
          <p:cNvSpPr txBox="1"/>
          <p:nvPr/>
        </p:nvSpPr>
        <p:spPr>
          <a:xfrm>
            <a:off x="5883720" y="3140258"/>
            <a:ext cx="1253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Helicity</a:t>
            </a:r>
            <a:r>
              <a:rPr lang="en-US" sz="1000" dirty="0" smtClean="0"/>
              <a:t> distribution</a:t>
            </a:r>
            <a:endParaRPr lang="en-US" sz="1000" dirty="0"/>
          </a:p>
        </p:txBody>
      </p:sp>
      <p:sp>
        <p:nvSpPr>
          <p:cNvPr id="46" name="Striped Right Arrow 45"/>
          <p:cNvSpPr/>
          <p:nvPr/>
        </p:nvSpPr>
        <p:spPr bwMode="auto">
          <a:xfrm>
            <a:off x="4284357" y="2005064"/>
            <a:ext cx="493802" cy="406358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DC09F3">
                <a:alpha val="75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252827" y="5084730"/>
            <a:ext cx="2345986" cy="430887"/>
            <a:chOff x="252827" y="5084730"/>
            <a:chExt cx="2345986" cy="430887"/>
          </a:xfrm>
        </p:grpSpPr>
        <p:sp>
          <p:nvSpPr>
            <p:cNvPr id="50" name="TextBox 49"/>
            <p:cNvSpPr txBox="1"/>
            <p:nvPr/>
          </p:nvSpPr>
          <p:spPr>
            <a:xfrm>
              <a:off x="878282" y="5084730"/>
              <a:ext cx="172053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solidFill>
                    <a:srgbClr val="0000FF"/>
                  </a:solidFill>
                </a:rPr>
                <a:t>Evolution ?</a:t>
              </a:r>
              <a:endParaRPr lang="en-US" sz="2200" b="1" dirty="0">
                <a:solidFill>
                  <a:srgbClr val="0000FF"/>
                </a:solidFill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252827" y="5093348"/>
              <a:ext cx="412466" cy="384450"/>
              <a:chOff x="252827" y="4730516"/>
              <a:chExt cx="412466" cy="384450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252827" y="4745634"/>
                <a:ext cx="412466" cy="369332"/>
              </a:xfrm>
              <a:prstGeom prst="ellipse">
                <a:avLst/>
              </a:prstGeom>
              <a:effectLst>
                <a:glow rad="101600">
                  <a:srgbClr val="FF44D3">
                    <a:alpha val="75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10476" y="4730516"/>
                <a:ext cx="313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90"/>
                    </a:solidFill>
                  </a:rPr>
                  <a:t>2</a:t>
                </a:r>
                <a:endParaRPr lang="en-US" b="1" dirty="0">
                  <a:solidFill>
                    <a:srgbClr val="000090"/>
                  </a:solidFill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258240" y="4141544"/>
            <a:ext cx="3035393" cy="430887"/>
            <a:chOff x="258240" y="4141544"/>
            <a:chExt cx="3035393" cy="430887"/>
          </a:xfrm>
        </p:grpSpPr>
        <p:sp>
          <p:nvSpPr>
            <p:cNvPr id="48" name="TextBox 47"/>
            <p:cNvSpPr txBox="1"/>
            <p:nvPr/>
          </p:nvSpPr>
          <p:spPr>
            <a:xfrm>
              <a:off x="861858" y="4141544"/>
              <a:ext cx="24317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err="1" smtClean="0">
                  <a:solidFill>
                    <a:srgbClr val="0000FF"/>
                  </a:solidFill>
                </a:rPr>
                <a:t>k</a:t>
              </a:r>
              <a:r>
                <a:rPr lang="en-US" sz="2200" b="1" baseline="-25000" dirty="0" err="1" smtClean="0">
                  <a:solidFill>
                    <a:srgbClr val="0000FF"/>
                  </a:solidFill>
                </a:rPr>
                <a:t>T</a:t>
              </a:r>
              <a:r>
                <a:rPr lang="en-US" sz="2200" b="1" dirty="0" smtClean="0">
                  <a:solidFill>
                    <a:srgbClr val="0000FF"/>
                  </a:solidFill>
                </a:rPr>
                <a:t> dependence ?</a:t>
              </a:r>
              <a:endParaRPr lang="en-US" sz="2200" b="1" dirty="0">
                <a:solidFill>
                  <a:srgbClr val="0000FF"/>
                </a:solidFill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258240" y="4186898"/>
              <a:ext cx="412466" cy="384450"/>
              <a:chOff x="252827" y="4730516"/>
              <a:chExt cx="412466" cy="384450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252827" y="4745634"/>
                <a:ext cx="412466" cy="369332"/>
              </a:xfrm>
              <a:prstGeom prst="ellipse">
                <a:avLst/>
              </a:prstGeom>
              <a:effectLst>
                <a:glow rad="101600">
                  <a:srgbClr val="FF44D3">
                    <a:alpha val="75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10476" y="4730516"/>
                <a:ext cx="313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90"/>
                    </a:solidFill>
                  </a:rPr>
                  <a:t>1</a:t>
                </a:r>
                <a:endParaRPr lang="en-US" b="1" dirty="0">
                  <a:solidFill>
                    <a:srgbClr val="000090"/>
                  </a:solidFill>
                </a:endParaRPr>
              </a:p>
            </p:txBody>
          </p:sp>
        </p:grpSp>
      </p:grpSp>
      <p:sp>
        <p:nvSpPr>
          <p:cNvPr id="56" name="TextBox 55"/>
          <p:cNvSpPr txBox="1"/>
          <p:nvPr/>
        </p:nvSpPr>
        <p:spPr>
          <a:xfrm>
            <a:off x="3719055" y="1575260"/>
            <a:ext cx="1462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Gaussian </a:t>
            </a:r>
            <a:r>
              <a:rPr lang="en-US" sz="1400" dirty="0" err="1" smtClean="0"/>
              <a:t>alsatz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3680680" y="2532366"/>
            <a:ext cx="1681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Standard evolution</a:t>
            </a:r>
            <a:endParaRPr lang="en-US" sz="1400" dirty="0"/>
          </a:p>
        </p:txBody>
      </p:sp>
      <p:sp>
        <p:nvSpPr>
          <p:cNvPr id="58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59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23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5788" y="840390"/>
            <a:ext cx="6433190" cy="431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2360435" y="-76200"/>
            <a:ext cx="427698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&amp; Collins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59624" y="5212713"/>
            <a:ext cx="42935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Consistent picture!</a:t>
            </a:r>
          </a:p>
          <a:p>
            <a:pPr algn="ctr"/>
            <a:endParaRPr lang="en-US" sz="2200" dirty="0" smtClean="0">
              <a:solidFill>
                <a:srgbClr val="FF0000"/>
              </a:solidFill>
              <a:effectLst>
                <a:glow rad="101600">
                  <a:schemeClr val="accent2">
                    <a:lumMod val="40000"/>
                    <a:lumOff val="60000"/>
                    <a:alpha val="75000"/>
                  </a:schemeClr>
                </a:glow>
              </a:effectLst>
            </a:endParaRP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Ready to go looking for precision</a:t>
            </a:r>
            <a:endParaRPr lang="en-US" sz="2200" dirty="0">
              <a:solidFill>
                <a:srgbClr val="FF0000"/>
              </a:solidFill>
              <a:effectLst>
                <a:glow rad="101600">
                  <a:schemeClr val="accent2">
                    <a:lumMod val="40000"/>
                    <a:lumOff val="60000"/>
                    <a:alpha val="7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5258456" y="4424751"/>
            <a:ext cx="3790315" cy="2256807"/>
            <a:chOff x="5316848" y="4366355"/>
            <a:chExt cx="3790315" cy="2256807"/>
          </a:xfrm>
        </p:grpSpPr>
        <p:grpSp>
          <p:nvGrpSpPr>
            <p:cNvPr id="98" name="Group 97"/>
            <p:cNvGrpSpPr/>
            <p:nvPr/>
          </p:nvGrpSpPr>
          <p:grpSpPr>
            <a:xfrm>
              <a:off x="5316848" y="4366355"/>
              <a:ext cx="2978834" cy="2256807"/>
              <a:chOff x="5316848" y="4366355"/>
              <a:chExt cx="2978834" cy="2256807"/>
            </a:xfrm>
          </p:grpSpPr>
          <p:pic>
            <p:nvPicPr>
              <p:cNvPr id="48" name="Picture 48" descr="PT_range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316848" y="4366355"/>
                <a:ext cx="2978834" cy="22568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6008998" y="5898100"/>
                <a:ext cx="216071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FF"/>
                    </a:solidFill>
                  </a:rPr>
                  <a:t>Non </a:t>
                </a:r>
                <a:r>
                  <a:rPr lang="en-US" sz="1200" dirty="0" err="1" smtClean="0">
                    <a:solidFill>
                      <a:srgbClr val="0000FF"/>
                    </a:solidFill>
                  </a:rPr>
                  <a:t>perturbative</a:t>
                </a:r>
                <a:r>
                  <a:rPr lang="en-US" sz="1200" dirty="0" smtClean="0">
                    <a:solidFill>
                      <a:srgbClr val="0000FF"/>
                    </a:solidFill>
                  </a:rPr>
                  <a:t> contribution</a:t>
                </a:r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52" name="Up Arrow 51"/>
              <p:cNvSpPr/>
              <p:nvPr/>
            </p:nvSpPr>
            <p:spPr>
              <a:xfrm>
                <a:off x="6175074" y="5310440"/>
                <a:ext cx="175179" cy="573061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8184314" y="6198884"/>
              <a:ext cx="9228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</a:t>
              </a:r>
              <a:r>
                <a:rPr lang="en-US" sz="1200" baseline="-25000" dirty="0" smtClean="0"/>
                <a:t>T</a:t>
              </a:r>
              <a:r>
                <a:rPr lang="en-US" sz="1200" dirty="0" smtClean="0"/>
                <a:t> (</a:t>
              </a:r>
              <a:r>
                <a:rPr lang="en-US" sz="1200" dirty="0" err="1" smtClean="0"/>
                <a:t>GeV/c</a:t>
              </a:r>
              <a:r>
                <a:rPr lang="en-US" sz="1200" dirty="0" smtClean="0"/>
                <a:t>)</a:t>
              </a:r>
              <a:endParaRPr lang="en-US" sz="1200" dirty="0"/>
            </a:p>
          </p:txBody>
        </p:sp>
        <p:sp>
          <p:nvSpPr>
            <p:cNvPr id="56" name="Rectangle 55"/>
            <p:cNvSpPr/>
            <p:nvPr/>
          </p:nvSpPr>
          <p:spPr>
            <a:xfrm flipV="1">
              <a:off x="7430526" y="6401347"/>
              <a:ext cx="554735" cy="1634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6" name="Picture 9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894044"/>
            <a:ext cx="2536084" cy="1668476"/>
          </a:xfrm>
          <a:prstGeom prst="rect">
            <a:avLst/>
          </a:prstGeom>
        </p:spPr>
      </p:pic>
      <p:grpSp>
        <p:nvGrpSpPr>
          <p:cNvPr id="45" name="Group 47"/>
          <p:cNvGrpSpPr/>
          <p:nvPr/>
        </p:nvGrpSpPr>
        <p:grpSpPr>
          <a:xfrm>
            <a:off x="283691" y="2613157"/>
            <a:ext cx="3828881" cy="2604127"/>
            <a:chOff x="63500" y="1044581"/>
            <a:chExt cx="3963988" cy="2613030"/>
          </a:xfrm>
        </p:grpSpPr>
        <p:sp>
          <p:nvSpPr>
            <p:cNvPr id="78" name="Text Box 3"/>
            <p:cNvSpPr txBox="1">
              <a:spLocks noChangeArrowheads="1"/>
            </p:cNvSpPr>
            <p:nvPr/>
          </p:nvSpPr>
          <p:spPr bwMode="auto">
            <a:xfrm>
              <a:off x="1292225" y="2790835"/>
              <a:ext cx="32861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79" name="Text Box 4"/>
            <p:cNvSpPr txBox="1">
              <a:spLocks noChangeArrowheads="1"/>
            </p:cNvSpPr>
            <p:nvPr/>
          </p:nvSpPr>
          <p:spPr bwMode="auto">
            <a:xfrm>
              <a:off x="2155825" y="2790835"/>
              <a:ext cx="32861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80" name="Text Box 5"/>
            <p:cNvSpPr txBox="1">
              <a:spLocks noChangeArrowheads="1"/>
            </p:cNvSpPr>
            <p:nvPr/>
          </p:nvSpPr>
          <p:spPr bwMode="auto">
            <a:xfrm>
              <a:off x="2917825" y="1598620"/>
              <a:ext cx="30956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81" name="Text Box 6"/>
            <p:cNvSpPr txBox="1">
              <a:spLocks noChangeArrowheads="1"/>
            </p:cNvSpPr>
            <p:nvPr/>
          </p:nvSpPr>
          <p:spPr bwMode="auto">
            <a:xfrm>
              <a:off x="2955925" y="2181234"/>
              <a:ext cx="32861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82" name="Text Box 7"/>
            <p:cNvSpPr txBox="1">
              <a:spLocks noChangeArrowheads="1"/>
            </p:cNvSpPr>
            <p:nvPr/>
          </p:nvSpPr>
          <p:spPr bwMode="auto">
            <a:xfrm>
              <a:off x="3413125" y="2790835"/>
              <a:ext cx="32861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83" name="Rectangle 8"/>
            <p:cNvSpPr>
              <a:spLocks noChangeArrowheads="1"/>
            </p:cNvSpPr>
            <p:nvPr/>
          </p:nvSpPr>
          <p:spPr bwMode="auto">
            <a:xfrm>
              <a:off x="2717800" y="1562100"/>
              <a:ext cx="1117600" cy="584200"/>
            </a:xfrm>
            <a:prstGeom prst="rect">
              <a:avLst/>
            </a:prstGeom>
            <a:solidFill>
              <a:srgbClr val="00CCFF">
                <a:alpha val="30000"/>
              </a:srgbClr>
            </a:solidFill>
            <a:ln w="31750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84" name="Picture 9" descr="tabellapdf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500" y="1433519"/>
              <a:ext cx="3956050" cy="2224092"/>
            </a:xfrm>
            <a:prstGeom prst="rect">
              <a:avLst/>
            </a:prstGeom>
            <a:noFill/>
          </p:spPr>
        </p:pic>
        <p:grpSp>
          <p:nvGrpSpPr>
            <p:cNvPr id="85" name="Group 38"/>
            <p:cNvGrpSpPr>
              <a:grpSpLocks/>
            </p:cNvGrpSpPr>
            <p:nvPr/>
          </p:nvGrpSpPr>
          <p:grpSpPr bwMode="auto">
            <a:xfrm>
              <a:off x="1600629" y="2437448"/>
              <a:ext cx="439738" cy="309372"/>
              <a:chOff x="3966" y="1416"/>
              <a:chExt cx="317" cy="203"/>
            </a:xfrm>
          </p:grpSpPr>
          <p:sp>
            <p:nvSpPr>
              <p:cNvPr id="90" name="Rectangle 39"/>
              <p:cNvSpPr>
                <a:spLocks noChangeArrowheads="1"/>
              </p:cNvSpPr>
              <p:nvPr/>
            </p:nvSpPr>
            <p:spPr bwMode="auto">
              <a:xfrm>
                <a:off x="4032" y="1433"/>
                <a:ext cx="184" cy="184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1" name="Rectangle 40"/>
              <p:cNvSpPr>
                <a:spLocks noChangeArrowheads="1"/>
              </p:cNvSpPr>
              <p:nvPr/>
            </p:nvSpPr>
            <p:spPr bwMode="auto">
              <a:xfrm rot="10800000" flipV="1">
                <a:off x="3966" y="1416"/>
                <a:ext cx="317" cy="203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Arial" charset="0"/>
                  </a:rPr>
                  <a:t>g</a:t>
                </a:r>
                <a:r>
                  <a:rPr lang="en-US" sz="1400" baseline="-25000" dirty="0">
                    <a:solidFill>
                      <a:schemeClr val="tx1"/>
                    </a:solidFill>
                    <a:latin typeface="Arial" charset="0"/>
                  </a:rPr>
                  <a:t>1L</a:t>
                </a:r>
                <a:endParaRPr lang="it-IT" sz="1400" baseline="-250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grpSp>
          <p:nvGrpSpPr>
            <p:cNvPr id="86" name="Group 41"/>
            <p:cNvGrpSpPr>
              <a:grpSpLocks/>
            </p:cNvGrpSpPr>
            <p:nvPr/>
          </p:nvGrpSpPr>
          <p:grpSpPr bwMode="auto">
            <a:xfrm>
              <a:off x="2844800" y="2894027"/>
              <a:ext cx="368300" cy="309564"/>
              <a:chOff x="4880" y="1528"/>
              <a:chExt cx="232" cy="195"/>
            </a:xfrm>
          </p:grpSpPr>
          <p:sp>
            <p:nvSpPr>
              <p:cNvPr id="88" name="Rectangle 42"/>
              <p:cNvSpPr>
                <a:spLocks noChangeArrowheads="1"/>
              </p:cNvSpPr>
              <p:nvPr/>
            </p:nvSpPr>
            <p:spPr bwMode="auto">
              <a:xfrm>
                <a:off x="4880" y="1536"/>
                <a:ext cx="184" cy="184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9" name="Rectangle 43"/>
              <p:cNvSpPr>
                <a:spLocks noChangeArrowheads="1"/>
              </p:cNvSpPr>
              <p:nvPr/>
            </p:nvSpPr>
            <p:spPr bwMode="auto">
              <a:xfrm>
                <a:off x="4888" y="1528"/>
                <a:ext cx="224" cy="195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Arial" charset="0"/>
                  </a:rPr>
                  <a:t>h</a:t>
                </a:r>
                <a:r>
                  <a:rPr lang="en-US" sz="1400" baseline="-25000" dirty="0">
                    <a:solidFill>
                      <a:schemeClr val="tx1"/>
                    </a:solidFill>
                    <a:latin typeface="Arial" charset="0"/>
                  </a:rPr>
                  <a:t>1</a:t>
                </a:r>
                <a:endParaRPr lang="it-IT" sz="1400" baseline="-250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87" name="Text Box 68"/>
            <p:cNvSpPr txBox="1">
              <a:spLocks noChangeArrowheads="1"/>
            </p:cNvSpPr>
            <p:nvPr/>
          </p:nvSpPr>
          <p:spPr bwMode="auto">
            <a:xfrm>
              <a:off x="76200" y="1044581"/>
              <a:ext cx="3951288" cy="370595"/>
            </a:xfrm>
            <a:prstGeom prst="rect">
              <a:avLst/>
            </a:prstGeom>
            <a:solidFill>
              <a:srgbClr val="FF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Distribution Functions (DF)</a:t>
              </a:r>
              <a:endParaRPr lang="it-IT" sz="1800" dirty="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97849" y="5222856"/>
            <a:ext cx="4005615" cy="1209612"/>
            <a:chOff x="212447" y="4514862"/>
            <a:chExt cx="5729056" cy="1971663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2447" y="4514862"/>
              <a:ext cx="5729056" cy="1971663"/>
            </a:xfrm>
            <a:prstGeom prst="rect">
              <a:avLst/>
            </a:prstGeom>
          </p:spPr>
        </p:pic>
        <p:sp>
          <p:nvSpPr>
            <p:cNvPr id="94" name="Rectangle 93"/>
            <p:cNvSpPr/>
            <p:nvPr/>
          </p:nvSpPr>
          <p:spPr>
            <a:xfrm>
              <a:off x="212447" y="4514862"/>
              <a:ext cx="5729056" cy="62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 Box 68"/>
            <p:cNvSpPr txBox="1">
              <a:spLocks noChangeArrowheads="1"/>
            </p:cNvSpPr>
            <p:nvPr/>
          </p:nvSpPr>
          <p:spPr bwMode="auto">
            <a:xfrm>
              <a:off x="298380" y="4631654"/>
              <a:ext cx="5471367" cy="602010"/>
            </a:xfrm>
            <a:prstGeom prst="rect">
              <a:avLst/>
            </a:prstGeom>
            <a:solidFill>
              <a:srgbClr val="FF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 smtClean="0">
                  <a:latin typeface="Garamond" charset="0"/>
                  <a:ea typeface="Arial" charset="0"/>
                  <a:cs typeface="Arial" charset="0"/>
                </a:rPr>
                <a:t>Fragmentation</a:t>
              </a:r>
              <a:r>
                <a:rPr lang="en-US" sz="1800" dirty="0" smtClean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 </a:t>
              </a:r>
              <a:r>
                <a:rPr lang="en-US" sz="1800" dirty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Functions </a:t>
              </a:r>
              <a:r>
                <a:rPr lang="en-US" sz="1800" dirty="0" smtClean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(FF</a:t>
              </a:r>
              <a:r>
                <a:rPr lang="en-US" sz="1800" dirty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)</a:t>
              </a:r>
              <a:endParaRPr lang="it-IT" sz="1800" dirty="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717365" y="526079"/>
            <a:ext cx="29516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k</a:t>
            </a:r>
            <a:r>
              <a:rPr lang="en-US" sz="2200" baseline="-25000" dirty="0" err="1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T</a:t>
            </a:r>
            <a:r>
              <a:rPr lang="en-US" sz="2200" baseline="-25000" dirty="0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 quark distribution ?</a:t>
            </a:r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24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6126466" y="777251"/>
            <a:ext cx="2286000" cy="554637"/>
          </a:xfrm>
          <a:prstGeom prst="round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6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8" name="Object 2"/>
          <p:cNvGraphicFramePr>
            <a:graphicFrameLocks noChangeAspect="1"/>
          </p:cNvGraphicFramePr>
          <p:nvPr/>
        </p:nvGraphicFramePr>
        <p:xfrm>
          <a:off x="6321666" y="806450"/>
          <a:ext cx="1866900" cy="446088"/>
        </p:xfrm>
        <a:graphic>
          <a:graphicData uri="http://schemas.openxmlformats.org/presentationml/2006/ole">
            <p:oleObj spid="_x0000_s393218" name="Equation" r:id="rId8" imgW="850900" imgH="203200" progId="Equation.3">
              <p:embed/>
            </p:oleObj>
          </a:graphicData>
        </a:graphic>
      </p:graphicFrame>
      <p:sp>
        <p:nvSpPr>
          <p:cNvPr id="43" name="Rectangle 42"/>
          <p:cNvSpPr/>
          <p:nvPr/>
        </p:nvSpPr>
        <p:spPr>
          <a:xfrm>
            <a:off x="4677182" y="4565901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328632" y="-76200"/>
            <a:ext cx="234060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Cahn effect</a:t>
            </a:r>
          </a:p>
        </p:txBody>
      </p:sp>
      <p:sp>
        <p:nvSpPr>
          <p:cNvPr id="46" name="Oval 45"/>
          <p:cNvSpPr/>
          <p:nvPr/>
        </p:nvSpPr>
        <p:spPr>
          <a:xfrm>
            <a:off x="668172" y="6074335"/>
            <a:ext cx="1489815" cy="37747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03364" y="3561344"/>
            <a:ext cx="1489815" cy="37747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/>
          <p:cNvGrpSpPr/>
          <p:nvPr/>
        </p:nvGrpSpPr>
        <p:grpSpPr>
          <a:xfrm>
            <a:off x="4929569" y="1437075"/>
            <a:ext cx="4008645" cy="3086608"/>
            <a:chOff x="4929569" y="1437075"/>
            <a:chExt cx="4008645" cy="3086608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29569" y="1437075"/>
              <a:ext cx="4008645" cy="2446748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376877" y="3877352"/>
              <a:ext cx="32643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Predicted since 1978 by Cahn</a:t>
              </a:r>
            </a:p>
            <a:p>
              <a:r>
                <a:rPr lang="en-US" dirty="0" smtClean="0"/>
                <a:t>       </a:t>
              </a:r>
              <a:r>
                <a:rPr lang="en-US" dirty="0" smtClean="0">
                  <a:solidFill>
                    <a:srgbClr val="FF0000"/>
                  </a:solidFill>
                </a:rPr>
                <a:t> Non-zero intrinsic </a:t>
              </a:r>
              <a:r>
                <a:rPr lang="en-US" dirty="0" err="1" smtClean="0">
                  <a:solidFill>
                    <a:srgbClr val="FF0000"/>
                  </a:solidFill>
                </a:rPr>
                <a:t>k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T</a:t>
              </a:r>
              <a:r>
                <a:rPr lang="en-US" dirty="0" smtClean="0">
                  <a:solidFill>
                    <a:srgbClr val="FF0000"/>
                  </a:solidFill>
                </a:rPr>
                <a:t> !!        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823168" y="3072558"/>
              <a:ext cx="697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EMC </a:t>
              </a:r>
              <a:endParaRPr lang="en-US" dirty="0"/>
            </a:p>
          </p:txBody>
        </p:sp>
        <p:sp>
          <p:nvSpPr>
            <p:cNvPr id="53" name="Rectangle 12"/>
            <p:cNvSpPr>
              <a:spLocks noChangeArrowheads="1"/>
            </p:cNvSpPr>
            <p:nvPr/>
          </p:nvSpPr>
          <p:spPr bwMode="auto">
            <a:xfrm>
              <a:off x="6774850" y="3057959"/>
              <a:ext cx="1723431" cy="400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r>
                <a:rPr lang="en-US" sz="1000" dirty="0" smtClean="0">
                  <a:latin typeface="Calibri" pitchFamily="-65" charset="0"/>
                </a:rPr>
                <a:t>M. </a:t>
              </a:r>
              <a:r>
                <a:rPr lang="en-US" sz="1000" dirty="0" err="1" smtClean="0">
                  <a:latin typeface="Calibri" pitchFamily="-65" charset="0"/>
                </a:rPr>
                <a:t>Arneodo</a:t>
              </a:r>
              <a:r>
                <a:rPr lang="en-US" sz="1000" dirty="0" smtClean="0">
                  <a:latin typeface="Calibri" pitchFamily="-65" charset="0"/>
                </a:rPr>
                <a:t> et  al,</a:t>
              </a:r>
            </a:p>
            <a:p>
              <a:r>
                <a:rPr lang="en-US" sz="1000" dirty="0" smtClean="0">
                  <a:latin typeface="Calibri" pitchFamily="-65" charset="0"/>
                </a:rPr>
                <a:t> </a:t>
              </a:r>
              <a:r>
                <a:rPr lang="en-US" sz="1000" b="1" dirty="0" smtClean="0"/>
                <a:t>Z Physics C34 (1987) 277</a:t>
              </a:r>
              <a:endParaRPr lang="en-US" sz="1000" dirty="0">
                <a:latin typeface="Calibri" pitchFamily="-65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68706" y="724734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SIDIS:</a:t>
            </a:r>
            <a:endParaRPr lang="en-US" dirty="0"/>
          </a:p>
        </p:txBody>
      </p:sp>
      <p:grpSp>
        <p:nvGrpSpPr>
          <p:cNvPr id="75" name="Group 74"/>
          <p:cNvGrpSpPr/>
          <p:nvPr/>
        </p:nvGrpSpPr>
        <p:grpSpPr>
          <a:xfrm>
            <a:off x="4677182" y="1015617"/>
            <a:ext cx="1271990" cy="369332"/>
            <a:chOff x="4677182" y="1117810"/>
            <a:chExt cx="1271990" cy="369332"/>
          </a:xfrm>
        </p:grpSpPr>
        <p:sp>
          <p:nvSpPr>
            <p:cNvPr id="76" name="Text Box 19"/>
            <p:cNvSpPr txBox="1">
              <a:spLocks noChangeArrowheads="1"/>
            </p:cNvSpPr>
            <p:nvPr/>
          </p:nvSpPr>
          <p:spPr bwMode="auto">
            <a:xfrm>
              <a:off x="4677182" y="1117810"/>
              <a:ext cx="1271990" cy="36933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err="1">
                  <a:latin typeface="Arial" pitchFamily="-111" charset="0"/>
                </a:rPr>
                <a:t>e</a:t>
              </a:r>
              <a:r>
                <a:rPr lang="en-US" dirty="0" err="1" smtClean="0">
                  <a:latin typeface="Arial" pitchFamily="-111" charset="0"/>
                </a:rPr>
                <a:t>p</a:t>
              </a:r>
              <a:r>
                <a:rPr lang="en-US" dirty="0" smtClean="0"/>
                <a:t>     </a:t>
              </a:r>
              <a:r>
                <a:rPr lang="en-US" dirty="0" err="1" smtClean="0">
                  <a:latin typeface="Arial"/>
                </a:rPr>
                <a:t>e’h</a:t>
              </a:r>
              <a:r>
                <a:rPr lang="en-US" dirty="0" err="1" smtClean="0">
                  <a:latin typeface="Arial" pitchFamily="-111" charset="0"/>
                </a:rPr>
                <a:t>X</a:t>
              </a:r>
              <a:endParaRPr lang="it-IT" dirty="0">
                <a:latin typeface="Arial" pitchFamily="-111" charset="0"/>
              </a:endParaRPr>
            </a:p>
          </p:txBody>
        </p:sp>
        <p:sp>
          <p:nvSpPr>
            <p:cNvPr id="77" name="Line 20"/>
            <p:cNvSpPr>
              <a:spLocks noChangeShapeType="1"/>
            </p:cNvSpPr>
            <p:nvPr/>
          </p:nvSpPr>
          <p:spPr bwMode="auto">
            <a:xfrm>
              <a:off x="5051505" y="1343044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33" descr="rebeccasTr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926" y="887960"/>
            <a:ext cx="3083104" cy="1798192"/>
          </a:xfrm>
          <a:prstGeom prst="rect">
            <a:avLst/>
          </a:prstGeom>
          <a:noFill/>
        </p:spPr>
      </p:pic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25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677182" y="4565901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242323" y="-76200"/>
            <a:ext cx="45132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Boer-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Mulders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function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82339" y="565320"/>
            <a:ext cx="32216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Partonic</a:t>
            </a:r>
            <a:r>
              <a:rPr lang="en-US" sz="2200" dirty="0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 spin-orbit effect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707878" y="3895285"/>
            <a:ext cx="4207522" cy="2597590"/>
            <a:chOff x="4707878" y="3895285"/>
            <a:chExt cx="4207522" cy="2597590"/>
          </a:xfrm>
        </p:grpSpPr>
        <p:sp>
          <p:nvSpPr>
            <p:cNvPr id="37" name="Rounded Rectangle 36"/>
            <p:cNvSpPr/>
            <p:nvPr/>
          </p:nvSpPr>
          <p:spPr>
            <a:xfrm>
              <a:off x="6441268" y="3895285"/>
              <a:ext cx="2286000" cy="566124"/>
            </a:xfrm>
            <a:prstGeom prst="roundRect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67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8" name="Object 2"/>
            <p:cNvGraphicFramePr>
              <a:graphicFrameLocks noChangeAspect="1"/>
            </p:cNvGraphicFramePr>
            <p:nvPr/>
          </p:nvGraphicFramePr>
          <p:xfrm>
            <a:off x="6567488" y="3932238"/>
            <a:ext cx="2033587" cy="500062"/>
          </p:xfrm>
          <a:graphic>
            <a:graphicData uri="http://schemas.openxmlformats.org/presentationml/2006/ole">
              <p:oleObj spid="_x0000_s401410" name="Equation" r:id="rId5" imgW="952500" imgH="203200" progId="Equation.3">
                <p:embed/>
              </p:oleObj>
            </a:graphicData>
          </a:graphic>
        </p:graphicFrame>
        <p:grpSp>
          <p:nvGrpSpPr>
            <p:cNvPr id="66" name="Group 12"/>
            <p:cNvGrpSpPr>
              <a:grpSpLocks/>
            </p:cNvGrpSpPr>
            <p:nvPr/>
          </p:nvGrpSpPr>
          <p:grpSpPr bwMode="auto">
            <a:xfrm>
              <a:off x="5861050" y="4484688"/>
              <a:ext cx="3054350" cy="2008187"/>
              <a:chOff x="2784" y="737"/>
              <a:chExt cx="2226" cy="1549"/>
            </a:xfrm>
          </p:grpSpPr>
          <p:pic>
            <p:nvPicPr>
              <p:cNvPr id="67" name="Picture 1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784" y="737"/>
                <a:ext cx="2226" cy="15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8" name="Picture 14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277" y="1869"/>
                <a:ext cx="143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9" name="Text Box 15"/>
              <p:cNvSpPr txBox="1">
                <a:spLocks noChangeArrowheads="1"/>
              </p:cNvSpPr>
              <p:nvPr/>
            </p:nvSpPr>
            <p:spPr bwMode="auto">
              <a:xfrm>
                <a:off x="3676" y="1598"/>
                <a:ext cx="933" cy="259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solidFill>
                      <a:srgbClr val="0066FF"/>
                    </a:solidFill>
                    <a:latin typeface="Arial" pitchFamily="-111" charset="0"/>
                  </a:rPr>
                  <a:t>EMC (1987)</a:t>
                </a:r>
                <a:endParaRPr lang="it-IT" sz="1600" dirty="0">
                  <a:solidFill>
                    <a:srgbClr val="0066FF"/>
                  </a:solidFill>
                  <a:latin typeface="Arial" pitchFamily="-111" charset="0"/>
                </a:endParaRP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4707878" y="3953059"/>
              <a:ext cx="851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SIDIS:</a:t>
              </a:r>
              <a:endParaRPr lang="en-US" dirty="0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4715606" y="4322391"/>
              <a:ext cx="1271990" cy="369332"/>
              <a:chOff x="4677182" y="1117810"/>
              <a:chExt cx="1271990" cy="369332"/>
            </a:xfrm>
          </p:grpSpPr>
          <p:sp>
            <p:nvSpPr>
              <p:cNvPr id="76" name="Text Box 19"/>
              <p:cNvSpPr txBox="1">
                <a:spLocks noChangeArrowheads="1"/>
              </p:cNvSpPr>
              <p:nvPr/>
            </p:nvSpPr>
            <p:spPr bwMode="auto">
              <a:xfrm>
                <a:off x="4677182" y="1117810"/>
                <a:ext cx="1271990" cy="369332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 err="1">
                    <a:latin typeface="Arial" pitchFamily="-111" charset="0"/>
                  </a:rPr>
                  <a:t>e</a:t>
                </a:r>
                <a:r>
                  <a:rPr lang="en-US" dirty="0" err="1" smtClean="0">
                    <a:latin typeface="Arial" pitchFamily="-111" charset="0"/>
                  </a:rPr>
                  <a:t>p</a:t>
                </a:r>
                <a:r>
                  <a:rPr lang="en-US" dirty="0" smtClean="0"/>
                  <a:t>     </a:t>
                </a:r>
                <a:r>
                  <a:rPr lang="en-US" dirty="0" err="1" smtClean="0">
                    <a:latin typeface="Arial"/>
                  </a:rPr>
                  <a:t>e’h</a:t>
                </a:r>
                <a:r>
                  <a:rPr lang="en-US" dirty="0" err="1" smtClean="0">
                    <a:latin typeface="Arial" pitchFamily="-111" charset="0"/>
                  </a:rPr>
                  <a:t>X</a:t>
                </a:r>
                <a:endParaRPr lang="it-IT" dirty="0">
                  <a:latin typeface="Arial" pitchFamily="-111" charset="0"/>
                </a:endParaRPr>
              </a:p>
            </p:txBody>
          </p:sp>
          <p:sp>
            <p:nvSpPr>
              <p:cNvPr id="77" name="Line 20"/>
              <p:cNvSpPr>
                <a:spLocks noChangeShapeType="1"/>
              </p:cNvSpPr>
              <p:nvPr/>
            </p:nvSpPr>
            <p:spPr bwMode="auto">
              <a:xfrm>
                <a:off x="5051505" y="1343044"/>
                <a:ext cx="254000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lg" len="med"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0" name="Group 99"/>
          <p:cNvGrpSpPr/>
          <p:nvPr/>
        </p:nvGrpSpPr>
        <p:grpSpPr>
          <a:xfrm>
            <a:off x="4691960" y="627063"/>
            <a:ext cx="4303966" cy="3163356"/>
            <a:chOff x="4691960" y="627063"/>
            <a:chExt cx="4303966" cy="3163356"/>
          </a:xfrm>
        </p:grpSpPr>
        <p:grpSp>
          <p:nvGrpSpPr>
            <p:cNvPr id="99" name="Group 98"/>
            <p:cNvGrpSpPr/>
            <p:nvPr/>
          </p:nvGrpSpPr>
          <p:grpSpPr>
            <a:xfrm>
              <a:off x="4691960" y="627063"/>
              <a:ext cx="4303966" cy="3163356"/>
              <a:chOff x="4691960" y="627063"/>
              <a:chExt cx="4303966" cy="3163356"/>
            </a:xfrm>
          </p:grpSpPr>
          <p:sp>
            <p:nvSpPr>
              <p:cNvPr id="85" name="Rounded Rectangle 84"/>
              <p:cNvSpPr/>
              <p:nvPr/>
            </p:nvSpPr>
            <p:spPr>
              <a:xfrm>
                <a:off x="6361740" y="641888"/>
                <a:ext cx="2286000" cy="54592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67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7" name="Group 96"/>
              <p:cNvGrpSpPr/>
              <p:nvPr/>
            </p:nvGrpSpPr>
            <p:grpSpPr>
              <a:xfrm>
                <a:off x="4691960" y="627063"/>
                <a:ext cx="4303966" cy="3163356"/>
                <a:chOff x="4691960" y="627063"/>
                <a:chExt cx="4303966" cy="3163356"/>
              </a:xfrm>
            </p:grpSpPr>
            <p:sp>
              <p:nvSpPr>
                <p:cNvPr id="7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4730204" y="1027221"/>
                  <a:ext cx="1182047" cy="369332"/>
                </a:xfrm>
                <a:prstGeom prst="rect">
                  <a:avLst/>
                </a:prstGeom>
                <a:noFill/>
                <a:ln w="3175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dirty="0">
                      <a:latin typeface="Arial" pitchFamily="-111" charset="0"/>
                    </a:rPr>
                    <a:t>hp</a:t>
                  </a:r>
                  <a:r>
                    <a:rPr lang="en-US" dirty="0"/>
                    <a:t>  </a:t>
                  </a:r>
                  <a:r>
                    <a:rPr lang="en-US" dirty="0" smtClean="0"/>
                    <a:t>   </a:t>
                  </a:r>
                  <a:r>
                    <a:rPr lang="en-US" dirty="0" err="1" smtClean="0">
                      <a:latin typeface="Symbol" pitchFamily="-111" charset="2"/>
                    </a:rPr>
                    <a:t>mm</a:t>
                  </a:r>
                  <a:r>
                    <a:rPr lang="en-US" dirty="0" err="1" smtClean="0">
                      <a:latin typeface="Arial" pitchFamily="-111" charset="0"/>
                    </a:rPr>
                    <a:t>X</a:t>
                  </a:r>
                  <a:endParaRPr lang="it-IT" dirty="0">
                    <a:latin typeface="Arial" pitchFamily="-111" charset="0"/>
                  </a:endParaRP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4691960" y="670672"/>
                  <a:ext cx="1193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/>
                    <a:t>Drell</a:t>
                  </a:r>
                  <a:r>
                    <a:rPr lang="en-US" dirty="0" smtClean="0"/>
                    <a:t>-Yan:</a:t>
                  </a:r>
                  <a:endParaRPr lang="en-US" dirty="0"/>
                </a:p>
              </p:txBody>
            </p:sp>
            <p:grpSp>
              <p:nvGrpSpPr>
                <p:cNvPr id="96" name="Group 95"/>
                <p:cNvGrpSpPr/>
                <p:nvPr/>
              </p:nvGrpSpPr>
              <p:grpSpPr>
                <a:xfrm>
                  <a:off x="5863788" y="1242627"/>
                  <a:ext cx="3132138" cy="2547792"/>
                  <a:chOff x="5863788" y="1242627"/>
                  <a:chExt cx="3132138" cy="2547792"/>
                </a:xfrm>
              </p:grpSpPr>
              <p:grpSp>
                <p:nvGrpSpPr>
                  <p:cNvPr id="80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5863788" y="1242627"/>
                    <a:ext cx="3132138" cy="2197100"/>
                    <a:chOff x="2574" y="523"/>
                    <a:chExt cx="1973" cy="1384"/>
                  </a:xfrm>
                </p:grpSpPr>
                <p:pic>
                  <p:nvPicPr>
                    <p:cNvPr id="81" name="Picture 14" descr="BoerMulders_DY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/>
                    <a:srcRect/>
                    <a:stretch>
                      <a:fillRect/>
                    </a:stretch>
                  </p:blipFill>
                  <p:spPr bwMode="auto">
                    <a:xfrm>
                      <a:off x="2574" y="523"/>
                      <a:ext cx="1973" cy="138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82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169" y="1046"/>
                      <a:ext cx="320" cy="154"/>
                    </a:xfrm>
                    <a:prstGeom prst="rect">
                      <a:avLst/>
                    </a:prstGeom>
                    <a:noFill/>
                    <a:ln w="3175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r>
                        <a:rPr lang="en-US" sz="1000">
                          <a:solidFill>
                            <a:srgbClr val="3333FF"/>
                          </a:solidFill>
                          <a:latin typeface="Arial" pitchFamily="-111" charset="0"/>
                        </a:rPr>
                        <a:t>NA10</a:t>
                      </a:r>
                      <a:endParaRPr lang="it-IT" sz="1000">
                        <a:solidFill>
                          <a:srgbClr val="3333FF"/>
                        </a:solidFill>
                        <a:latin typeface="Arial" pitchFamily="-111" charset="0"/>
                      </a:endParaRPr>
                    </a:p>
                  </p:txBody>
                </p:sp>
                <p:sp>
                  <p:nvSpPr>
                    <p:cNvPr id="83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149" y="1372"/>
                      <a:ext cx="301" cy="154"/>
                    </a:xfrm>
                    <a:prstGeom prst="rect">
                      <a:avLst/>
                    </a:prstGeom>
                    <a:noFill/>
                    <a:ln w="3175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r>
                        <a:rPr lang="en-US" sz="1000">
                          <a:solidFill>
                            <a:schemeClr val="tx1"/>
                          </a:solidFill>
                          <a:latin typeface="Arial" pitchFamily="-111" charset="0"/>
                        </a:rPr>
                        <a:t>E866</a:t>
                      </a:r>
                      <a:endParaRPr lang="it-IT" sz="1000">
                        <a:solidFill>
                          <a:schemeClr val="tx1"/>
                        </a:solidFill>
                        <a:latin typeface="Arial" pitchFamily="-111" charset="0"/>
                      </a:endParaRPr>
                    </a:p>
                  </p:txBody>
                </p:sp>
                <p:sp>
                  <p:nvSpPr>
                    <p:cNvPr id="84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129" y="672"/>
                      <a:ext cx="301" cy="154"/>
                    </a:xfrm>
                    <a:prstGeom prst="rect">
                      <a:avLst/>
                    </a:prstGeom>
                    <a:noFill/>
                    <a:ln w="3175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r>
                        <a:rPr lang="en-US" sz="1000">
                          <a:solidFill>
                            <a:srgbClr val="FF3300"/>
                          </a:solidFill>
                          <a:latin typeface="Arial" pitchFamily="-111" charset="0"/>
                        </a:rPr>
                        <a:t>E615</a:t>
                      </a:r>
                      <a:endParaRPr lang="it-IT" sz="1000">
                        <a:solidFill>
                          <a:srgbClr val="FF3300"/>
                        </a:solidFill>
                        <a:latin typeface="Arial" pitchFamily="-111" charset="0"/>
                      </a:endParaRPr>
                    </a:p>
                  </p:txBody>
                </p:sp>
              </p:grpSp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6017111" y="3421087"/>
                    <a:ext cx="27894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Small in the sea region ?!        </a:t>
                    </a:r>
                  </a:p>
                </p:txBody>
              </p:sp>
            </p:grpSp>
            <p:graphicFrame>
              <p:nvGraphicFramePr>
                <p:cNvPr id="401413" name="Object 5"/>
                <p:cNvGraphicFramePr>
                  <a:graphicFrameLocks noChangeAspect="1"/>
                </p:cNvGraphicFramePr>
                <p:nvPr/>
              </p:nvGraphicFramePr>
              <p:xfrm>
                <a:off x="6497638" y="627063"/>
                <a:ext cx="1979612" cy="561975"/>
              </p:xfrm>
              <a:graphic>
                <a:graphicData uri="http://schemas.openxmlformats.org/presentationml/2006/ole">
                  <p:oleObj spid="_x0000_s401413" name="Equation" r:id="rId9" imgW="927100" imgH="228600" progId="Equation.3">
                    <p:embed/>
                  </p:oleObj>
                </a:graphicData>
              </a:graphic>
            </p:graphicFrame>
          </p:grpSp>
        </p:grpSp>
        <p:sp>
          <p:nvSpPr>
            <p:cNvPr id="89" name="Line 20"/>
            <p:cNvSpPr>
              <a:spLocks noChangeShapeType="1"/>
            </p:cNvSpPr>
            <p:nvPr/>
          </p:nvSpPr>
          <p:spPr bwMode="auto">
            <a:xfrm>
              <a:off x="5104527" y="1254537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97849" y="2656954"/>
            <a:ext cx="4005615" cy="3819311"/>
            <a:chOff x="197849" y="2525563"/>
            <a:chExt cx="4005615" cy="3819311"/>
          </a:xfrm>
        </p:grpSpPr>
        <p:grpSp>
          <p:nvGrpSpPr>
            <p:cNvPr id="52" name="Group 47"/>
            <p:cNvGrpSpPr/>
            <p:nvPr/>
          </p:nvGrpSpPr>
          <p:grpSpPr>
            <a:xfrm>
              <a:off x="283691" y="2525563"/>
              <a:ext cx="3828881" cy="2604127"/>
              <a:chOff x="63500" y="1044581"/>
              <a:chExt cx="3963988" cy="2613030"/>
            </a:xfrm>
          </p:grpSpPr>
          <p:sp>
            <p:nvSpPr>
              <p:cNvPr id="53" name="Text Box 3"/>
              <p:cNvSpPr txBox="1">
                <a:spLocks noChangeArrowheads="1"/>
              </p:cNvSpPr>
              <p:nvPr/>
            </p:nvSpPr>
            <p:spPr bwMode="auto">
              <a:xfrm>
                <a:off x="1292225" y="2790835"/>
                <a:ext cx="328613" cy="586775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latin typeface="Arial" charset="0"/>
                    <a:ea typeface="Arial" charset="0"/>
                    <a:cs typeface="Arial" charset="0"/>
                  </a:rPr>
                  <a:t>┴</a:t>
                </a:r>
              </a:p>
            </p:txBody>
          </p:sp>
          <p:sp>
            <p:nvSpPr>
              <p:cNvPr id="54" name="Text Box 4"/>
              <p:cNvSpPr txBox="1">
                <a:spLocks noChangeArrowheads="1"/>
              </p:cNvSpPr>
              <p:nvPr/>
            </p:nvSpPr>
            <p:spPr bwMode="auto">
              <a:xfrm>
                <a:off x="2155825" y="2790835"/>
                <a:ext cx="328613" cy="586775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latin typeface="Arial" charset="0"/>
                    <a:ea typeface="Arial" charset="0"/>
                    <a:cs typeface="Arial" charset="0"/>
                  </a:rPr>
                  <a:t>┴</a:t>
                </a:r>
              </a:p>
            </p:txBody>
          </p:sp>
          <p:sp>
            <p:nvSpPr>
              <p:cNvPr id="55" name="Text Box 5"/>
              <p:cNvSpPr txBox="1">
                <a:spLocks noChangeArrowheads="1"/>
              </p:cNvSpPr>
              <p:nvPr/>
            </p:nvSpPr>
            <p:spPr bwMode="auto">
              <a:xfrm>
                <a:off x="2917825" y="1598620"/>
                <a:ext cx="309563" cy="586775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latin typeface="Arial" charset="0"/>
                    <a:ea typeface="Arial" charset="0"/>
                    <a:cs typeface="Arial" charset="0"/>
                  </a:rPr>
                  <a:t>┴</a:t>
                </a:r>
              </a:p>
            </p:txBody>
          </p:sp>
          <p:sp>
            <p:nvSpPr>
              <p:cNvPr id="56" name="Text Box 6"/>
              <p:cNvSpPr txBox="1">
                <a:spLocks noChangeArrowheads="1"/>
              </p:cNvSpPr>
              <p:nvPr/>
            </p:nvSpPr>
            <p:spPr bwMode="auto">
              <a:xfrm>
                <a:off x="2955925" y="2181234"/>
                <a:ext cx="328613" cy="586775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latin typeface="Arial" charset="0"/>
                    <a:ea typeface="Arial" charset="0"/>
                    <a:cs typeface="Arial" charset="0"/>
                  </a:rPr>
                  <a:t>┴</a:t>
                </a:r>
              </a:p>
            </p:txBody>
          </p:sp>
          <p:sp>
            <p:nvSpPr>
              <p:cNvPr id="57" name="Text Box 7"/>
              <p:cNvSpPr txBox="1">
                <a:spLocks noChangeArrowheads="1"/>
              </p:cNvSpPr>
              <p:nvPr/>
            </p:nvSpPr>
            <p:spPr bwMode="auto">
              <a:xfrm>
                <a:off x="3413125" y="2790835"/>
                <a:ext cx="328613" cy="586775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latin typeface="Arial" charset="0"/>
                    <a:ea typeface="Arial" charset="0"/>
                    <a:cs typeface="Arial" charset="0"/>
                  </a:rPr>
                  <a:t>┴</a:t>
                </a:r>
              </a:p>
            </p:txBody>
          </p:sp>
          <p:sp>
            <p:nvSpPr>
              <p:cNvPr id="58" name="Rectangle 8"/>
              <p:cNvSpPr>
                <a:spLocks noChangeArrowheads="1"/>
              </p:cNvSpPr>
              <p:nvPr/>
            </p:nvSpPr>
            <p:spPr bwMode="auto">
              <a:xfrm>
                <a:off x="2717800" y="1562100"/>
                <a:ext cx="1117600" cy="584200"/>
              </a:xfrm>
              <a:prstGeom prst="rect">
                <a:avLst/>
              </a:prstGeom>
              <a:solidFill>
                <a:srgbClr val="00CCFF">
                  <a:alpha val="30000"/>
                </a:srgbClr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59" name="Picture 9" descr="tabellapdf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63500" y="1433519"/>
                <a:ext cx="3956050" cy="2224092"/>
              </a:xfrm>
              <a:prstGeom prst="rect">
                <a:avLst/>
              </a:prstGeom>
              <a:noFill/>
            </p:spPr>
          </p:pic>
          <p:grpSp>
            <p:nvGrpSpPr>
              <p:cNvPr id="60" name="Group 38"/>
              <p:cNvGrpSpPr>
                <a:grpSpLocks/>
              </p:cNvGrpSpPr>
              <p:nvPr/>
            </p:nvGrpSpPr>
            <p:grpSpPr bwMode="auto">
              <a:xfrm>
                <a:off x="1600629" y="2437448"/>
                <a:ext cx="439738" cy="309372"/>
                <a:chOff x="3966" y="1416"/>
                <a:chExt cx="317" cy="203"/>
              </a:xfrm>
            </p:grpSpPr>
            <p:sp>
              <p:nvSpPr>
                <p:cNvPr id="65" name="Rectangle 39"/>
                <p:cNvSpPr>
                  <a:spLocks noChangeArrowheads="1"/>
                </p:cNvSpPr>
                <p:nvPr/>
              </p:nvSpPr>
              <p:spPr bwMode="auto">
                <a:xfrm>
                  <a:off x="4032" y="1433"/>
                  <a:ext cx="184" cy="184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Rectangle 40"/>
                <p:cNvSpPr>
                  <a:spLocks noChangeArrowheads="1"/>
                </p:cNvSpPr>
                <p:nvPr/>
              </p:nvSpPr>
              <p:spPr bwMode="auto">
                <a:xfrm rot="10800000" flipV="1">
                  <a:off x="3966" y="1416"/>
                  <a:ext cx="317" cy="203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  <a:latin typeface="Arial" charset="0"/>
                    </a:rPr>
                    <a:t>g</a:t>
                  </a:r>
                  <a:r>
                    <a:rPr lang="en-US" sz="1400" baseline="-25000" dirty="0">
                      <a:solidFill>
                        <a:schemeClr val="tx1"/>
                      </a:solidFill>
                      <a:latin typeface="Arial" charset="0"/>
                    </a:rPr>
                    <a:t>1L</a:t>
                  </a:r>
                  <a:endParaRPr lang="it-IT" sz="1400" baseline="-25000" dirty="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61" name="Group 41"/>
              <p:cNvGrpSpPr>
                <a:grpSpLocks/>
              </p:cNvGrpSpPr>
              <p:nvPr/>
            </p:nvGrpSpPr>
            <p:grpSpPr bwMode="auto">
              <a:xfrm>
                <a:off x="2844800" y="2894027"/>
                <a:ext cx="368300" cy="309564"/>
                <a:chOff x="4880" y="1528"/>
                <a:chExt cx="232" cy="195"/>
              </a:xfrm>
            </p:grpSpPr>
            <p:sp>
              <p:nvSpPr>
                <p:cNvPr id="63" name="Rectangle 42"/>
                <p:cNvSpPr>
                  <a:spLocks noChangeArrowheads="1"/>
                </p:cNvSpPr>
                <p:nvPr/>
              </p:nvSpPr>
              <p:spPr bwMode="auto">
                <a:xfrm>
                  <a:off x="4880" y="1536"/>
                  <a:ext cx="184" cy="184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Rectangle 43"/>
                <p:cNvSpPr>
                  <a:spLocks noChangeArrowheads="1"/>
                </p:cNvSpPr>
                <p:nvPr/>
              </p:nvSpPr>
              <p:spPr bwMode="auto">
                <a:xfrm>
                  <a:off x="4888" y="1528"/>
                  <a:ext cx="224" cy="195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  <a:latin typeface="Arial" charset="0"/>
                    </a:rPr>
                    <a:t>h</a:t>
                  </a:r>
                  <a:r>
                    <a:rPr lang="en-US" sz="1400" baseline="-25000" dirty="0">
                      <a:solidFill>
                        <a:schemeClr val="tx1"/>
                      </a:solidFill>
                      <a:latin typeface="Arial" charset="0"/>
                    </a:rPr>
                    <a:t>1</a:t>
                  </a:r>
                  <a:endParaRPr lang="it-IT" sz="1400" baseline="-25000" dirty="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62" name="Text Box 68"/>
              <p:cNvSpPr txBox="1">
                <a:spLocks noChangeArrowheads="1"/>
              </p:cNvSpPr>
              <p:nvPr/>
            </p:nvSpPr>
            <p:spPr bwMode="auto">
              <a:xfrm>
                <a:off x="76200" y="1044581"/>
                <a:ext cx="3951288" cy="370595"/>
              </a:xfrm>
              <a:prstGeom prst="rect">
                <a:avLst/>
              </a:prstGeom>
              <a:solidFill>
                <a:srgbClr val="FFCCF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800" dirty="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rPr>
                  <a:t>Distribution Functions (DF)</a:t>
                </a:r>
                <a:endParaRPr lang="it-IT" sz="1800" dirty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197849" y="5135262"/>
              <a:ext cx="4005615" cy="1209612"/>
              <a:chOff x="212447" y="4514862"/>
              <a:chExt cx="5729056" cy="1971663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2447" y="4514862"/>
                <a:ext cx="5729056" cy="1971663"/>
              </a:xfrm>
              <a:prstGeom prst="rect">
                <a:avLst/>
              </a:prstGeom>
            </p:spPr>
          </p:pic>
          <p:sp>
            <p:nvSpPr>
              <p:cNvPr id="75" name="Rectangle 74"/>
              <p:cNvSpPr/>
              <p:nvPr/>
            </p:nvSpPr>
            <p:spPr>
              <a:xfrm>
                <a:off x="212447" y="4514862"/>
                <a:ext cx="5729056" cy="6240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 Box 68"/>
              <p:cNvSpPr txBox="1">
                <a:spLocks noChangeArrowheads="1"/>
              </p:cNvSpPr>
              <p:nvPr/>
            </p:nvSpPr>
            <p:spPr bwMode="auto">
              <a:xfrm>
                <a:off x="298380" y="4631654"/>
                <a:ext cx="5471367" cy="602010"/>
              </a:xfrm>
              <a:prstGeom prst="rect">
                <a:avLst/>
              </a:prstGeom>
              <a:solidFill>
                <a:srgbClr val="FFCCF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dirty="0" smtClean="0">
                    <a:latin typeface="Garamond" charset="0"/>
                    <a:ea typeface="Arial" charset="0"/>
                    <a:cs typeface="Arial" charset="0"/>
                  </a:rPr>
                  <a:t>Fragmentation</a:t>
                </a:r>
                <a:r>
                  <a:rPr lang="en-US" sz="1800" dirty="0" smtClean="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rPr>
                  <a:t>Functions </a:t>
                </a:r>
                <a:r>
                  <a:rPr lang="en-US" sz="1800" dirty="0" smtClean="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rPr>
                  <a:t>(FF</a:t>
                </a:r>
                <a:r>
                  <a:rPr lang="en-US" sz="1800" dirty="0">
                    <a:solidFill>
                      <a:schemeClr val="tx1"/>
                    </a:solidFill>
                    <a:latin typeface="Garamond" charset="0"/>
                    <a:ea typeface="Arial" charset="0"/>
                    <a:cs typeface="Arial" charset="0"/>
                  </a:rPr>
                  <a:t>)</a:t>
                </a:r>
                <a:endParaRPr lang="it-IT" sz="1800" dirty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47" name="Oval 46"/>
          <p:cNvSpPr/>
          <p:nvPr/>
        </p:nvSpPr>
        <p:spPr>
          <a:xfrm>
            <a:off x="2847523" y="3649197"/>
            <a:ext cx="1489815" cy="37747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826799" y="6113385"/>
            <a:ext cx="1489815" cy="37747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26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08512" y="1606817"/>
            <a:ext cx="390642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Non-zero !</a:t>
            </a:r>
          </a:p>
          <a:p>
            <a:endParaRPr lang="en-US" dirty="0" smtClean="0">
              <a:solidFill>
                <a:srgbClr val="FF0000"/>
              </a:solidFill>
              <a:effectLst>
                <a:glow rad="101600">
                  <a:schemeClr val="accent2">
                    <a:lumMod val="40000"/>
                    <a:lumOff val="60000"/>
                    <a:alpha val="75000"/>
                  </a:schemeClr>
                </a:glow>
              </a:effectLst>
            </a:endParaRPr>
          </a:p>
          <a:p>
            <a:r>
              <a:rPr lang="en-US" dirty="0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Large difference in </a:t>
            </a:r>
          </a:p>
          <a:p>
            <a:r>
              <a:rPr lang="en-US" dirty="0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                      </a:t>
            </a:r>
            <a:r>
              <a:rPr lang="en-US" dirty="0" err="1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hadron</a:t>
            </a:r>
            <a:r>
              <a:rPr lang="en-US" dirty="0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 charge !</a:t>
            </a: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358146" y="764576"/>
            <a:ext cx="5408612" cy="554637"/>
          </a:xfrm>
          <a:prstGeom prst="round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6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2" name="Object 2"/>
          <p:cNvGraphicFramePr>
            <a:graphicFrameLocks noChangeAspect="1"/>
          </p:cNvGraphicFramePr>
          <p:nvPr/>
        </p:nvGraphicFramePr>
        <p:xfrm>
          <a:off x="450326" y="763588"/>
          <a:ext cx="4819650" cy="557212"/>
        </p:xfrm>
        <a:graphic>
          <a:graphicData uri="http://schemas.openxmlformats.org/presentationml/2006/ole">
            <p:oleObj spid="_x0000_s825346" name="Equation" r:id="rId4" imgW="2197100" imgH="254000" progId="Equation.3">
              <p:embed/>
            </p:oleObj>
          </a:graphicData>
        </a:graphic>
      </p:graphicFrame>
      <p:sp>
        <p:nvSpPr>
          <p:cNvPr id="53" name="Rectangle 52"/>
          <p:cNvSpPr/>
          <p:nvPr/>
        </p:nvSpPr>
        <p:spPr>
          <a:xfrm>
            <a:off x="2665441" y="-76200"/>
            <a:ext cx="366698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Cos2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/>
              </a:rPr>
              <a:t>f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modulation</a:t>
            </a:r>
          </a:p>
        </p:txBody>
      </p:sp>
      <p:pic>
        <p:nvPicPr>
          <p:cNvPr id="20" name="Picture 19" descr="rebesca.Feb10.noprefactor-deuterium-cos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734066" y="4151624"/>
            <a:ext cx="7200900" cy="2349500"/>
          </a:xfrm>
          <a:prstGeom prst="rect">
            <a:avLst/>
          </a:prstGeom>
        </p:spPr>
      </p:pic>
      <p:grpSp>
        <p:nvGrpSpPr>
          <p:cNvPr id="2" name="Group 30"/>
          <p:cNvGrpSpPr/>
          <p:nvPr/>
        </p:nvGrpSpPr>
        <p:grpSpPr>
          <a:xfrm>
            <a:off x="3392659" y="1827271"/>
            <a:ext cx="5551937" cy="2108751"/>
            <a:chOff x="3392659" y="1827271"/>
            <a:chExt cx="5551937" cy="2108751"/>
          </a:xfrm>
        </p:grpSpPr>
        <p:grpSp>
          <p:nvGrpSpPr>
            <p:cNvPr id="3" name="Group 28"/>
            <p:cNvGrpSpPr/>
            <p:nvPr/>
          </p:nvGrpSpPr>
          <p:grpSpPr>
            <a:xfrm>
              <a:off x="3392659" y="1827271"/>
              <a:ext cx="5551937" cy="2108751"/>
              <a:chOff x="3392659" y="1856469"/>
              <a:chExt cx="5551937" cy="2108751"/>
            </a:xfrm>
          </p:grpSpPr>
          <p:grpSp>
            <p:nvGrpSpPr>
              <p:cNvPr id="4" name="Group 22"/>
              <p:cNvGrpSpPr/>
              <p:nvPr/>
            </p:nvGrpSpPr>
            <p:grpSpPr>
              <a:xfrm>
                <a:off x="3392659" y="1856469"/>
                <a:ext cx="5551937" cy="2108751"/>
                <a:chOff x="3348865" y="1914865"/>
                <a:chExt cx="5551937" cy="2108751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48865" y="1914865"/>
                  <a:ext cx="5551937" cy="1710652"/>
                </a:xfrm>
                <a:prstGeom prst="rect">
                  <a:avLst/>
                </a:prstGeom>
              </p:spPr>
            </p:pic>
            <p:pic>
              <p:nvPicPr>
                <p:cNvPr id="19" name="Picture 28" descr="brada_axis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3459268" y="3610918"/>
                  <a:ext cx="5426936" cy="4126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7" name="Rectangle 26"/>
              <p:cNvSpPr/>
              <p:nvPr/>
            </p:nvSpPr>
            <p:spPr>
              <a:xfrm>
                <a:off x="5598559" y="2905252"/>
                <a:ext cx="1115219" cy="6091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 flipV="1">
                <a:off x="6405420" y="2715461"/>
                <a:ext cx="366750" cy="2209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88854" y="3135936"/>
                <a:ext cx="2597119" cy="323336"/>
              </a:xfrm>
              <a:prstGeom prst="rect">
                <a:avLst/>
              </a:prstGeom>
            </p:spPr>
          </p:pic>
        </p:grpSp>
        <p:sp>
          <p:nvSpPr>
            <p:cNvPr id="30" name="Rectangle 29"/>
            <p:cNvSpPr/>
            <p:nvPr/>
          </p:nvSpPr>
          <p:spPr>
            <a:xfrm flipV="1">
              <a:off x="6626190" y="2500949"/>
              <a:ext cx="366750" cy="243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883143" y="3116432"/>
            <a:ext cx="1290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Stat err only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79524" y="735378"/>
            <a:ext cx="3509330" cy="871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7981" y="1884346"/>
            <a:ext cx="445127" cy="503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27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151299" y="1733606"/>
            <a:ext cx="2720103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Observed difference 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in </a:t>
            </a:r>
            <a:r>
              <a:rPr lang="en-US" sz="2200" dirty="0" err="1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hadron</a:t>
            </a:r>
            <a:r>
              <a:rPr lang="en-US" sz="2200" dirty="0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 charge !</a:t>
            </a: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222065" y="1719007"/>
            <a:ext cx="5455103" cy="2290010"/>
            <a:chOff x="186" y="1098"/>
            <a:chExt cx="3486" cy="1476"/>
          </a:xfrm>
        </p:grpSpPr>
        <p:pic>
          <p:nvPicPr>
            <p:cNvPr id="47" name="Picture 27" descr="brada_cosphi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6" y="1098"/>
              <a:ext cx="3478" cy="1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28" descr="brada_axi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4" y="2308"/>
              <a:ext cx="3468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6" name="Text Box 35"/>
          <p:cNvSpPr txBox="1">
            <a:spLocks noChangeArrowheads="1"/>
          </p:cNvSpPr>
          <p:nvPr/>
        </p:nvSpPr>
        <p:spPr bwMode="auto">
          <a:xfrm>
            <a:off x="2281930" y="3212388"/>
            <a:ext cx="1386705" cy="36933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 i="1" dirty="0">
                <a:latin typeface="Tahoma" pitchFamily="-111" charset="0"/>
              </a:rPr>
              <a:t>preliminary</a:t>
            </a:r>
            <a:endParaRPr lang="it-IT" sz="1800" b="0" i="1" dirty="0">
              <a:latin typeface="Tahoma" pitchFamily="-111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226186" y="1557895"/>
            <a:ext cx="773913" cy="233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770732" y="762652"/>
            <a:ext cx="5408612" cy="554637"/>
          </a:xfrm>
          <a:prstGeom prst="round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6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2" name="Object 2"/>
          <p:cNvGraphicFramePr>
            <a:graphicFrameLocks noChangeAspect="1"/>
          </p:cNvGraphicFramePr>
          <p:nvPr/>
        </p:nvGraphicFramePr>
        <p:xfrm>
          <a:off x="985186" y="762652"/>
          <a:ext cx="5014913" cy="557213"/>
        </p:xfrm>
        <a:graphic>
          <a:graphicData uri="http://schemas.openxmlformats.org/presentationml/2006/ole">
            <p:oleObj spid="_x0000_s399364" name="Equation" r:id="rId6" imgW="2286000" imgH="254000" progId="Equation.3">
              <p:embed/>
            </p:oleObj>
          </a:graphicData>
        </a:graphic>
      </p:graphicFrame>
      <p:sp>
        <p:nvSpPr>
          <p:cNvPr id="53" name="Rectangle 52"/>
          <p:cNvSpPr/>
          <p:nvPr/>
        </p:nvSpPr>
        <p:spPr>
          <a:xfrm>
            <a:off x="2782435" y="-76200"/>
            <a:ext cx="343300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Cos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/>
              </a:rPr>
              <a:t>f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modulation</a:t>
            </a:r>
          </a:p>
        </p:txBody>
      </p:sp>
      <p:pic>
        <p:nvPicPr>
          <p:cNvPr id="54" name="Picture 53" descr="rebesca.Feb10.noprefactor-deuterium-co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51762" y="4205288"/>
            <a:ext cx="7200900" cy="234950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601179" y="934082"/>
            <a:ext cx="207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Sub-leading twist !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6248964" y="2561443"/>
            <a:ext cx="248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 of non-zero BM ?</a:t>
            </a:r>
            <a:endParaRPr lang="en-US" dirty="0"/>
          </a:p>
        </p:txBody>
      </p: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4094071" y="3223919"/>
            <a:ext cx="1302961" cy="33855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ahoma" pitchFamily="-111" charset="0"/>
              </a:rPr>
              <a:t>Stat err only</a:t>
            </a:r>
            <a:endParaRPr lang="it-IT" sz="1600" dirty="0">
              <a:solidFill>
                <a:srgbClr val="FF0000"/>
              </a:solidFill>
              <a:latin typeface="Tahoma" pitchFamily="-111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76754" y="3298999"/>
            <a:ext cx="22068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</a:rPr>
              <a:t>Higher twists ?</a:t>
            </a:r>
            <a:endParaRPr lang="en-US" sz="2200" b="1" dirty="0">
              <a:solidFill>
                <a:srgbClr val="0000FF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51299" y="3307617"/>
            <a:ext cx="412466" cy="384450"/>
            <a:chOff x="252827" y="4730516"/>
            <a:chExt cx="412466" cy="384450"/>
          </a:xfrm>
        </p:grpSpPr>
        <p:sp>
          <p:nvSpPr>
            <p:cNvPr id="23" name="Oval 22"/>
            <p:cNvSpPr/>
            <p:nvPr/>
          </p:nvSpPr>
          <p:spPr>
            <a:xfrm>
              <a:off x="252827" y="4745634"/>
              <a:ext cx="412466" cy="369332"/>
            </a:xfrm>
            <a:prstGeom prst="ellipse">
              <a:avLst/>
            </a:prstGeom>
            <a:effectLst>
              <a:glow rad="101600">
                <a:srgbClr val="FF44D3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0476" y="4730516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</a:rPr>
                <a:t>3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894044"/>
            <a:ext cx="2536084" cy="1668476"/>
          </a:xfrm>
          <a:prstGeom prst="rect">
            <a:avLst/>
          </a:prstGeom>
        </p:spPr>
      </p:pic>
      <p:grpSp>
        <p:nvGrpSpPr>
          <p:cNvPr id="51" name="Group 47"/>
          <p:cNvGrpSpPr/>
          <p:nvPr/>
        </p:nvGrpSpPr>
        <p:grpSpPr>
          <a:xfrm>
            <a:off x="283691" y="2613157"/>
            <a:ext cx="3828881" cy="2604127"/>
            <a:chOff x="63500" y="1044581"/>
            <a:chExt cx="3963988" cy="2613030"/>
          </a:xfrm>
        </p:grpSpPr>
        <p:sp>
          <p:nvSpPr>
            <p:cNvPr id="52" name="Text Box 3"/>
            <p:cNvSpPr txBox="1">
              <a:spLocks noChangeArrowheads="1"/>
            </p:cNvSpPr>
            <p:nvPr/>
          </p:nvSpPr>
          <p:spPr bwMode="auto">
            <a:xfrm>
              <a:off x="1292225" y="2790835"/>
              <a:ext cx="32861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2155825" y="2790835"/>
              <a:ext cx="32861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54" name="Text Box 5"/>
            <p:cNvSpPr txBox="1">
              <a:spLocks noChangeArrowheads="1"/>
            </p:cNvSpPr>
            <p:nvPr/>
          </p:nvSpPr>
          <p:spPr bwMode="auto">
            <a:xfrm>
              <a:off x="2917825" y="1598620"/>
              <a:ext cx="30956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55" name="Text Box 6"/>
            <p:cNvSpPr txBox="1">
              <a:spLocks noChangeArrowheads="1"/>
            </p:cNvSpPr>
            <p:nvPr/>
          </p:nvSpPr>
          <p:spPr bwMode="auto">
            <a:xfrm>
              <a:off x="2955925" y="2181234"/>
              <a:ext cx="32861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56" name="Text Box 7"/>
            <p:cNvSpPr txBox="1">
              <a:spLocks noChangeArrowheads="1"/>
            </p:cNvSpPr>
            <p:nvPr/>
          </p:nvSpPr>
          <p:spPr bwMode="auto">
            <a:xfrm>
              <a:off x="3413125" y="2790835"/>
              <a:ext cx="32861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57" name="Rectangle 8"/>
            <p:cNvSpPr>
              <a:spLocks noChangeArrowheads="1"/>
            </p:cNvSpPr>
            <p:nvPr/>
          </p:nvSpPr>
          <p:spPr bwMode="auto">
            <a:xfrm>
              <a:off x="2717800" y="1562100"/>
              <a:ext cx="1117600" cy="584200"/>
            </a:xfrm>
            <a:prstGeom prst="rect">
              <a:avLst/>
            </a:prstGeom>
            <a:solidFill>
              <a:srgbClr val="00CCFF">
                <a:alpha val="30000"/>
              </a:srgbClr>
            </a:solidFill>
            <a:ln w="31750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58" name="Picture 9" descr="tabellapd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3500" y="1433519"/>
              <a:ext cx="3956050" cy="2224092"/>
            </a:xfrm>
            <a:prstGeom prst="rect">
              <a:avLst/>
            </a:prstGeom>
            <a:noFill/>
          </p:spPr>
        </p:pic>
        <p:grpSp>
          <p:nvGrpSpPr>
            <p:cNvPr id="59" name="Group 38"/>
            <p:cNvGrpSpPr>
              <a:grpSpLocks/>
            </p:cNvGrpSpPr>
            <p:nvPr/>
          </p:nvGrpSpPr>
          <p:grpSpPr bwMode="auto">
            <a:xfrm>
              <a:off x="1600629" y="2437448"/>
              <a:ext cx="439738" cy="309372"/>
              <a:chOff x="3966" y="1416"/>
              <a:chExt cx="317" cy="203"/>
            </a:xfrm>
          </p:grpSpPr>
          <p:sp>
            <p:nvSpPr>
              <p:cNvPr id="64" name="Rectangle 39"/>
              <p:cNvSpPr>
                <a:spLocks noChangeArrowheads="1"/>
              </p:cNvSpPr>
              <p:nvPr/>
            </p:nvSpPr>
            <p:spPr bwMode="auto">
              <a:xfrm>
                <a:off x="4032" y="1433"/>
                <a:ext cx="184" cy="184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5" name="Rectangle 40"/>
              <p:cNvSpPr>
                <a:spLocks noChangeArrowheads="1"/>
              </p:cNvSpPr>
              <p:nvPr/>
            </p:nvSpPr>
            <p:spPr bwMode="auto">
              <a:xfrm rot="10800000" flipV="1">
                <a:off x="3966" y="1416"/>
                <a:ext cx="317" cy="203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Arial" charset="0"/>
                  </a:rPr>
                  <a:t>g</a:t>
                </a:r>
                <a:r>
                  <a:rPr lang="en-US" sz="1400" baseline="-25000" dirty="0">
                    <a:solidFill>
                      <a:schemeClr val="tx1"/>
                    </a:solidFill>
                    <a:latin typeface="Arial" charset="0"/>
                  </a:rPr>
                  <a:t>1L</a:t>
                </a:r>
                <a:endParaRPr lang="it-IT" sz="1400" baseline="-250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grpSp>
          <p:nvGrpSpPr>
            <p:cNvPr id="60" name="Group 41"/>
            <p:cNvGrpSpPr>
              <a:grpSpLocks/>
            </p:cNvGrpSpPr>
            <p:nvPr/>
          </p:nvGrpSpPr>
          <p:grpSpPr bwMode="auto">
            <a:xfrm>
              <a:off x="2844800" y="2894027"/>
              <a:ext cx="368300" cy="309564"/>
              <a:chOff x="4880" y="1528"/>
              <a:chExt cx="232" cy="195"/>
            </a:xfrm>
          </p:grpSpPr>
          <p:sp>
            <p:nvSpPr>
              <p:cNvPr id="62" name="Rectangle 42"/>
              <p:cNvSpPr>
                <a:spLocks noChangeArrowheads="1"/>
              </p:cNvSpPr>
              <p:nvPr/>
            </p:nvSpPr>
            <p:spPr bwMode="auto">
              <a:xfrm>
                <a:off x="4880" y="1536"/>
                <a:ext cx="184" cy="184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3" name="Rectangle 43"/>
              <p:cNvSpPr>
                <a:spLocks noChangeArrowheads="1"/>
              </p:cNvSpPr>
              <p:nvPr/>
            </p:nvSpPr>
            <p:spPr bwMode="auto">
              <a:xfrm>
                <a:off x="4888" y="1528"/>
                <a:ext cx="224" cy="195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Arial" charset="0"/>
                  </a:rPr>
                  <a:t>h</a:t>
                </a:r>
                <a:r>
                  <a:rPr lang="en-US" sz="1400" baseline="-25000" dirty="0">
                    <a:solidFill>
                      <a:schemeClr val="tx1"/>
                    </a:solidFill>
                    <a:latin typeface="Arial" charset="0"/>
                  </a:rPr>
                  <a:t>1</a:t>
                </a:r>
                <a:endParaRPr lang="it-IT" sz="1400" baseline="-250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61" name="Text Box 68"/>
            <p:cNvSpPr txBox="1">
              <a:spLocks noChangeArrowheads="1"/>
            </p:cNvSpPr>
            <p:nvPr/>
          </p:nvSpPr>
          <p:spPr bwMode="auto">
            <a:xfrm>
              <a:off x="76200" y="1044581"/>
              <a:ext cx="3951288" cy="370595"/>
            </a:xfrm>
            <a:prstGeom prst="rect">
              <a:avLst/>
            </a:prstGeom>
            <a:solidFill>
              <a:srgbClr val="FF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Distribution Functions (DF)</a:t>
              </a:r>
              <a:endParaRPr lang="it-IT" sz="1800" dirty="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97849" y="5222856"/>
            <a:ext cx="4005615" cy="1209612"/>
            <a:chOff x="212447" y="4514862"/>
            <a:chExt cx="5729056" cy="1971663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2447" y="4514862"/>
              <a:ext cx="5729056" cy="1971663"/>
            </a:xfrm>
            <a:prstGeom prst="rect">
              <a:avLst/>
            </a:prstGeom>
          </p:spPr>
        </p:pic>
        <p:sp>
          <p:nvSpPr>
            <p:cNvPr id="68" name="Rectangle 67"/>
            <p:cNvSpPr/>
            <p:nvPr/>
          </p:nvSpPr>
          <p:spPr>
            <a:xfrm>
              <a:off x="212447" y="4514862"/>
              <a:ext cx="5729056" cy="62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 Box 68"/>
            <p:cNvSpPr txBox="1">
              <a:spLocks noChangeArrowheads="1"/>
            </p:cNvSpPr>
            <p:nvPr/>
          </p:nvSpPr>
          <p:spPr bwMode="auto">
            <a:xfrm>
              <a:off x="298380" y="4631654"/>
              <a:ext cx="5471367" cy="602010"/>
            </a:xfrm>
            <a:prstGeom prst="rect">
              <a:avLst/>
            </a:prstGeom>
            <a:solidFill>
              <a:srgbClr val="FF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 smtClean="0">
                  <a:latin typeface="Garamond" charset="0"/>
                  <a:ea typeface="Arial" charset="0"/>
                  <a:cs typeface="Arial" charset="0"/>
                </a:rPr>
                <a:t>Fragmentation</a:t>
              </a:r>
              <a:r>
                <a:rPr lang="en-US" sz="1800" dirty="0" smtClean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 </a:t>
              </a:r>
              <a:r>
                <a:rPr lang="en-US" sz="1800" dirty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Functions </a:t>
              </a:r>
              <a:r>
                <a:rPr lang="en-US" sz="1800" dirty="0" smtClean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(FF</a:t>
              </a:r>
              <a:r>
                <a:rPr lang="en-US" sz="1800" dirty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)</a:t>
              </a:r>
              <a:endParaRPr lang="it-IT" sz="1800" dirty="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28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6400800" y="744811"/>
            <a:ext cx="2286000" cy="572480"/>
          </a:xfrm>
          <a:prstGeom prst="round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6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8" name="Object 2"/>
          <p:cNvGraphicFramePr>
            <a:graphicFrameLocks noChangeAspect="1"/>
          </p:cNvGraphicFramePr>
          <p:nvPr/>
        </p:nvGraphicFramePr>
        <p:xfrm>
          <a:off x="6415025" y="808038"/>
          <a:ext cx="2228850" cy="444500"/>
        </p:xfrm>
        <a:graphic>
          <a:graphicData uri="http://schemas.openxmlformats.org/presentationml/2006/ole">
            <p:oleObj spid="_x0000_s397314" name="Equation" r:id="rId7" imgW="1016000" imgH="203200" progId="Equation.3">
              <p:embed/>
            </p:oleObj>
          </a:graphicData>
        </a:graphic>
      </p:graphicFrame>
      <p:grpSp>
        <p:nvGrpSpPr>
          <p:cNvPr id="72" name="Group 71"/>
          <p:cNvGrpSpPr/>
          <p:nvPr/>
        </p:nvGrpSpPr>
        <p:grpSpPr>
          <a:xfrm>
            <a:off x="4404202" y="1550708"/>
            <a:ext cx="4900376" cy="4857878"/>
            <a:chOff x="4404202" y="1550708"/>
            <a:chExt cx="4900376" cy="4857878"/>
          </a:xfrm>
        </p:grpSpPr>
        <p:grpSp>
          <p:nvGrpSpPr>
            <p:cNvPr id="71" name="Group 70"/>
            <p:cNvGrpSpPr/>
            <p:nvPr/>
          </p:nvGrpSpPr>
          <p:grpSpPr>
            <a:xfrm>
              <a:off x="4404202" y="1550708"/>
              <a:ext cx="4900376" cy="4857878"/>
              <a:chOff x="4404202" y="1550708"/>
              <a:chExt cx="4900376" cy="4857878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4750172" y="1550708"/>
                <a:ext cx="455440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i="1" dirty="0" smtClean="0"/>
                  <a:t>A. </a:t>
                </a:r>
                <a:r>
                  <a:rPr lang="en-US" sz="1400" i="1" dirty="0" err="1" smtClean="0"/>
                  <a:t>Airapetian</a:t>
                </a:r>
                <a:r>
                  <a:rPr lang="en-US" sz="1400" i="1" dirty="0" smtClean="0"/>
                  <a:t> et al, Phys. Rev. </a:t>
                </a:r>
                <a:r>
                  <a:rPr lang="en-US" sz="1400" i="1" dirty="0" err="1" smtClean="0"/>
                  <a:t>Lett</a:t>
                </a:r>
                <a:r>
                  <a:rPr lang="en-US" sz="1400" i="1" dirty="0" smtClean="0"/>
                  <a:t>. 94 (2005) 012002 </a:t>
                </a:r>
                <a:endParaRPr lang="en-US" sz="14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994384" y="5208257"/>
                <a:ext cx="384079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2005: First evidence from HERMES</a:t>
                </a:r>
              </a:p>
              <a:p>
                <a:r>
                  <a:rPr lang="en-US" dirty="0" smtClean="0"/>
                  <a:t>          SIDIS on proton</a:t>
                </a:r>
              </a:p>
              <a:p>
                <a:r>
                  <a:rPr lang="en-US" dirty="0" smtClean="0"/>
                  <a:t> 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          Non-zero 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Sivers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function !!        </a:t>
                </a:r>
              </a:p>
            </p:txBody>
          </p:sp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04202" y="1833710"/>
                <a:ext cx="4738902" cy="2848983"/>
              </a:xfrm>
              <a:prstGeom prst="rect">
                <a:avLst/>
              </a:prstGeom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48701" y="4695822"/>
              <a:ext cx="4636011" cy="541633"/>
            </a:xfrm>
            <a:prstGeom prst="rect">
              <a:avLst/>
            </a:prstGeom>
          </p:spPr>
        </p:pic>
      </p:grpSp>
      <p:sp>
        <p:nvSpPr>
          <p:cNvPr id="43" name="Rectangle 42"/>
          <p:cNvSpPr/>
          <p:nvPr/>
        </p:nvSpPr>
        <p:spPr>
          <a:xfrm>
            <a:off x="4677182" y="4565901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846203" y="-76200"/>
            <a:ext cx="13054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endParaRPr lang="en-US" sz="3600" b="1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55887" y="4546525"/>
            <a:ext cx="1489815" cy="37747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38976" y="6084187"/>
            <a:ext cx="1489815" cy="37747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921394" y="710135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SIDIS:</a:t>
            </a:r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4929870" y="1001018"/>
            <a:ext cx="1271990" cy="369332"/>
            <a:chOff x="4677182" y="1117810"/>
            <a:chExt cx="1271990" cy="369332"/>
          </a:xfrm>
        </p:grpSpPr>
        <p:sp>
          <p:nvSpPr>
            <p:cNvPr id="49" name="Text Box 19"/>
            <p:cNvSpPr txBox="1">
              <a:spLocks noChangeArrowheads="1"/>
            </p:cNvSpPr>
            <p:nvPr/>
          </p:nvSpPr>
          <p:spPr bwMode="auto">
            <a:xfrm>
              <a:off x="4677182" y="1117810"/>
              <a:ext cx="1271990" cy="36933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err="1">
                  <a:latin typeface="Arial" pitchFamily="-111" charset="0"/>
                </a:rPr>
                <a:t>e</a:t>
              </a:r>
              <a:r>
                <a:rPr lang="en-US" dirty="0" err="1" smtClean="0">
                  <a:latin typeface="Arial" pitchFamily="-111" charset="0"/>
                </a:rPr>
                <a:t>p</a:t>
              </a:r>
              <a:r>
                <a:rPr lang="en-US" dirty="0" smtClean="0"/>
                <a:t>     </a:t>
              </a:r>
              <a:r>
                <a:rPr lang="en-US" dirty="0" err="1" smtClean="0">
                  <a:latin typeface="Arial"/>
                </a:rPr>
                <a:t>e’h</a:t>
              </a:r>
              <a:r>
                <a:rPr lang="en-US" dirty="0" err="1" smtClean="0">
                  <a:latin typeface="Arial" pitchFamily="-111" charset="0"/>
                </a:rPr>
                <a:t>X</a:t>
              </a:r>
              <a:endParaRPr lang="it-IT" dirty="0">
                <a:latin typeface="Arial" pitchFamily="-111" charset="0"/>
              </a:endParaRPr>
            </a:p>
          </p:txBody>
        </p:sp>
        <p:sp>
          <p:nvSpPr>
            <p:cNvPr id="50" name="Line 20"/>
            <p:cNvSpPr>
              <a:spLocks noChangeShapeType="1"/>
            </p:cNvSpPr>
            <p:nvPr/>
          </p:nvSpPr>
          <p:spPr bwMode="auto">
            <a:xfrm>
              <a:off x="5051505" y="1343044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658175" y="565320"/>
            <a:ext cx="30700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Partonic</a:t>
            </a:r>
            <a:r>
              <a:rPr lang="en-US" sz="2200" dirty="0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 orbital motion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4195174" y="3393128"/>
            <a:ext cx="4948826" cy="3188146"/>
            <a:chOff x="4195174" y="3393128"/>
            <a:chExt cx="4948826" cy="3188146"/>
          </a:xfrm>
        </p:grpSpPr>
        <p:grpSp>
          <p:nvGrpSpPr>
            <p:cNvPr id="23" name="Group 22"/>
            <p:cNvGrpSpPr/>
            <p:nvPr/>
          </p:nvGrpSpPr>
          <p:grpSpPr>
            <a:xfrm>
              <a:off x="4195174" y="3659829"/>
              <a:ext cx="4948826" cy="2921445"/>
              <a:chOff x="4195174" y="3288697"/>
              <a:chExt cx="5128970" cy="3263380"/>
            </a:xfrm>
          </p:grpSpPr>
          <p:grpSp>
            <p:nvGrpSpPr>
              <p:cNvPr id="24" name="Group 29"/>
              <p:cNvGrpSpPr>
                <a:grpSpLocks/>
              </p:cNvGrpSpPr>
              <p:nvPr/>
            </p:nvGrpSpPr>
            <p:grpSpPr bwMode="auto">
              <a:xfrm>
                <a:off x="4195174" y="3288697"/>
                <a:ext cx="5128970" cy="3263380"/>
                <a:chOff x="144" y="1008"/>
                <a:chExt cx="5232" cy="3264"/>
              </a:xfrm>
            </p:grpSpPr>
            <p:sp>
              <p:nvSpPr>
                <p:cNvPr id="26" name="Rectangle 30"/>
                <p:cNvSpPr>
                  <a:spLocks noChangeArrowheads="1"/>
                </p:cNvSpPr>
                <p:nvPr/>
              </p:nvSpPr>
              <p:spPr bwMode="auto">
                <a:xfrm>
                  <a:off x="144" y="1008"/>
                  <a:ext cx="5232" cy="326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grpSp>
              <p:nvGrpSpPr>
                <p:cNvPr id="27" name="Group 31"/>
                <p:cNvGrpSpPr>
                  <a:grpSpLocks/>
                </p:cNvGrpSpPr>
                <p:nvPr/>
              </p:nvGrpSpPr>
              <p:grpSpPr bwMode="auto">
                <a:xfrm>
                  <a:off x="288" y="1079"/>
                  <a:ext cx="5042" cy="3150"/>
                  <a:chOff x="288" y="1079"/>
                  <a:chExt cx="5042" cy="3150"/>
                </a:xfrm>
              </p:grpSpPr>
              <p:graphicFrame>
                <p:nvGraphicFramePr>
                  <p:cNvPr id="28" name="Object 32"/>
                  <p:cNvGraphicFramePr>
                    <a:graphicFrameLocks noChangeAspect="1"/>
                  </p:cNvGraphicFramePr>
                  <p:nvPr/>
                </p:nvGraphicFramePr>
                <p:xfrm>
                  <a:off x="4429" y="1198"/>
                  <a:ext cx="901" cy="152"/>
                </p:xfrm>
                <a:graphic>
                  <a:graphicData uri="http://schemas.openxmlformats.org/presentationml/2006/ole">
                    <p:oleObj spid="_x0000_s382982" name="Equation" r:id="rId4" imgW="1143000" imgH="190440" progId="Equation.3">
                      <p:embed/>
                    </p:oleObj>
                  </a:graphicData>
                </a:graphic>
              </p:graphicFrame>
              <p:graphicFrame>
                <p:nvGraphicFramePr>
                  <p:cNvPr id="29" name="Object 33"/>
                  <p:cNvGraphicFramePr>
                    <a:graphicFrameLocks noChangeAspect="1"/>
                  </p:cNvGraphicFramePr>
                  <p:nvPr/>
                </p:nvGraphicFramePr>
                <p:xfrm>
                  <a:off x="4400" y="2410"/>
                  <a:ext cx="242" cy="193"/>
                </p:xfrm>
                <a:graphic>
                  <a:graphicData uri="http://schemas.openxmlformats.org/presentationml/2006/ole">
                    <p:oleObj spid="_x0000_s382983" name="Equation" r:id="rId5" imgW="228600" imgH="177480" progId="Equation.3">
                      <p:embed/>
                    </p:oleObj>
                  </a:graphicData>
                </a:graphic>
              </p:graphicFrame>
              <p:graphicFrame>
                <p:nvGraphicFramePr>
                  <p:cNvPr id="30" name="Object 34"/>
                  <p:cNvGraphicFramePr>
                    <a:graphicFrameLocks noChangeAspect="1"/>
                  </p:cNvGraphicFramePr>
                  <p:nvPr/>
                </p:nvGraphicFramePr>
                <p:xfrm>
                  <a:off x="4412" y="3296"/>
                  <a:ext cx="242" cy="193"/>
                </p:xfrm>
                <a:graphic>
                  <a:graphicData uri="http://schemas.openxmlformats.org/presentationml/2006/ole">
                    <p:oleObj spid="_x0000_s382984" name="Equation" r:id="rId6" imgW="228600" imgH="177480" progId="Equation.3">
                      <p:embed/>
                    </p:oleObj>
                  </a:graphicData>
                </a:graphic>
              </p:graphicFrame>
              <p:graphicFrame>
                <p:nvGraphicFramePr>
                  <p:cNvPr id="31" name="Object 35"/>
                  <p:cNvGraphicFramePr>
                    <a:graphicFrameLocks noChangeAspect="1"/>
                  </p:cNvGraphicFramePr>
                  <p:nvPr/>
                </p:nvGraphicFramePr>
                <p:xfrm>
                  <a:off x="4412" y="1478"/>
                  <a:ext cx="198" cy="202"/>
                </p:xfrm>
                <a:graphic>
                  <a:graphicData uri="http://schemas.openxmlformats.org/presentationml/2006/ole">
                    <p:oleObj spid="_x0000_s382985" name="Equation" r:id="rId7" imgW="190440" imgH="190440" progId="Equation.3">
                      <p:embed/>
                    </p:oleObj>
                  </a:graphicData>
                </a:graphic>
              </p:graphicFrame>
              <p:pic>
                <p:nvPicPr>
                  <p:cNvPr id="33" name="Picture 36"/>
                  <p:cNvPicPr>
                    <a:picLocks noChangeAspect="1" noChangeArrowheads="1"/>
                  </p:cNvPicPr>
                  <p:nvPr/>
                </p:nvPicPr>
                <p:blipFill>
                  <a:blip r:embed="rId8"/>
                  <a:srcRect/>
                  <a:stretch>
                    <a:fillRect/>
                  </a:stretch>
                </p:blipFill>
                <p:spPr bwMode="auto">
                  <a:xfrm>
                    <a:off x="288" y="1079"/>
                    <a:ext cx="4128" cy="3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sp>
            <p:nvSpPr>
              <p:cNvPr id="25" name="Rectangle 24"/>
              <p:cNvSpPr/>
              <p:nvPr/>
            </p:nvSpPr>
            <p:spPr>
              <a:xfrm>
                <a:off x="8394840" y="3435956"/>
                <a:ext cx="884210" cy="2709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4538302" y="3393128"/>
              <a:ext cx="26823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COMPASS on deuteron: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146" y="899626"/>
            <a:ext cx="3610245" cy="5710187"/>
          </a:xfrm>
          <a:prstGeom prst="rect">
            <a:avLst/>
          </a:prstGeom>
        </p:spPr>
      </p:pic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29</a:t>
            </a:fld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846195" y="-76200"/>
            <a:ext cx="13054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1168" y="550454"/>
            <a:ext cx="227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HERMES on proton: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387850" y="653496"/>
            <a:ext cx="4029432" cy="2853420"/>
            <a:chOff x="4387850" y="653496"/>
            <a:chExt cx="4029432" cy="285342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87850" y="978182"/>
              <a:ext cx="4029432" cy="2528734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479910" y="653496"/>
              <a:ext cx="2275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HERMES on proton: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817503" y="978182"/>
            <a:ext cx="2875862" cy="861324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17503" y="3588955"/>
            <a:ext cx="2875862" cy="861324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4865652" y="567702"/>
            <a:ext cx="3894138" cy="3030537"/>
            <a:chOff x="266700" y="3814763"/>
            <a:chExt cx="3894138" cy="3030537"/>
          </a:xfrm>
        </p:grpSpPr>
        <p:grpSp>
          <p:nvGrpSpPr>
            <p:cNvPr id="2" name="Group 11"/>
            <p:cNvGrpSpPr>
              <a:grpSpLocks/>
            </p:cNvGrpSpPr>
            <p:nvPr/>
          </p:nvGrpSpPr>
          <p:grpSpPr bwMode="auto">
            <a:xfrm>
              <a:off x="266700" y="3814763"/>
              <a:ext cx="3894138" cy="3030537"/>
              <a:chOff x="184" y="2219"/>
              <a:chExt cx="2557" cy="1997"/>
            </a:xfrm>
          </p:grpSpPr>
          <p:pic>
            <p:nvPicPr>
              <p:cNvPr id="1519628" name="Picture 12" descr="lambda_anselmino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84" y="2219"/>
                <a:ext cx="2557" cy="1997"/>
              </a:xfrm>
              <a:prstGeom prst="rect">
                <a:avLst/>
              </a:prstGeom>
              <a:noFill/>
            </p:spPr>
          </p:pic>
          <p:sp>
            <p:nvSpPr>
              <p:cNvPr id="1519629" name="Text Box 13"/>
              <p:cNvSpPr txBox="1">
                <a:spLocks noChangeArrowheads="1"/>
              </p:cNvSpPr>
              <p:nvPr/>
            </p:nvSpPr>
            <p:spPr bwMode="auto">
              <a:xfrm>
                <a:off x="2254" y="3659"/>
                <a:ext cx="285" cy="262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</a:rPr>
                  <a:t>x</a:t>
                </a:r>
                <a:r>
                  <a:rPr lang="en-US" sz="2000" baseline="-25000">
                    <a:solidFill>
                      <a:schemeClr val="tx1"/>
                    </a:solidFill>
                  </a:rPr>
                  <a:t>F</a:t>
                </a:r>
                <a:endParaRPr lang="it-IT" sz="2000" baseline="-25000">
                  <a:solidFill>
                    <a:schemeClr val="tx1"/>
                  </a:solidFill>
                </a:endParaRPr>
              </a:p>
            </p:txBody>
          </p:sp>
          <p:sp>
            <p:nvSpPr>
              <p:cNvPr id="1519630" name="Rectangle 14"/>
              <p:cNvSpPr>
                <a:spLocks noChangeArrowheads="1"/>
              </p:cNvSpPr>
              <p:nvPr/>
            </p:nvSpPr>
            <p:spPr bwMode="auto">
              <a:xfrm>
                <a:off x="1152" y="4072"/>
                <a:ext cx="424" cy="136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519631" name="Text Box 15"/>
            <p:cNvSpPr txBox="1">
              <a:spLocks noChangeArrowheads="1"/>
            </p:cNvSpPr>
            <p:nvPr/>
          </p:nvSpPr>
          <p:spPr bwMode="auto">
            <a:xfrm>
              <a:off x="757238" y="5381625"/>
              <a:ext cx="1785937" cy="28733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91431" tIns="45715" rIns="91431" bIns="45715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it-IT" sz="1600" b="0">
                  <a:solidFill>
                    <a:srgbClr val="008000"/>
                  </a:solidFill>
                  <a:ea typeface="Arial" pitchFamily="-108" charset="0"/>
                  <a:cs typeface="Arial" pitchFamily="-108" charset="0"/>
                </a:rPr>
                <a:t>√s = 80-100 GeV  </a:t>
              </a:r>
            </a:p>
          </p:txBody>
        </p:sp>
        <p:sp>
          <p:nvSpPr>
            <p:cNvPr id="1519632" name="Text Box 16"/>
            <p:cNvSpPr txBox="1">
              <a:spLocks noChangeArrowheads="1"/>
            </p:cNvSpPr>
            <p:nvPr/>
          </p:nvSpPr>
          <p:spPr bwMode="auto">
            <a:xfrm>
              <a:off x="1595438" y="4022725"/>
              <a:ext cx="1811337" cy="3365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91431" tIns="45715" rIns="91431" bIns="45715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it-IT" sz="1600" b="0" dirty="0">
                  <a:solidFill>
                    <a:srgbClr val="008000"/>
                  </a:solidFill>
                </a:rPr>
                <a:t> </a:t>
              </a:r>
              <a:r>
                <a:rPr lang="it-IT" sz="2000" dirty="0">
                  <a:solidFill>
                    <a:srgbClr val="CC0000"/>
                  </a:solidFill>
                </a:rPr>
                <a:t>pBe→</a:t>
              </a:r>
              <a:r>
                <a:rPr lang="it-IT" sz="2000" dirty="0">
                  <a:solidFill>
                    <a:srgbClr val="CC0000"/>
                  </a:solidFill>
                  <a:latin typeface="Symbol" pitchFamily="-108" charset="2"/>
                </a:rPr>
                <a:t>L</a:t>
              </a:r>
              <a:r>
                <a:rPr lang="it-IT" sz="2000" baseline="30000" dirty="0">
                  <a:solidFill>
                    <a:srgbClr val="CC0000"/>
                  </a:solidFill>
                  <a:latin typeface="Symbol" pitchFamily="-108" charset="2"/>
                  <a:sym typeface="Symbol" pitchFamily="-108" charset="2"/>
                </a:rPr>
                <a:t></a:t>
              </a:r>
              <a:r>
                <a:rPr lang="it-IT" sz="2000" dirty="0">
                  <a:solidFill>
                    <a:srgbClr val="CC0000"/>
                  </a:solidFill>
                </a:rPr>
                <a:t>X</a:t>
              </a:r>
              <a:endParaRPr lang="it-IT" sz="2000" dirty="0">
                <a:solidFill>
                  <a:srgbClr val="008000"/>
                </a:solidFill>
                <a:latin typeface="Arial" pitchFamily="-108" charset="0"/>
              </a:endParaRPr>
            </a:p>
          </p:txBody>
        </p:sp>
        <p:sp>
          <p:nvSpPr>
            <p:cNvPr id="1519669" name="Text Box 53"/>
            <p:cNvSpPr txBox="1">
              <a:spLocks noChangeArrowheads="1"/>
            </p:cNvSpPr>
            <p:nvPr/>
          </p:nvSpPr>
          <p:spPr bwMode="auto">
            <a:xfrm>
              <a:off x="2813050" y="4373563"/>
              <a:ext cx="1112838" cy="406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1412" tIns="45705" rIns="91412" bIns="45705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b="0" dirty="0" err="1">
                  <a:solidFill>
                    <a:schemeClr val="tx1"/>
                  </a:solidFill>
                </a:rPr>
                <a:t>Hep</a:t>
              </a:r>
              <a:r>
                <a:rPr lang="en-US" sz="1000" b="0" dirty="0">
                  <a:solidFill>
                    <a:schemeClr val="tx1"/>
                  </a:solidFill>
                </a:rPr>
                <a:t>-ph</a:t>
              </a:r>
            </a:p>
            <a:p>
              <a:pPr algn="ctr"/>
              <a:r>
                <a:rPr lang="en-US" sz="1000" b="0" dirty="0">
                  <a:solidFill>
                    <a:schemeClr val="tx1"/>
                  </a:solidFill>
                </a:rPr>
                <a:t>0008186</a:t>
              </a:r>
            </a:p>
          </p:txBody>
        </p:sp>
      </p:grpSp>
      <p:sp>
        <p:nvSpPr>
          <p:cNvPr id="54" name="Text Box 25"/>
          <p:cNvSpPr txBox="1">
            <a:spLocks noChangeArrowheads="1"/>
          </p:cNvSpPr>
          <p:nvPr/>
        </p:nvSpPr>
        <p:spPr bwMode="auto">
          <a:xfrm>
            <a:off x="2686050" y="5042433"/>
            <a:ext cx="2471737" cy="33655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1600" b="0" dirty="0">
                <a:solidFill>
                  <a:srgbClr val="008000"/>
                </a:solidFill>
                <a:latin typeface="Arial" pitchFamily="-108" charset="0"/>
              </a:rPr>
              <a:t> </a:t>
            </a:r>
            <a:r>
              <a:rPr lang="it-IT" sz="2000" dirty="0">
                <a:solidFill>
                  <a:srgbClr val="CC0000"/>
                </a:solidFill>
              </a:rPr>
              <a:t>p</a:t>
            </a:r>
            <a:r>
              <a:rPr lang="it-IT" baseline="30000" dirty="0">
                <a:solidFill>
                  <a:srgbClr val="CC0000"/>
                </a:solidFill>
                <a:sym typeface="Symbol" pitchFamily="-108" charset="2"/>
              </a:rPr>
              <a:t></a:t>
            </a:r>
            <a:r>
              <a:rPr lang="it-IT" sz="2000" dirty="0">
                <a:solidFill>
                  <a:srgbClr val="CC0000"/>
                </a:solidFill>
              </a:rPr>
              <a:t>p→</a:t>
            </a:r>
            <a:r>
              <a:rPr lang="it-IT" sz="2000" dirty="0">
                <a:solidFill>
                  <a:srgbClr val="CC0000"/>
                </a:solidFill>
                <a:latin typeface="Symbol" pitchFamily="-108" charset="2"/>
              </a:rPr>
              <a:t>p</a:t>
            </a:r>
            <a:r>
              <a:rPr lang="it-IT" sz="2000" dirty="0">
                <a:solidFill>
                  <a:srgbClr val="CC0000"/>
                </a:solidFill>
              </a:rPr>
              <a:t>X</a:t>
            </a:r>
          </a:p>
        </p:txBody>
      </p:sp>
      <p:grpSp>
        <p:nvGrpSpPr>
          <p:cNvPr id="55" name="Group 45"/>
          <p:cNvGrpSpPr>
            <a:grpSpLocks/>
          </p:cNvGrpSpPr>
          <p:nvPr/>
        </p:nvGrpSpPr>
        <p:grpSpPr bwMode="auto">
          <a:xfrm>
            <a:off x="0" y="2985033"/>
            <a:ext cx="2989262" cy="3495675"/>
            <a:chOff x="121" y="0"/>
            <a:chExt cx="1971" cy="2338"/>
          </a:xfrm>
        </p:grpSpPr>
        <p:grpSp>
          <p:nvGrpSpPr>
            <p:cNvPr id="56" name="Group 44"/>
            <p:cNvGrpSpPr>
              <a:grpSpLocks/>
            </p:cNvGrpSpPr>
            <p:nvPr/>
          </p:nvGrpSpPr>
          <p:grpSpPr bwMode="auto">
            <a:xfrm>
              <a:off x="121" y="0"/>
              <a:ext cx="1967" cy="2335"/>
              <a:chOff x="121" y="0"/>
              <a:chExt cx="1967" cy="2335"/>
            </a:xfrm>
          </p:grpSpPr>
          <p:pic>
            <p:nvPicPr>
              <p:cNvPr id="58" name="Picture 23" descr="AN_E70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21" y="123"/>
                <a:ext cx="1873" cy="2212"/>
              </a:xfrm>
              <a:prstGeom prst="rect">
                <a:avLst/>
              </a:prstGeom>
              <a:noFill/>
            </p:spPr>
          </p:pic>
          <p:sp>
            <p:nvSpPr>
              <p:cNvPr id="59" name="Text Box 31"/>
              <p:cNvSpPr txBox="1">
                <a:spLocks noChangeArrowheads="1"/>
              </p:cNvSpPr>
              <p:nvPr/>
            </p:nvSpPr>
            <p:spPr bwMode="auto">
              <a:xfrm>
                <a:off x="443" y="554"/>
                <a:ext cx="1179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1412" tIns="45705" rIns="91412" bIns="45705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b="0">
                    <a:solidFill>
                      <a:srgbClr val="0066FF"/>
                    </a:solidFill>
                  </a:rPr>
                  <a:t>p</a:t>
                </a:r>
                <a:r>
                  <a:rPr lang="en-US" sz="1600" b="0" baseline="-25000">
                    <a:solidFill>
                      <a:srgbClr val="0066FF"/>
                    </a:solidFill>
                  </a:rPr>
                  <a:t>T</a:t>
                </a:r>
                <a:r>
                  <a:rPr lang="en-US" sz="1600" b="0">
                    <a:solidFill>
                      <a:srgbClr val="0066FF"/>
                    </a:solidFill>
                  </a:rPr>
                  <a:t>&lt; 2 GeV/c</a:t>
                </a:r>
              </a:p>
            </p:txBody>
          </p:sp>
          <p:sp>
            <p:nvSpPr>
              <p:cNvPr id="60" name="Text Box 32"/>
              <p:cNvSpPr txBox="1">
                <a:spLocks noChangeArrowheads="1"/>
              </p:cNvSpPr>
              <p:nvPr/>
            </p:nvSpPr>
            <p:spPr bwMode="auto">
              <a:xfrm>
                <a:off x="525" y="414"/>
                <a:ext cx="1125" cy="19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91431" tIns="45715" rIns="91431" bIns="45715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it-IT" sz="1600" b="0">
                    <a:solidFill>
                      <a:srgbClr val="008000"/>
                    </a:solidFill>
                    <a:ea typeface="Arial" pitchFamily="-108" charset="0"/>
                    <a:cs typeface="Arial" pitchFamily="-108" charset="0"/>
                  </a:rPr>
                  <a:t>√s = 20 GeV  </a:t>
                </a:r>
              </a:p>
            </p:txBody>
          </p:sp>
          <p:sp>
            <p:nvSpPr>
              <p:cNvPr id="61" name="Rectangle 43"/>
              <p:cNvSpPr>
                <a:spLocks noChangeArrowheads="1"/>
              </p:cNvSpPr>
              <p:nvPr/>
            </p:nvSpPr>
            <p:spPr bwMode="auto">
              <a:xfrm>
                <a:off x="312" y="0"/>
                <a:ext cx="1776" cy="328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7" name="Text Box 24"/>
            <p:cNvSpPr txBox="1">
              <a:spLocks noChangeArrowheads="1"/>
            </p:cNvSpPr>
            <p:nvPr/>
          </p:nvSpPr>
          <p:spPr bwMode="auto">
            <a:xfrm>
              <a:off x="1806" y="2073"/>
              <a:ext cx="286" cy="26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</a:rPr>
                <a:t>x</a:t>
              </a:r>
              <a:r>
                <a:rPr lang="en-US" sz="2000" baseline="-25000">
                  <a:solidFill>
                    <a:schemeClr val="tx1"/>
                  </a:solidFill>
                </a:rPr>
                <a:t>F</a:t>
              </a:r>
              <a:endParaRPr lang="it-IT" sz="2000" baseline="-25000">
                <a:solidFill>
                  <a:schemeClr val="tx1"/>
                </a:solidFill>
              </a:endParaRPr>
            </a:p>
          </p:txBody>
        </p:sp>
      </p:grpSp>
      <p:sp>
        <p:nvSpPr>
          <p:cNvPr id="62" name="Text Box 50"/>
          <p:cNvSpPr txBox="1">
            <a:spLocks noChangeArrowheads="1"/>
          </p:cNvSpPr>
          <p:nvPr/>
        </p:nvSpPr>
        <p:spPr bwMode="auto">
          <a:xfrm>
            <a:off x="2698750" y="3696233"/>
            <a:ext cx="1087437" cy="6048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1600" b="0">
                <a:solidFill>
                  <a:srgbClr val="008000"/>
                </a:solidFill>
                <a:latin typeface="Arial" pitchFamily="-108" charset="0"/>
              </a:rPr>
              <a:t>E704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600" b="0">
                <a:solidFill>
                  <a:srgbClr val="008000"/>
                </a:solidFill>
                <a:latin typeface="Arial" pitchFamily="-108" charset="0"/>
              </a:rPr>
              <a:t>Fermilab</a:t>
            </a:r>
            <a:endParaRPr lang="it-IT" sz="2000">
              <a:solidFill>
                <a:srgbClr val="CC0000"/>
              </a:solidFill>
            </a:endParaRPr>
          </a:p>
        </p:txBody>
      </p:sp>
      <p:sp>
        <p:nvSpPr>
          <p:cNvPr id="63" name="Text Box 30"/>
          <p:cNvSpPr txBox="1">
            <a:spLocks noChangeArrowheads="1"/>
          </p:cNvSpPr>
          <p:nvPr/>
        </p:nvSpPr>
        <p:spPr bwMode="auto">
          <a:xfrm>
            <a:off x="1973262" y="4945596"/>
            <a:ext cx="1112838" cy="406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12" tIns="45705" rIns="91412" bIns="45705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0" dirty="0">
                <a:solidFill>
                  <a:schemeClr val="tx1"/>
                </a:solidFill>
              </a:rPr>
              <a:t>PLB 264 , 462 (1991)</a:t>
            </a:r>
          </a:p>
        </p:txBody>
      </p:sp>
      <p:grpSp>
        <p:nvGrpSpPr>
          <p:cNvPr id="64" name="Group 66"/>
          <p:cNvGrpSpPr>
            <a:grpSpLocks/>
          </p:cNvGrpSpPr>
          <p:nvPr/>
        </p:nvGrpSpPr>
        <p:grpSpPr bwMode="auto">
          <a:xfrm>
            <a:off x="3089275" y="3307296"/>
            <a:ext cx="6015037" cy="3222625"/>
            <a:chOff x="1971" y="203"/>
            <a:chExt cx="3789" cy="2118"/>
          </a:xfrm>
        </p:grpSpPr>
        <p:grpSp>
          <p:nvGrpSpPr>
            <p:cNvPr id="65" name="Group 57"/>
            <p:cNvGrpSpPr>
              <a:grpSpLocks/>
            </p:cNvGrpSpPr>
            <p:nvPr/>
          </p:nvGrpSpPr>
          <p:grpSpPr bwMode="auto">
            <a:xfrm>
              <a:off x="2952" y="203"/>
              <a:ext cx="2808" cy="2118"/>
              <a:chOff x="2952" y="203"/>
              <a:chExt cx="2808" cy="2118"/>
            </a:xfrm>
          </p:grpSpPr>
          <p:grpSp>
            <p:nvGrpSpPr>
              <p:cNvPr id="68" name="Group 58"/>
              <p:cNvGrpSpPr>
                <a:grpSpLocks/>
              </p:cNvGrpSpPr>
              <p:nvPr/>
            </p:nvGrpSpPr>
            <p:grpSpPr bwMode="auto">
              <a:xfrm>
                <a:off x="2952" y="203"/>
                <a:ext cx="2808" cy="2118"/>
                <a:chOff x="2952" y="203"/>
                <a:chExt cx="2808" cy="2118"/>
              </a:xfrm>
            </p:grpSpPr>
            <p:pic>
              <p:nvPicPr>
                <p:cNvPr id="70" name="Picture 59" descr="AN_STAR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3013" y="203"/>
                  <a:ext cx="2712" cy="2083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sp>
              <p:nvSpPr>
                <p:cNvPr id="71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4452" y="443"/>
                  <a:ext cx="1085" cy="189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lIns="91431" tIns="45715" rIns="91431" bIns="45715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it-IT" sz="1600" b="0" dirty="0">
                      <a:solidFill>
                        <a:srgbClr val="008000"/>
                      </a:solidFill>
                      <a:ea typeface="Arial" pitchFamily="-108" charset="0"/>
                      <a:cs typeface="Arial" pitchFamily="-108" charset="0"/>
                    </a:rPr>
                    <a:t>√s = 200 GeV  </a:t>
                  </a:r>
                </a:p>
              </p:txBody>
            </p:sp>
            <p:sp>
              <p:nvSpPr>
                <p:cNvPr id="72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4498" y="995"/>
                  <a:ext cx="749" cy="267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lIns="91412" tIns="45705" rIns="91412" bIns="45705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b="0" dirty="0" err="1">
                      <a:solidFill>
                        <a:schemeClr val="tx1"/>
                      </a:solidFill>
                    </a:rPr>
                    <a:t>hep</a:t>
                  </a:r>
                  <a:r>
                    <a:rPr lang="en-US" sz="1000" b="0" dirty="0">
                      <a:solidFill>
                        <a:schemeClr val="tx1"/>
                      </a:solidFill>
                    </a:rPr>
                    <a:t>-ex</a:t>
                  </a:r>
                </a:p>
                <a:p>
                  <a:pPr algn="ctr"/>
                  <a:r>
                    <a:rPr lang="en-US" sz="1000" b="0" dirty="0">
                      <a:solidFill>
                        <a:schemeClr val="tx1"/>
                      </a:solidFill>
                    </a:rPr>
                    <a:t>0801.2990</a:t>
                  </a:r>
                </a:p>
              </p:txBody>
            </p:sp>
            <p:sp>
              <p:nvSpPr>
                <p:cNvPr id="73" name="Rectangle 62"/>
                <p:cNvSpPr>
                  <a:spLocks noChangeArrowheads="1"/>
                </p:cNvSpPr>
                <p:nvPr/>
              </p:nvSpPr>
              <p:spPr bwMode="auto">
                <a:xfrm>
                  <a:off x="3672" y="208"/>
                  <a:ext cx="1672" cy="168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Rectangle 63"/>
                <p:cNvSpPr>
                  <a:spLocks noChangeArrowheads="1"/>
                </p:cNvSpPr>
                <p:nvPr/>
              </p:nvSpPr>
              <p:spPr bwMode="auto">
                <a:xfrm>
                  <a:off x="2952" y="2275"/>
                  <a:ext cx="2808" cy="46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Rectangle 64"/>
                <p:cNvSpPr>
                  <a:spLocks noChangeArrowheads="1"/>
                </p:cNvSpPr>
                <p:nvPr/>
              </p:nvSpPr>
              <p:spPr bwMode="auto">
                <a:xfrm>
                  <a:off x="5468" y="2152"/>
                  <a:ext cx="154" cy="161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9" name="Text Box 65"/>
              <p:cNvSpPr txBox="1">
                <a:spLocks noChangeArrowheads="1"/>
              </p:cNvSpPr>
              <p:nvPr/>
            </p:nvSpPr>
            <p:spPr bwMode="auto">
              <a:xfrm>
                <a:off x="5447" y="2053"/>
                <a:ext cx="273" cy="261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</a:rPr>
                  <a:t>x</a:t>
                </a:r>
                <a:r>
                  <a:rPr lang="en-US" sz="2000" baseline="-25000">
                    <a:solidFill>
                      <a:schemeClr val="tx1"/>
                    </a:solidFill>
                  </a:rPr>
                  <a:t>F</a:t>
                </a:r>
                <a:endParaRPr lang="it-IT" sz="2000" baseline="-25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6" name="AutoShape 48"/>
            <p:cNvSpPr>
              <a:spLocks noChangeArrowheads="1"/>
            </p:cNvSpPr>
            <p:nvPr/>
          </p:nvSpPr>
          <p:spPr bwMode="auto">
            <a:xfrm rot="66015" flipV="1">
              <a:off x="1971" y="1075"/>
              <a:ext cx="1118" cy="223"/>
            </a:xfrm>
            <a:prstGeom prst="rightArrow">
              <a:avLst>
                <a:gd name="adj1" fmla="val 50000"/>
                <a:gd name="adj2" fmla="val 125336"/>
              </a:avLst>
            </a:prstGeom>
            <a:gradFill rotWithShape="1">
              <a:gsLst>
                <a:gs pos="0">
                  <a:srgbClr val="CC0000">
                    <a:alpha val="74001"/>
                  </a:srgbClr>
                </a:gs>
                <a:gs pos="100000">
                  <a:srgbClr val="CC00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7" name="Text Box 51"/>
            <p:cNvSpPr txBox="1">
              <a:spLocks noChangeArrowheads="1"/>
            </p:cNvSpPr>
            <p:nvPr/>
          </p:nvSpPr>
          <p:spPr bwMode="auto">
            <a:xfrm>
              <a:off x="2685" y="656"/>
              <a:ext cx="605" cy="39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91431" tIns="45715" rIns="91431" bIns="45715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it-IT" sz="1600" b="0">
                  <a:solidFill>
                    <a:srgbClr val="008000"/>
                  </a:solidFill>
                  <a:latin typeface="Arial" pitchFamily="-108" charset="0"/>
                </a:rPr>
                <a:t>STAR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1600" b="0">
                  <a:solidFill>
                    <a:srgbClr val="008000"/>
                  </a:solidFill>
                  <a:latin typeface="Arial" pitchFamily="-108" charset="0"/>
                </a:rPr>
                <a:t>BNL</a:t>
              </a:r>
              <a:endParaRPr lang="it-IT" sz="2000">
                <a:solidFill>
                  <a:srgbClr val="CC0000"/>
                </a:solidFill>
              </a:endParaRPr>
            </a:p>
          </p:txBody>
        </p:sp>
      </p:grpSp>
      <p:sp>
        <p:nvSpPr>
          <p:cNvPr id="1519633" name="Line 17"/>
          <p:cNvSpPr>
            <a:spLocks noChangeShapeType="1"/>
          </p:cNvSpPr>
          <p:nvPr/>
        </p:nvSpPr>
        <p:spPr bwMode="auto">
          <a:xfrm>
            <a:off x="838200" y="647700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9634" name="Line 18"/>
          <p:cNvSpPr>
            <a:spLocks noChangeShapeType="1"/>
          </p:cNvSpPr>
          <p:nvPr/>
        </p:nvSpPr>
        <p:spPr bwMode="auto">
          <a:xfrm>
            <a:off x="838200" y="6477000"/>
            <a:ext cx="71628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9635" name="Line 19"/>
          <p:cNvSpPr>
            <a:spLocks noChangeShapeType="1"/>
          </p:cNvSpPr>
          <p:nvPr/>
        </p:nvSpPr>
        <p:spPr bwMode="auto">
          <a:xfrm>
            <a:off x="827088" y="594995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47375" y="611499"/>
            <a:ext cx="3590925" cy="2722563"/>
            <a:chOff x="4721225" y="3810000"/>
            <a:chExt cx="3590925" cy="2722563"/>
          </a:xfrm>
        </p:grpSpPr>
        <p:grpSp>
          <p:nvGrpSpPr>
            <p:cNvPr id="3" name="Group 34"/>
            <p:cNvGrpSpPr>
              <a:grpSpLocks/>
            </p:cNvGrpSpPr>
            <p:nvPr/>
          </p:nvGrpSpPr>
          <p:grpSpPr bwMode="auto">
            <a:xfrm>
              <a:off x="4721225" y="4056063"/>
              <a:ext cx="3590925" cy="2476500"/>
              <a:chOff x="2734" y="1067"/>
              <a:chExt cx="2630" cy="1920"/>
            </a:xfrm>
          </p:grpSpPr>
          <p:pic>
            <p:nvPicPr>
              <p:cNvPr id="1519651" name="Picture 35" descr="BoerMulders_DY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734" y="1067"/>
                <a:ext cx="2630" cy="1920"/>
              </a:xfrm>
              <a:prstGeom prst="rect">
                <a:avLst/>
              </a:prstGeom>
              <a:noFill/>
            </p:spPr>
          </p:pic>
          <p:sp>
            <p:nvSpPr>
              <p:cNvPr id="1519652" name="Text Box 36"/>
              <p:cNvSpPr txBox="1">
                <a:spLocks noChangeArrowheads="1"/>
              </p:cNvSpPr>
              <p:nvPr/>
            </p:nvSpPr>
            <p:spPr bwMode="auto">
              <a:xfrm>
                <a:off x="4811" y="1821"/>
                <a:ext cx="467" cy="236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>
                    <a:solidFill>
                      <a:srgbClr val="3333FF"/>
                    </a:solidFill>
                    <a:latin typeface="Arial" pitchFamily="-108" charset="0"/>
                  </a:rPr>
                  <a:t>NA10</a:t>
                </a:r>
                <a:endParaRPr lang="it-IT" sz="1400" dirty="0">
                  <a:solidFill>
                    <a:srgbClr val="3333FF"/>
                  </a:solidFill>
                  <a:latin typeface="Arial" pitchFamily="-108" charset="0"/>
                </a:endParaRPr>
              </a:p>
            </p:txBody>
          </p:sp>
          <p:sp>
            <p:nvSpPr>
              <p:cNvPr id="1519653" name="Text Box 37"/>
              <p:cNvSpPr txBox="1">
                <a:spLocks noChangeArrowheads="1"/>
              </p:cNvSpPr>
              <p:nvPr/>
            </p:nvSpPr>
            <p:spPr bwMode="auto">
              <a:xfrm>
                <a:off x="4793" y="2249"/>
                <a:ext cx="438" cy="236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  <a:latin typeface="Arial" pitchFamily="-108" charset="0"/>
                  </a:rPr>
                  <a:t>E866</a:t>
                </a:r>
                <a:endParaRPr lang="it-IT" sz="1400" dirty="0">
                  <a:solidFill>
                    <a:schemeClr val="tx1"/>
                  </a:solidFill>
                  <a:latin typeface="Arial" pitchFamily="-108" charset="0"/>
                </a:endParaRPr>
              </a:p>
            </p:txBody>
          </p:sp>
          <p:sp>
            <p:nvSpPr>
              <p:cNvPr id="1519654" name="Text Box 38"/>
              <p:cNvSpPr txBox="1">
                <a:spLocks noChangeArrowheads="1"/>
              </p:cNvSpPr>
              <p:nvPr/>
            </p:nvSpPr>
            <p:spPr bwMode="auto">
              <a:xfrm>
                <a:off x="4811" y="1279"/>
                <a:ext cx="438" cy="236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>
                    <a:solidFill>
                      <a:srgbClr val="FF3300"/>
                    </a:solidFill>
                    <a:latin typeface="Arial" pitchFamily="-108" charset="0"/>
                  </a:rPr>
                  <a:t>E615</a:t>
                </a:r>
                <a:endParaRPr lang="it-IT" sz="1400" dirty="0">
                  <a:solidFill>
                    <a:srgbClr val="FF3300"/>
                  </a:solidFill>
                  <a:latin typeface="Arial" pitchFamily="-108" charset="0"/>
                </a:endParaRPr>
              </a:p>
            </p:txBody>
          </p:sp>
        </p:grpSp>
        <p:sp>
          <p:nvSpPr>
            <p:cNvPr id="1519658" name="Text Box 42"/>
            <p:cNvSpPr txBox="1">
              <a:spLocks noChangeArrowheads="1"/>
            </p:cNvSpPr>
            <p:nvPr/>
          </p:nvSpPr>
          <p:spPr bwMode="auto">
            <a:xfrm>
              <a:off x="5646738" y="3810000"/>
              <a:ext cx="2471737" cy="336550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lIns="91431" tIns="45715" rIns="91431" bIns="45715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it-IT" sz="1600" b="0">
                  <a:solidFill>
                    <a:srgbClr val="008000"/>
                  </a:solidFill>
                  <a:latin typeface="Arial" pitchFamily="-108" charset="0"/>
                </a:rPr>
                <a:t> </a:t>
              </a:r>
              <a:r>
                <a:rPr lang="it-IT" sz="2000">
                  <a:solidFill>
                    <a:srgbClr val="CC0000"/>
                  </a:solidFill>
                </a:rPr>
                <a:t>Drell-Yan</a:t>
              </a:r>
            </a:p>
          </p:txBody>
        </p:sp>
        <p:sp>
          <p:nvSpPr>
            <p:cNvPr id="1519668" name="Text Box 52"/>
            <p:cNvSpPr txBox="1">
              <a:spLocks noChangeArrowheads="1"/>
            </p:cNvSpPr>
            <p:nvPr/>
          </p:nvSpPr>
          <p:spPr bwMode="auto">
            <a:xfrm>
              <a:off x="5340350" y="4856163"/>
              <a:ext cx="1112838" cy="406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1412" tIns="45705" rIns="91412" bIns="45705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b="0">
                  <a:solidFill>
                    <a:schemeClr val="tx1"/>
                  </a:solidFill>
                </a:rPr>
                <a:t>Hep-ex </a:t>
              </a:r>
            </a:p>
            <a:p>
              <a:pPr algn="ctr"/>
              <a:r>
                <a:rPr lang="en-US" sz="1000" b="0">
                  <a:solidFill>
                    <a:schemeClr val="tx1"/>
                  </a:solidFill>
                </a:rPr>
                <a:t>0609005</a:t>
              </a:r>
            </a:p>
          </p:txBody>
        </p:sp>
      </p:grpSp>
      <p:sp>
        <p:nvSpPr>
          <p:cNvPr id="1519671" name="Rectangle 55"/>
          <p:cNvSpPr>
            <a:spLocks noChangeArrowheads="1"/>
          </p:cNvSpPr>
          <p:nvPr/>
        </p:nvSpPr>
        <p:spPr bwMode="auto">
          <a:xfrm>
            <a:off x="5829300" y="330200"/>
            <a:ext cx="2654300" cy="266700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19683" name="Rectangle 67"/>
          <p:cNvSpPr>
            <a:spLocks noGrp="1" noChangeArrowheads="1"/>
          </p:cNvSpPr>
          <p:nvPr>
            <p:ph type="title"/>
          </p:nvPr>
        </p:nvSpPr>
        <p:spPr>
          <a:xfrm>
            <a:off x="457200" y="-96496"/>
            <a:ext cx="8229600" cy="825500"/>
          </a:xfrm>
          <a:noFill/>
          <a:ln/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</a:rPr>
              <a:t>The</a:t>
            </a:r>
            <a:r>
              <a:rPr lang="en-US" sz="3600" b="1" dirty="0" smtClean="0">
                <a:solidFill>
                  <a:srgbClr val="0000FF"/>
                </a:solidFill>
              </a:rPr>
              <a:t> spin surprising </a:t>
            </a:r>
            <a:r>
              <a:rPr lang="en-US" sz="3600" b="1" dirty="0">
                <a:solidFill>
                  <a:srgbClr val="0000FF"/>
                </a:solidFill>
              </a:rPr>
              <a:t>phenomenology</a:t>
            </a:r>
          </a:p>
        </p:txBody>
      </p:sp>
      <p:sp>
        <p:nvSpPr>
          <p:cNvPr id="4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3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5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54"/>
          <p:cNvSpPr>
            <a:spLocks noChangeArrowheads="1"/>
          </p:cNvSpPr>
          <p:nvPr/>
        </p:nvSpPr>
        <p:spPr bwMode="auto">
          <a:xfrm>
            <a:off x="72128" y="3359387"/>
            <a:ext cx="8915400" cy="3148087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 rot="16200000">
            <a:off x="-488818" y="1414086"/>
            <a:ext cx="14390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/>
              </a:rPr>
              <a:t>n</a:t>
            </a:r>
            <a:r>
              <a:rPr lang="en-US" dirty="0" smtClean="0">
                <a:latin typeface="Symbol"/>
              </a:rPr>
              <a:t> </a:t>
            </a:r>
            <a:r>
              <a:rPr lang="en-US" dirty="0" smtClean="0"/>
              <a:t>~ &lt;cos2</a:t>
            </a:r>
            <a:r>
              <a:rPr lang="en-US" dirty="0" smtClean="0">
                <a:latin typeface="Symbol"/>
              </a:rPr>
              <a:t>f</a:t>
            </a:r>
            <a:r>
              <a:rPr lang="en-US" dirty="0" smtClean="0"/>
              <a:t>&gt;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4195174" y="3659829"/>
            <a:ext cx="4948826" cy="2921445"/>
            <a:chOff x="4195174" y="3288697"/>
            <a:chExt cx="5128970" cy="3263380"/>
          </a:xfrm>
        </p:grpSpPr>
        <p:grpSp>
          <p:nvGrpSpPr>
            <p:cNvPr id="26" name="Group 29"/>
            <p:cNvGrpSpPr>
              <a:grpSpLocks/>
            </p:cNvGrpSpPr>
            <p:nvPr/>
          </p:nvGrpSpPr>
          <p:grpSpPr bwMode="auto">
            <a:xfrm>
              <a:off x="4195174" y="3288697"/>
              <a:ext cx="5128970" cy="3263380"/>
              <a:chOff x="144" y="1008"/>
              <a:chExt cx="5232" cy="3264"/>
            </a:xfrm>
          </p:grpSpPr>
          <p:sp>
            <p:nvSpPr>
              <p:cNvPr id="28" name="Rectangle 30"/>
              <p:cNvSpPr>
                <a:spLocks noChangeArrowheads="1"/>
              </p:cNvSpPr>
              <p:nvPr/>
            </p:nvSpPr>
            <p:spPr bwMode="auto">
              <a:xfrm>
                <a:off x="144" y="1008"/>
                <a:ext cx="5232" cy="326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grpSp>
            <p:nvGrpSpPr>
              <p:cNvPr id="29" name="Group 31"/>
              <p:cNvGrpSpPr>
                <a:grpSpLocks/>
              </p:cNvGrpSpPr>
              <p:nvPr/>
            </p:nvGrpSpPr>
            <p:grpSpPr bwMode="auto">
              <a:xfrm>
                <a:off x="288" y="1079"/>
                <a:ext cx="5042" cy="3150"/>
                <a:chOff x="288" y="1079"/>
                <a:chExt cx="5042" cy="3150"/>
              </a:xfrm>
            </p:grpSpPr>
            <p:graphicFrame>
              <p:nvGraphicFramePr>
                <p:cNvPr id="30" name="Object 32"/>
                <p:cNvGraphicFramePr>
                  <a:graphicFrameLocks noChangeAspect="1"/>
                </p:cNvGraphicFramePr>
                <p:nvPr/>
              </p:nvGraphicFramePr>
              <p:xfrm>
                <a:off x="4429" y="1198"/>
                <a:ext cx="901" cy="152"/>
              </p:xfrm>
              <a:graphic>
                <a:graphicData uri="http://schemas.openxmlformats.org/presentationml/2006/ole">
                  <p:oleObj spid="_x0000_s385030" name="Equation" r:id="rId4" imgW="1143000" imgH="190440" progId="Equation.3">
                    <p:embed/>
                  </p:oleObj>
                </a:graphicData>
              </a:graphic>
            </p:graphicFrame>
            <p:graphicFrame>
              <p:nvGraphicFramePr>
                <p:cNvPr id="31" name="Object 33"/>
                <p:cNvGraphicFramePr>
                  <a:graphicFrameLocks noChangeAspect="1"/>
                </p:cNvGraphicFramePr>
                <p:nvPr/>
              </p:nvGraphicFramePr>
              <p:xfrm>
                <a:off x="4400" y="2410"/>
                <a:ext cx="242" cy="193"/>
              </p:xfrm>
              <a:graphic>
                <a:graphicData uri="http://schemas.openxmlformats.org/presentationml/2006/ole">
                  <p:oleObj spid="_x0000_s385031" name="Equation" r:id="rId5" imgW="228600" imgH="177480" progId="Equation.3">
                    <p:embed/>
                  </p:oleObj>
                </a:graphicData>
              </a:graphic>
            </p:graphicFrame>
            <p:graphicFrame>
              <p:nvGraphicFramePr>
                <p:cNvPr id="33" name="Object 34"/>
                <p:cNvGraphicFramePr>
                  <a:graphicFrameLocks noChangeAspect="1"/>
                </p:cNvGraphicFramePr>
                <p:nvPr/>
              </p:nvGraphicFramePr>
              <p:xfrm>
                <a:off x="4412" y="3296"/>
                <a:ext cx="242" cy="193"/>
              </p:xfrm>
              <a:graphic>
                <a:graphicData uri="http://schemas.openxmlformats.org/presentationml/2006/ole">
                  <p:oleObj spid="_x0000_s385032" name="Equation" r:id="rId6" imgW="228600" imgH="177480" progId="Equation.3">
                    <p:embed/>
                  </p:oleObj>
                </a:graphicData>
              </a:graphic>
            </p:graphicFrame>
            <p:graphicFrame>
              <p:nvGraphicFramePr>
                <p:cNvPr id="34" name="Object 35"/>
                <p:cNvGraphicFramePr>
                  <a:graphicFrameLocks noChangeAspect="1"/>
                </p:cNvGraphicFramePr>
                <p:nvPr/>
              </p:nvGraphicFramePr>
              <p:xfrm>
                <a:off x="4412" y="1478"/>
                <a:ext cx="198" cy="202"/>
              </p:xfrm>
              <a:graphic>
                <a:graphicData uri="http://schemas.openxmlformats.org/presentationml/2006/ole">
                  <p:oleObj spid="_x0000_s385033" name="Equation" r:id="rId7" imgW="190440" imgH="190440" progId="Equation.3">
                    <p:embed/>
                  </p:oleObj>
                </a:graphicData>
              </a:graphic>
            </p:graphicFrame>
            <p:pic>
              <p:nvPicPr>
                <p:cNvPr id="35" name="Picture 36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288" y="1079"/>
                  <a:ext cx="4128" cy="3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27" name="Rectangle 26"/>
            <p:cNvSpPr/>
            <p:nvPr/>
          </p:nvSpPr>
          <p:spPr>
            <a:xfrm>
              <a:off x="8394840" y="3435956"/>
              <a:ext cx="884210" cy="270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423" y="862239"/>
            <a:ext cx="3999803" cy="536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30</a:t>
            </a:fld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846195" y="-76200"/>
            <a:ext cx="13054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7850" y="978182"/>
            <a:ext cx="4029432" cy="252873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479910" y="653496"/>
            <a:ext cx="227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HERMES on proton: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38302" y="3393128"/>
            <a:ext cx="2682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COMPASS on deuteron: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Rectangle 12"/>
          <p:cNvSpPr>
            <a:spLocks noChangeArrowheads="1"/>
          </p:cNvSpPr>
          <p:nvPr/>
        </p:nvSpPr>
        <p:spPr bwMode="auto">
          <a:xfrm>
            <a:off x="152400" y="629015"/>
            <a:ext cx="3424180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alibri" pitchFamily="-65" charset="0"/>
              </a:rPr>
              <a:t>M. </a:t>
            </a:r>
            <a:r>
              <a:rPr lang="en-US" sz="1200" dirty="0" err="1" smtClean="0">
                <a:latin typeface="Calibri" pitchFamily="-65" charset="0"/>
              </a:rPr>
              <a:t>Anselmino</a:t>
            </a:r>
            <a:r>
              <a:rPr lang="en-US" sz="1200" dirty="0" smtClean="0">
                <a:latin typeface="Calibri" pitchFamily="-65" charset="0"/>
              </a:rPr>
              <a:t> </a:t>
            </a:r>
            <a:r>
              <a:rPr lang="en-US" sz="1200" dirty="0">
                <a:latin typeface="Calibri" pitchFamily="-65" charset="0"/>
              </a:rPr>
              <a:t>et al</a:t>
            </a:r>
            <a:r>
              <a:rPr lang="en-US" sz="1200" dirty="0" smtClean="0">
                <a:latin typeface="Calibri" pitchFamily="-65" charset="0"/>
              </a:rPr>
              <a:t> , </a:t>
            </a:r>
            <a:r>
              <a:rPr lang="en-US" sz="1200" b="1" dirty="0" smtClean="0"/>
              <a:t>Eur. Phys. J. A39 (2009) 89 </a:t>
            </a:r>
            <a:endParaRPr lang="en-US" sz="1200" dirty="0">
              <a:latin typeface="Calibri" pitchFamily="-65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68722" y="6178748"/>
            <a:ext cx="2977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Not negligible sea contribution !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85820" y="3485976"/>
            <a:ext cx="3271780" cy="1589188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23" y="862239"/>
            <a:ext cx="3999803" cy="536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31</a:t>
            </a:fld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846195" y="-76200"/>
            <a:ext cx="13054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</a:p>
        </p:txBody>
      </p:sp>
      <p:sp>
        <p:nvSpPr>
          <p:cNvPr id="40" name="Rectangle 12"/>
          <p:cNvSpPr>
            <a:spLocks noChangeArrowheads="1"/>
          </p:cNvSpPr>
          <p:nvPr/>
        </p:nvSpPr>
        <p:spPr bwMode="auto">
          <a:xfrm>
            <a:off x="152400" y="629015"/>
            <a:ext cx="3424180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alibri" pitchFamily="-65" charset="0"/>
              </a:rPr>
              <a:t>M. </a:t>
            </a:r>
            <a:r>
              <a:rPr lang="en-US" sz="1200" dirty="0" err="1" smtClean="0">
                <a:latin typeface="Calibri" pitchFamily="-65" charset="0"/>
              </a:rPr>
              <a:t>Anselmino</a:t>
            </a:r>
            <a:r>
              <a:rPr lang="en-US" sz="1200" dirty="0" smtClean="0">
                <a:latin typeface="Calibri" pitchFamily="-65" charset="0"/>
              </a:rPr>
              <a:t> </a:t>
            </a:r>
            <a:r>
              <a:rPr lang="en-US" sz="1200" dirty="0">
                <a:latin typeface="Calibri" pitchFamily="-65" charset="0"/>
              </a:rPr>
              <a:t>et al</a:t>
            </a:r>
            <a:r>
              <a:rPr lang="en-US" sz="1200" dirty="0" smtClean="0">
                <a:latin typeface="Calibri" pitchFamily="-65" charset="0"/>
              </a:rPr>
              <a:t> , </a:t>
            </a:r>
            <a:r>
              <a:rPr lang="en-US" sz="1200" b="1" dirty="0" smtClean="0"/>
              <a:t>Eur. Phys. J. A39 (2009) 89 </a:t>
            </a:r>
            <a:endParaRPr lang="en-US" sz="1200" dirty="0">
              <a:latin typeface="Calibri" pitchFamily="-65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4716005" y="4860665"/>
            <a:ext cx="3992194" cy="430887"/>
            <a:chOff x="4716005" y="4860665"/>
            <a:chExt cx="3992194" cy="430887"/>
          </a:xfrm>
        </p:grpSpPr>
        <p:sp>
          <p:nvSpPr>
            <p:cNvPr id="43" name="TextBox 42"/>
            <p:cNvSpPr txBox="1"/>
            <p:nvPr/>
          </p:nvSpPr>
          <p:spPr>
            <a:xfrm>
              <a:off x="5341460" y="4860665"/>
              <a:ext cx="336673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solidFill>
                    <a:srgbClr val="0000FF"/>
                  </a:solidFill>
                </a:rPr>
                <a:t>Flavor decomposition ?</a:t>
              </a:r>
              <a:endParaRPr lang="en-US" sz="2200" b="1" dirty="0">
                <a:solidFill>
                  <a:srgbClr val="0000FF"/>
                </a:solidFill>
              </a:endParaRPr>
            </a:p>
          </p:txBody>
        </p:sp>
        <p:grpSp>
          <p:nvGrpSpPr>
            <p:cNvPr id="5" name="Group 43"/>
            <p:cNvGrpSpPr/>
            <p:nvPr/>
          </p:nvGrpSpPr>
          <p:grpSpPr>
            <a:xfrm>
              <a:off x="4716005" y="4869283"/>
              <a:ext cx="412466" cy="384450"/>
              <a:chOff x="252827" y="4730516"/>
              <a:chExt cx="412466" cy="384450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252827" y="4745634"/>
                <a:ext cx="412466" cy="369332"/>
              </a:xfrm>
              <a:prstGeom prst="ellipse">
                <a:avLst/>
              </a:prstGeom>
              <a:effectLst>
                <a:glow rad="101600">
                  <a:srgbClr val="FF44D3">
                    <a:alpha val="75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10476" y="4730516"/>
                <a:ext cx="313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90"/>
                    </a:solidFill>
                  </a:rPr>
                  <a:t>4</a:t>
                </a:r>
                <a:endParaRPr lang="en-US" b="1" dirty="0">
                  <a:solidFill>
                    <a:srgbClr val="000090"/>
                  </a:solidFill>
                </a:endParaRPr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684988" y="6178748"/>
            <a:ext cx="2977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Not negligible sea contribution !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3868320" y="653496"/>
            <a:ext cx="5215194" cy="3972678"/>
            <a:chOff x="3868320" y="653496"/>
            <a:chExt cx="5215194" cy="3972678"/>
          </a:xfrm>
        </p:grpSpPr>
        <p:sp>
          <p:nvSpPr>
            <p:cNvPr id="37" name="TextBox 36"/>
            <p:cNvSpPr txBox="1"/>
            <p:nvPr/>
          </p:nvSpPr>
          <p:spPr>
            <a:xfrm>
              <a:off x="4479910" y="653496"/>
              <a:ext cx="1945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pp SSA @ RHIC: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50" name="Group 57"/>
            <p:cNvGrpSpPr>
              <a:grpSpLocks/>
            </p:cNvGrpSpPr>
            <p:nvPr/>
          </p:nvGrpSpPr>
          <p:grpSpPr bwMode="auto">
            <a:xfrm>
              <a:off x="4357580" y="1118702"/>
              <a:ext cx="4725934" cy="3507472"/>
              <a:chOff x="2952" y="203"/>
              <a:chExt cx="2808" cy="2118"/>
            </a:xfrm>
          </p:grpSpPr>
          <p:grpSp>
            <p:nvGrpSpPr>
              <p:cNvPr id="53" name="Group 58"/>
              <p:cNvGrpSpPr>
                <a:grpSpLocks/>
              </p:cNvGrpSpPr>
              <p:nvPr/>
            </p:nvGrpSpPr>
            <p:grpSpPr bwMode="auto">
              <a:xfrm>
                <a:off x="2952" y="203"/>
                <a:ext cx="2808" cy="2118"/>
                <a:chOff x="2952" y="203"/>
                <a:chExt cx="2808" cy="2118"/>
              </a:xfrm>
            </p:grpSpPr>
            <p:pic>
              <p:nvPicPr>
                <p:cNvPr id="55" name="Picture 59" descr="AN_STAR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3013" y="203"/>
                  <a:ext cx="2712" cy="2083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sp>
              <p:nvSpPr>
                <p:cNvPr id="56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4452" y="443"/>
                  <a:ext cx="1085" cy="180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1431" tIns="45715" rIns="91431" bIns="45715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it-IT" sz="1600" b="0" dirty="0">
                      <a:solidFill>
                        <a:srgbClr val="008000"/>
                      </a:solidFill>
                      <a:ea typeface="Arial" pitchFamily="-108" charset="0"/>
                      <a:cs typeface="Arial" pitchFamily="-108" charset="0"/>
                    </a:rPr>
                    <a:t>√s = 200 GeV  </a:t>
                  </a:r>
                </a:p>
              </p:txBody>
            </p:sp>
            <p:sp>
              <p:nvSpPr>
                <p:cNvPr id="57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4498" y="995"/>
                  <a:ext cx="749" cy="242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square" lIns="91412" tIns="45705" rIns="91412" bIns="45705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b="0" dirty="0" err="1">
                      <a:solidFill>
                        <a:schemeClr val="tx1"/>
                      </a:solidFill>
                    </a:rPr>
                    <a:t>hep</a:t>
                  </a:r>
                  <a:r>
                    <a:rPr lang="en-US" sz="1000" b="0" dirty="0">
                      <a:solidFill>
                        <a:schemeClr val="tx1"/>
                      </a:solidFill>
                    </a:rPr>
                    <a:t>-ex</a:t>
                  </a:r>
                </a:p>
                <a:p>
                  <a:pPr algn="ctr"/>
                  <a:r>
                    <a:rPr lang="en-US" sz="1000" b="0" dirty="0">
                      <a:solidFill>
                        <a:schemeClr val="tx1"/>
                      </a:solidFill>
                    </a:rPr>
                    <a:t>0801.2990</a:t>
                  </a:r>
                </a:p>
              </p:txBody>
            </p:sp>
            <p:sp>
              <p:nvSpPr>
                <p:cNvPr id="58" name="Rectangle 62"/>
                <p:cNvSpPr>
                  <a:spLocks noChangeArrowheads="1"/>
                </p:cNvSpPr>
                <p:nvPr/>
              </p:nvSpPr>
              <p:spPr bwMode="auto">
                <a:xfrm>
                  <a:off x="3672" y="208"/>
                  <a:ext cx="1672" cy="168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Rectangle 63"/>
                <p:cNvSpPr>
                  <a:spLocks noChangeArrowheads="1"/>
                </p:cNvSpPr>
                <p:nvPr/>
              </p:nvSpPr>
              <p:spPr bwMode="auto">
                <a:xfrm>
                  <a:off x="2952" y="2275"/>
                  <a:ext cx="2808" cy="46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Rectangle 64"/>
                <p:cNvSpPr>
                  <a:spLocks noChangeArrowheads="1"/>
                </p:cNvSpPr>
                <p:nvPr/>
              </p:nvSpPr>
              <p:spPr bwMode="auto">
                <a:xfrm>
                  <a:off x="5468" y="2152"/>
                  <a:ext cx="154" cy="161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4" name="Text Box 65"/>
              <p:cNvSpPr txBox="1">
                <a:spLocks noChangeArrowheads="1"/>
              </p:cNvSpPr>
              <p:nvPr/>
            </p:nvSpPr>
            <p:spPr bwMode="auto">
              <a:xfrm>
                <a:off x="5447" y="2053"/>
                <a:ext cx="273" cy="242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</a:rPr>
                  <a:t>x</a:t>
                </a:r>
                <a:r>
                  <a:rPr lang="en-US" sz="2000" baseline="-25000">
                    <a:solidFill>
                      <a:schemeClr val="tx1"/>
                    </a:solidFill>
                  </a:rPr>
                  <a:t>F</a:t>
                </a:r>
                <a:endParaRPr lang="it-IT" sz="2000" baseline="-25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1" name="AutoShape 48"/>
            <p:cNvSpPr>
              <a:spLocks noChangeArrowheads="1"/>
            </p:cNvSpPr>
            <p:nvPr/>
          </p:nvSpPr>
          <p:spPr bwMode="auto">
            <a:xfrm rot="66015" flipV="1">
              <a:off x="3868320" y="3095898"/>
              <a:ext cx="886841" cy="450433"/>
            </a:xfrm>
            <a:prstGeom prst="rightArrow">
              <a:avLst>
                <a:gd name="adj1" fmla="val 50000"/>
                <a:gd name="adj2" fmla="val 125336"/>
              </a:avLst>
            </a:prstGeom>
            <a:gradFill rotWithShape="1">
              <a:gsLst>
                <a:gs pos="0">
                  <a:srgbClr val="CC0000">
                    <a:alpha val="74001"/>
                  </a:srgbClr>
                </a:gs>
                <a:gs pos="100000">
                  <a:srgbClr val="CC00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714044" y="5604534"/>
            <a:ext cx="2660349" cy="430887"/>
            <a:chOff x="4714044" y="5604534"/>
            <a:chExt cx="2660349" cy="430887"/>
          </a:xfrm>
        </p:grpSpPr>
        <p:sp>
          <p:nvSpPr>
            <p:cNvPr id="61" name="TextBox 60"/>
            <p:cNvSpPr txBox="1"/>
            <p:nvPr/>
          </p:nvSpPr>
          <p:spPr>
            <a:xfrm>
              <a:off x="5339499" y="5604534"/>
              <a:ext cx="20348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solidFill>
                    <a:srgbClr val="0000FF"/>
                  </a:solidFill>
                </a:rPr>
                <a:t>Universality ?</a:t>
              </a:r>
              <a:endParaRPr lang="en-US" sz="2200" b="1" dirty="0">
                <a:solidFill>
                  <a:srgbClr val="0000FF"/>
                </a:solidFill>
              </a:endParaRPr>
            </a:p>
          </p:txBody>
        </p:sp>
        <p:grpSp>
          <p:nvGrpSpPr>
            <p:cNvPr id="62" name="Group 43"/>
            <p:cNvGrpSpPr/>
            <p:nvPr/>
          </p:nvGrpSpPr>
          <p:grpSpPr>
            <a:xfrm>
              <a:off x="4714044" y="5613152"/>
              <a:ext cx="412466" cy="384450"/>
              <a:chOff x="252827" y="4730516"/>
              <a:chExt cx="412466" cy="384450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252827" y="4745634"/>
                <a:ext cx="412466" cy="369332"/>
              </a:xfrm>
              <a:prstGeom prst="ellipse">
                <a:avLst/>
              </a:prstGeom>
              <a:effectLst>
                <a:glow rad="101600">
                  <a:srgbClr val="FF44D3">
                    <a:alpha val="75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310476" y="4730516"/>
                <a:ext cx="313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90"/>
                    </a:solidFill>
                  </a:rPr>
                  <a:t>5</a:t>
                </a:r>
                <a:endParaRPr lang="en-US" b="1" dirty="0">
                  <a:solidFill>
                    <a:srgbClr val="000090"/>
                  </a:solidFill>
                </a:endParaRPr>
              </a:p>
            </p:txBody>
          </p:sp>
        </p:grpSp>
      </p:grpSp>
      <p:sp>
        <p:nvSpPr>
          <p:cNvPr id="66" name="Rectangle 65"/>
          <p:cNvSpPr/>
          <p:nvPr/>
        </p:nvSpPr>
        <p:spPr>
          <a:xfrm>
            <a:off x="385820" y="3485976"/>
            <a:ext cx="3271780" cy="1589188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71480" y="936754"/>
            <a:ext cx="5457519" cy="3005267"/>
            <a:chOff x="1413120" y="2882111"/>
            <a:chExt cx="5588959" cy="339226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3120" y="2882111"/>
              <a:ext cx="5588959" cy="3392268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4049712" y="5650967"/>
              <a:ext cx="325730" cy="451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/>
                <a:t>x</a:t>
              </a:r>
              <a:endParaRPr lang="en-US" sz="2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568320" y="5635577"/>
              <a:ext cx="325730" cy="451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/>
                <a:t>x</a:t>
              </a:r>
              <a:endParaRPr lang="en-US" sz="20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993819" y="5986813"/>
              <a:ext cx="3341586" cy="27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6"/>
          <p:cNvGrpSpPr/>
          <p:nvPr/>
        </p:nvGrpSpPr>
        <p:grpSpPr>
          <a:xfrm>
            <a:off x="609602" y="3854746"/>
            <a:ext cx="8305798" cy="2784691"/>
            <a:chOff x="381002" y="3976998"/>
            <a:chExt cx="8305798" cy="2784691"/>
          </a:xfrm>
        </p:grpSpPr>
        <p:grpSp>
          <p:nvGrpSpPr>
            <p:cNvPr id="47" name="Group 42"/>
            <p:cNvGrpSpPr/>
            <p:nvPr/>
          </p:nvGrpSpPr>
          <p:grpSpPr>
            <a:xfrm>
              <a:off x="585359" y="3976998"/>
              <a:ext cx="3605639" cy="2784691"/>
              <a:chOff x="585359" y="3976998"/>
              <a:chExt cx="3605639" cy="2784691"/>
            </a:xfrm>
          </p:grpSpPr>
          <p:pic>
            <p:nvPicPr>
              <p:cNvPr id="56" name="Picture 6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85359" y="3976998"/>
                <a:ext cx="3605639" cy="2784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7" name="Rectangle 56"/>
              <p:cNvSpPr/>
              <p:nvPr/>
            </p:nvSpPr>
            <p:spPr>
              <a:xfrm>
                <a:off x="3846195" y="6531134"/>
                <a:ext cx="344803" cy="2305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Rectangle 12"/>
            <p:cNvSpPr>
              <a:spLocks noChangeArrowheads="1"/>
            </p:cNvSpPr>
            <p:nvPr/>
          </p:nvSpPr>
          <p:spPr bwMode="auto">
            <a:xfrm>
              <a:off x="4953000" y="4267200"/>
              <a:ext cx="3733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234950" indent="-234950"/>
              <a:r>
                <a:rPr lang="en-US" sz="2000" b="0" dirty="0">
                  <a:latin typeface="Arial" charset="0"/>
                  <a:ea typeface="Arial" charset="0"/>
                  <a:cs typeface="Arial" charset="0"/>
                </a:rPr>
                <a:t>□</a:t>
              </a:r>
              <a:r>
                <a:rPr lang="en-US" sz="1600" b="0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400" dirty="0">
                  <a:solidFill>
                    <a:srgbClr val="006600"/>
                  </a:solidFill>
                  <a:latin typeface="Arial" charset="0"/>
                </a:rPr>
                <a:t>COMPASS 2010 </a:t>
              </a:r>
              <a:r>
                <a:rPr lang="en-US" sz="1400" dirty="0" err="1">
                  <a:solidFill>
                    <a:srgbClr val="006600"/>
                  </a:solidFill>
                  <a:latin typeface="Arial" charset="0"/>
                </a:rPr>
                <a:t>h</a:t>
              </a:r>
              <a:r>
                <a:rPr lang="en-US" sz="1400" baseline="30000" dirty="0">
                  <a:solidFill>
                    <a:srgbClr val="006600"/>
                  </a:solidFill>
                  <a:latin typeface="Arial" charset="0"/>
                </a:rPr>
                <a:t>+</a:t>
              </a:r>
              <a:r>
                <a:rPr lang="en-US" sz="1400" dirty="0">
                  <a:solidFill>
                    <a:srgbClr val="006600"/>
                  </a:solidFill>
                  <a:latin typeface="Arial" charset="0"/>
                </a:rPr>
                <a:t>,  projection</a:t>
              </a:r>
            </a:p>
          </p:txBody>
        </p:sp>
        <p:sp>
          <p:nvSpPr>
            <p:cNvPr id="49" name="Rectangle 12"/>
            <p:cNvSpPr>
              <a:spLocks noChangeArrowheads="1"/>
            </p:cNvSpPr>
            <p:nvPr/>
          </p:nvSpPr>
          <p:spPr bwMode="auto">
            <a:xfrm>
              <a:off x="4876800" y="5207000"/>
              <a:ext cx="3671888" cy="431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234950" indent="-234950"/>
              <a:r>
                <a:rPr lang="en-US" sz="2000" b="0" dirty="0"/>
                <a:t>■ </a:t>
              </a:r>
              <a:r>
                <a:rPr lang="en-US" sz="1400" b="0" dirty="0">
                  <a:latin typeface="Arial" charset="0"/>
                </a:rPr>
                <a:t>COMPASS </a:t>
              </a:r>
              <a:r>
                <a:rPr lang="en-US" sz="1400" b="0" dirty="0" err="1">
                  <a:latin typeface="Arial" charset="0"/>
                </a:rPr>
                <a:t>h</a:t>
              </a:r>
              <a:r>
                <a:rPr lang="en-US" sz="1400" b="0" baseline="30000" dirty="0">
                  <a:latin typeface="Arial" charset="0"/>
                </a:rPr>
                <a:t>+</a:t>
              </a:r>
              <a:r>
                <a:rPr lang="en-US" sz="1400" b="0" dirty="0">
                  <a:latin typeface="Arial" charset="0"/>
                </a:rPr>
                <a:t>, </a:t>
              </a:r>
              <a:r>
                <a:rPr lang="en-US" sz="1400" b="0" dirty="0" err="1">
                  <a:latin typeface="Arial" charset="0"/>
                </a:rPr>
                <a:t>Transversity</a:t>
              </a:r>
              <a:r>
                <a:rPr lang="en-US" sz="1400" b="0" dirty="0">
                  <a:latin typeface="Arial" charset="0"/>
                </a:rPr>
                <a:t> 2008</a:t>
              </a:r>
            </a:p>
          </p:txBody>
        </p:sp>
        <p:grpSp>
          <p:nvGrpSpPr>
            <p:cNvPr id="50" name="Group 14"/>
            <p:cNvGrpSpPr>
              <a:grpSpLocks/>
            </p:cNvGrpSpPr>
            <p:nvPr/>
          </p:nvGrpSpPr>
          <p:grpSpPr bwMode="auto">
            <a:xfrm>
              <a:off x="4872037" y="4778375"/>
              <a:ext cx="3052763" cy="504825"/>
              <a:chOff x="3069" y="2514"/>
              <a:chExt cx="1923" cy="318"/>
            </a:xfrm>
          </p:grpSpPr>
          <p:sp>
            <p:nvSpPr>
              <p:cNvPr id="54" name="Rectangle 12"/>
              <p:cNvSpPr>
                <a:spLocks noChangeArrowheads="1"/>
              </p:cNvSpPr>
              <p:nvPr/>
            </p:nvSpPr>
            <p:spPr bwMode="auto">
              <a:xfrm>
                <a:off x="3069" y="2514"/>
                <a:ext cx="1923" cy="31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234950" indent="-234950"/>
                <a:r>
                  <a:rPr lang="en-US" sz="1600" b="0" dirty="0">
                    <a:latin typeface="Arial" charset="0"/>
                  </a:rPr>
                  <a:t>      </a:t>
                </a:r>
                <a:r>
                  <a:rPr lang="en-US" sz="1400" b="0" dirty="0">
                    <a:latin typeface="Arial" charset="0"/>
                  </a:rPr>
                  <a:t>HERMES </a:t>
                </a:r>
                <a:r>
                  <a:rPr lang="en-US" sz="1400" b="0" dirty="0" err="1">
                    <a:latin typeface="Symbol" charset="2"/>
                  </a:rPr>
                  <a:t>p</a:t>
                </a:r>
                <a:r>
                  <a:rPr lang="en-US" sz="1400" b="0" baseline="30000" dirty="0">
                    <a:latin typeface="Arial" charset="0"/>
                  </a:rPr>
                  <a:t>+</a:t>
                </a:r>
                <a:r>
                  <a:rPr lang="en-US" sz="1400" b="0" dirty="0">
                    <a:latin typeface="Arial" charset="0"/>
                  </a:rPr>
                  <a:t>, DIS2007</a:t>
                </a:r>
              </a:p>
            </p:txBody>
          </p:sp>
          <p:sp>
            <p:nvSpPr>
              <p:cNvPr id="55" name="AutoShape 12"/>
              <p:cNvSpPr>
                <a:spLocks noChangeArrowheads="1"/>
              </p:cNvSpPr>
              <p:nvPr/>
            </p:nvSpPr>
            <p:spPr bwMode="auto">
              <a:xfrm>
                <a:off x="3120" y="2544"/>
                <a:ext cx="144" cy="144"/>
              </a:xfrm>
              <a:prstGeom prst="star5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1" name="Rectangle 16"/>
            <p:cNvSpPr>
              <a:spLocks noChangeArrowheads="1"/>
            </p:cNvSpPr>
            <p:nvPr/>
          </p:nvSpPr>
          <p:spPr bwMode="auto">
            <a:xfrm>
              <a:off x="381002" y="4035266"/>
              <a:ext cx="8229598" cy="2495868"/>
            </a:xfrm>
            <a:prstGeom prst="rect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12"/>
            <p:cNvSpPr>
              <a:spLocks noChangeArrowheads="1"/>
            </p:cNvSpPr>
            <p:nvPr/>
          </p:nvSpPr>
          <p:spPr bwMode="auto">
            <a:xfrm>
              <a:off x="4953000" y="5715000"/>
              <a:ext cx="3048003" cy="609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234950" indent="-234950"/>
              <a:r>
                <a:rPr lang="en-US" sz="1400" dirty="0">
                  <a:solidFill>
                    <a:srgbClr val="006600"/>
                  </a:solidFill>
                  <a:latin typeface="Arial" charset="0"/>
                </a:rPr>
                <a:t>a factor of 3 with respect to </a:t>
              </a:r>
              <a:br>
                <a:rPr lang="en-US" sz="1400" dirty="0">
                  <a:solidFill>
                    <a:srgbClr val="006600"/>
                  </a:solidFill>
                  <a:latin typeface="Arial" charset="0"/>
                </a:rPr>
              </a:br>
              <a:r>
                <a:rPr lang="en-US" sz="1400" dirty="0">
                  <a:solidFill>
                    <a:srgbClr val="006600"/>
                  </a:solidFill>
                  <a:latin typeface="Arial" charset="0"/>
                </a:rPr>
                <a:t>the released COMPASS data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770918" y="6196887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x</a:t>
              </a:r>
              <a:endParaRPr lang="en-US" sz="1600" dirty="0"/>
            </a:p>
          </p:txBody>
        </p:sp>
      </p:grp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32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846195" y="-76200"/>
            <a:ext cx="13054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0" y="615485"/>
            <a:ext cx="4397032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Not yet confirmed by COMPASS !</a:t>
            </a: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10372" y="3339379"/>
            <a:ext cx="134486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This year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4"/>
          <p:cNvSpPr>
            <a:spLocks noGrp="1" noChangeArrowheads="1"/>
          </p:cNvSpPr>
          <p:nvPr>
            <p:ph type="title"/>
          </p:nvPr>
        </p:nvSpPr>
        <p:spPr>
          <a:xfrm>
            <a:off x="1344613" y="-76200"/>
            <a:ext cx="6451600" cy="706438"/>
          </a:xfrm>
          <a:noFill/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0000FF"/>
                </a:solidFill>
              </a:rPr>
              <a:t>Executive summary</a:t>
            </a:r>
            <a:endParaRPr lang="it-IT" sz="3600" b="1" dirty="0">
              <a:solidFill>
                <a:srgbClr val="0000FF"/>
              </a:solidFill>
            </a:endParaRPr>
          </a:p>
        </p:txBody>
      </p:sp>
      <p:sp>
        <p:nvSpPr>
          <p:cNvPr id="1706005" name="Text Box 21"/>
          <p:cNvSpPr txBox="1">
            <a:spLocks noChangeArrowheads="1"/>
          </p:cNvSpPr>
          <p:nvPr/>
        </p:nvSpPr>
        <p:spPr bwMode="auto">
          <a:xfrm>
            <a:off x="1231900" y="700088"/>
            <a:ext cx="6223000" cy="6731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66FF66"/>
              </a:gs>
              <a:gs pos="100000">
                <a:schemeClr val="bg1"/>
              </a:gs>
            </a:gsLst>
            <a:lin ang="2700000" scaled="1"/>
          </a:gradFill>
          <a:ln w="31750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rgbClr val="0033CC"/>
                </a:solidFill>
                <a:latin typeface="Arial" pitchFamily="-108" charset="0"/>
              </a:rPr>
              <a:t>TMDs are a new class of phenomena </a:t>
            </a:r>
          </a:p>
          <a:p>
            <a:pPr algn="ctr">
              <a:defRPr/>
            </a:pPr>
            <a:r>
              <a:rPr lang="en-US" sz="1800">
                <a:solidFill>
                  <a:srgbClr val="0033CC"/>
                </a:solidFill>
                <a:latin typeface="Arial" pitchFamily="-108" charset="0"/>
              </a:rPr>
              <a:t>providing  novel insights into the rich nuclear structure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57001" y="1498336"/>
            <a:ext cx="8129799" cy="2801077"/>
            <a:chOff x="557001" y="1498336"/>
            <a:chExt cx="8129799" cy="2801077"/>
          </a:xfrm>
        </p:grpSpPr>
        <p:grpSp>
          <p:nvGrpSpPr>
            <p:cNvPr id="21" name="Group 20"/>
            <p:cNvGrpSpPr/>
            <p:nvPr/>
          </p:nvGrpSpPr>
          <p:grpSpPr>
            <a:xfrm>
              <a:off x="557001" y="1498336"/>
              <a:ext cx="8129799" cy="2801077"/>
              <a:chOff x="557001" y="1498336"/>
              <a:chExt cx="8129799" cy="2801077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344613" y="1960311"/>
                <a:ext cx="6139483" cy="233910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55" name="Text Box 10"/>
              <p:cNvSpPr txBox="1">
                <a:spLocks noChangeArrowheads="1"/>
              </p:cNvSpPr>
              <p:nvPr/>
            </p:nvSpPr>
            <p:spPr bwMode="auto">
              <a:xfrm>
                <a:off x="1550020" y="1960311"/>
                <a:ext cx="6115742" cy="2339102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Arial" pitchFamily="-108" charset="0"/>
                  </a:rPr>
                  <a:t>Limited knowledge on transverse momentum dependences  </a:t>
                </a:r>
              </a:p>
              <a:p>
                <a:endParaRPr lang="en-US" sz="1600" dirty="0">
                  <a:solidFill>
                    <a:schemeClr val="tx1"/>
                  </a:solidFill>
                  <a:latin typeface="Arial" pitchFamily="-108" charset="0"/>
                </a:endParaRPr>
              </a:p>
              <a:p>
                <a:r>
                  <a:rPr lang="en-US" sz="1600" dirty="0">
                    <a:solidFill>
                      <a:schemeClr val="tx1"/>
                    </a:solidFill>
                    <a:latin typeface="Arial" pitchFamily="-108" charset="0"/>
                  </a:rPr>
                  <a:t>Flavor decomposition often missing</a:t>
                </a:r>
              </a:p>
              <a:p>
                <a:endParaRPr lang="en-US" sz="1600" dirty="0">
                  <a:solidFill>
                    <a:schemeClr val="tx1"/>
                  </a:solidFill>
                  <a:latin typeface="Arial" pitchFamily="-108" charset="0"/>
                </a:endParaRPr>
              </a:p>
              <a:p>
                <a:r>
                  <a:rPr lang="en-US" sz="1600" dirty="0">
                    <a:solidFill>
                      <a:schemeClr val="tx1"/>
                    </a:solidFill>
                    <a:latin typeface="Arial" pitchFamily="-108" charset="0"/>
                  </a:rPr>
                  <a:t>Evolution properties to be defined</a:t>
                </a:r>
              </a:p>
              <a:p>
                <a:endParaRPr lang="en-US" sz="1600" dirty="0">
                  <a:solidFill>
                    <a:schemeClr val="tx1"/>
                  </a:solidFill>
                  <a:latin typeface="Arial" pitchFamily="-108" charset="0"/>
                </a:endParaRPr>
              </a:p>
              <a:p>
                <a:r>
                  <a:rPr lang="en-US" sz="1600" dirty="0">
                    <a:solidFill>
                      <a:schemeClr val="tx1"/>
                    </a:solidFill>
                    <a:latin typeface="Arial" pitchFamily="-108" charset="0"/>
                  </a:rPr>
                  <a:t>Role of the higher twist to be quantified</a:t>
                </a:r>
              </a:p>
              <a:p>
                <a:endParaRPr lang="en-US" sz="1600" dirty="0">
                  <a:solidFill>
                    <a:schemeClr val="tx1"/>
                  </a:solidFill>
                  <a:latin typeface="Arial" pitchFamily="-108" charset="0"/>
                </a:endParaRPr>
              </a:p>
              <a:p>
                <a:r>
                  <a:rPr lang="en-US" sz="1600" dirty="0">
                    <a:solidFill>
                      <a:schemeClr val="tx1"/>
                    </a:solidFill>
                    <a:latin typeface="Arial" pitchFamily="-108" charset="0"/>
                  </a:rPr>
                  <a:t>Universality</a:t>
                </a:r>
                <a:r>
                  <a:rPr lang="en-US" sz="1600" dirty="0">
                    <a:latin typeface="Arial" pitchFamily="-108" charset="0"/>
                  </a:rPr>
                  <a:t>           </a:t>
                </a:r>
                <a:r>
                  <a:rPr lang="en-US" sz="1600" dirty="0" smtClean="0">
                    <a:latin typeface="Arial" pitchFamily="-108" charset="0"/>
                  </a:rPr>
                  <a:t>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Arial" pitchFamily="-108" charset="0"/>
                  </a:rPr>
                  <a:t>Fundamental </a:t>
                </a:r>
                <a:r>
                  <a:rPr lang="en-US" sz="1600" dirty="0">
                    <a:solidFill>
                      <a:schemeClr val="tx1"/>
                    </a:solidFill>
                    <a:latin typeface="Arial" pitchFamily="-108" charset="0"/>
                  </a:rPr>
                  <a:t>test of QCD</a:t>
                </a:r>
                <a:r>
                  <a:rPr lang="en-US" sz="1800" dirty="0" smtClean="0">
                    <a:latin typeface="Arial" pitchFamily="-108" charset="0"/>
                  </a:rPr>
                  <a:t> </a:t>
                </a:r>
                <a:r>
                  <a:rPr lang="en-US" sz="1600" dirty="0" smtClean="0">
                    <a:latin typeface="Arial" pitchFamily="-108" charset="0"/>
                  </a:rPr>
                  <a:t>in the spin sector</a:t>
                </a:r>
                <a:endParaRPr lang="en-US" sz="1600" dirty="0">
                  <a:latin typeface="Arial" pitchFamily="-108" charset="0"/>
                </a:endParaRPr>
              </a:p>
            </p:txBody>
          </p:sp>
          <p:sp>
            <p:nvSpPr>
              <p:cNvPr id="1706010" name="Text Box 26"/>
              <p:cNvSpPr txBox="1">
                <a:spLocks noChangeArrowheads="1"/>
              </p:cNvSpPr>
              <p:nvPr/>
            </p:nvSpPr>
            <p:spPr bwMode="auto">
              <a:xfrm>
                <a:off x="557001" y="1498336"/>
                <a:ext cx="8129799" cy="338554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Arial" pitchFamily="-108" charset="0"/>
                  </a:rPr>
                  <a:t>Non-zero results from DIS experiments</a:t>
                </a:r>
                <a:r>
                  <a:rPr lang="en-US" sz="1600" dirty="0" smtClean="0">
                    <a:latin typeface="Arial" pitchFamily="-108" charset="0"/>
                  </a:rPr>
                  <a:t> provide </a:t>
                </a:r>
                <a:r>
                  <a:rPr lang="en-US" sz="1600" dirty="0">
                    <a:latin typeface="Arial" pitchFamily="-108" charset="0"/>
                  </a:rPr>
                  <a:t>promises but also open questions</a:t>
                </a:r>
                <a:endParaRPr lang="it-IT" sz="1600" dirty="0">
                  <a:latin typeface="Arial" pitchFamily="-108" charset="0"/>
                </a:endParaRPr>
              </a:p>
            </p:txBody>
          </p:sp>
        </p:grpSp>
        <p:sp>
          <p:nvSpPr>
            <p:cNvPr id="57356" name="Line 22"/>
            <p:cNvSpPr>
              <a:spLocks noChangeShapeType="1"/>
            </p:cNvSpPr>
            <p:nvPr/>
          </p:nvSpPr>
          <p:spPr bwMode="auto">
            <a:xfrm>
              <a:off x="2901170" y="4148509"/>
              <a:ext cx="31373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med"/>
              <a:tailEnd type="triangle" w="lg" len="med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22"/>
          <p:cNvGrpSpPr/>
          <p:nvPr/>
        </p:nvGrpSpPr>
        <p:grpSpPr>
          <a:xfrm>
            <a:off x="1648756" y="4408206"/>
            <a:ext cx="6472238" cy="1968500"/>
            <a:chOff x="1604962" y="4495800"/>
            <a:chExt cx="6472238" cy="1968500"/>
          </a:xfrm>
        </p:grpSpPr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1604962" y="4986337"/>
              <a:ext cx="5834062" cy="1477963"/>
              <a:chOff x="1407" y="3085"/>
              <a:chExt cx="3675" cy="931"/>
            </a:xfrm>
          </p:grpSpPr>
          <p:sp>
            <p:nvSpPr>
              <p:cNvPr id="57358" name="Rectangle 18"/>
              <p:cNvSpPr>
                <a:spLocks noChangeArrowheads="1"/>
              </p:cNvSpPr>
              <p:nvPr/>
            </p:nvSpPr>
            <p:spPr bwMode="auto">
              <a:xfrm>
                <a:off x="1500" y="3085"/>
                <a:ext cx="3438" cy="931"/>
              </a:xfrm>
              <a:prstGeom prst="rect">
                <a:avLst/>
              </a:prstGeom>
              <a:gradFill rotWithShape="1">
                <a:gsLst>
                  <a:gs pos="0">
                    <a:srgbClr val="993366"/>
                  </a:gs>
                  <a:gs pos="100000">
                    <a:srgbClr val="800080"/>
                  </a:gs>
                </a:gsLst>
                <a:lin ang="5400000" scaled="1"/>
              </a:gradFill>
              <a:ln w="12700">
                <a:solidFill>
                  <a:srgbClr val="660033"/>
                </a:solidFill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7359" name="Text Box 19"/>
              <p:cNvSpPr txBox="1">
                <a:spLocks noChangeArrowheads="1"/>
              </p:cNvSpPr>
              <p:nvPr/>
            </p:nvSpPr>
            <p:spPr bwMode="auto">
              <a:xfrm>
                <a:off x="1407" y="3149"/>
                <a:ext cx="3675" cy="756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0" dirty="0">
                    <a:solidFill>
                      <a:schemeClr val="bg1"/>
                    </a:solidFill>
                    <a:latin typeface="Arial" pitchFamily="-108" charset="0"/>
                  </a:rPr>
                  <a:t>Crucial: completeness </a:t>
                </a:r>
                <a:endParaRPr lang="en-US" b="0" dirty="0" smtClean="0">
                  <a:solidFill>
                    <a:schemeClr val="bg1"/>
                  </a:solidFill>
                  <a:latin typeface="Arial" pitchFamily="-108" charset="0"/>
                </a:endParaRPr>
              </a:p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Arial" pitchFamily="-108" charset="0"/>
                  </a:rPr>
                  <a:t>All reactions, </a:t>
                </a:r>
                <a:r>
                  <a:rPr lang="en-US" b="0" dirty="0" smtClean="0">
                    <a:solidFill>
                      <a:schemeClr val="bg1"/>
                    </a:solidFill>
                    <a:latin typeface="Arial" pitchFamily="-108" charset="0"/>
                  </a:rPr>
                  <a:t>flavor </a:t>
                </a:r>
                <a:r>
                  <a:rPr lang="en-US" b="0" dirty="0">
                    <a:solidFill>
                      <a:schemeClr val="bg1"/>
                    </a:solidFill>
                    <a:latin typeface="Arial" pitchFamily="-108" charset="0"/>
                  </a:rPr>
                  <a:t>tagging and</a:t>
                </a:r>
                <a:r>
                  <a:rPr lang="en-US" b="0" dirty="0" smtClean="0">
                    <a:solidFill>
                      <a:schemeClr val="bg1"/>
                    </a:solidFill>
                    <a:latin typeface="Arial" pitchFamily="-108" charset="0"/>
                  </a:rPr>
                  <a:t> multi-dimensional</a:t>
                </a:r>
              </a:p>
              <a:p>
                <a:pPr algn="ctr"/>
                <a:r>
                  <a:rPr lang="en-US" b="0" dirty="0">
                    <a:solidFill>
                      <a:schemeClr val="bg1"/>
                    </a:solidFill>
                    <a:latin typeface="Arial" pitchFamily="-108" charset="0"/>
                  </a:rPr>
                  <a:t>  extraction in all </a:t>
                </a:r>
                <a:r>
                  <a:rPr lang="en-US" b="0" dirty="0" smtClean="0">
                    <a:solidFill>
                      <a:schemeClr val="bg1"/>
                    </a:solidFill>
                    <a:latin typeface="Arial" pitchFamily="-108" charset="0"/>
                  </a:rPr>
                  <a:t>variables  (</a:t>
                </a:r>
                <a:r>
                  <a:rPr lang="en-US" b="0" dirty="0">
                    <a:solidFill>
                      <a:schemeClr val="bg1"/>
                    </a:solidFill>
                    <a:latin typeface="Arial" pitchFamily="-108" charset="0"/>
                  </a:rPr>
                  <a:t>x,z,Q</a:t>
                </a:r>
                <a:r>
                  <a:rPr lang="en-US" b="0" baseline="30000" dirty="0">
                    <a:solidFill>
                      <a:schemeClr val="bg1"/>
                    </a:solidFill>
                    <a:latin typeface="Arial" pitchFamily="-108" charset="0"/>
                  </a:rPr>
                  <a:t>2</a:t>
                </a:r>
                <a:r>
                  <a:rPr lang="en-US" b="0" dirty="0">
                    <a:solidFill>
                      <a:schemeClr val="bg1"/>
                    </a:solidFill>
                    <a:latin typeface="Arial" pitchFamily="-108" charset="0"/>
                  </a:rPr>
                  <a:t>,P</a:t>
                </a:r>
                <a:r>
                  <a:rPr lang="en-US" b="0" baseline="-25000" dirty="0">
                    <a:solidFill>
                      <a:schemeClr val="bg1"/>
                    </a:solidFill>
                    <a:latin typeface="Arial" pitchFamily="-108" charset="0"/>
                  </a:rPr>
                  <a:t>T</a:t>
                </a:r>
                <a:r>
                  <a:rPr lang="en-US" b="0" dirty="0">
                    <a:solidFill>
                      <a:schemeClr val="bg1"/>
                    </a:solidFill>
                    <a:latin typeface="Arial" pitchFamily="-108" charset="0"/>
                  </a:rPr>
                  <a:t>)  to have </a:t>
                </a:r>
              </a:p>
              <a:p>
                <a:pPr algn="ctr"/>
                <a:r>
                  <a:rPr lang="en-US" b="0" dirty="0">
                    <a:solidFill>
                      <a:schemeClr val="bg1"/>
                    </a:solidFill>
                    <a:latin typeface="Arial" pitchFamily="-108" charset="0"/>
                  </a:rPr>
                  <a:t>all dependencies resolved</a:t>
                </a:r>
                <a:endParaRPr lang="it-IT" b="0" dirty="0">
                  <a:solidFill>
                    <a:schemeClr val="bg1"/>
                  </a:solidFill>
                  <a:latin typeface="Arial" pitchFamily="-108" charset="0"/>
                </a:endParaRPr>
              </a:p>
            </p:txBody>
          </p:sp>
        </p:grpSp>
        <p:sp>
          <p:nvSpPr>
            <p:cNvPr id="57357" name="Text Box 24"/>
            <p:cNvSpPr txBox="1">
              <a:spLocks noChangeArrowheads="1"/>
            </p:cNvSpPr>
            <p:nvPr/>
          </p:nvSpPr>
          <p:spPr bwMode="auto">
            <a:xfrm>
              <a:off x="1610877" y="4495800"/>
              <a:ext cx="6466323" cy="338138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latin typeface="Arial" pitchFamily="-108" charset="0"/>
                </a:rPr>
                <a:t>Still incomplete phenomenology is asking for new inputs</a:t>
              </a:r>
              <a:r>
                <a:rPr lang="en-US" sz="1600" dirty="0"/>
                <a:t> </a:t>
              </a:r>
              <a:endParaRPr lang="it-IT" sz="1600" dirty="0"/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33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8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06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600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82771" y="2044005"/>
            <a:ext cx="4725585" cy="17543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TMD S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tudies at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f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uture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f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acilities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ardrop 25"/>
          <p:cNvSpPr/>
          <p:nvPr/>
        </p:nvSpPr>
        <p:spPr>
          <a:xfrm rot="10800000">
            <a:off x="4572001" y="992678"/>
            <a:ext cx="4343400" cy="2654441"/>
          </a:xfrm>
          <a:prstGeom prst="teardrop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ardrop 28"/>
          <p:cNvSpPr/>
          <p:nvPr/>
        </p:nvSpPr>
        <p:spPr>
          <a:xfrm>
            <a:off x="228600" y="3647119"/>
            <a:ext cx="4343400" cy="2654441"/>
          </a:xfrm>
          <a:prstGeom prst="teardrop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27"/>
          <p:cNvSpPr/>
          <p:nvPr/>
        </p:nvSpPr>
        <p:spPr>
          <a:xfrm rot="5400000">
            <a:off x="1058389" y="133506"/>
            <a:ext cx="2683830" cy="4343397"/>
          </a:xfrm>
          <a:prstGeom prst="teardrop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ardrop 26"/>
          <p:cNvSpPr/>
          <p:nvPr/>
        </p:nvSpPr>
        <p:spPr>
          <a:xfrm rot="16200000">
            <a:off x="5401787" y="2817336"/>
            <a:ext cx="2683830" cy="4343397"/>
          </a:xfrm>
          <a:prstGeom prst="teardrop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</a:gradFill>
          <a:ln w="50800">
            <a:solidFill>
              <a:schemeClr val="accent4">
                <a:lumMod val="75000"/>
              </a:schemeClr>
            </a:solidFill>
          </a:ln>
          <a:effectLst>
            <a:glow rad="101600">
              <a:srgbClr val="DC7FFC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75421" y="4393730"/>
            <a:ext cx="2799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e+e</a:t>
            </a:r>
            <a:r>
              <a:rPr lang="en-US" dirty="0" smtClean="0">
                <a:solidFill>
                  <a:srgbClr val="FF0000"/>
                </a:solidFill>
              </a:rPr>
              <a:t>- annihilation: 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dependence</a:t>
            </a:r>
          </a:p>
          <a:p>
            <a:r>
              <a:rPr lang="en-US" dirty="0" smtClean="0"/>
              <a:t>Evolution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1" y="1758950"/>
            <a:ext cx="2864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Drell</a:t>
            </a:r>
            <a:r>
              <a:rPr lang="en-US" dirty="0" smtClean="0">
                <a:solidFill>
                  <a:srgbClr val="FF0000"/>
                </a:solidFill>
              </a:rPr>
              <a:t>-Yan: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Universality (sign change)</a:t>
            </a:r>
          </a:p>
          <a:p>
            <a:r>
              <a:rPr lang="en-US" dirty="0" smtClean="0"/>
              <a:t>Flavor decomposition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6002" y="4247227"/>
            <a:ext cx="29718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SIDIS:  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Multidimensional analysis</a:t>
            </a:r>
          </a:p>
          <a:p>
            <a:r>
              <a:rPr lang="en-US" dirty="0" smtClean="0"/>
              <a:t>    </a:t>
            </a:r>
            <a:r>
              <a:rPr lang="en-US" sz="1400" dirty="0" smtClean="0"/>
              <a:t>factorize </a:t>
            </a:r>
            <a:r>
              <a:rPr lang="en-US" sz="1400" dirty="0" err="1" smtClean="0"/>
              <a:t>PDFs</a:t>
            </a:r>
            <a:r>
              <a:rPr lang="en-US" sz="1400" dirty="0" smtClean="0"/>
              <a:t> and </a:t>
            </a:r>
            <a:r>
              <a:rPr lang="en-US" sz="1400" dirty="0" err="1" smtClean="0"/>
              <a:t>FFs</a:t>
            </a:r>
            <a:endParaRPr lang="en-US" sz="1400" dirty="0" smtClean="0"/>
          </a:p>
          <a:p>
            <a:r>
              <a:rPr lang="en-US" sz="1400" dirty="0" smtClean="0"/>
              <a:t>     investigate higher-twists </a:t>
            </a:r>
          </a:p>
          <a:p>
            <a:r>
              <a:rPr lang="en-US" sz="1400" dirty="0" smtClean="0"/>
              <a:t>     study </a:t>
            </a:r>
            <a:r>
              <a:rPr lang="en-US" sz="1400" dirty="0" err="1" smtClean="0"/>
              <a:t>perturbative</a:t>
            </a:r>
            <a:r>
              <a:rPr lang="en-US" sz="1400" dirty="0" smtClean="0"/>
              <a:t> transition</a:t>
            </a:r>
            <a:endParaRPr lang="en-US" dirty="0" smtClean="0"/>
          </a:p>
          <a:p>
            <a:r>
              <a:rPr lang="en-US" sz="1400" dirty="0" smtClean="0"/>
              <a:t>     flavor decomposition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1673819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pp reactions: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</a:p>
          <a:p>
            <a:endParaRPr lang="en-US" dirty="0" smtClean="0"/>
          </a:p>
          <a:p>
            <a:r>
              <a:rPr lang="en-US" dirty="0" smtClean="0"/>
              <a:t>Factorization </a:t>
            </a:r>
          </a:p>
          <a:p>
            <a:r>
              <a:rPr lang="en-US" dirty="0" smtClean="0"/>
              <a:t>Universality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1702" y="3435350"/>
            <a:ext cx="93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7848600" y="3430885"/>
            <a:ext cx="1210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CLEAN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581400" y="757535"/>
            <a:ext cx="2066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Hadron</a:t>
            </a:r>
            <a:r>
              <a:rPr lang="en-US" sz="2400" dirty="0" smtClean="0"/>
              <a:t> probe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3581168" y="6019800"/>
            <a:ext cx="1998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Lepton probe</a:t>
            </a:r>
            <a:endParaRPr lang="en-US" sz="2400" dirty="0"/>
          </a:p>
        </p:txBody>
      </p:sp>
      <p:sp>
        <p:nvSpPr>
          <p:cNvPr id="1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35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rved Left Arrow 24"/>
          <p:cNvSpPr/>
          <p:nvPr/>
        </p:nvSpPr>
        <p:spPr>
          <a:xfrm rot="10800000">
            <a:off x="3185780" y="1996314"/>
            <a:ext cx="1780540" cy="2869141"/>
          </a:xfrm>
          <a:prstGeom prst="curvedLeftArrow">
            <a:avLst/>
          </a:prstGeom>
          <a:gradFill>
            <a:gsLst>
              <a:gs pos="0">
                <a:srgbClr val="FF0000"/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114273" y="-58396"/>
            <a:ext cx="256895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TMD palette</a:t>
            </a:r>
          </a:p>
          <a:p>
            <a:pPr algn="ctr">
              <a:defRPr/>
            </a:pP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8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41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797390" y="3865135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e</a:t>
            </a:r>
            <a:r>
              <a:rPr lang="en-US" sz="2000" baseline="30000" dirty="0" err="1" smtClean="0"/>
              <a:t>+</a:t>
            </a:r>
            <a:r>
              <a:rPr lang="en-US" sz="2000" dirty="0" err="1" smtClean="0"/>
              <a:t>e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    </a:t>
            </a:r>
            <a:r>
              <a:rPr lang="en-US" sz="2000" dirty="0" err="1" smtClean="0"/>
              <a:t>hhX</a:t>
            </a:r>
            <a:endParaRPr lang="en-US" sz="20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3055881" y="3879734"/>
            <a:ext cx="1339579" cy="400110"/>
            <a:chOff x="4677182" y="1117810"/>
            <a:chExt cx="1339579" cy="400110"/>
          </a:xfrm>
        </p:grpSpPr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4677182" y="1117810"/>
              <a:ext cx="1339579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latin typeface="Arial" pitchFamily="-111" charset="0"/>
                </a:rPr>
                <a:t>e</a:t>
              </a:r>
              <a:r>
                <a:rPr lang="en-US" sz="2000" dirty="0" err="1" smtClean="0">
                  <a:latin typeface="Arial" pitchFamily="-111" charset="0"/>
                </a:rPr>
                <a:t>p</a:t>
              </a:r>
              <a:r>
                <a:rPr lang="en-US" sz="2000" dirty="0" smtClean="0"/>
                <a:t>     </a:t>
              </a:r>
              <a:r>
                <a:rPr lang="en-US" sz="2000" dirty="0" err="1" smtClean="0">
                  <a:latin typeface="Arial"/>
                </a:rPr>
                <a:t>e’h</a:t>
              </a:r>
              <a:r>
                <a:rPr lang="en-US" sz="2000" dirty="0" err="1" smtClean="0">
                  <a:latin typeface="Arial" pitchFamily="-111" charset="0"/>
                </a:rPr>
                <a:t>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45" name="Line 20"/>
            <p:cNvSpPr>
              <a:spLocks noChangeShapeType="1"/>
            </p:cNvSpPr>
            <p:nvPr/>
          </p:nvSpPr>
          <p:spPr bwMode="auto">
            <a:xfrm>
              <a:off x="5095299" y="1343044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884287" y="3077472"/>
            <a:ext cx="1292867" cy="400110"/>
            <a:chOff x="4730204" y="1027221"/>
            <a:chExt cx="1292867" cy="400110"/>
          </a:xfrm>
        </p:grpSpPr>
        <p:sp>
          <p:nvSpPr>
            <p:cNvPr id="47" name="Text Box 19"/>
            <p:cNvSpPr txBox="1">
              <a:spLocks noChangeArrowheads="1"/>
            </p:cNvSpPr>
            <p:nvPr/>
          </p:nvSpPr>
          <p:spPr bwMode="auto">
            <a:xfrm>
              <a:off x="4730204" y="1027221"/>
              <a:ext cx="1292867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Arial" pitchFamily="-111" charset="0"/>
                </a:rPr>
                <a:t>hp</a:t>
              </a:r>
              <a:r>
                <a:rPr lang="en-US" sz="2000" dirty="0"/>
                <a:t>  </a:t>
              </a:r>
              <a:r>
                <a:rPr lang="en-US" sz="2000" dirty="0" smtClean="0"/>
                <a:t>   </a:t>
              </a:r>
              <a:r>
                <a:rPr lang="en-US" sz="2000" dirty="0" err="1" smtClean="0">
                  <a:latin typeface="Symbol" pitchFamily="-111" charset="2"/>
                </a:rPr>
                <a:t>mm</a:t>
              </a:r>
              <a:r>
                <a:rPr lang="en-US" sz="2000" dirty="0" err="1" smtClean="0">
                  <a:latin typeface="Arial" pitchFamily="-111" charset="0"/>
                </a:rPr>
                <a:t>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48" name="Line 20"/>
            <p:cNvSpPr>
              <a:spLocks noChangeShapeType="1"/>
            </p:cNvSpPr>
            <p:nvPr/>
          </p:nvSpPr>
          <p:spPr bwMode="auto">
            <a:xfrm>
              <a:off x="5148321" y="1254537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098789" y="3096402"/>
            <a:ext cx="1133644" cy="400110"/>
            <a:chOff x="4744802" y="1027221"/>
            <a:chExt cx="1133644" cy="400110"/>
          </a:xfrm>
        </p:grpSpPr>
        <p:sp>
          <p:nvSpPr>
            <p:cNvPr id="50" name="Text Box 19"/>
            <p:cNvSpPr txBox="1">
              <a:spLocks noChangeArrowheads="1"/>
            </p:cNvSpPr>
            <p:nvPr/>
          </p:nvSpPr>
          <p:spPr bwMode="auto">
            <a:xfrm>
              <a:off x="4744802" y="1027221"/>
              <a:ext cx="1133644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Arial" pitchFamily="-111" charset="0"/>
                </a:rPr>
                <a:t>p</a:t>
              </a:r>
              <a:r>
                <a:rPr lang="en-US" sz="2000" dirty="0" smtClean="0">
                  <a:latin typeface="Arial" pitchFamily="-111" charset="0"/>
                </a:rPr>
                <a:t>p</a:t>
              </a:r>
              <a:r>
                <a:rPr lang="en-US" sz="2000" dirty="0" smtClean="0"/>
                <a:t>    </a:t>
              </a:r>
              <a:r>
                <a:rPr lang="en-US" sz="2000" dirty="0" smtClean="0">
                  <a:latin typeface="Symbol" pitchFamily="-111" charset="2"/>
                </a:rPr>
                <a:t> </a:t>
              </a:r>
              <a:r>
                <a:rPr lang="en-US" sz="2000" dirty="0" err="1" smtClean="0">
                  <a:latin typeface="Arial" pitchFamily="-111" charset="0"/>
                </a:rPr>
                <a:t>hX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51" name="Line 20"/>
            <p:cNvSpPr>
              <a:spLocks noChangeShapeType="1"/>
            </p:cNvSpPr>
            <p:nvPr/>
          </p:nvSpPr>
          <p:spPr bwMode="auto">
            <a:xfrm>
              <a:off x="5133723" y="1254537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5563" y="6537325"/>
            <a:ext cx="9088437" cy="320675"/>
            <a:chOff x="35" y="4118"/>
            <a:chExt cx="5725" cy="202"/>
          </a:xfrm>
        </p:grpSpPr>
        <p:sp>
          <p:nvSpPr>
            <p:cNvPr id="1579014" name="Text Box 6"/>
            <p:cNvSpPr txBox="1">
              <a:spLocks noChangeArrowheads="1"/>
            </p:cNvSpPr>
            <p:nvPr/>
          </p:nvSpPr>
          <p:spPr bwMode="auto">
            <a:xfrm>
              <a:off x="35" y="4158"/>
              <a:ext cx="5725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1200" b="0" dirty="0">
                  <a:solidFill>
                    <a:schemeClr val="bg2"/>
                  </a:solidFill>
                  <a:latin typeface="Tahoma" pitchFamily="-108" charset="0"/>
                </a:rPr>
                <a:t>   </a:t>
              </a:r>
              <a:r>
                <a:rPr lang="en-US" sz="1000" b="0" dirty="0" err="1">
                  <a:solidFill>
                    <a:schemeClr val="bg2"/>
                  </a:solidFill>
                  <a:latin typeface="Tahoma" pitchFamily="-108" charset="0"/>
                </a:rPr>
                <a:t>Contalbrigo</a:t>
              </a:r>
              <a:r>
                <a:rPr lang="en-US" sz="1000" b="0" dirty="0">
                  <a:solidFill>
                    <a:schemeClr val="bg2"/>
                  </a:solidFill>
                  <a:latin typeface="Tahoma" pitchFamily="-108" charset="0"/>
                </a:rPr>
                <a:t> Marco                                                                  </a:t>
              </a:r>
              <a:r>
                <a:rPr lang="en-US" sz="1000" b="0" dirty="0" err="1">
                  <a:solidFill>
                    <a:schemeClr val="bg2"/>
                  </a:solidFill>
                  <a:latin typeface="Tahoma" pitchFamily="-108" charset="0"/>
                </a:rPr>
                <a:t>Consiglio</a:t>
              </a:r>
              <a:r>
                <a:rPr lang="en-US" sz="1000" b="0" dirty="0">
                  <a:solidFill>
                    <a:schemeClr val="bg2"/>
                  </a:solidFill>
                  <a:latin typeface="Tahoma" pitchFamily="-108" charset="0"/>
                </a:rPr>
                <a:t> di Sezione                                                                              1 </a:t>
              </a:r>
              <a:r>
                <a:rPr lang="en-US" sz="1000" b="0" dirty="0" err="1">
                  <a:solidFill>
                    <a:schemeClr val="bg2"/>
                  </a:solidFill>
                  <a:latin typeface="Tahoma" pitchFamily="-108" charset="0"/>
                </a:rPr>
                <a:t>luglio</a:t>
              </a:r>
              <a:r>
                <a:rPr lang="en-US" sz="1000" b="0" dirty="0">
                  <a:solidFill>
                    <a:schemeClr val="bg2"/>
                  </a:solidFill>
                  <a:latin typeface="Tahoma" pitchFamily="-108" charset="0"/>
                </a:rPr>
                <a:t> 2009</a:t>
              </a:r>
            </a:p>
          </p:txBody>
        </p:sp>
        <p:sp>
          <p:nvSpPr>
            <p:cNvPr id="1579015" name="Line 7"/>
            <p:cNvSpPr>
              <a:spLocks noChangeShapeType="1"/>
            </p:cNvSpPr>
            <p:nvPr/>
          </p:nvSpPr>
          <p:spPr bwMode="auto">
            <a:xfrm>
              <a:off x="132" y="4118"/>
              <a:ext cx="5493" cy="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1184935" y="-76200"/>
            <a:ext cx="67594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Fragmentation @ 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</a:t>
            </a:r>
            <a:r>
              <a:rPr lang="en-US" sz="3600" b="1" baseline="30000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+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</a:t>
            </a:r>
            <a:r>
              <a:rPr lang="en-US" sz="3600" b="1" baseline="3000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-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colliders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36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44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300" y="718203"/>
            <a:ext cx="3154641" cy="232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140090" y="652698"/>
            <a:ext cx="1151202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Belle Detector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45296" y="616010"/>
            <a:ext cx="4754727" cy="5509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Hadrons in opposite hemispheres: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Dependence on transverse momentum</a:t>
            </a:r>
          </a:p>
          <a:p>
            <a:endParaRPr lang="en-US" sz="1600" dirty="0" smtClean="0"/>
          </a:p>
          <a:p>
            <a:r>
              <a:rPr lang="en-US" sz="1600" dirty="0" err="1" smtClean="0"/>
              <a:t>FFs</a:t>
            </a:r>
            <a:r>
              <a:rPr lang="en-US" sz="1600" dirty="0" smtClean="0"/>
              <a:t> for various </a:t>
            </a:r>
            <a:r>
              <a:rPr lang="en-US" sz="1600" dirty="0" err="1" smtClean="0"/>
              <a:t>hadron</a:t>
            </a:r>
            <a:r>
              <a:rPr lang="en-US" sz="1600" dirty="0" smtClean="0"/>
              <a:t>: 2</a:t>
            </a:r>
            <a:r>
              <a:rPr lang="en-US" sz="1600" dirty="0" smtClean="0">
                <a:latin typeface="Symbol"/>
              </a:rPr>
              <a:t>p</a:t>
            </a:r>
            <a:r>
              <a:rPr lang="en-US" sz="1600" dirty="0" smtClean="0"/>
              <a:t>, </a:t>
            </a:r>
            <a:r>
              <a:rPr lang="en-US" sz="1600" dirty="0" err="1" smtClean="0"/>
              <a:t>kaons</a:t>
            </a:r>
            <a:r>
              <a:rPr lang="en-US" sz="1600" dirty="0" smtClean="0"/>
              <a:t>, (</a:t>
            </a:r>
            <a:r>
              <a:rPr lang="en-US" sz="1600" dirty="0" err="1" smtClean="0">
                <a:latin typeface="Symbol"/>
              </a:rPr>
              <a:t>r</a:t>
            </a:r>
            <a:r>
              <a:rPr lang="en-US" sz="1600" dirty="0" smtClean="0"/>
              <a:t>, … </a:t>
            </a:r>
            <a:r>
              <a:rPr lang="en-US" sz="1600" dirty="0" smtClean="0">
                <a:latin typeface="Symbol"/>
              </a:rPr>
              <a:t>L</a:t>
            </a:r>
            <a:r>
              <a:rPr lang="en-US" sz="1600" dirty="0" smtClean="0"/>
              <a:t>)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Scale dependence: look for different </a:t>
            </a:r>
            <a:r>
              <a:rPr lang="en-US" sz="1600" dirty="0" err="1" smtClean="0"/>
              <a:t>c.m</a:t>
            </a:r>
            <a:r>
              <a:rPr lang="en-US" sz="1600" dirty="0" smtClean="0"/>
              <a:t>. energies</a:t>
            </a:r>
          </a:p>
          <a:p>
            <a:endParaRPr lang="en-US" sz="1600" dirty="0"/>
          </a:p>
        </p:txBody>
      </p:sp>
      <p:pic>
        <p:nvPicPr>
          <p:cNvPr id="26" name="Picture 25" descr="Snapshot 2009-09-22 16-23-02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296" y="1021859"/>
            <a:ext cx="4495800" cy="83217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160307" y="5951985"/>
            <a:ext cx="438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Only one experiment: validation needed !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3" name="Picture 7" descr="CLEO_Upsilon_1s_4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9133" y="3323421"/>
            <a:ext cx="2963717" cy="290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Content Placeholder 10" descr="final_asypanel_val0_z__bin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59782" y="2812829"/>
            <a:ext cx="3899054" cy="264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4642246" y="951788"/>
            <a:ext cx="4267200" cy="2817813"/>
            <a:chOff x="4642246" y="878793"/>
            <a:chExt cx="4267200" cy="2817813"/>
          </a:xfrm>
        </p:grpSpPr>
        <p:pic>
          <p:nvPicPr>
            <p:cNvPr id="28" name="Picture 4" descr="Rl_Rul_MCdist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>
              <a:off x="5366939" y="154100"/>
              <a:ext cx="2817813" cy="4267200"/>
            </a:xfrm>
            <a:prstGeom prst="rect">
              <a:avLst/>
            </a:prstGeom>
            <a:noFill/>
          </p:spPr>
        </p:pic>
        <p:grpSp>
          <p:nvGrpSpPr>
            <p:cNvPr id="34" name="Group 33"/>
            <p:cNvGrpSpPr/>
            <p:nvPr/>
          </p:nvGrpSpPr>
          <p:grpSpPr>
            <a:xfrm>
              <a:off x="5858864" y="2129945"/>
              <a:ext cx="1778532" cy="461665"/>
              <a:chOff x="3824239" y="3637230"/>
              <a:chExt cx="1778532" cy="461665"/>
            </a:xfrm>
          </p:grpSpPr>
          <p:sp>
            <p:nvSpPr>
              <p:cNvPr id="25" name="Rectangle 7"/>
              <p:cNvSpPr>
                <a:spLocks noChangeArrowheads="1"/>
              </p:cNvSpPr>
              <p:nvPr/>
            </p:nvSpPr>
            <p:spPr bwMode="auto">
              <a:xfrm>
                <a:off x="4208414" y="3637230"/>
                <a:ext cx="1394357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200" b="1" dirty="0">
                    <a:solidFill>
                      <a:srgbClr val="FF0000"/>
                    </a:solidFill>
                    <a:sym typeface="Symbol" pitchFamily="-111" charset="2"/>
                  </a:rPr>
                  <a:t>a=1.00030.0003</a:t>
                </a:r>
              </a:p>
              <a:p>
                <a:r>
                  <a:rPr lang="it-IT" sz="1200" b="1" dirty="0">
                    <a:solidFill>
                      <a:srgbClr val="FF0000"/>
                    </a:solidFill>
                    <a:sym typeface="Symbol" pitchFamily="-111" charset="2"/>
                  </a:rPr>
                  <a:t>b=0.13730.0004</a:t>
                </a:r>
              </a:p>
            </p:txBody>
          </p:sp>
          <p:sp>
            <p:nvSpPr>
              <p:cNvPr id="30" name="Text Box 9"/>
              <p:cNvSpPr txBox="1">
                <a:spLocks noChangeArrowheads="1"/>
              </p:cNvSpPr>
              <p:nvPr/>
            </p:nvSpPr>
            <p:spPr bwMode="auto">
              <a:xfrm>
                <a:off x="3824239" y="3773755"/>
                <a:ext cx="44132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dirty="0">
                    <a:solidFill>
                      <a:srgbClr val="FF0000"/>
                    </a:solidFill>
                  </a:rPr>
                  <a:t>R</a:t>
                </a:r>
                <a:r>
                  <a:rPr lang="it-IT" sz="1400" b="1" baseline="-25000" dirty="0">
                    <a:solidFill>
                      <a:srgbClr val="FF0000"/>
                    </a:solidFill>
                  </a:rPr>
                  <a:t>L</a:t>
                </a:r>
                <a:r>
                  <a:rPr lang="it-IT" sz="1400" b="1" dirty="0">
                    <a:solidFill>
                      <a:srgbClr val="FF0000"/>
                    </a:solidFill>
                  </a:rPr>
                  <a:t>: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5815070" y="2732969"/>
              <a:ext cx="1870607" cy="461665"/>
              <a:chOff x="6858000" y="3637230"/>
              <a:chExt cx="1870607" cy="461665"/>
            </a:xfrm>
          </p:grpSpPr>
          <p:sp>
            <p:nvSpPr>
              <p:cNvPr id="26" name="Rectangle 8"/>
              <p:cNvSpPr>
                <a:spLocks noChangeArrowheads="1"/>
              </p:cNvSpPr>
              <p:nvPr/>
            </p:nvSpPr>
            <p:spPr bwMode="auto">
              <a:xfrm>
                <a:off x="7334250" y="3637230"/>
                <a:ext cx="1394357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200" b="1" dirty="0">
                    <a:solidFill>
                      <a:srgbClr val="0000FF"/>
                    </a:solidFill>
                    <a:sym typeface="Symbol" pitchFamily="-111" charset="2"/>
                  </a:rPr>
                  <a:t>a=1.00030.0003</a:t>
                </a:r>
              </a:p>
              <a:p>
                <a:r>
                  <a:rPr lang="it-IT" sz="1200" b="1" dirty="0">
                    <a:solidFill>
                      <a:srgbClr val="0000FF"/>
                    </a:solidFill>
                    <a:sym typeface="Symbol" pitchFamily="-111" charset="2"/>
                  </a:rPr>
                  <a:t>b=0.13710.0004</a:t>
                </a:r>
                <a:endParaRPr lang="it-IT" sz="1200" dirty="0"/>
              </a:p>
            </p:txBody>
          </p:sp>
          <p:sp>
            <p:nvSpPr>
              <p:cNvPr id="32" name="Text Box 10"/>
              <p:cNvSpPr txBox="1">
                <a:spLocks noChangeArrowheads="1"/>
              </p:cNvSpPr>
              <p:nvPr/>
            </p:nvSpPr>
            <p:spPr bwMode="auto">
              <a:xfrm>
                <a:off x="6858000" y="3697555"/>
                <a:ext cx="5238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dirty="0">
                    <a:solidFill>
                      <a:srgbClr val="0000FF"/>
                    </a:solidFill>
                  </a:rPr>
                  <a:t>R</a:t>
                </a:r>
                <a:r>
                  <a:rPr lang="it-IT" sz="1400" b="1" baseline="-25000" dirty="0">
                    <a:solidFill>
                      <a:srgbClr val="0000FF"/>
                    </a:solidFill>
                  </a:rPr>
                  <a:t>UL</a:t>
                </a:r>
                <a:r>
                  <a:rPr lang="it-IT" sz="1400" b="1" dirty="0">
                    <a:solidFill>
                      <a:srgbClr val="0000FF"/>
                    </a:solidFill>
                  </a:rPr>
                  <a:t>:</a:t>
                </a:r>
              </a:p>
            </p:txBody>
          </p:sp>
        </p:grpSp>
        <p:sp>
          <p:nvSpPr>
            <p:cNvPr id="33" name="Text Box 11"/>
            <p:cNvSpPr txBox="1">
              <a:spLocks noChangeArrowheads="1"/>
            </p:cNvSpPr>
            <p:nvPr/>
          </p:nvSpPr>
          <p:spPr bwMode="auto">
            <a:xfrm>
              <a:off x="5064864" y="1163281"/>
              <a:ext cx="100535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200" b="1" dirty="0"/>
                <a:t>Run1-Run6</a:t>
              </a:r>
            </a:p>
            <a:p>
              <a:r>
                <a:rPr lang="it-IT" sz="1200" b="1" dirty="0" smtClean="0"/>
                <a:t>Off </a:t>
              </a:r>
              <a:r>
                <a:rPr lang="it-IT" sz="1200" b="1" dirty="0" err="1" smtClean="0"/>
                <a:t>Peak</a:t>
              </a:r>
              <a:endParaRPr lang="it-IT" sz="1200" b="1" dirty="0"/>
            </a:p>
            <a:p>
              <a:r>
                <a:rPr lang="it-IT" sz="1200" b="1" dirty="0" err="1"/>
                <a:t>uds</a:t>
              </a:r>
              <a:r>
                <a:rPr lang="it-IT" sz="1200" b="1" dirty="0"/>
                <a:t> </a:t>
              </a:r>
              <a:r>
                <a:rPr lang="it-IT" sz="1200" b="1" dirty="0" err="1"/>
                <a:t>events</a:t>
              </a:r>
              <a:endParaRPr lang="it-IT" sz="1200" b="1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646266" y="3732327"/>
            <a:ext cx="4274101" cy="2897696"/>
            <a:chOff x="4646266" y="3732327"/>
            <a:chExt cx="4274101" cy="2897696"/>
          </a:xfrm>
        </p:grpSpPr>
        <p:pic>
          <p:nvPicPr>
            <p:cNvPr id="36" name="Picture 13" descr="DR12_MC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>
              <a:off x="5334469" y="3044124"/>
              <a:ext cx="2897696" cy="4274101"/>
            </a:xfrm>
            <a:prstGeom prst="rect">
              <a:avLst/>
            </a:prstGeom>
            <a:noFill/>
          </p:spPr>
        </p:pic>
        <p:sp>
          <p:nvSpPr>
            <p:cNvPr id="37" name="Rectangle 15"/>
            <p:cNvSpPr>
              <a:spLocks noChangeArrowheads="1"/>
            </p:cNvSpPr>
            <p:nvPr/>
          </p:nvSpPr>
          <p:spPr bwMode="auto">
            <a:xfrm>
              <a:off x="5463088" y="4608512"/>
              <a:ext cx="80486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600" b="1" dirty="0">
                  <a:solidFill>
                    <a:srgbClr val="0000FF"/>
                  </a:solidFill>
                </a:rPr>
                <a:t>R</a:t>
              </a:r>
              <a:r>
                <a:rPr lang="it-IT" sz="1600" b="1" baseline="-25000" dirty="0">
                  <a:solidFill>
                    <a:srgbClr val="0000FF"/>
                  </a:solidFill>
                </a:rPr>
                <a:t>UL</a:t>
              </a:r>
              <a:r>
                <a:rPr lang="it-IT" sz="1600" b="1" dirty="0">
                  <a:solidFill>
                    <a:srgbClr val="0000FF"/>
                  </a:solidFill>
                </a:rPr>
                <a:t>/R</a:t>
              </a:r>
              <a:r>
                <a:rPr lang="it-IT" sz="1600" b="1" baseline="-25000" dirty="0">
                  <a:solidFill>
                    <a:srgbClr val="0000FF"/>
                  </a:solidFill>
                </a:rPr>
                <a:t>L</a:t>
              </a:r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6263188" y="4532312"/>
              <a:ext cx="168116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400" b="1" dirty="0">
                  <a:solidFill>
                    <a:srgbClr val="0000FF"/>
                  </a:solidFill>
                  <a:sym typeface="Symbol" pitchFamily="-111" charset="2"/>
                </a:rPr>
                <a:t>a=0.99990.0006</a:t>
              </a:r>
            </a:p>
            <a:p>
              <a:r>
                <a:rPr lang="it-IT" sz="1400" b="1" dirty="0">
                  <a:solidFill>
                    <a:srgbClr val="0000FF"/>
                  </a:solidFill>
                  <a:sym typeface="Symbol" pitchFamily="-111" charset="2"/>
                </a:rPr>
                <a:t>b=0.000040.0008</a:t>
              </a:r>
            </a:p>
          </p:txBody>
        </p:sp>
        <p:sp>
          <p:nvSpPr>
            <p:cNvPr id="39" name="Text Box 17"/>
            <p:cNvSpPr txBox="1">
              <a:spLocks noChangeArrowheads="1"/>
            </p:cNvSpPr>
            <p:nvPr/>
          </p:nvSpPr>
          <p:spPr bwMode="auto">
            <a:xfrm>
              <a:off x="6582396" y="5784714"/>
              <a:ext cx="165719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it-IT" sz="1200" dirty="0"/>
                <a:t>MC @ 10.54GeV</a:t>
              </a:r>
            </a:p>
            <a:p>
              <a:r>
                <a:rPr lang="it-IT" sz="1200" dirty="0"/>
                <a:t>e</a:t>
              </a:r>
              <a:r>
                <a:rPr lang="it-IT" sz="1200" baseline="30000" dirty="0"/>
                <a:t>+</a:t>
              </a:r>
              <a:r>
                <a:rPr lang="it-IT" sz="1200" dirty="0"/>
                <a:t>e</a:t>
              </a:r>
              <a:r>
                <a:rPr lang="it-IT" sz="1200" baseline="30000" dirty="0"/>
                <a:t>-</a:t>
              </a:r>
              <a:r>
                <a:rPr lang="it-IT" sz="1200" dirty="0">
                  <a:sym typeface="Symbol" pitchFamily="-111" charset="2"/>
                </a:rPr>
                <a:t>qqbar (q=u,d,s)</a:t>
              </a:r>
              <a:endParaRPr lang="it-IT" sz="1200" dirty="0"/>
            </a:p>
          </p:txBody>
        </p:sp>
      </p:grp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5563" y="6537325"/>
            <a:ext cx="9088437" cy="320675"/>
            <a:chOff x="35" y="4118"/>
            <a:chExt cx="5725" cy="202"/>
          </a:xfrm>
        </p:grpSpPr>
        <p:sp>
          <p:nvSpPr>
            <p:cNvPr id="1579014" name="Text Box 6"/>
            <p:cNvSpPr txBox="1">
              <a:spLocks noChangeArrowheads="1"/>
            </p:cNvSpPr>
            <p:nvPr/>
          </p:nvSpPr>
          <p:spPr bwMode="auto">
            <a:xfrm>
              <a:off x="35" y="4158"/>
              <a:ext cx="5725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1200" b="0" dirty="0">
                  <a:solidFill>
                    <a:schemeClr val="bg2"/>
                  </a:solidFill>
                  <a:latin typeface="Tahoma" pitchFamily="-108" charset="0"/>
                </a:rPr>
                <a:t>   </a:t>
              </a:r>
              <a:r>
                <a:rPr lang="en-US" sz="1000" b="0" dirty="0" err="1">
                  <a:solidFill>
                    <a:schemeClr val="bg2"/>
                  </a:solidFill>
                  <a:latin typeface="Tahoma" pitchFamily="-108" charset="0"/>
                </a:rPr>
                <a:t>Contalbrigo</a:t>
              </a:r>
              <a:r>
                <a:rPr lang="en-US" sz="1000" b="0" dirty="0">
                  <a:solidFill>
                    <a:schemeClr val="bg2"/>
                  </a:solidFill>
                  <a:latin typeface="Tahoma" pitchFamily="-108" charset="0"/>
                </a:rPr>
                <a:t> Marco                                                                  </a:t>
              </a:r>
              <a:r>
                <a:rPr lang="en-US" sz="1000" b="0" dirty="0" err="1">
                  <a:solidFill>
                    <a:schemeClr val="bg2"/>
                  </a:solidFill>
                  <a:latin typeface="Tahoma" pitchFamily="-108" charset="0"/>
                </a:rPr>
                <a:t>Consiglio</a:t>
              </a:r>
              <a:r>
                <a:rPr lang="en-US" sz="1000" b="0" dirty="0">
                  <a:solidFill>
                    <a:schemeClr val="bg2"/>
                  </a:solidFill>
                  <a:latin typeface="Tahoma" pitchFamily="-108" charset="0"/>
                </a:rPr>
                <a:t> di Sezione                                                                              1 </a:t>
              </a:r>
              <a:r>
                <a:rPr lang="en-US" sz="1000" b="0" dirty="0" err="1">
                  <a:solidFill>
                    <a:schemeClr val="bg2"/>
                  </a:solidFill>
                  <a:latin typeface="Tahoma" pitchFamily="-108" charset="0"/>
                </a:rPr>
                <a:t>luglio</a:t>
              </a:r>
              <a:r>
                <a:rPr lang="en-US" sz="1000" b="0" dirty="0">
                  <a:solidFill>
                    <a:schemeClr val="bg2"/>
                  </a:solidFill>
                  <a:latin typeface="Tahoma" pitchFamily="-108" charset="0"/>
                </a:rPr>
                <a:t> 2009</a:t>
              </a:r>
            </a:p>
          </p:txBody>
        </p:sp>
        <p:sp>
          <p:nvSpPr>
            <p:cNvPr id="1579015" name="Line 7"/>
            <p:cNvSpPr>
              <a:spLocks noChangeShapeType="1"/>
            </p:cNvSpPr>
            <p:nvPr/>
          </p:nvSpPr>
          <p:spPr bwMode="auto">
            <a:xfrm>
              <a:off x="132" y="4118"/>
              <a:ext cx="5493" cy="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37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44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6300" y="718203"/>
            <a:ext cx="3154641" cy="232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4"/>
          <p:cNvGrpSpPr/>
          <p:nvPr/>
        </p:nvGrpSpPr>
        <p:grpSpPr>
          <a:xfrm>
            <a:off x="306300" y="3237570"/>
            <a:ext cx="3517939" cy="2927777"/>
            <a:chOff x="5168861" y="3558748"/>
            <a:chExt cx="3517939" cy="2927777"/>
          </a:xfrm>
        </p:grpSpPr>
        <p:pic>
          <p:nvPicPr>
            <p:cNvPr id="20" name="Picture 19" descr="Snapshot 2009-09-28 19-02-24.tif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68861" y="3622362"/>
              <a:ext cx="3517939" cy="2864163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342973" y="3558748"/>
              <a:ext cx="220043" cy="571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37904" y="3092441"/>
            <a:ext cx="122341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Babar Detector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40090" y="652698"/>
            <a:ext cx="1151202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Belle Detector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7749" y="6187983"/>
            <a:ext cx="4119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Different detector: systematic check !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84935" y="-76200"/>
            <a:ext cx="67594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Fragmentation @ 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</a:t>
            </a:r>
            <a:r>
              <a:rPr lang="en-US" sz="3600" b="1" baseline="30000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+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</a:t>
            </a:r>
            <a:r>
              <a:rPr lang="en-US" sz="3600" b="1" baseline="3000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-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colliders</a:t>
            </a:r>
          </a:p>
        </p:txBody>
      </p:sp>
      <p:sp>
        <p:nvSpPr>
          <p:cNvPr id="40" name="Rectangle 18"/>
          <p:cNvSpPr>
            <a:spLocks noChangeArrowheads="1"/>
          </p:cNvSpPr>
          <p:nvPr/>
        </p:nvSpPr>
        <p:spPr bwMode="auto">
          <a:xfrm>
            <a:off x="5968031" y="3621984"/>
            <a:ext cx="20055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b="1" dirty="0" err="1" smtClean="0"/>
              <a:t>Double</a:t>
            </a:r>
            <a:r>
              <a:rPr lang="it-IT" sz="1400" b="1" dirty="0" smtClean="0"/>
              <a:t>  </a:t>
            </a:r>
            <a:r>
              <a:rPr lang="it-IT" sz="1400" b="1" dirty="0" err="1" smtClean="0"/>
              <a:t>Ratio</a:t>
            </a:r>
            <a:endParaRPr lang="it-IT" sz="1400" b="1" dirty="0"/>
          </a:p>
        </p:txBody>
      </p:sp>
      <p:sp>
        <p:nvSpPr>
          <p:cNvPr id="48" name="Rectangle 12"/>
          <p:cNvSpPr>
            <a:spLocks noChangeArrowheads="1"/>
          </p:cNvSpPr>
          <p:nvPr/>
        </p:nvSpPr>
        <p:spPr bwMode="auto">
          <a:xfrm>
            <a:off x="5194094" y="613928"/>
            <a:ext cx="3016301" cy="30777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dirty="0"/>
              <a:t>MC: </a:t>
            </a:r>
            <a:r>
              <a:rPr lang="it-IT" sz="1400" dirty="0" err="1"/>
              <a:t>thrust</a:t>
            </a:r>
            <a:r>
              <a:rPr lang="it-IT" sz="1400" dirty="0"/>
              <a:t> </a:t>
            </a:r>
            <a:r>
              <a:rPr lang="it-IT" sz="1400" dirty="0" err="1"/>
              <a:t>reference</a:t>
            </a:r>
            <a:r>
              <a:rPr lang="it-IT" sz="1400" dirty="0"/>
              <a:t> </a:t>
            </a:r>
            <a:r>
              <a:rPr lang="it-IT" sz="1400" dirty="0" smtClean="0"/>
              <a:t>frame  </a:t>
            </a:r>
            <a:r>
              <a:rPr lang="it-IT" sz="1400" dirty="0" err="1" smtClean="0"/>
              <a:t>Qt</a:t>
            </a:r>
            <a:r>
              <a:rPr lang="it-IT" sz="1400" dirty="0"/>
              <a:t>&lt;4.3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5563" y="6537325"/>
            <a:ext cx="9088437" cy="320675"/>
            <a:chOff x="35" y="4118"/>
            <a:chExt cx="5725" cy="202"/>
          </a:xfrm>
        </p:grpSpPr>
        <p:sp>
          <p:nvSpPr>
            <p:cNvPr id="1579014" name="Text Box 6"/>
            <p:cNvSpPr txBox="1">
              <a:spLocks noChangeArrowheads="1"/>
            </p:cNvSpPr>
            <p:nvPr/>
          </p:nvSpPr>
          <p:spPr bwMode="auto">
            <a:xfrm>
              <a:off x="35" y="4158"/>
              <a:ext cx="5725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1200" b="0" dirty="0">
                  <a:solidFill>
                    <a:schemeClr val="bg2"/>
                  </a:solidFill>
                  <a:latin typeface="Tahoma" pitchFamily="-108" charset="0"/>
                </a:rPr>
                <a:t>   </a:t>
              </a:r>
              <a:r>
                <a:rPr lang="en-US" sz="1000" b="0" dirty="0" err="1">
                  <a:solidFill>
                    <a:schemeClr val="bg2"/>
                  </a:solidFill>
                  <a:latin typeface="Tahoma" pitchFamily="-108" charset="0"/>
                </a:rPr>
                <a:t>Contalbrigo</a:t>
              </a:r>
              <a:r>
                <a:rPr lang="en-US" sz="1000" b="0" dirty="0">
                  <a:solidFill>
                    <a:schemeClr val="bg2"/>
                  </a:solidFill>
                  <a:latin typeface="Tahoma" pitchFamily="-108" charset="0"/>
                </a:rPr>
                <a:t> Marco                                                                  </a:t>
              </a:r>
              <a:r>
                <a:rPr lang="en-US" sz="1000" b="0" dirty="0" err="1">
                  <a:solidFill>
                    <a:schemeClr val="bg2"/>
                  </a:solidFill>
                  <a:latin typeface="Tahoma" pitchFamily="-108" charset="0"/>
                </a:rPr>
                <a:t>Consiglio</a:t>
              </a:r>
              <a:r>
                <a:rPr lang="en-US" sz="1000" b="0" dirty="0">
                  <a:solidFill>
                    <a:schemeClr val="bg2"/>
                  </a:solidFill>
                  <a:latin typeface="Tahoma" pitchFamily="-108" charset="0"/>
                </a:rPr>
                <a:t> di Sezione                                                                              1 </a:t>
              </a:r>
              <a:r>
                <a:rPr lang="en-US" sz="1000" b="0" dirty="0" err="1">
                  <a:solidFill>
                    <a:schemeClr val="bg2"/>
                  </a:solidFill>
                  <a:latin typeface="Tahoma" pitchFamily="-108" charset="0"/>
                </a:rPr>
                <a:t>luglio</a:t>
              </a:r>
              <a:r>
                <a:rPr lang="en-US" sz="1000" b="0" dirty="0">
                  <a:solidFill>
                    <a:schemeClr val="bg2"/>
                  </a:solidFill>
                  <a:latin typeface="Tahoma" pitchFamily="-108" charset="0"/>
                </a:rPr>
                <a:t> 2009</a:t>
              </a:r>
            </a:p>
          </p:txBody>
        </p:sp>
        <p:sp>
          <p:nvSpPr>
            <p:cNvPr id="1579015" name="Line 7"/>
            <p:cNvSpPr>
              <a:spLocks noChangeShapeType="1"/>
            </p:cNvSpPr>
            <p:nvPr/>
          </p:nvSpPr>
          <p:spPr bwMode="auto">
            <a:xfrm>
              <a:off x="132" y="4118"/>
              <a:ext cx="5493" cy="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38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44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pic>
        <p:nvPicPr>
          <p:cNvPr id="18" name="Picture 1" descr="Snapshot 2009-09-11 12-55-51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2483" y="613928"/>
            <a:ext cx="4355485" cy="31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5"/>
          <p:cNvGrpSpPr/>
          <p:nvPr/>
        </p:nvGrpSpPr>
        <p:grpSpPr>
          <a:xfrm>
            <a:off x="4522483" y="3731152"/>
            <a:ext cx="4355485" cy="2648606"/>
            <a:chOff x="152400" y="3879224"/>
            <a:chExt cx="4355485" cy="2648606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" y="3879224"/>
              <a:ext cx="4355485" cy="2648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95985" y="4107519"/>
              <a:ext cx="2211900" cy="2022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300" y="718203"/>
            <a:ext cx="3154641" cy="232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4"/>
          <p:cNvGrpSpPr/>
          <p:nvPr/>
        </p:nvGrpSpPr>
        <p:grpSpPr>
          <a:xfrm>
            <a:off x="306300" y="3237570"/>
            <a:ext cx="3517939" cy="2927777"/>
            <a:chOff x="5168861" y="3558748"/>
            <a:chExt cx="3517939" cy="2927777"/>
          </a:xfrm>
        </p:grpSpPr>
        <p:pic>
          <p:nvPicPr>
            <p:cNvPr id="20" name="Picture 19" descr="Snapshot 2009-09-28 19-02-24.tif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68861" y="3622362"/>
              <a:ext cx="3517939" cy="2864163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342973" y="3558748"/>
              <a:ext cx="220043" cy="571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37904" y="3092441"/>
            <a:ext cx="122341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Babar Detector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40090" y="652698"/>
            <a:ext cx="1151202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Belle Detector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7749" y="6187983"/>
            <a:ext cx="4119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Different detector: systematic check !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84935" y="-76200"/>
            <a:ext cx="67594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Fragmentation @ 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</a:t>
            </a:r>
            <a:r>
              <a:rPr lang="en-US" sz="3600" b="1" baseline="30000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+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</a:t>
            </a:r>
            <a:r>
              <a:rPr lang="en-US" sz="3600" b="1" baseline="3000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-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colliders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892175"/>
          <a:ext cx="8153400" cy="5344794"/>
        </p:xfrm>
        <a:graphic>
          <a:graphicData uri="http://schemas.openxmlformats.org/drawingml/2006/table">
            <a:tbl>
              <a:tblPr/>
              <a:tblGrid>
                <a:gridCol w="2717800"/>
                <a:gridCol w="1952625"/>
                <a:gridCol w="3482975"/>
              </a:tblGrid>
              <a:tr h="498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Parameter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Requirement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Comment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Luminosity (top-up mode)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36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cm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-2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s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-1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@ </a:t>
                      </a: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U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(4</a:t>
                      </a: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S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  <a:endParaRPr kumimoji="0" lang="en-US" sz="18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Integrated luminosity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75 ab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Based on a “New Snowmass Year” of 1.5 x 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7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seconds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(PEP-II experience-based)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CM energy range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t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threshold to </a:t>
                      </a: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U</a:t>
                      </a: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(5</a:t>
                      </a: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S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Minimum boost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bg</a:t>
                      </a: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= 0.28 (4x7 GeV)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 cm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beampipe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radius. First measurement at 1.5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e</a:t>
                      </a:r>
                      <a:r>
                        <a:rPr kumimoji="0" lang="en-US" sz="18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-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Polarization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60-85%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Enables 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t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CP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and 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violation studies, measurement of 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t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-2 and improves sensitivity to lepton flavor-violating decays. Detailed simulation, needed to ascertain a more precise requirement, are in progress.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6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39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00994" y="2919851"/>
            <a:ext cx="8229600" cy="671566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66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1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1141" y="-76200"/>
            <a:ext cx="67594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SuperB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parameters</a:t>
            </a:r>
          </a:p>
        </p:txBody>
      </p:sp>
      <p:pic>
        <p:nvPicPr>
          <p:cNvPr id="21540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410" y="28200"/>
            <a:ext cx="846138" cy="879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6" name="Right Arrow 15"/>
          <p:cNvSpPr/>
          <p:nvPr/>
        </p:nvSpPr>
        <p:spPr>
          <a:xfrm rot="18790523">
            <a:off x="1621973" y="4276073"/>
            <a:ext cx="1677204" cy="370183"/>
          </a:xfrm>
          <a:prstGeom prst="rightArrow">
            <a:avLst/>
          </a:prstGeom>
          <a:gradFill>
            <a:gsLst>
              <a:gs pos="0">
                <a:srgbClr val="FF6600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3400" y="5299985"/>
            <a:ext cx="29706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Probe </a:t>
            </a:r>
            <a:r>
              <a:rPr lang="en-US" sz="2200" dirty="0" err="1" smtClean="0">
                <a:solidFill>
                  <a:srgbClr val="FF0000"/>
                </a:solidFill>
              </a:rPr>
              <a:t>TMDs</a:t>
            </a:r>
            <a:r>
              <a:rPr lang="en-US" sz="2200" dirty="0" smtClean="0">
                <a:solidFill>
                  <a:srgbClr val="FF0000"/>
                </a:solidFill>
              </a:rPr>
              <a:t> evolution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62" name="Rectangle 2"/>
          <p:cNvSpPr>
            <a:spLocks noChangeArrowheads="1"/>
          </p:cNvSpPr>
          <p:nvPr/>
        </p:nvSpPr>
        <p:spPr bwMode="auto">
          <a:xfrm>
            <a:off x="2730500" y="4699000"/>
            <a:ext cx="5232400" cy="1016000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76963" name="Rectangle 3"/>
          <p:cNvSpPr>
            <a:spLocks noChangeArrowheads="1"/>
          </p:cNvSpPr>
          <p:nvPr/>
        </p:nvSpPr>
        <p:spPr bwMode="auto">
          <a:xfrm>
            <a:off x="2743200" y="3187700"/>
            <a:ext cx="5194300" cy="342900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76964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832100" y="3762375"/>
            <a:ext cx="2798763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76965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862263" y="3763963"/>
            <a:ext cx="43592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576966" name="Object 6"/>
          <p:cNvGraphicFramePr>
            <a:graphicFrameLocks noChangeAspect="1"/>
          </p:cNvGraphicFramePr>
          <p:nvPr>
            <p:ph idx="1"/>
          </p:nvPr>
        </p:nvGraphicFramePr>
        <p:xfrm>
          <a:off x="2719388" y="3421063"/>
          <a:ext cx="5232400" cy="1173162"/>
        </p:xfrm>
        <a:graphic>
          <a:graphicData uri="http://schemas.openxmlformats.org/presentationml/2006/ole">
            <p:oleObj spid="_x0000_s680962" name="Equation" r:id="rId8" imgW="2095200" imgH="469800" progId="Equation.3">
              <p:embed/>
            </p:oleObj>
          </a:graphicData>
        </a:graphic>
      </p:graphicFrame>
      <p:sp>
        <p:nvSpPr>
          <p:cNvPr id="1576967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-43797"/>
            <a:ext cx="8229600" cy="825500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</a:rPr>
              <a:t>The</a:t>
            </a:r>
            <a:r>
              <a:rPr lang="en-US" sz="3200" b="1" dirty="0" smtClean="0">
                <a:solidFill>
                  <a:srgbClr val="0000FF"/>
                </a:solidFill>
              </a:rPr>
              <a:t> spin </a:t>
            </a:r>
            <a:r>
              <a:rPr lang="en-US" sz="3200" b="1" dirty="0">
                <a:solidFill>
                  <a:srgbClr val="0000FF"/>
                </a:solidFill>
              </a:rPr>
              <a:t>s</a:t>
            </a:r>
            <a:r>
              <a:rPr lang="en-US" sz="3200" b="1" dirty="0" smtClean="0">
                <a:solidFill>
                  <a:srgbClr val="0000FF"/>
                </a:solidFill>
              </a:rPr>
              <a:t>tructure </a:t>
            </a:r>
            <a:r>
              <a:rPr lang="en-US" sz="3200" b="1" dirty="0">
                <a:solidFill>
                  <a:srgbClr val="0000FF"/>
                </a:solidFill>
              </a:rPr>
              <a:t>of the</a:t>
            </a:r>
            <a:r>
              <a:rPr lang="en-US" sz="3200" b="1" dirty="0" smtClean="0">
                <a:solidFill>
                  <a:srgbClr val="0000FF"/>
                </a:solidFill>
              </a:rPr>
              <a:t> nucleon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576969" name="Rectangle 9"/>
          <p:cNvSpPr>
            <a:spLocks noChangeArrowheads="1"/>
          </p:cNvSpPr>
          <p:nvPr/>
        </p:nvSpPr>
        <p:spPr bwMode="auto">
          <a:xfrm>
            <a:off x="1587500" y="812800"/>
            <a:ext cx="5505450" cy="6508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0">
                <a:solidFill>
                  <a:srgbClr val="3333CC"/>
                </a:solidFill>
                <a:latin typeface="Arial" pitchFamily="-108" charset="0"/>
              </a:rPr>
              <a:t>Describe the complex nucleon structure in terms</a:t>
            </a:r>
          </a:p>
          <a:p>
            <a:pPr algn="ctr"/>
            <a:r>
              <a:rPr lang="en-US" sz="1800" b="0">
                <a:solidFill>
                  <a:srgbClr val="3333CC"/>
                </a:solidFill>
                <a:latin typeface="Arial" pitchFamily="-108" charset="0"/>
              </a:rPr>
              <a:t>of partonic  degrees of freedom of QCD</a:t>
            </a:r>
          </a:p>
        </p:txBody>
      </p:sp>
      <p:sp>
        <p:nvSpPr>
          <p:cNvPr id="1576970" name="Text Box 10"/>
          <p:cNvSpPr txBox="1">
            <a:spLocks noChangeArrowheads="1"/>
          </p:cNvSpPr>
          <p:nvPr/>
        </p:nvSpPr>
        <p:spPr bwMode="auto">
          <a:xfrm>
            <a:off x="381000" y="3803650"/>
            <a:ext cx="192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  <a:latin typeface="Times New Roman" pitchFamily="-108" charset="0"/>
              </a:rPr>
              <a:t>Proton’s spin</a:t>
            </a:r>
          </a:p>
        </p:txBody>
      </p:sp>
      <p:pic>
        <p:nvPicPr>
          <p:cNvPr id="1576971" name="Picture 11" descr="dis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13200" y="4613275"/>
            <a:ext cx="733425" cy="919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576972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38600" y="3038475"/>
            <a:ext cx="7620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76973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76800" y="3067050"/>
            <a:ext cx="76200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76974" name="Line 14"/>
          <p:cNvSpPr>
            <a:spLocks noChangeShapeType="1"/>
          </p:cNvSpPr>
          <p:nvPr/>
        </p:nvSpPr>
        <p:spPr bwMode="auto">
          <a:xfrm>
            <a:off x="4467225" y="3394075"/>
            <a:ext cx="0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6975" name="Rectangle 15"/>
          <p:cNvSpPr>
            <a:spLocks noChangeArrowheads="1"/>
          </p:cNvSpPr>
          <p:nvPr/>
        </p:nvSpPr>
        <p:spPr bwMode="auto">
          <a:xfrm>
            <a:off x="5043488" y="4586288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>
                <a:solidFill>
                  <a:srgbClr val="CC0000"/>
                </a:solidFill>
                <a:latin typeface="Times New Roman" pitchFamily="-108" charset="0"/>
              </a:rPr>
              <a:t>J</a:t>
            </a:r>
            <a:r>
              <a:rPr lang="en-US" sz="2400" i="1" baseline="-25000">
                <a:solidFill>
                  <a:srgbClr val="CC0000"/>
                </a:solidFill>
                <a:latin typeface="Times New Roman" pitchFamily="-108" charset="0"/>
              </a:rPr>
              <a:t>q</a:t>
            </a:r>
          </a:p>
        </p:txBody>
      </p:sp>
      <p:pic>
        <p:nvPicPr>
          <p:cNvPr id="1576976" name="Picture 16" descr="dis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88088" y="4637088"/>
            <a:ext cx="728662" cy="850900"/>
          </a:xfrm>
          <a:prstGeom prst="rect">
            <a:avLst/>
          </a:prstGeom>
          <a:noFill/>
        </p:spPr>
      </p:pic>
      <p:sp>
        <p:nvSpPr>
          <p:cNvPr id="1576977" name="AutoShape 17"/>
          <p:cNvSpPr>
            <a:spLocks/>
          </p:cNvSpPr>
          <p:nvPr/>
        </p:nvSpPr>
        <p:spPr bwMode="auto">
          <a:xfrm rot="16200000">
            <a:off x="4845051" y="3321050"/>
            <a:ext cx="381000" cy="2454275"/>
          </a:xfrm>
          <a:prstGeom prst="leftBrace">
            <a:avLst>
              <a:gd name="adj1" fmla="val 53681"/>
              <a:gd name="adj2" fmla="val 50000"/>
            </a:avLst>
          </a:prstGeom>
          <a:noFill/>
          <a:ln w="412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6978" name="Line 18"/>
          <p:cNvSpPr>
            <a:spLocks noChangeShapeType="1"/>
          </p:cNvSpPr>
          <p:nvPr/>
        </p:nvSpPr>
        <p:spPr bwMode="auto">
          <a:xfrm flipH="1">
            <a:off x="5257800" y="3394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6979" name="Text Box 19"/>
          <p:cNvSpPr txBox="1">
            <a:spLocks noChangeArrowheads="1"/>
          </p:cNvSpPr>
          <p:nvPr/>
        </p:nvSpPr>
        <p:spPr bwMode="auto">
          <a:xfrm>
            <a:off x="1000125" y="5813425"/>
            <a:ext cx="6973888" cy="406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Arial" pitchFamily="-108" charset="0"/>
              </a:rPr>
              <a:t>Understanding of the orbital motion of quarks is crucial!</a:t>
            </a:r>
          </a:p>
        </p:txBody>
      </p:sp>
      <p:sp>
        <p:nvSpPr>
          <p:cNvPr id="1576980" name="Text Box 20"/>
          <p:cNvSpPr txBox="1">
            <a:spLocks noChangeArrowheads="1"/>
          </p:cNvSpPr>
          <p:nvPr/>
        </p:nvSpPr>
        <p:spPr bwMode="auto">
          <a:xfrm>
            <a:off x="1819275" y="1608138"/>
            <a:ext cx="5056188" cy="457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" pitchFamily="-108" charset="0"/>
              </a:rPr>
              <a:t>Important testing ground for QCD</a:t>
            </a:r>
            <a:endParaRPr lang="it-IT" sz="2400">
              <a:latin typeface="Arial" pitchFamily="-108" charset="0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52400" y="2295525"/>
            <a:ext cx="5448300" cy="1946275"/>
            <a:chOff x="88" y="1518"/>
            <a:chExt cx="3432" cy="1226"/>
          </a:xfrm>
        </p:grpSpPr>
        <p:sp>
          <p:nvSpPr>
            <p:cNvPr id="1576982" name="Text Box 22"/>
            <p:cNvSpPr txBox="1">
              <a:spLocks noChangeArrowheads="1"/>
            </p:cNvSpPr>
            <p:nvPr/>
          </p:nvSpPr>
          <p:spPr bwMode="auto">
            <a:xfrm>
              <a:off x="110" y="1894"/>
              <a:ext cx="1548" cy="17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it-IT" sz="1200" i="1">
                  <a:solidFill>
                    <a:srgbClr val="0000FF"/>
                  </a:solidFill>
                  <a:latin typeface="Arial" pitchFamily="-108" charset="0"/>
                </a:rPr>
                <a:t>Phys Lett B647 (2007) 8-17</a:t>
              </a:r>
              <a:r>
                <a:rPr lang="it-IT" sz="1200">
                  <a:solidFill>
                    <a:srgbClr val="0000FF"/>
                  </a:solidFill>
                  <a:latin typeface="Arial" pitchFamily="-108" charset="0"/>
                </a:rPr>
                <a:t> </a:t>
              </a:r>
            </a:p>
          </p:txBody>
        </p:sp>
        <p:sp>
          <p:nvSpPr>
            <p:cNvPr id="1576983" name="Rectangle 23"/>
            <p:cNvSpPr>
              <a:spLocks noChangeArrowheads="1"/>
            </p:cNvSpPr>
            <p:nvPr/>
          </p:nvSpPr>
          <p:spPr bwMode="auto">
            <a:xfrm>
              <a:off x="88" y="1575"/>
              <a:ext cx="143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i="1">
                  <a:solidFill>
                    <a:srgbClr val="0000FF"/>
                  </a:solidFill>
                  <a:latin typeface="Arial" pitchFamily="-108" charset="0"/>
                </a:rPr>
                <a:t>Latest news from Deep</a:t>
              </a:r>
            </a:p>
            <a:p>
              <a:r>
                <a:rPr lang="en-US" sz="1400" i="1">
                  <a:solidFill>
                    <a:srgbClr val="0000FF"/>
                  </a:solidFill>
                  <a:latin typeface="Arial" pitchFamily="-108" charset="0"/>
                </a:rPr>
                <a:t>Inelastic Scattering (DIS)</a:t>
              </a:r>
            </a:p>
          </p:txBody>
        </p:sp>
        <p:sp>
          <p:nvSpPr>
            <p:cNvPr id="1576984" name="Text Box 24"/>
            <p:cNvSpPr txBox="1">
              <a:spLocks noChangeArrowheads="1"/>
            </p:cNvSpPr>
            <p:nvPr/>
          </p:nvSpPr>
          <p:spPr bwMode="auto">
            <a:xfrm>
              <a:off x="1662" y="1518"/>
              <a:ext cx="1514" cy="327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solidFill>
                    <a:srgbClr val="0000FF"/>
                  </a:solidFill>
                  <a:latin typeface="Symbol" pitchFamily="-108" charset="2"/>
                </a:rPr>
                <a:t>DS</a:t>
              </a:r>
              <a:r>
                <a:rPr lang="en-US" sz="2800">
                  <a:solidFill>
                    <a:srgbClr val="0000FF"/>
                  </a:solidFill>
                  <a:latin typeface="Arial" pitchFamily="-108" charset="0"/>
                </a:rPr>
                <a:t>=0.33±0.03</a:t>
              </a:r>
              <a:endParaRPr lang="it-IT" sz="2800">
                <a:solidFill>
                  <a:srgbClr val="0000FF"/>
                </a:solidFill>
                <a:latin typeface="Arial" pitchFamily="-108" charset="0"/>
              </a:endParaRPr>
            </a:p>
          </p:txBody>
        </p:sp>
        <p:sp>
          <p:nvSpPr>
            <p:cNvPr id="1576985" name="Text Box 25"/>
            <p:cNvSpPr txBox="1">
              <a:spLocks noChangeArrowheads="1"/>
            </p:cNvSpPr>
            <p:nvPr/>
          </p:nvSpPr>
          <p:spPr bwMode="auto">
            <a:xfrm>
              <a:off x="104" y="2029"/>
              <a:ext cx="1505" cy="17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200" i="1">
                  <a:solidFill>
                    <a:srgbClr val="0000FF"/>
                  </a:solidFill>
                  <a:latin typeface="Arial" pitchFamily="-108" charset="0"/>
                </a:rPr>
                <a:t>Phys. Rev. D 75 (2007) 012007</a:t>
              </a:r>
              <a:r>
                <a:rPr lang="it-IT" sz="1200">
                  <a:solidFill>
                    <a:srgbClr val="0000FF"/>
                  </a:solidFill>
                  <a:latin typeface="Arial" pitchFamily="-108" charset="0"/>
                </a:rPr>
                <a:t> </a:t>
              </a:r>
            </a:p>
          </p:txBody>
        </p:sp>
        <p:sp>
          <p:nvSpPr>
            <p:cNvPr id="1576986" name="Oval 26"/>
            <p:cNvSpPr>
              <a:spLocks noChangeArrowheads="1"/>
            </p:cNvSpPr>
            <p:nvPr/>
          </p:nvSpPr>
          <p:spPr bwMode="auto">
            <a:xfrm>
              <a:off x="2312" y="2344"/>
              <a:ext cx="1208" cy="400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76987" name="Line 27"/>
            <p:cNvSpPr>
              <a:spLocks noChangeShapeType="1"/>
            </p:cNvSpPr>
            <p:nvPr/>
          </p:nvSpPr>
          <p:spPr bwMode="auto">
            <a:xfrm>
              <a:off x="1920" y="1888"/>
              <a:ext cx="704" cy="48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triangle" w="lg" len="lg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76988" name="AutoShape 28"/>
          <p:cNvSpPr>
            <a:spLocks/>
          </p:cNvSpPr>
          <p:nvPr/>
        </p:nvSpPr>
        <p:spPr bwMode="auto">
          <a:xfrm rot="16200000">
            <a:off x="6940551" y="3752850"/>
            <a:ext cx="381000" cy="1590675"/>
          </a:xfrm>
          <a:prstGeom prst="leftBrace">
            <a:avLst>
              <a:gd name="adj1" fmla="val 34792"/>
              <a:gd name="adj2" fmla="val 50000"/>
            </a:avLst>
          </a:prstGeom>
          <a:noFill/>
          <a:ln w="412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6989" name="Rectangle 29"/>
          <p:cNvSpPr>
            <a:spLocks noChangeArrowheads="1"/>
          </p:cNvSpPr>
          <p:nvPr/>
        </p:nvSpPr>
        <p:spPr bwMode="auto">
          <a:xfrm>
            <a:off x="7164388" y="4573588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>
                <a:solidFill>
                  <a:srgbClr val="CC0000"/>
                </a:solidFill>
                <a:latin typeface="Times New Roman" pitchFamily="-108" charset="0"/>
              </a:rPr>
              <a:t>J</a:t>
            </a:r>
            <a:r>
              <a:rPr lang="en-US" sz="2400" i="1" baseline="-25000">
                <a:solidFill>
                  <a:srgbClr val="CC0000"/>
                </a:solidFill>
                <a:latin typeface="Times New Roman" pitchFamily="-108" charset="0"/>
              </a:rPr>
              <a:t>g</a:t>
            </a: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5613400" y="2270125"/>
            <a:ext cx="3479800" cy="1933575"/>
            <a:chOff x="3504" y="1398"/>
            <a:chExt cx="2192" cy="1218"/>
          </a:xfrm>
        </p:grpSpPr>
        <p:sp>
          <p:nvSpPr>
            <p:cNvPr id="1576991" name="Rectangle 31"/>
            <p:cNvSpPr>
              <a:spLocks noChangeArrowheads="1"/>
            </p:cNvSpPr>
            <p:nvPr/>
          </p:nvSpPr>
          <p:spPr bwMode="auto">
            <a:xfrm>
              <a:off x="3520" y="1398"/>
              <a:ext cx="2176" cy="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i="1">
                  <a:solidFill>
                    <a:srgbClr val="008000"/>
                  </a:solidFill>
                  <a:latin typeface="Symbol" pitchFamily="-108" charset="2"/>
                </a:rPr>
                <a:t>D</a:t>
              </a:r>
              <a:r>
                <a:rPr lang="en-US" sz="2400" i="1">
                  <a:solidFill>
                    <a:srgbClr val="008000"/>
                  </a:solidFill>
                  <a:latin typeface="Arial" pitchFamily="-108" charset="0"/>
                </a:rPr>
                <a:t>G small at 0.02&lt;x&lt;0.3</a:t>
              </a:r>
            </a:p>
            <a:p>
              <a:r>
                <a:rPr lang="en-US" sz="1400" i="1">
                  <a:solidFill>
                    <a:srgbClr val="008000"/>
                  </a:solidFill>
                  <a:latin typeface="Arial" pitchFamily="-108" charset="0"/>
                </a:rPr>
                <a:t>From DIS and pp scattering</a:t>
              </a:r>
            </a:p>
          </p:txBody>
        </p:sp>
        <p:sp>
          <p:nvSpPr>
            <p:cNvPr id="1576992" name="Oval 32"/>
            <p:cNvSpPr>
              <a:spLocks noChangeArrowheads="1"/>
            </p:cNvSpPr>
            <p:nvPr/>
          </p:nvSpPr>
          <p:spPr bwMode="auto">
            <a:xfrm>
              <a:off x="4104" y="2216"/>
              <a:ext cx="480" cy="400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76993" name="Line 33"/>
            <p:cNvSpPr>
              <a:spLocks noChangeShapeType="1"/>
            </p:cNvSpPr>
            <p:nvPr/>
          </p:nvSpPr>
          <p:spPr bwMode="auto">
            <a:xfrm flipH="1">
              <a:off x="4352" y="2000"/>
              <a:ext cx="88" cy="224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 type="triangle" w="lg" len="lg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6994" name="Text Box 34"/>
            <p:cNvSpPr txBox="1">
              <a:spLocks noChangeArrowheads="1"/>
            </p:cNvSpPr>
            <p:nvPr/>
          </p:nvSpPr>
          <p:spPr bwMode="auto">
            <a:xfrm>
              <a:off x="3504" y="1797"/>
              <a:ext cx="920" cy="17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200" i="1">
                  <a:solidFill>
                    <a:srgbClr val="008000"/>
                  </a:solidFill>
                  <a:latin typeface="Arial" pitchFamily="-108" charset="0"/>
                </a:rPr>
                <a:t>e-print 0804.0422</a:t>
              </a:r>
              <a:r>
                <a:rPr lang="it-IT" sz="1200">
                  <a:solidFill>
                    <a:srgbClr val="0000FF"/>
                  </a:solidFill>
                  <a:latin typeface="Arial" pitchFamily="-108" charset="0"/>
                </a:rPr>
                <a:t> </a:t>
              </a:r>
            </a:p>
          </p:txBody>
        </p:sp>
      </p:grpSp>
      <p:sp>
        <p:nvSpPr>
          <p:cNvPr id="38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4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43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7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7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ardrop 25"/>
          <p:cNvSpPr/>
          <p:nvPr/>
        </p:nvSpPr>
        <p:spPr>
          <a:xfrm rot="10800000">
            <a:off x="4572001" y="992678"/>
            <a:ext cx="4343400" cy="2654441"/>
          </a:xfrm>
          <a:prstGeom prst="teardrop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ardrop 26"/>
          <p:cNvSpPr/>
          <p:nvPr/>
        </p:nvSpPr>
        <p:spPr>
          <a:xfrm rot="16200000">
            <a:off x="5401787" y="2817336"/>
            <a:ext cx="2683830" cy="4343397"/>
          </a:xfrm>
          <a:prstGeom prst="teardrop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27"/>
          <p:cNvSpPr/>
          <p:nvPr/>
        </p:nvSpPr>
        <p:spPr>
          <a:xfrm rot="5400000">
            <a:off x="1058389" y="133506"/>
            <a:ext cx="2683830" cy="4343397"/>
          </a:xfrm>
          <a:prstGeom prst="teardrop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ardrop 28"/>
          <p:cNvSpPr/>
          <p:nvPr/>
        </p:nvSpPr>
        <p:spPr>
          <a:xfrm>
            <a:off x="228600" y="3647119"/>
            <a:ext cx="4343400" cy="2654441"/>
          </a:xfrm>
          <a:prstGeom prst="teardrop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 w="50800">
            <a:solidFill>
              <a:srgbClr val="800000"/>
            </a:solidFill>
          </a:ln>
          <a:effectLst>
            <a:glow rad="101600">
              <a:srgbClr val="FF44D3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75421" y="4393730"/>
            <a:ext cx="2799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e+e</a:t>
            </a:r>
            <a:r>
              <a:rPr lang="en-US" dirty="0" smtClean="0">
                <a:solidFill>
                  <a:srgbClr val="FF0000"/>
                </a:solidFill>
              </a:rPr>
              <a:t>- annihilation: 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dependence</a:t>
            </a:r>
          </a:p>
          <a:p>
            <a:r>
              <a:rPr lang="en-US" dirty="0" smtClean="0"/>
              <a:t>Evolution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1" y="1758950"/>
            <a:ext cx="2864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Drell</a:t>
            </a:r>
            <a:r>
              <a:rPr lang="en-US" dirty="0" smtClean="0">
                <a:solidFill>
                  <a:srgbClr val="FF0000"/>
                </a:solidFill>
              </a:rPr>
              <a:t>-Yan: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Universality (sign change)</a:t>
            </a:r>
          </a:p>
          <a:p>
            <a:r>
              <a:rPr lang="en-US" dirty="0" smtClean="0"/>
              <a:t>Flavor decomposition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6002" y="4247227"/>
            <a:ext cx="29718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SIDIS:  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Multidimensional analysis</a:t>
            </a:r>
          </a:p>
          <a:p>
            <a:r>
              <a:rPr lang="en-US" dirty="0" smtClean="0"/>
              <a:t>    </a:t>
            </a:r>
            <a:r>
              <a:rPr lang="en-US" sz="1400" dirty="0" smtClean="0"/>
              <a:t>factorize </a:t>
            </a:r>
            <a:r>
              <a:rPr lang="en-US" sz="1400" dirty="0" err="1" smtClean="0"/>
              <a:t>PDFs</a:t>
            </a:r>
            <a:r>
              <a:rPr lang="en-US" sz="1400" dirty="0" smtClean="0"/>
              <a:t> and </a:t>
            </a:r>
            <a:r>
              <a:rPr lang="en-US" sz="1400" dirty="0" err="1" smtClean="0"/>
              <a:t>FFs</a:t>
            </a:r>
            <a:endParaRPr lang="en-US" sz="1400" dirty="0" smtClean="0"/>
          </a:p>
          <a:p>
            <a:r>
              <a:rPr lang="en-US" sz="1400" dirty="0" smtClean="0"/>
              <a:t>     investigate higher-twists </a:t>
            </a:r>
          </a:p>
          <a:p>
            <a:r>
              <a:rPr lang="en-US" sz="1400" dirty="0" smtClean="0"/>
              <a:t>     study </a:t>
            </a:r>
            <a:r>
              <a:rPr lang="en-US" sz="1400" dirty="0" err="1" smtClean="0"/>
              <a:t>perturbative</a:t>
            </a:r>
            <a:r>
              <a:rPr lang="en-US" sz="1400" dirty="0" smtClean="0"/>
              <a:t> transition</a:t>
            </a:r>
            <a:endParaRPr lang="en-US" dirty="0" smtClean="0"/>
          </a:p>
          <a:p>
            <a:r>
              <a:rPr lang="en-US" sz="1400" dirty="0" smtClean="0"/>
              <a:t>     flavor decomposition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1673819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pp reactions: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</a:p>
          <a:p>
            <a:endParaRPr lang="en-US" dirty="0" smtClean="0"/>
          </a:p>
          <a:p>
            <a:r>
              <a:rPr lang="en-US" dirty="0" smtClean="0"/>
              <a:t>Factorization </a:t>
            </a:r>
          </a:p>
          <a:p>
            <a:r>
              <a:rPr lang="en-US" dirty="0" smtClean="0"/>
              <a:t>Universality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1702" y="3435350"/>
            <a:ext cx="93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7848600" y="3430885"/>
            <a:ext cx="1210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CLEAN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581400" y="757535"/>
            <a:ext cx="2066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Hadron</a:t>
            </a:r>
            <a:r>
              <a:rPr lang="en-US" sz="2400" dirty="0" smtClean="0"/>
              <a:t> probe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3581168" y="6019800"/>
            <a:ext cx="1998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Lepton probe</a:t>
            </a:r>
            <a:endParaRPr lang="en-US" sz="2400" dirty="0"/>
          </a:p>
        </p:txBody>
      </p:sp>
      <p:sp>
        <p:nvSpPr>
          <p:cNvPr id="1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40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114273" y="-58396"/>
            <a:ext cx="256895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TMD palette</a:t>
            </a:r>
          </a:p>
          <a:p>
            <a:pPr algn="ctr">
              <a:defRPr/>
            </a:pP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8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41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urved Left Arrow 42"/>
          <p:cNvSpPr/>
          <p:nvPr/>
        </p:nvSpPr>
        <p:spPr>
          <a:xfrm rot="10800000">
            <a:off x="3185780" y="1996314"/>
            <a:ext cx="1780540" cy="2869141"/>
          </a:xfrm>
          <a:prstGeom prst="curvedLeftArrow">
            <a:avLst/>
          </a:prstGeom>
          <a:gradFill>
            <a:gsLst>
              <a:gs pos="0">
                <a:srgbClr val="FF0000"/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97390" y="3865135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e</a:t>
            </a:r>
            <a:r>
              <a:rPr lang="en-US" sz="2000" baseline="30000" dirty="0" err="1" smtClean="0"/>
              <a:t>+</a:t>
            </a:r>
            <a:r>
              <a:rPr lang="en-US" sz="2000" dirty="0" err="1" smtClean="0"/>
              <a:t>e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    </a:t>
            </a:r>
            <a:r>
              <a:rPr lang="en-US" sz="2000" dirty="0" err="1" smtClean="0"/>
              <a:t>hhX</a:t>
            </a:r>
            <a:endParaRPr lang="en-US" sz="20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3055881" y="3879734"/>
            <a:ext cx="1339579" cy="400110"/>
            <a:chOff x="4677182" y="1117810"/>
            <a:chExt cx="1339579" cy="400110"/>
          </a:xfrm>
        </p:grpSpPr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4677182" y="1117810"/>
              <a:ext cx="1339579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latin typeface="Arial" pitchFamily="-111" charset="0"/>
                </a:rPr>
                <a:t>e</a:t>
              </a:r>
              <a:r>
                <a:rPr lang="en-US" sz="2000" dirty="0" err="1" smtClean="0">
                  <a:latin typeface="Arial" pitchFamily="-111" charset="0"/>
                </a:rPr>
                <a:t>p</a:t>
              </a:r>
              <a:r>
                <a:rPr lang="en-US" sz="2000" dirty="0" smtClean="0"/>
                <a:t>     </a:t>
              </a:r>
              <a:r>
                <a:rPr lang="en-US" sz="2000" dirty="0" err="1" smtClean="0">
                  <a:latin typeface="Arial"/>
                </a:rPr>
                <a:t>e’h</a:t>
              </a:r>
              <a:r>
                <a:rPr lang="en-US" sz="2000" dirty="0" err="1" smtClean="0">
                  <a:latin typeface="Arial" pitchFamily="-111" charset="0"/>
                </a:rPr>
                <a:t>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45" name="Line 20"/>
            <p:cNvSpPr>
              <a:spLocks noChangeShapeType="1"/>
            </p:cNvSpPr>
            <p:nvPr/>
          </p:nvSpPr>
          <p:spPr bwMode="auto">
            <a:xfrm>
              <a:off x="5095299" y="1343044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884287" y="3077472"/>
            <a:ext cx="1292867" cy="400110"/>
            <a:chOff x="4730204" y="1027221"/>
            <a:chExt cx="1292867" cy="400110"/>
          </a:xfrm>
        </p:grpSpPr>
        <p:sp>
          <p:nvSpPr>
            <p:cNvPr id="47" name="Text Box 19"/>
            <p:cNvSpPr txBox="1">
              <a:spLocks noChangeArrowheads="1"/>
            </p:cNvSpPr>
            <p:nvPr/>
          </p:nvSpPr>
          <p:spPr bwMode="auto">
            <a:xfrm>
              <a:off x="4730204" y="1027221"/>
              <a:ext cx="1292867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Arial" pitchFamily="-111" charset="0"/>
                </a:rPr>
                <a:t>hp</a:t>
              </a:r>
              <a:r>
                <a:rPr lang="en-US" sz="2000" dirty="0"/>
                <a:t>  </a:t>
              </a:r>
              <a:r>
                <a:rPr lang="en-US" sz="2000" dirty="0" smtClean="0"/>
                <a:t>   </a:t>
              </a:r>
              <a:r>
                <a:rPr lang="en-US" sz="2000" dirty="0" err="1" smtClean="0">
                  <a:latin typeface="Symbol" pitchFamily="-111" charset="2"/>
                </a:rPr>
                <a:t>mm</a:t>
              </a:r>
              <a:r>
                <a:rPr lang="en-US" sz="2000" dirty="0" err="1" smtClean="0">
                  <a:latin typeface="Arial" pitchFamily="-111" charset="0"/>
                </a:rPr>
                <a:t>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48" name="Line 20"/>
            <p:cNvSpPr>
              <a:spLocks noChangeShapeType="1"/>
            </p:cNvSpPr>
            <p:nvPr/>
          </p:nvSpPr>
          <p:spPr bwMode="auto">
            <a:xfrm>
              <a:off x="5148321" y="1254537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098789" y="3096402"/>
            <a:ext cx="1133644" cy="400110"/>
            <a:chOff x="4744802" y="1027221"/>
            <a:chExt cx="1133644" cy="400110"/>
          </a:xfrm>
        </p:grpSpPr>
        <p:sp>
          <p:nvSpPr>
            <p:cNvPr id="50" name="Text Box 19"/>
            <p:cNvSpPr txBox="1">
              <a:spLocks noChangeArrowheads="1"/>
            </p:cNvSpPr>
            <p:nvPr/>
          </p:nvSpPr>
          <p:spPr bwMode="auto">
            <a:xfrm>
              <a:off x="4744802" y="1027221"/>
              <a:ext cx="1133644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Arial" pitchFamily="-111" charset="0"/>
                </a:rPr>
                <a:t>p</a:t>
              </a:r>
              <a:r>
                <a:rPr lang="en-US" sz="2000" dirty="0" smtClean="0">
                  <a:latin typeface="Arial" pitchFamily="-111" charset="0"/>
                </a:rPr>
                <a:t>p</a:t>
              </a:r>
              <a:r>
                <a:rPr lang="en-US" sz="2000" dirty="0" smtClean="0"/>
                <a:t>    </a:t>
              </a:r>
              <a:r>
                <a:rPr lang="en-US" sz="2000" dirty="0" smtClean="0">
                  <a:latin typeface="Symbol" pitchFamily="-111" charset="2"/>
                </a:rPr>
                <a:t> </a:t>
              </a:r>
              <a:r>
                <a:rPr lang="en-US" sz="2000" dirty="0" err="1" smtClean="0">
                  <a:latin typeface="Arial" pitchFamily="-111" charset="0"/>
                </a:rPr>
                <a:t>hX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51" name="Line 20"/>
            <p:cNvSpPr>
              <a:spLocks noChangeShapeType="1"/>
            </p:cNvSpPr>
            <p:nvPr/>
          </p:nvSpPr>
          <p:spPr bwMode="auto">
            <a:xfrm>
              <a:off x="5133723" y="1254537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331" name="Line 3"/>
          <p:cNvSpPr>
            <a:spLocks noChangeShapeType="1"/>
          </p:cNvSpPr>
          <p:nvPr/>
        </p:nvSpPr>
        <p:spPr bwMode="auto">
          <a:xfrm>
            <a:off x="838200" y="647700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7332" name="Line 4"/>
          <p:cNvSpPr>
            <a:spLocks noChangeShapeType="1"/>
          </p:cNvSpPr>
          <p:nvPr/>
        </p:nvSpPr>
        <p:spPr bwMode="auto">
          <a:xfrm>
            <a:off x="838200" y="6477000"/>
            <a:ext cx="71628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7333" name="Line 5"/>
          <p:cNvSpPr>
            <a:spLocks noChangeShapeType="1"/>
          </p:cNvSpPr>
          <p:nvPr/>
        </p:nvSpPr>
        <p:spPr bwMode="auto">
          <a:xfrm>
            <a:off x="827088" y="594995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07347" name="Picture 19" descr="sivers-2dim-z-pt-relea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4388" y="1312641"/>
            <a:ext cx="4519612" cy="4930775"/>
          </a:xfrm>
          <a:prstGeom prst="rect">
            <a:avLst/>
          </a:prstGeom>
          <a:noFill/>
        </p:spPr>
      </p:pic>
      <p:pic>
        <p:nvPicPr>
          <p:cNvPr id="1507346" name="Picture 18" descr="sivers-2dim-x-z-relea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99941"/>
            <a:ext cx="4519613" cy="4930775"/>
          </a:xfrm>
          <a:prstGeom prst="rect">
            <a:avLst/>
          </a:prstGeom>
          <a:noFill/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60412" y="836361"/>
            <a:ext cx="3506788" cy="333375"/>
            <a:chOff x="436" y="3776"/>
            <a:chExt cx="2209" cy="210"/>
          </a:xfrm>
        </p:grpSpPr>
        <p:sp>
          <p:nvSpPr>
            <p:cNvPr id="1507350" name="Rectangle 22"/>
            <p:cNvSpPr>
              <a:spLocks noChangeArrowheads="1"/>
            </p:cNvSpPr>
            <p:nvPr/>
          </p:nvSpPr>
          <p:spPr bwMode="auto">
            <a:xfrm>
              <a:off x="544" y="3776"/>
              <a:ext cx="1912" cy="20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07351" name="Text Box 23"/>
            <p:cNvSpPr txBox="1">
              <a:spLocks noChangeArrowheads="1"/>
            </p:cNvSpPr>
            <p:nvPr/>
          </p:nvSpPr>
          <p:spPr bwMode="auto">
            <a:xfrm>
              <a:off x="436" y="3794"/>
              <a:ext cx="220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>
                <a:spcBef>
                  <a:spcPct val="20000"/>
                </a:spcBef>
                <a:buFont typeface="Wingdings" pitchFamily="-111" charset="2"/>
                <a:buNone/>
              </a:pPr>
              <a:r>
                <a:rPr lang="en-US" sz="1400" dirty="0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                </a:t>
              </a:r>
              <a:r>
                <a:rPr lang="en-US" sz="1400" dirty="0" smtClean="0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     </a:t>
              </a:r>
              <a:r>
                <a:rPr lang="en-US" sz="1400" dirty="0" err="1" smtClean="0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x</a:t>
              </a:r>
              <a:r>
                <a:rPr lang="en-US" sz="1400" dirty="0" smtClean="0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vs</a:t>
              </a:r>
              <a:r>
                <a:rPr lang="en-US" sz="1400" dirty="0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z</a:t>
              </a:r>
              <a:endParaRPr lang="en-US" sz="1400" dirty="0">
                <a:solidFill>
                  <a:schemeClr val="tx1"/>
                </a:solidFill>
                <a:latin typeface="Comic Sans MS" pitchFamily="-111" charset="0"/>
                <a:sym typeface="Wingdings" pitchFamily="-111" charset="2"/>
              </a:endParaRP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5180012" y="823661"/>
            <a:ext cx="3506788" cy="333375"/>
            <a:chOff x="436" y="3776"/>
            <a:chExt cx="2209" cy="210"/>
          </a:xfrm>
        </p:grpSpPr>
        <p:sp>
          <p:nvSpPr>
            <p:cNvPr id="1507353" name="Rectangle 25"/>
            <p:cNvSpPr>
              <a:spLocks noChangeArrowheads="1"/>
            </p:cNvSpPr>
            <p:nvPr/>
          </p:nvSpPr>
          <p:spPr bwMode="auto">
            <a:xfrm>
              <a:off x="544" y="3776"/>
              <a:ext cx="1912" cy="20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07354" name="Text Box 26"/>
            <p:cNvSpPr txBox="1">
              <a:spLocks noChangeArrowheads="1"/>
            </p:cNvSpPr>
            <p:nvPr/>
          </p:nvSpPr>
          <p:spPr bwMode="auto">
            <a:xfrm>
              <a:off x="436" y="3794"/>
              <a:ext cx="220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>
                <a:spcBef>
                  <a:spcPct val="20000"/>
                </a:spcBef>
                <a:buFont typeface="Wingdings" pitchFamily="-111" charset="2"/>
                <a:buNone/>
              </a:pPr>
              <a:r>
                <a:rPr lang="en-US" sz="1400" dirty="0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                </a:t>
              </a:r>
              <a:r>
                <a:rPr lang="en-US" sz="1400" dirty="0" smtClean="0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          </a:t>
              </a:r>
              <a:r>
                <a:rPr lang="en-US" sz="1400" dirty="0" err="1" smtClean="0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z</a:t>
              </a:r>
              <a:r>
                <a:rPr lang="en-US" sz="1400" dirty="0" smtClean="0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vs</a:t>
              </a:r>
              <a:r>
                <a:rPr lang="en-US" sz="1400" dirty="0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 P</a:t>
              </a:r>
              <a:r>
                <a:rPr lang="en-US" sz="1400" baseline="-25000" dirty="0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h</a:t>
              </a:r>
            </a:p>
          </p:txBody>
        </p:sp>
      </p:grpSp>
      <p:sp>
        <p:nvSpPr>
          <p:cNvPr id="1507356" name="Text Box 28"/>
          <p:cNvSpPr txBox="1">
            <a:spLocks noChangeArrowheads="1"/>
          </p:cNvSpPr>
          <p:nvPr/>
        </p:nvSpPr>
        <p:spPr bwMode="auto">
          <a:xfrm>
            <a:off x="7100887" y="979548"/>
            <a:ext cx="292100" cy="27463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 Black" pitchFamily="-111" charset="0"/>
              </a:rPr>
              <a:t>┴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141141" y="-76200"/>
            <a:ext cx="67594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2D 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@ HERMES</a:t>
            </a:r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41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7473" y="2967335"/>
            <a:ext cx="50490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Your Text Here</a:t>
            </a:r>
          </a:p>
        </p:txBody>
      </p:sp>
      <p:pic>
        <p:nvPicPr>
          <p:cNvPr id="27651" name="Picture 5" descr="Snapshot 2009-09-08 22-44-24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91440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407243"/>
            <a:ext cx="4361009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3000" y="838200"/>
            <a:ext cx="2891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Limit defined by luminosity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5314" y="4648200"/>
            <a:ext cx="6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32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2130607" y="4865132"/>
            <a:ext cx="6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31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2819400" y="5029200"/>
            <a:ext cx="6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35</a:t>
            </a:r>
            <a:endParaRPr lang="en-US" baseline="30000" dirty="0"/>
          </a:p>
        </p:txBody>
      </p:sp>
      <p:sp>
        <p:nvSpPr>
          <p:cNvPr id="13" name="Rectangle 12"/>
          <p:cNvSpPr/>
          <p:nvPr/>
        </p:nvSpPr>
        <p:spPr>
          <a:xfrm>
            <a:off x="4724400" y="1752600"/>
            <a:ext cx="3896552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99848" y="2034736"/>
            <a:ext cx="3221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 Q</a:t>
            </a:r>
            <a:r>
              <a:rPr lang="en-US" baseline="30000" dirty="0" smtClean="0"/>
              <a:t>2 </a:t>
            </a:r>
            <a:r>
              <a:rPr lang="en-US" dirty="0" smtClean="0"/>
              <a:t>for same </a:t>
            </a:r>
            <a:r>
              <a:rPr lang="en-US" dirty="0" err="1" smtClean="0"/>
              <a:t>x</a:t>
            </a:r>
            <a:r>
              <a:rPr lang="en-US" dirty="0" smtClean="0"/>
              <a:t> range</a:t>
            </a:r>
            <a:endParaRPr lang="en-US" dirty="0"/>
          </a:p>
        </p:txBody>
      </p:sp>
      <p:sp>
        <p:nvSpPr>
          <p:cNvPr id="15" name="Right Triangle 14"/>
          <p:cNvSpPr/>
          <p:nvPr/>
        </p:nvSpPr>
        <p:spPr>
          <a:xfrm rot="10800000" flipH="1">
            <a:off x="762000" y="1447800"/>
            <a:ext cx="1447800" cy="3886200"/>
          </a:xfrm>
          <a:prstGeom prst="rtTriangle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7701877">
            <a:off x="888074" y="3286319"/>
            <a:ext cx="719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EIC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" y="3810000"/>
            <a:ext cx="61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34</a:t>
            </a:r>
            <a:endParaRPr lang="en-US" baseline="30000" dirty="0"/>
          </a:p>
        </p:txBody>
      </p:sp>
      <p:sp>
        <p:nvSpPr>
          <p:cNvPr id="21" name="Freeform 20"/>
          <p:cNvSpPr/>
          <p:nvPr/>
        </p:nvSpPr>
        <p:spPr>
          <a:xfrm>
            <a:off x="3611674" y="3224749"/>
            <a:ext cx="515954" cy="2286944"/>
          </a:xfrm>
          <a:custGeom>
            <a:avLst/>
            <a:gdLst>
              <a:gd name="connsiteX0" fmla="*/ 515954 w 515954"/>
              <a:gd name="connsiteY0" fmla="*/ 0 h 2286944"/>
              <a:gd name="connsiteX1" fmla="*/ 73708 w 515954"/>
              <a:gd name="connsiteY1" fmla="*/ 1961858 h 2286944"/>
              <a:gd name="connsiteX2" fmla="*/ 73708 w 515954"/>
              <a:gd name="connsiteY2" fmla="*/ 1950518 h 2286944"/>
              <a:gd name="connsiteX3" fmla="*/ 73708 w 515954"/>
              <a:gd name="connsiteY3" fmla="*/ 1950518 h 228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954" h="2286944">
                <a:moveTo>
                  <a:pt x="515954" y="0"/>
                </a:moveTo>
                <a:lnTo>
                  <a:pt x="73708" y="1961858"/>
                </a:lnTo>
                <a:cubicBezTo>
                  <a:pt x="0" y="2286944"/>
                  <a:pt x="73708" y="1950518"/>
                  <a:pt x="73708" y="1950518"/>
                </a:cubicBezTo>
                <a:lnTo>
                  <a:pt x="73708" y="1950518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  <a:effectLst>
            <a:glow rad="101600">
              <a:schemeClr val="accent6">
                <a:lumMod val="75000"/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6852270">
            <a:off x="3098496" y="4153300"/>
            <a:ext cx="205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Resonance region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42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0" y="-76200"/>
            <a:ext cx="9144000" cy="6096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FF"/>
                </a:solidFill>
                <a:latin typeface="Calibri"/>
              </a:rPr>
              <a:t>The SIDIS landscape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61999" y="1447800"/>
            <a:ext cx="3581401" cy="1588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01600">
              <a:srgbClr val="D51214">
                <a:alpha val="75000"/>
              </a:srgbClr>
            </a:glow>
            <a:outerShdw blurRad="40000" dist="20000" dir="5400000" rotWithShape="0">
              <a:schemeClr val="tx2">
                <a:lumMod val="40000"/>
                <a:lumOff val="6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324600" y="2478992"/>
            <a:ext cx="685800" cy="2514600"/>
          </a:xfrm>
          <a:prstGeom prst="rect">
            <a:avLst/>
          </a:prstGeom>
          <a:noFill/>
          <a:ln>
            <a:solidFill>
              <a:schemeClr val="accent6">
                <a:lumMod val="75000"/>
                <a:alpha val="20000"/>
              </a:schemeClr>
            </a:solidFill>
          </a:ln>
          <a:effectLst>
            <a:glow rad="101600">
              <a:schemeClr val="accent6">
                <a:lumMod val="60000"/>
                <a:lumOff val="40000"/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 rot="5400000">
            <a:off x="3145171" y="5194948"/>
            <a:ext cx="206377" cy="1275680"/>
          </a:xfrm>
          <a:prstGeom prst="rightBrace">
            <a:avLst/>
          </a:prstGeom>
          <a:ln>
            <a:solidFill>
              <a:srgbClr val="FF22F6"/>
            </a:solidFill>
          </a:ln>
          <a:effectLst>
            <a:glow rad="101600">
              <a:srgbClr val="FFB3E2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607156" y="6019800"/>
            <a:ext cx="1163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A019FF"/>
                </a:solidFill>
              </a:rPr>
              <a:t> Valence</a:t>
            </a:r>
            <a:endParaRPr lang="en-US" sz="2000" dirty="0">
              <a:solidFill>
                <a:srgbClr val="A019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4000" y="5512393"/>
            <a:ext cx="3463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A019FF"/>
                </a:solidFill>
              </a:rPr>
              <a:t>Complementary experiments</a:t>
            </a:r>
            <a:endParaRPr lang="en-US" sz="2000" dirty="0">
              <a:solidFill>
                <a:srgbClr val="A019FF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19842" name="Object 2"/>
          <p:cNvGraphicFramePr>
            <a:graphicFrameLocks noChangeAspect="1"/>
          </p:cNvGraphicFramePr>
          <p:nvPr/>
        </p:nvGraphicFramePr>
        <p:xfrm>
          <a:off x="4832350" y="1042988"/>
          <a:ext cx="4148138" cy="674687"/>
        </p:xfrm>
        <a:graphic>
          <a:graphicData uri="http://schemas.openxmlformats.org/presentationml/2006/ole">
            <p:oleObj spid="_x0000_s520194" name="Equation" r:id="rId5" imgW="2654300" imgH="431800" progId="Equation.3">
              <p:embed/>
            </p:oleObj>
          </a:graphicData>
        </a:graphic>
      </p:graphicFrame>
      <p:sp>
        <p:nvSpPr>
          <p:cNvPr id="30" name="Right Brace 29"/>
          <p:cNvSpPr/>
          <p:nvPr/>
        </p:nvSpPr>
        <p:spPr>
          <a:xfrm rot="5400000">
            <a:off x="1389578" y="5199429"/>
            <a:ext cx="206377" cy="1275680"/>
          </a:xfrm>
          <a:prstGeom prst="rightBrace">
            <a:avLst/>
          </a:prstGeom>
          <a:ln>
            <a:solidFill>
              <a:srgbClr val="FF22F6"/>
            </a:solidFill>
          </a:ln>
          <a:effectLst>
            <a:glow rad="101600">
              <a:srgbClr val="FFB3E2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261100" y="6024281"/>
            <a:ext cx="64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A019FF"/>
                </a:solidFill>
              </a:rPr>
              <a:t>Sea</a:t>
            </a:r>
            <a:endParaRPr lang="en-US" sz="2000" dirty="0">
              <a:solidFill>
                <a:srgbClr val="A019FF"/>
              </a:solidFill>
            </a:endParaRPr>
          </a:p>
        </p:txBody>
      </p:sp>
      <p:sp>
        <p:nvSpPr>
          <p:cNvPr id="32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33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"/>
          <p:cNvSpPr>
            <a:spLocks noChangeArrowheads="1"/>
          </p:cNvSpPr>
          <p:nvPr/>
        </p:nvSpPr>
        <p:spPr bwMode="auto">
          <a:xfrm rot="5400000">
            <a:off x="4566443" y="2745582"/>
            <a:ext cx="538163" cy="381000"/>
          </a:xfrm>
          <a:prstGeom prst="parallelogram">
            <a:avLst>
              <a:gd name="adj" fmla="val 48339"/>
            </a:avLst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  <a:latin typeface="Calibri" pitchFamily="-65" charset="0"/>
            </a:endParaRPr>
          </a:p>
        </p:txBody>
      </p:sp>
      <p:pic>
        <p:nvPicPr>
          <p:cNvPr id="76803" name="Picture 4" descr="6_GeV_Racetr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7425" y="1257300"/>
            <a:ext cx="6705600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476250" y="369888"/>
            <a:ext cx="3446463" cy="6477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lIns="99276" tIns="49638" rIns="99276" bIns="49638">
            <a:prstTxWarp prst="textNoShape">
              <a:avLst/>
            </a:prstTxWarp>
            <a:spAutoFit/>
          </a:bodyPr>
          <a:lstStyle/>
          <a:p>
            <a:pPr defTabSz="992188" eaLnBrk="0" hangingPunct="0">
              <a:spcBef>
                <a:spcPct val="50000"/>
              </a:spcBef>
            </a:pPr>
            <a:r>
              <a:rPr lang="en-US" sz="3600" b="1">
                <a:solidFill>
                  <a:srgbClr val="3333CC"/>
                </a:solidFill>
                <a:latin typeface="Tahoma" pitchFamily="-65" charset="0"/>
              </a:rPr>
              <a:t>6 GeV CEBAF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98475" y="379413"/>
            <a:ext cx="8680450" cy="4238625"/>
            <a:chOff x="314" y="239"/>
            <a:chExt cx="5468" cy="2670"/>
          </a:xfrm>
        </p:grpSpPr>
        <p:grpSp>
          <p:nvGrpSpPr>
            <p:cNvPr id="3" name="Group 32"/>
            <p:cNvGrpSpPr>
              <a:grpSpLocks/>
            </p:cNvGrpSpPr>
            <p:nvPr/>
          </p:nvGrpSpPr>
          <p:grpSpPr bwMode="auto">
            <a:xfrm>
              <a:off x="2134" y="499"/>
              <a:ext cx="3648" cy="2410"/>
              <a:chOff x="2134" y="499"/>
              <a:chExt cx="3648" cy="2410"/>
            </a:xfrm>
          </p:grpSpPr>
          <p:pic>
            <p:nvPicPr>
              <p:cNvPr id="76824" name="Picture 7" descr="12_GeV_mods_NL-cryomodules_overlay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134" y="787"/>
                <a:ext cx="864" cy="7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825" name="Picture 8" descr="12_GeV_mods_SL-cryomodules_overlay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793" y="2050"/>
                <a:ext cx="1174" cy="8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2932" y="1408"/>
                <a:ext cx="632" cy="534"/>
                <a:chOff x="3146" y="1440"/>
                <a:chExt cx="632" cy="534"/>
              </a:xfrm>
            </p:grpSpPr>
            <p:sp>
              <p:nvSpPr>
                <p:cNvPr id="410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360" y="1440"/>
                  <a:ext cx="418" cy="163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defTabSz="992188" eaLnBrk="0" hangingPunct="0">
                    <a:spcBef>
                      <a:spcPct val="50000"/>
                    </a:spcBef>
                  </a:pPr>
                  <a:r>
                    <a:rPr lang="en-US" sz="1700" b="1" i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alibri" pitchFamily="-65" charset="0"/>
                    </a:rPr>
                    <a:t>CHL-2</a:t>
                  </a:r>
                </a:p>
              </p:txBody>
            </p:sp>
            <p:grpSp>
              <p:nvGrpSpPr>
                <p:cNvPr id="5" name="Group 11"/>
                <p:cNvGrpSpPr>
                  <a:grpSpLocks/>
                </p:cNvGrpSpPr>
                <p:nvPr/>
              </p:nvGrpSpPr>
              <p:grpSpPr bwMode="auto">
                <a:xfrm>
                  <a:off x="3146" y="1536"/>
                  <a:ext cx="406" cy="438"/>
                  <a:chOff x="3146" y="1536"/>
                  <a:chExt cx="406" cy="438"/>
                </a:xfrm>
              </p:grpSpPr>
              <p:pic>
                <p:nvPicPr>
                  <p:cNvPr id="76832" name="Picture 12" descr="12_GeV_mods_CHL_overlay"/>
                  <p:cNvPicPr>
                    <a:picLocks noChangeAspect="1" noChangeArrowheads="1"/>
                  </p:cNvPicPr>
                  <p:nvPr/>
                </p:nvPicPr>
                <p:blipFill>
                  <a:blip r:embed="rId6"/>
                  <a:srcRect/>
                  <a:stretch>
                    <a:fillRect/>
                  </a:stretch>
                </p:blipFill>
                <p:spPr bwMode="auto">
                  <a:xfrm>
                    <a:off x="3146" y="1707"/>
                    <a:ext cx="184" cy="2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6833" name="Picture 13" descr="12_GeV_mods_arrow_overlay"/>
                  <p:cNvPicPr>
                    <a:picLocks noChangeAspect="1" noChangeArrowheads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 bwMode="auto">
                  <a:xfrm>
                    <a:off x="3329" y="1536"/>
                    <a:ext cx="223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6" name="Group 14"/>
              <p:cNvGrpSpPr>
                <a:grpSpLocks/>
              </p:cNvGrpSpPr>
              <p:nvPr/>
            </p:nvGrpSpPr>
            <p:grpSpPr bwMode="auto">
              <a:xfrm>
                <a:off x="4342" y="499"/>
                <a:ext cx="1440" cy="732"/>
                <a:chOff x="4560" y="528"/>
                <a:chExt cx="1440" cy="732"/>
              </a:xfrm>
            </p:grpSpPr>
            <p:sp>
              <p:nvSpPr>
                <p:cNvPr id="411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704" y="528"/>
                  <a:ext cx="1296" cy="524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lIns="99276" tIns="49638" rIns="99276" bIns="49638">
                  <a:prstTxWarp prst="textNoShape">
                    <a:avLst/>
                  </a:prstTxWarp>
                  <a:spAutoFit/>
                </a:bodyPr>
                <a:lstStyle/>
                <a:p>
                  <a:pPr algn="ctr" defTabSz="992188" eaLnBrk="0" hangingPunct="0">
                    <a:spcBef>
                      <a:spcPct val="50000"/>
                    </a:spcBef>
                  </a:pPr>
                  <a:r>
                    <a:rPr lang="en-US" sz="1600" b="1" i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Upgrade magnets and power supplies</a:t>
                  </a:r>
                  <a:endParaRPr lang="en-US" b="1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endParaRPr>
                </a:p>
              </p:txBody>
            </p:sp>
            <p:pic>
              <p:nvPicPr>
                <p:cNvPr id="76829" name="Picture 16" descr="12_GeV_mods_arrow_overlay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4560" y="864"/>
                  <a:ext cx="306" cy="3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76823" name="Text Box 17"/>
            <p:cNvSpPr txBox="1">
              <a:spLocks noChangeArrowheads="1"/>
            </p:cNvSpPr>
            <p:nvPr/>
          </p:nvSpPr>
          <p:spPr bwMode="auto">
            <a:xfrm>
              <a:off x="314" y="239"/>
              <a:ext cx="2287" cy="346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992188" eaLnBrk="0" hangingPunct="0">
                <a:spcBef>
                  <a:spcPct val="50000"/>
                </a:spcBef>
              </a:pPr>
              <a:r>
                <a:rPr lang="en-US" sz="3600" b="1" u="sng" dirty="0">
                  <a:solidFill>
                    <a:srgbClr val="FF0000"/>
                  </a:solidFill>
                  <a:latin typeface="Tahoma" pitchFamily="-65" charset="0"/>
                </a:rPr>
                <a:t>12 </a:t>
              </a:r>
              <a:r>
                <a:rPr lang="en-US" sz="3600" b="1" u="sng" dirty="0" err="1">
                  <a:solidFill>
                    <a:srgbClr val="FF0000"/>
                  </a:solidFill>
                  <a:latin typeface="Tahoma" pitchFamily="-65" charset="0"/>
                </a:rPr>
                <a:t>GeV</a:t>
              </a:r>
              <a:r>
                <a:rPr lang="en-US" sz="3600" b="1" u="sng" dirty="0">
                  <a:solidFill>
                    <a:srgbClr val="FF0000"/>
                  </a:solidFill>
                  <a:latin typeface="Tahoma" pitchFamily="-65" charset="0"/>
                </a:rPr>
                <a:t> CEBAF</a:t>
              </a:r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1212850" y="3895725"/>
            <a:ext cx="4908550" cy="2038350"/>
            <a:chOff x="764" y="2454"/>
            <a:chExt cx="3092" cy="1284"/>
          </a:xfrm>
        </p:grpSpPr>
        <p:sp>
          <p:nvSpPr>
            <p:cNvPr id="4115" name="Text Box 19"/>
            <p:cNvSpPr txBox="1">
              <a:spLocks noChangeArrowheads="1"/>
            </p:cNvSpPr>
            <p:nvPr/>
          </p:nvSpPr>
          <p:spPr bwMode="auto">
            <a:xfrm>
              <a:off x="2139" y="3286"/>
              <a:ext cx="1717" cy="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7784" tIns="53892" rIns="107784" bIns="53892">
              <a:prstTxWarp prst="textNoShape">
                <a:avLst/>
              </a:prstTxWarp>
              <a:spAutoFit/>
            </a:bodyPr>
            <a:lstStyle/>
            <a:p>
              <a:pPr defTabSz="992188" eaLnBrk="0" hangingPunct="0"/>
              <a:r>
                <a:rPr lang="en-US" sz="20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pitchFamily="-65" charset="0"/>
                </a:rPr>
                <a:t>Enhance equipment in existing halls</a:t>
              </a:r>
            </a:p>
          </p:txBody>
        </p:sp>
        <p:sp>
          <p:nvSpPr>
            <p:cNvPr id="4116" name="Oval 20"/>
            <p:cNvSpPr>
              <a:spLocks noChangeArrowheads="1"/>
            </p:cNvSpPr>
            <p:nvPr/>
          </p:nvSpPr>
          <p:spPr bwMode="auto">
            <a:xfrm rot="2428027">
              <a:off x="764" y="2454"/>
              <a:ext cx="1481" cy="93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07784" tIns="53892" rIns="107784" bIns="53892">
              <a:prstTxWarp prst="textNoShape">
                <a:avLst/>
              </a:prstTxWarp>
            </a:bodyPr>
            <a:lstStyle/>
            <a:p>
              <a:pPr algn="ctr" defTabSz="992188" eaLnBrk="0" hangingPunct="0"/>
              <a:endParaRPr lang="en-US" sz="2600" b="1" i="1" u="sng">
                <a:solidFill>
                  <a:srgbClr val="99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65" charset="0"/>
              </a:endParaRPr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952500" y="3175"/>
            <a:ext cx="8162925" cy="4652963"/>
            <a:chOff x="636" y="0"/>
            <a:chExt cx="5142" cy="2931"/>
          </a:xfrm>
        </p:grpSpPr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636" y="0"/>
              <a:ext cx="5142" cy="2931"/>
              <a:chOff x="636" y="0"/>
              <a:chExt cx="5142" cy="2931"/>
            </a:xfrm>
          </p:grpSpPr>
          <p:pic>
            <p:nvPicPr>
              <p:cNvPr id="76814" name="Picture 23" descr="12_GeV_mods_HallD-beamline_overlay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964" y="530"/>
                <a:ext cx="610" cy="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815" name="Picture 24" descr="12_GeV_mods_Arc-10_overlay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36" y="1749"/>
                <a:ext cx="2134" cy="1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" name="Group 25"/>
              <p:cNvGrpSpPr>
                <a:grpSpLocks/>
              </p:cNvGrpSpPr>
              <p:nvPr/>
            </p:nvGrpSpPr>
            <p:grpSpPr bwMode="auto">
              <a:xfrm>
                <a:off x="3554" y="67"/>
                <a:ext cx="945" cy="606"/>
                <a:chOff x="3792" y="74"/>
                <a:chExt cx="945" cy="606"/>
              </a:xfrm>
            </p:grpSpPr>
            <p:pic>
              <p:nvPicPr>
                <p:cNvPr id="76818" name="Picture 26" descr="12_GeV_mods_Hall-D_overlay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3792" y="74"/>
                  <a:ext cx="945" cy="6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6819" name="AutoShape 2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4084" y="324"/>
                  <a:ext cx="192" cy="240"/>
                </a:xfrm>
                <a:prstGeom prst="parallelogram">
                  <a:avLst>
                    <a:gd name="adj" fmla="val 59023"/>
                  </a:avLst>
                </a:prstGeom>
                <a:solidFill>
                  <a:schemeClr val="bg1"/>
                </a:solidFill>
                <a:ln w="19050">
                  <a:noFill/>
                  <a:miter lim="800000"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 sz="2400">
                    <a:solidFill>
                      <a:srgbClr val="000000"/>
                    </a:solidFill>
                    <a:latin typeface="Calibri" pitchFamily="-65" charset="0"/>
                  </a:endParaRPr>
                </a:p>
              </p:txBody>
            </p:sp>
          </p:grpSp>
          <p:sp>
            <p:nvSpPr>
              <p:cNvPr id="76817" name="Text Box 28"/>
              <p:cNvSpPr txBox="1">
                <a:spLocks noChangeArrowheads="1"/>
              </p:cNvSpPr>
              <p:nvPr/>
            </p:nvSpPr>
            <p:spPr bwMode="auto">
              <a:xfrm>
                <a:off x="4606" y="0"/>
                <a:ext cx="1172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b="1" i="1">
                    <a:solidFill>
                      <a:srgbClr val="000000"/>
                    </a:solidFill>
                  </a:rPr>
                  <a:t>add Hall D </a:t>
                </a:r>
              </a:p>
              <a:p>
                <a:pPr eaLnBrk="0" hangingPunct="0"/>
                <a:r>
                  <a:rPr lang="en-US" b="1" i="1">
                    <a:solidFill>
                      <a:srgbClr val="000000"/>
                    </a:solidFill>
                  </a:rPr>
                  <a:t>(and beam line)</a:t>
                </a:r>
                <a:endParaRPr lang="en-US" sz="2000" b="1" i="1">
                  <a:solidFill>
                    <a:srgbClr val="000000"/>
                  </a:solidFill>
                  <a:latin typeface="Calibri" pitchFamily="-65" charset="0"/>
                </a:endParaRPr>
              </a:p>
            </p:txBody>
          </p:sp>
        </p:grpSp>
        <p:sp>
          <p:nvSpPr>
            <p:cNvPr id="76813" name="Freeform 29"/>
            <p:cNvSpPr>
              <a:spLocks/>
            </p:cNvSpPr>
            <p:nvPr/>
          </p:nvSpPr>
          <p:spPr bwMode="auto">
            <a:xfrm>
              <a:off x="3822" y="341"/>
              <a:ext cx="304" cy="130"/>
            </a:xfrm>
            <a:custGeom>
              <a:avLst/>
              <a:gdLst>
                <a:gd name="T0" fmla="*/ 0 w 304"/>
                <a:gd name="T1" fmla="*/ 130 h 130"/>
                <a:gd name="T2" fmla="*/ 14 w 304"/>
                <a:gd name="T3" fmla="*/ 108 h 130"/>
                <a:gd name="T4" fmla="*/ 28 w 304"/>
                <a:gd name="T5" fmla="*/ 122 h 130"/>
                <a:gd name="T6" fmla="*/ 44 w 304"/>
                <a:gd name="T7" fmla="*/ 128 h 130"/>
                <a:gd name="T8" fmla="*/ 53 w 304"/>
                <a:gd name="T9" fmla="*/ 107 h 130"/>
                <a:gd name="T10" fmla="*/ 72 w 304"/>
                <a:gd name="T11" fmla="*/ 99 h 130"/>
                <a:gd name="T12" fmla="*/ 88 w 304"/>
                <a:gd name="T13" fmla="*/ 106 h 130"/>
                <a:gd name="T14" fmla="*/ 94 w 304"/>
                <a:gd name="T15" fmla="*/ 88 h 130"/>
                <a:gd name="T16" fmla="*/ 96 w 304"/>
                <a:gd name="T17" fmla="*/ 82 h 130"/>
                <a:gd name="T18" fmla="*/ 112 w 304"/>
                <a:gd name="T19" fmla="*/ 84 h 130"/>
                <a:gd name="T20" fmla="*/ 128 w 304"/>
                <a:gd name="T21" fmla="*/ 88 h 130"/>
                <a:gd name="T22" fmla="*/ 146 w 304"/>
                <a:gd name="T23" fmla="*/ 60 h 130"/>
                <a:gd name="T24" fmla="*/ 152 w 304"/>
                <a:gd name="T25" fmla="*/ 62 h 130"/>
                <a:gd name="T26" fmla="*/ 158 w 304"/>
                <a:gd name="T27" fmla="*/ 66 h 130"/>
                <a:gd name="T28" fmla="*/ 170 w 304"/>
                <a:gd name="T29" fmla="*/ 70 h 130"/>
                <a:gd name="T30" fmla="*/ 192 w 304"/>
                <a:gd name="T31" fmla="*/ 38 h 130"/>
                <a:gd name="T32" fmla="*/ 214 w 304"/>
                <a:gd name="T33" fmla="*/ 54 h 130"/>
                <a:gd name="T34" fmla="*/ 236 w 304"/>
                <a:gd name="T35" fmla="*/ 24 h 130"/>
                <a:gd name="T36" fmla="*/ 254 w 304"/>
                <a:gd name="T37" fmla="*/ 34 h 130"/>
                <a:gd name="T38" fmla="*/ 266 w 304"/>
                <a:gd name="T39" fmla="*/ 38 h 130"/>
                <a:gd name="T40" fmla="*/ 286 w 304"/>
                <a:gd name="T41" fmla="*/ 10 h 130"/>
                <a:gd name="T42" fmla="*/ 304 w 304"/>
                <a:gd name="T43" fmla="*/ 0 h 1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4"/>
                <a:gd name="T67" fmla="*/ 0 h 130"/>
                <a:gd name="T68" fmla="*/ 304 w 304"/>
                <a:gd name="T69" fmla="*/ 130 h 13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4" h="130">
                  <a:moveTo>
                    <a:pt x="0" y="130"/>
                  </a:moveTo>
                  <a:cubicBezTo>
                    <a:pt x="16" y="119"/>
                    <a:pt x="11" y="127"/>
                    <a:pt x="14" y="108"/>
                  </a:cubicBezTo>
                  <a:cubicBezTo>
                    <a:pt x="25" y="112"/>
                    <a:pt x="19" y="108"/>
                    <a:pt x="28" y="122"/>
                  </a:cubicBezTo>
                  <a:cubicBezTo>
                    <a:pt x="29" y="124"/>
                    <a:pt x="44" y="128"/>
                    <a:pt x="44" y="128"/>
                  </a:cubicBezTo>
                  <a:cubicBezTo>
                    <a:pt x="53" y="119"/>
                    <a:pt x="40" y="111"/>
                    <a:pt x="53" y="107"/>
                  </a:cubicBezTo>
                  <a:cubicBezTo>
                    <a:pt x="64" y="92"/>
                    <a:pt x="61" y="88"/>
                    <a:pt x="72" y="99"/>
                  </a:cubicBezTo>
                  <a:cubicBezTo>
                    <a:pt x="73" y="103"/>
                    <a:pt x="82" y="116"/>
                    <a:pt x="88" y="106"/>
                  </a:cubicBezTo>
                  <a:cubicBezTo>
                    <a:pt x="88" y="106"/>
                    <a:pt x="93" y="91"/>
                    <a:pt x="94" y="88"/>
                  </a:cubicBezTo>
                  <a:cubicBezTo>
                    <a:pt x="95" y="86"/>
                    <a:pt x="96" y="82"/>
                    <a:pt x="96" y="82"/>
                  </a:cubicBezTo>
                  <a:cubicBezTo>
                    <a:pt x="101" y="83"/>
                    <a:pt x="107" y="83"/>
                    <a:pt x="112" y="84"/>
                  </a:cubicBezTo>
                  <a:cubicBezTo>
                    <a:pt x="117" y="85"/>
                    <a:pt x="128" y="88"/>
                    <a:pt x="128" y="88"/>
                  </a:cubicBezTo>
                  <a:cubicBezTo>
                    <a:pt x="141" y="85"/>
                    <a:pt x="139" y="71"/>
                    <a:pt x="146" y="60"/>
                  </a:cubicBezTo>
                  <a:cubicBezTo>
                    <a:pt x="148" y="61"/>
                    <a:pt x="150" y="61"/>
                    <a:pt x="152" y="62"/>
                  </a:cubicBezTo>
                  <a:cubicBezTo>
                    <a:pt x="154" y="63"/>
                    <a:pt x="156" y="65"/>
                    <a:pt x="158" y="66"/>
                  </a:cubicBezTo>
                  <a:cubicBezTo>
                    <a:pt x="162" y="68"/>
                    <a:pt x="170" y="70"/>
                    <a:pt x="170" y="70"/>
                  </a:cubicBezTo>
                  <a:cubicBezTo>
                    <a:pt x="177" y="60"/>
                    <a:pt x="180" y="42"/>
                    <a:pt x="192" y="38"/>
                  </a:cubicBezTo>
                  <a:cubicBezTo>
                    <a:pt x="201" y="44"/>
                    <a:pt x="204" y="51"/>
                    <a:pt x="214" y="54"/>
                  </a:cubicBezTo>
                  <a:cubicBezTo>
                    <a:pt x="227" y="50"/>
                    <a:pt x="232" y="36"/>
                    <a:pt x="236" y="24"/>
                  </a:cubicBezTo>
                  <a:cubicBezTo>
                    <a:pt x="242" y="26"/>
                    <a:pt x="249" y="32"/>
                    <a:pt x="254" y="34"/>
                  </a:cubicBezTo>
                  <a:cubicBezTo>
                    <a:pt x="258" y="35"/>
                    <a:pt x="266" y="38"/>
                    <a:pt x="266" y="38"/>
                  </a:cubicBezTo>
                  <a:cubicBezTo>
                    <a:pt x="276" y="20"/>
                    <a:pt x="280" y="19"/>
                    <a:pt x="286" y="10"/>
                  </a:cubicBezTo>
                  <a:cubicBezTo>
                    <a:pt x="286" y="8"/>
                    <a:pt x="300" y="2"/>
                    <a:pt x="304" y="0"/>
                  </a:cubicBezTo>
                </a:path>
              </a:pathLst>
            </a:custGeom>
            <a:noFill/>
            <a:ln w="19050" cap="flat" cmpd="sng">
              <a:solidFill>
                <a:srgbClr val="FFB6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76810" name="Rectangle 20"/>
          <p:cNvSpPr>
            <a:spLocks noChangeArrowheads="1"/>
          </p:cNvSpPr>
          <p:nvPr/>
        </p:nvSpPr>
        <p:spPr bwMode="auto">
          <a:xfrm>
            <a:off x="7121525" y="1925637"/>
            <a:ext cx="1981200" cy="46275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ct val="30000"/>
              </a:spcAft>
            </a:pPr>
            <a:r>
              <a:rPr lang="en-US" sz="1400" b="1" i="1" dirty="0">
                <a:solidFill>
                  <a:srgbClr val="000099"/>
                </a:solidFill>
                <a:latin typeface="Calibri" pitchFamily="-65" charset="0"/>
              </a:rPr>
              <a:t>2008-2014:     </a:t>
            </a:r>
            <a:r>
              <a:rPr lang="en-US" sz="1400" i="1" dirty="0">
                <a:solidFill>
                  <a:srgbClr val="000099"/>
                </a:solidFill>
                <a:latin typeface="Calibri" pitchFamily="-65" charset="0"/>
              </a:rPr>
              <a:t>Construction </a:t>
            </a:r>
            <a:r>
              <a:rPr lang="en-US" sz="1400" i="1" dirty="0">
                <a:latin typeface="Calibri" pitchFamily="-65" charset="0"/>
              </a:rPr>
              <a:t>(</a:t>
            </a:r>
            <a:r>
              <a:rPr lang="en-US" sz="1400" b="1" i="1" dirty="0">
                <a:latin typeface="Calibri" pitchFamily="-65" charset="0"/>
              </a:rPr>
              <a:t>funded at 99%)</a:t>
            </a:r>
            <a:endParaRPr lang="en-US" sz="1400" i="1" dirty="0">
              <a:solidFill>
                <a:srgbClr val="000099"/>
              </a:solidFill>
              <a:latin typeface="Calibri" pitchFamily="-65" charset="0"/>
            </a:endParaRPr>
          </a:p>
          <a:p>
            <a:pPr>
              <a:lnSpc>
                <a:spcPct val="60000"/>
              </a:lnSpc>
              <a:spcAft>
                <a:spcPct val="30000"/>
              </a:spcAft>
            </a:pPr>
            <a:endParaRPr lang="en-US" sz="1400" i="1" dirty="0">
              <a:solidFill>
                <a:srgbClr val="FF0000"/>
              </a:solidFill>
              <a:latin typeface="Calibri" pitchFamily="-65" charset="0"/>
            </a:endParaRPr>
          </a:p>
          <a:p>
            <a:pPr>
              <a:spcAft>
                <a:spcPct val="30000"/>
              </a:spcAft>
            </a:pPr>
            <a:r>
              <a:rPr lang="en-US" sz="1400" b="1" i="1" dirty="0">
                <a:solidFill>
                  <a:srgbClr val="FF0000"/>
                </a:solidFill>
                <a:latin typeface="Calibri" pitchFamily="-65" charset="0"/>
              </a:rPr>
              <a:t>May 2012</a:t>
            </a:r>
            <a:endParaRPr lang="en-US" sz="1400" i="1" dirty="0">
              <a:solidFill>
                <a:srgbClr val="FF0000"/>
              </a:solidFill>
              <a:latin typeface="Calibri" pitchFamily="-65" charset="0"/>
            </a:endParaRPr>
          </a:p>
          <a:p>
            <a:pPr>
              <a:spcAft>
                <a:spcPct val="30000"/>
              </a:spcAft>
            </a:pPr>
            <a:r>
              <a:rPr lang="en-US" sz="1400" i="1" dirty="0">
                <a:solidFill>
                  <a:srgbClr val="FF0000"/>
                </a:solidFill>
                <a:latin typeface="Calibri" pitchFamily="-65" charset="0"/>
              </a:rPr>
              <a:t>6 </a:t>
            </a:r>
            <a:r>
              <a:rPr lang="en-US" sz="1400" i="1" dirty="0" err="1">
                <a:solidFill>
                  <a:srgbClr val="FF0000"/>
                </a:solidFill>
                <a:latin typeface="Calibri" pitchFamily="-65" charset="0"/>
              </a:rPr>
              <a:t>GeV</a:t>
            </a:r>
            <a:r>
              <a:rPr lang="en-US" sz="1400" i="1" dirty="0">
                <a:solidFill>
                  <a:srgbClr val="FF0000"/>
                </a:solidFill>
                <a:latin typeface="Calibri" pitchFamily="-65" charset="0"/>
              </a:rPr>
              <a:t> Accelerator Shutdown starts</a:t>
            </a:r>
          </a:p>
          <a:p>
            <a:pPr>
              <a:lnSpc>
                <a:spcPct val="50000"/>
              </a:lnSpc>
              <a:spcAft>
                <a:spcPct val="30000"/>
              </a:spcAft>
            </a:pPr>
            <a:endParaRPr lang="en-US" sz="1400" i="1" dirty="0">
              <a:solidFill>
                <a:srgbClr val="FF0000"/>
              </a:solidFill>
              <a:latin typeface="Calibri" pitchFamily="-65" charset="0"/>
            </a:endParaRPr>
          </a:p>
          <a:p>
            <a:pPr>
              <a:spcAft>
                <a:spcPct val="30000"/>
              </a:spcAft>
            </a:pPr>
            <a:r>
              <a:rPr lang="en-US" sz="1400" b="1" i="1" dirty="0">
                <a:solidFill>
                  <a:srgbClr val="FF0000"/>
                </a:solidFill>
                <a:latin typeface="Calibri" pitchFamily="-65" charset="0"/>
              </a:rPr>
              <a:t>May 2013</a:t>
            </a:r>
            <a:r>
              <a:rPr lang="en-US" sz="1400" i="1" dirty="0">
                <a:solidFill>
                  <a:srgbClr val="FF0000"/>
                </a:solidFill>
                <a:latin typeface="Calibri" pitchFamily="-65" charset="0"/>
              </a:rPr>
              <a:t>        Accelerator Commissioning starts</a:t>
            </a:r>
          </a:p>
          <a:p>
            <a:pPr>
              <a:lnSpc>
                <a:spcPct val="60000"/>
              </a:lnSpc>
              <a:spcAft>
                <a:spcPct val="30000"/>
              </a:spcAft>
            </a:pPr>
            <a:endParaRPr lang="en-US" sz="1400" i="1" dirty="0">
              <a:solidFill>
                <a:srgbClr val="FF0000"/>
              </a:solidFill>
              <a:latin typeface="Calibri" pitchFamily="-65" charset="0"/>
            </a:endParaRPr>
          </a:p>
          <a:p>
            <a:pPr>
              <a:spcAft>
                <a:spcPct val="30000"/>
              </a:spcAft>
            </a:pPr>
            <a:r>
              <a:rPr lang="en-US" sz="1400" b="1" i="1" dirty="0">
                <a:solidFill>
                  <a:srgbClr val="FF0000"/>
                </a:solidFill>
                <a:latin typeface="Calibri" pitchFamily="-65" charset="0"/>
              </a:rPr>
              <a:t>October 2013</a:t>
            </a:r>
            <a:r>
              <a:rPr lang="en-US" sz="1400" i="1" dirty="0">
                <a:solidFill>
                  <a:srgbClr val="FF0000"/>
                </a:solidFill>
                <a:latin typeface="Calibri" pitchFamily="-65" charset="0"/>
              </a:rPr>
              <a:t>   </a:t>
            </a:r>
          </a:p>
          <a:p>
            <a:pPr>
              <a:spcAft>
                <a:spcPct val="30000"/>
              </a:spcAft>
            </a:pPr>
            <a:r>
              <a:rPr lang="en-US" sz="1400" i="1" dirty="0">
                <a:solidFill>
                  <a:srgbClr val="FF0000"/>
                </a:solidFill>
                <a:latin typeface="Calibri" pitchFamily="-65" charset="0"/>
              </a:rPr>
              <a:t>Hall Commissioning starts</a:t>
            </a:r>
          </a:p>
          <a:p>
            <a:pPr>
              <a:spcAft>
                <a:spcPct val="30000"/>
              </a:spcAft>
            </a:pPr>
            <a:endParaRPr lang="en-US" sz="1400" b="1" i="1" dirty="0">
              <a:solidFill>
                <a:srgbClr val="FF0000"/>
              </a:solidFill>
              <a:latin typeface="Calibri" pitchFamily="-65" charset="0"/>
            </a:endParaRPr>
          </a:p>
          <a:p>
            <a:pPr>
              <a:spcAft>
                <a:spcPct val="30000"/>
              </a:spcAft>
            </a:pPr>
            <a:r>
              <a:rPr lang="en-US" sz="1400" b="1" i="1" dirty="0">
                <a:solidFill>
                  <a:srgbClr val="FF0000"/>
                </a:solidFill>
                <a:latin typeface="Calibri" pitchFamily="-65" charset="0"/>
              </a:rPr>
              <a:t>2013-2015</a:t>
            </a:r>
            <a:r>
              <a:rPr lang="en-US" sz="1400" i="1" dirty="0">
                <a:solidFill>
                  <a:srgbClr val="FF0000"/>
                </a:solidFill>
                <a:latin typeface="Calibri" pitchFamily="-65" charset="0"/>
              </a:rPr>
              <a:t>       </a:t>
            </a:r>
          </a:p>
          <a:p>
            <a:pPr>
              <a:spcAft>
                <a:spcPct val="30000"/>
              </a:spcAft>
            </a:pPr>
            <a:r>
              <a:rPr lang="en-US" sz="1400" i="1" dirty="0">
                <a:solidFill>
                  <a:srgbClr val="FF0000"/>
                </a:solidFill>
                <a:latin typeface="Calibri" pitchFamily="-65" charset="0"/>
              </a:rPr>
              <a:t>Pre-Ops (beam commissioning)</a:t>
            </a:r>
          </a:p>
        </p:txBody>
      </p:sp>
      <p:sp>
        <p:nvSpPr>
          <p:cNvPr id="35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43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52400" y="1234887"/>
            <a:ext cx="281359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Beam current         </a:t>
            </a:r>
            <a:r>
              <a:rPr lang="en-US" dirty="0" smtClean="0">
                <a:solidFill>
                  <a:srgbClr val="FF0000"/>
                </a:solidFill>
              </a:rPr>
              <a:t>90 </a:t>
            </a:r>
            <a:r>
              <a:rPr lang="en-US" dirty="0" err="1" smtClean="0">
                <a:solidFill>
                  <a:srgbClr val="FF0000"/>
                </a:solidFill>
                <a:latin typeface="Symbol"/>
              </a:rPr>
              <a:t>m</a:t>
            </a:r>
            <a:r>
              <a:rPr lang="en-US" dirty="0" err="1" smtClean="0">
                <a:solidFill>
                  <a:srgbClr val="FF0000"/>
                </a:solidFill>
              </a:rPr>
              <a:t>A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Beam polarization  </a:t>
            </a:r>
            <a:r>
              <a:rPr lang="en-US" dirty="0" smtClean="0">
                <a:solidFill>
                  <a:srgbClr val="FF0000"/>
                </a:solidFill>
              </a:rPr>
              <a:t>85 %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40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0" grpId="0" animBg="1"/>
      <p:bldP spid="3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-256979" y="3309034"/>
            <a:ext cx="8410379" cy="3210624"/>
            <a:chOff x="-256979" y="3309034"/>
            <a:chExt cx="8410379" cy="3210624"/>
          </a:xfrm>
        </p:grpSpPr>
        <p:pic>
          <p:nvPicPr>
            <p:cNvPr id="39" name="Picture 38" descr="plot12gevauuxpt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56979" y="3309034"/>
              <a:ext cx="5806127" cy="3210624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5916924" y="4029450"/>
              <a:ext cx="2236476" cy="5847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glow rad="101600">
                <a:schemeClr val="accent6">
                  <a:lumMod val="60000"/>
                  <a:lumOff val="40000"/>
                  <a:alpha val="75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r>
                <a:rPr lang="en-US" sz="1600" dirty="0" err="1" smtClean="0"/>
                <a:t>Perturbative</a:t>
              </a:r>
              <a:r>
                <a:rPr lang="en-US" sz="1600" dirty="0" smtClean="0"/>
                <a:t> region</a:t>
              </a:r>
            </a:p>
            <a:p>
              <a:r>
                <a:rPr lang="en-US" sz="1600" dirty="0" smtClean="0"/>
                <a:t>Collinear factorization</a:t>
              </a:r>
              <a:endParaRPr lang="en-US" sz="16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654991" y="4974119"/>
              <a:ext cx="1792378" cy="5847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glow rad="101600">
                <a:schemeClr val="accent5">
                  <a:lumMod val="60000"/>
                  <a:lumOff val="40000"/>
                  <a:alpha val="75000"/>
                </a:schemeClr>
              </a:glow>
            </a:effectLst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Non-</a:t>
              </a:r>
              <a:r>
                <a:rPr lang="en-US" sz="1600" dirty="0" err="1" smtClean="0"/>
                <a:t>perturbative</a:t>
              </a:r>
              <a:r>
                <a:rPr lang="en-US" sz="1600" dirty="0" smtClean="0"/>
                <a:t> </a:t>
              </a:r>
            </a:p>
            <a:p>
              <a:r>
                <a:rPr lang="en-US" sz="1600" dirty="0" smtClean="0"/>
                <a:t>TMD factorization</a:t>
              </a:r>
              <a:endParaRPr lang="en-US" sz="1600" dirty="0"/>
            </a:p>
          </p:txBody>
        </p:sp>
        <p:sp>
          <p:nvSpPr>
            <p:cNvPr id="45" name="Bent Arrow 44"/>
            <p:cNvSpPr/>
            <p:nvPr/>
          </p:nvSpPr>
          <p:spPr>
            <a:xfrm rot="16200000">
              <a:off x="4496044" y="4124032"/>
              <a:ext cx="611447" cy="1706447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Bent Arrow 45"/>
            <p:cNvSpPr/>
            <p:nvPr/>
          </p:nvSpPr>
          <p:spPr>
            <a:xfrm rot="16200000">
              <a:off x="5158859" y="3935924"/>
              <a:ext cx="411784" cy="998948"/>
            </a:xfrm>
            <a:prstGeom prst="bentArrow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</a:gradFill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9800" y="5760043"/>
              <a:ext cx="1524000" cy="394138"/>
            </a:xfrm>
            <a:prstGeom prst="rect">
              <a:avLst/>
            </a:prstGeom>
          </p:spPr>
        </p:pic>
      </p:grp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7848600" cy="6096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3600" b="1" dirty="0" err="1" smtClean="0">
                <a:solidFill>
                  <a:srgbClr val="0000FF"/>
                </a:solidFill>
                <a:latin typeface="Calibri"/>
              </a:rPr>
              <a:t>Unpolarized</a:t>
            </a:r>
            <a:r>
              <a:rPr lang="en-US" sz="3600" b="1" dirty="0" smtClean="0">
                <a:solidFill>
                  <a:srgbClr val="0000FF"/>
                </a:solidFill>
                <a:latin typeface="Calibri"/>
              </a:rPr>
              <a:t> target @ CLAS12</a:t>
            </a:r>
            <a:endParaRPr lang="en-US" sz="3600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0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44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6725" y="1090613"/>
            <a:ext cx="3405188" cy="24907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530975" y="2428875"/>
            <a:ext cx="2562225" cy="655638"/>
          </a:xfrm>
          <a:prstGeom prst="rect">
            <a:avLst/>
          </a:prstGeom>
          <a:noFill/>
          <a:ln w="15875">
            <a:solidFill>
              <a:srgbClr val="0000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latin typeface="Calibri" pitchFamily="-65" charset="0"/>
              </a:rPr>
              <a:t>Band:      Phys Rev D78 034035</a:t>
            </a:r>
          </a:p>
          <a:p>
            <a:pPr algn="ctr"/>
            <a:r>
              <a:rPr lang="en-US" sz="1200" b="1" i="1">
                <a:latin typeface="Calibri" pitchFamily="-65" charset="0"/>
              </a:rPr>
              <a:t>Boer-Mulders from DY data</a:t>
            </a:r>
          </a:p>
          <a:p>
            <a:pPr algn="ctr"/>
            <a:r>
              <a:rPr lang="en-US" sz="1200" b="1" i="1">
                <a:latin typeface="Calibri" pitchFamily="-65" charset="0"/>
              </a:rPr>
              <a:t>Collins from chiral limit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518275" y="1630362"/>
            <a:ext cx="2562225" cy="655638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latin typeface="Calibri" pitchFamily="-65" charset="0"/>
              </a:rPr>
              <a:t>Line:      Phys Rev D78 045022</a:t>
            </a:r>
          </a:p>
          <a:p>
            <a:pPr algn="ctr"/>
            <a:r>
              <a:rPr lang="en-US" sz="1200" b="1" i="1">
                <a:latin typeface="Calibri" pitchFamily="-65" charset="0"/>
              </a:rPr>
              <a:t>Boer-Mulders from Sivers</a:t>
            </a:r>
          </a:p>
          <a:p>
            <a:pPr algn="ctr"/>
            <a:r>
              <a:rPr lang="en-US" sz="1200" b="1" i="1">
                <a:latin typeface="Calibri" pitchFamily="-65" charset="0"/>
              </a:rPr>
              <a:t>Collins from e+e- data</a:t>
            </a: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 flipV="1">
            <a:off x="5864225" y="2505075"/>
            <a:ext cx="657225" cy="2286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 flipH="1" flipV="1">
            <a:off x="5845175" y="1654175"/>
            <a:ext cx="673100" cy="2381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990600"/>
            <a:ext cx="3367088" cy="25717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41" name="Rectangle 40"/>
          <p:cNvSpPr/>
          <p:nvPr/>
        </p:nvSpPr>
        <p:spPr>
          <a:xfrm>
            <a:off x="991184" y="1371600"/>
            <a:ext cx="685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D60202"/>
                </a:solidFill>
              </a:rPr>
              <a:t>kaon</a:t>
            </a:r>
            <a:endParaRPr lang="en-US" dirty="0"/>
          </a:p>
        </p:txBody>
      </p:sp>
      <p:sp>
        <p:nvSpPr>
          <p:cNvPr id="34" name="Rectangle 66"/>
          <p:cNvSpPr>
            <a:spLocks noChangeArrowheads="1"/>
          </p:cNvSpPr>
          <p:nvPr/>
        </p:nvSpPr>
        <p:spPr bwMode="auto">
          <a:xfrm>
            <a:off x="6781800" y="838200"/>
            <a:ext cx="1752600" cy="52322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latin typeface="Times New Roman" pitchFamily="-65" charset="0"/>
              </a:rPr>
              <a:t>56 </a:t>
            </a:r>
            <a:r>
              <a:rPr lang="en-US" sz="1400" b="1" dirty="0" err="1" smtClean="0">
                <a:latin typeface="Times New Roman" pitchFamily="-65" charset="0"/>
              </a:rPr>
              <a:t>d</a:t>
            </a:r>
            <a:r>
              <a:rPr lang="en-US" sz="1400" b="1" dirty="0" smtClean="0">
                <a:latin typeface="Times New Roman" pitchFamily="-65" charset="0"/>
              </a:rPr>
              <a:t> </a:t>
            </a:r>
            <a:r>
              <a:rPr lang="en-US" sz="1400" b="1" dirty="0">
                <a:latin typeface="Times New Roman" pitchFamily="-65" charset="0"/>
              </a:rPr>
              <a:t>@</a:t>
            </a:r>
            <a:r>
              <a:rPr lang="en-US" sz="1400" b="1" dirty="0" smtClean="0">
                <a:latin typeface="Times New Roman" pitchFamily="-65" charset="0"/>
              </a:rPr>
              <a:t> 10</a:t>
            </a:r>
            <a:r>
              <a:rPr lang="en-US" sz="1400" b="1" baseline="30000" dirty="0" smtClean="0">
                <a:latin typeface="Times New Roman" pitchFamily="-65" charset="0"/>
              </a:rPr>
              <a:t>35 </a:t>
            </a:r>
            <a:r>
              <a:rPr lang="en-US" sz="1400" b="1" dirty="0" smtClean="0">
                <a:latin typeface="Times New Roman" pitchFamily="-65" charset="0"/>
              </a:rPr>
              <a:t>s</a:t>
            </a:r>
            <a:r>
              <a:rPr lang="en-US" sz="1400" b="1" baseline="30000" dirty="0" smtClean="0">
                <a:latin typeface="Times New Roman" pitchFamily="-65" charset="0"/>
              </a:rPr>
              <a:t>-1</a:t>
            </a:r>
            <a:r>
              <a:rPr lang="en-US" sz="1400" b="1" dirty="0" smtClean="0">
                <a:latin typeface="Times New Roman" pitchFamily="-65" charset="0"/>
              </a:rPr>
              <a:t>cm</a:t>
            </a:r>
            <a:r>
              <a:rPr lang="en-US" sz="1400" b="1" baseline="30000" dirty="0" smtClean="0">
                <a:latin typeface="Times New Roman" pitchFamily="-65" charset="0"/>
              </a:rPr>
              <a:t>-2</a:t>
            </a:r>
            <a:endParaRPr lang="en-US" sz="1400" b="1" dirty="0" smtClean="0">
              <a:latin typeface="Times New Roman" pitchFamily="-65" charset="0"/>
            </a:endParaRPr>
          </a:p>
          <a:p>
            <a:r>
              <a:rPr lang="en-US" sz="1400" b="1" dirty="0" smtClean="0">
                <a:latin typeface="Times New Roman" pitchFamily="-65" charset="0"/>
              </a:rPr>
              <a:t>LH</a:t>
            </a:r>
            <a:r>
              <a:rPr lang="en-US" sz="1400" b="1" baseline="-25000" dirty="0" smtClean="0">
                <a:latin typeface="Times New Roman" pitchFamily="-65" charset="0"/>
              </a:rPr>
              <a:t>2</a:t>
            </a:r>
            <a:r>
              <a:rPr lang="en-US" sz="1400" b="1" dirty="0" smtClean="0">
                <a:latin typeface="Times New Roman" pitchFamily="-65" charset="0"/>
              </a:rPr>
              <a:t> </a:t>
            </a:r>
            <a:r>
              <a:rPr lang="en-US" sz="1400" b="1" baseline="-25000" dirty="0" smtClean="0">
                <a:latin typeface="Times New Roman" pitchFamily="-65" charset="0"/>
              </a:rPr>
              <a:t> </a:t>
            </a:r>
            <a:r>
              <a:rPr lang="en-US" sz="1400" b="1" dirty="0" smtClean="0">
                <a:latin typeface="Times New Roman" pitchFamily="-65" charset="0"/>
              </a:rPr>
              <a:t>LD</a:t>
            </a:r>
            <a:r>
              <a:rPr lang="en-US" sz="1400" b="1" baseline="-25000" dirty="0" smtClean="0">
                <a:latin typeface="Times New Roman" pitchFamily="-65" charset="0"/>
              </a:rPr>
              <a:t>2</a:t>
            </a:r>
            <a:r>
              <a:rPr lang="en-US" sz="1400" b="1" dirty="0" smtClean="0">
                <a:latin typeface="Times New Roman" pitchFamily="-65" charset="0"/>
              </a:rPr>
              <a:t> targets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5800" y="914400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600431" y="905947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3181331" y="838200"/>
            <a:ext cx="31432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latin typeface="Tahoma" pitchFamily="-65" charset="0"/>
              </a:rPr>
              <a:t>Boer-</a:t>
            </a:r>
            <a:r>
              <a:rPr lang="en-US" sz="1400" dirty="0" err="1" smtClean="0">
                <a:latin typeface="Tahoma" pitchFamily="-65" charset="0"/>
              </a:rPr>
              <a:t>Mulders</a:t>
            </a:r>
            <a:r>
              <a:rPr lang="en-US" sz="1400" dirty="0" smtClean="0">
                <a:latin typeface="Tahoma" pitchFamily="-65" charset="0"/>
              </a:rPr>
              <a:t> spin-orbit effect</a:t>
            </a:r>
            <a:endParaRPr lang="en-US" sz="1400" dirty="0">
              <a:latin typeface="Calibri" pitchFamily="-65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685800" y="659319"/>
            <a:ext cx="2135187" cy="547130"/>
          </a:xfrm>
          <a:prstGeom prst="round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6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8" name="Object 3"/>
          <p:cNvGraphicFramePr>
            <a:graphicFrameLocks noChangeAspect="1"/>
          </p:cNvGraphicFramePr>
          <p:nvPr/>
        </p:nvGraphicFramePr>
        <p:xfrm>
          <a:off x="762000" y="700878"/>
          <a:ext cx="1979613" cy="445099"/>
        </p:xfrm>
        <a:graphic>
          <a:graphicData uri="http://schemas.openxmlformats.org/presentationml/2006/ole">
            <p:oleObj spid="_x0000_s424962" name="Equation" r:id="rId8" imgW="901700" imgH="203200" progId="Equation.3">
              <p:embed/>
            </p:oleObj>
          </a:graphicData>
        </a:graphic>
      </p:graphicFrame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9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152400" y="592102"/>
            <a:ext cx="8915400" cy="3226536"/>
            <a:chOff x="152400" y="592102"/>
            <a:chExt cx="8915400" cy="3226536"/>
          </a:xfrm>
        </p:grpSpPr>
        <p:grpSp>
          <p:nvGrpSpPr>
            <p:cNvPr id="64" name="Group 63"/>
            <p:cNvGrpSpPr/>
            <p:nvPr/>
          </p:nvGrpSpPr>
          <p:grpSpPr>
            <a:xfrm>
              <a:off x="152400" y="1125187"/>
              <a:ext cx="5841721" cy="2693451"/>
              <a:chOff x="152400" y="3921809"/>
              <a:chExt cx="5841721" cy="2693451"/>
            </a:xfrm>
          </p:grpSpPr>
          <p:grpSp>
            <p:nvGrpSpPr>
              <p:cNvPr id="39" name="Group 62"/>
              <p:cNvGrpSpPr>
                <a:grpSpLocks/>
              </p:cNvGrpSpPr>
              <p:nvPr/>
            </p:nvGrpSpPr>
            <p:grpSpPr bwMode="auto">
              <a:xfrm>
                <a:off x="152400" y="3921809"/>
                <a:ext cx="5715000" cy="2587625"/>
                <a:chOff x="67" y="2450"/>
                <a:chExt cx="2957" cy="1842"/>
              </a:xfrm>
            </p:grpSpPr>
            <p:pic>
              <p:nvPicPr>
                <p:cNvPr id="43" name="Picture 47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l="2197" t="10776"/>
                <a:stretch>
                  <a:fillRect/>
                </a:stretch>
              </p:blipFill>
              <p:spPr bwMode="auto">
                <a:xfrm>
                  <a:off x="67" y="2450"/>
                  <a:ext cx="2957" cy="18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4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720" y="2640"/>
                  <a:ext cx="578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b="1">
                      <a:solidFill>
                        <a:srgbClr val="FF3300"/>
                      </a:solidFill>
                      <a:latin typeface="Times" pitchFamily="-65" charset="0"/>
                    </a:rPr>
                    <a:t>proton</a:t>
                  </a:r>
                </a:p>
              </p:txBody>
            </p:sp>
          </p:grpSp>
          <p:sp>
            <p:nvSpPr>
              <p:cNvPr id="62" name="TextBox 61"/>
              <p:cNvSpPr txBox="1"/>
              <p:nvPr/>
            </p:nvSpPr>
            <p:spPr>
              <a:xfrm>
                <a:off x="5564271" y="6062758"/>
                <a:ext cx="429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</a:t>
                </a:r>
                <a:r>
                  <a:rPr lang="en-US" baseline="-25000" dirty="0" smtClean="0"/>
                  <a:t>T</a:t>
                </a:r>
                <a:endParaRPr lang="en-US" baseline="-250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802730" y="6291282"/>
                <a:ext cx="1249509" cy="3239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45" name="Rounded Rectangle 44"/>
            <p:cNvSpPr/>
            <p:nvPr/>
          </p:nvSpPr>
          <p:spPr>
            <a:xfrm>
              <a:off x="197760" y="604700"/>
              <a:ext cx="1817687" cy="447020"/>
            </a:xfrm>
            <a:prstGeom prst="roundRect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67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5930900" y="1157326"/>
              <a:ext cx="3136900" cy="2184400"/>
              <a:chOff x="5930900" y="2921000"/>
              <a:chExt cx="3136900" cy="2184400"/>
            </a:xfrm>
          </p:grpSpPr>
          <p:sp>
            <p:nvSpPr>
              <p:cNvPr id="48" name="Text Box 4"/>
              <p:cNvSpPr txBox="1">
                <a:spLocks noChangeArrowheads="1"/>
              </p:cNvSpPr>
              <p:nvPr/>
            </p:nvSpPr>
            <p:spPr bwMode="auto">
              <a:xfrm>
                <a:off x="6248400" y="2921000"/>
                <a:ext cx="2667000" cy="6771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0" dirty="0">
                    <a:latin typeface="Arial" pitchFamily="-108" charset="0"/>
                  </a:rPr>
                  <a:t> </a:t>
                </a:r>
                <a:r>
                  <a:rPr lang="it-IT" sz="1200" b="0" dirty="0" err="1">
                    <a:solidFill>
                      <a:schemeClr val="tx1"/>
                    </a:solidFill>
                    <a:latin typeface="Arial" pitchFamily="-108" charset="0"/>
                  </a:rPr>
                  <a:t>M.Anselmino</a:t>
                </a:r>
                <a:r>
                  <a:rPr lang="it-IT" sz="1200" b="0" dirty="0">
                    <a:solidFill>
                      <a:schemeClr val="tx1"/>
                    </a:solidFill>
                    <a:latin typeface="Arial" pitchFamily="-108" charset="0"/>
                  </a:rPr>
                  <a:t> </a:t>
                </a:r>
                <a:r>
                  <a:rPr lang="it-IT" sz="1200" b="0" dirty="0" err="1">
                    <a:solidFill>
                      <a:schemeClr val="tx1"/>
                    </a:solidFill>
                    <a:latin typeface="Arial" pitchFamily="-108" charset="0"/>
                  </a:rPr>
                  <a:t>et</a:t>
                </a:r>
                <a:r>
                  <a:rPr lang="it-IT" sz="1200" b="0" dirty="0">
                    <a:solidFill>
                      <a:schemeClr val="tx1"/>
                    </a:solidFill>
                    <a:latin typeface="Arial" pitchFamily="-108" charset="0"/>
                  </a:rPr>
                  <a:t> al </a:t>
                </a:r>
                <a:r>
                  <a:rPr lang="en-US" sz="1200" b="0" dirty="0">
                    <a:solidFill>
                      <a:schemeClr val="tx1"/>
                    </a:solidFill>
                    <a:latin typeface="Arial" pitchFamily="-108" charset="0"/>
                  </a:rPr>
                  <a:t>hep-ph/</a:t>
                </a:r>
                <a:r>
                  <a:rPr lang="en-US" sz="1200" b="0" dirty="0" smtClean="0">
                    <a:solidFill>
                      <a:schemeClr val="tx1"/>
                    </a:solidFill>
                    <a:latin typeface="Arial" pitchFamily="-108" charset="0"/>
                  </a:rPr>
                  <a:t>0608048</a:t>
                </a:r>
              </a:p>
              <a:p>
                <a:r>
                  <a:rPr lang="en-US" sz="1200" b="1" dirty="0" smtClean="0"/>
                  <a:t>Phys.Rev.D74:074015,2006</a:t>
                </a:r>
                <a:endParaRPr lang="en-US" sz="1200" dirty="0" smtClean="0"/>
              </a:p>
              <a:p>
                <a:endParaRPr lang="it-IT" sz="1200" b="0" dirty="0">
                  <a:solidFill>
                    <a:schemeClr val="tx1"/>
                  </a:solidFill>
                  <a:latin typeface="Arial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  <p:sp>
            <p:nvSpPr>
              <p:cNvPr id="49" name="Rectangle 20"/>
              <p:cNvSpPr>
                <a:spLocks noChangeArrowheads="1"/>
              </p:cNvSpPr>
              <p:nvPr/>
            </p:nvSpPr>
            <p:spPr bwMode="auto">
              <a:xfrm>
                <a:off x="5930900" y="3505200"/>
                <a:ext cx="3136900" cy="1600200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1800" b="0">
                  <a:solidFill>
                    <a:schemeClr val="tx1"/>
                  </a:solidFill>
                  <a:latin typeface="Arial" pitchFamily="-108" charset="0"/>
                </a:endParaRPr>
              </a:p>
            </p:txBody>
          </p:sp>
          <p:grpSp>
            <p:nvGrpSpPr>
              <p:cNvPr id="50" name="Group 34"/>
              <p:cNvGrpSpPr>
                <a:grpSpLocks/>
              </p:cNvGrpSpPr>
              <p:nvPr/>
            </p:nvGrpSpPr>
            <p:grpSpPr bwMode="auto">
              <a:xfrm>
                <a:off x="6021388" y="3581400"/>
                <a:ext cx="2951163" cy="1408113"/>
                <a:chOff x="3729" y="1249"/>
                <a:chExt cx="1859" cy="887"/>
              </a:xfrm>
            </p:grpSpPr>
            <p:sp>
              <p:nvSpPr>
                <p:cNvPr id="52" name="Rectangle 6"/>
                <p:cNvSpPr>
                  <a:spLocks noChangeArrowheads="1"/>
                </p:cNvSpPr>
                <p:nvPr/>
              </p:nvSpPr>
              <p:spPr bwMode="auto">
                <a:xfrm>
                  <a:off x="3784" y="1944"/>
                  <a:ext cx="180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it-IT" sz="1400" b="0">
                      <a:solidFill>
                        <a:schemeClr val="tx1"/>
                      </a:solidFill>
                      <a:latin typeface="Symbol" pitchFamily="-108" charset="2"/>
                      <a:ea typeface="Arial" pitchFamily="-108" charset="0"/>
                      <a:cs typeface="Arial" pitchFamily="-108" charset="0"/>
                    </a:rPr>
                    <a:t>m</a:t>
                  </a:r>
                  <a:r>
                    <a:rPr lang="it-IT" sz="1400" b="0" baseline="-25000">
                      <a:solidFill>
                        <a:schemeClr val="tx1"/>
                      </a:solidFill>
                      <a:latin typeface="Arial" pitchFamily="-108" charset="0"/>
                      <a:ea typeface="Arial" pitchFamily="-108" charset="0"/>
                      <a:cs typeface="Arial" pitchFamily="-108" charset="0"/>
                    </a:rPr>
                    <a:t>0</a:t>
                  </a:r>
                  <a:r>
                    <a:rPr lang="it-IT" sz="1400" b="0" baseline="30000">
                      <a:solidFill>
                        <a:schemeClr val="tx1"/>
                      </a:solidFill>
                      <a:latin typeface="Arial" pitchFamily="-108" charset="0"/>
                      <a:ea typeface="Arial" pitchFamily="-108" charset="0"/>
                      <a:cs typeface="Arial" pitchFamily="-108" charset="0"/>
                    </a:rPr>
                    <a:t>2</a:t>
                  </a:r>
                  <a:r>
                    <a:rPr lang="it-IT" sz="1400" b="0">
                      <a:solidFill>
                        <a:schemeClr val="tx1"/>
                      </a:solidFill>
                      <a:latin typeface="Arial" pitchFamily="-108" charset="0"/>
                      <a:ea typeface="Arial" pitchFamily="-108" charset="0"/>
                      <a:cs typeface="Arial" pitchFamily="-108" charset="0"/>
                    </a:rPr>
                    <a:t>=0.25GeV</a:t>
                  </a:r>
                  <a:r>
                    <a:rPr lang="it-IT" sz="1400" b="0" baseline="30000">
                      <a:solidFill>
                        <a:schemeClr val="tx1"/>
                      </a:solidFill>
                      <a:latin typeface="Arial" pitchFamily="-108" charset="0"/>
                      <a:ea typeface="Arial" pitchFamily="-108" charset="0"/>
                      <a:cs typeface="Arial" pitchFamily="-108" charset="0"/>
                    </a:rPr>
                    <a:t>2</a:t>
                  </a:r>
                  <a:r>
                    <a:rPr lang="it-IT" sz="1400" b="0">
                      <a:solidFill>
                        <a:schemeClr val="tx1"/>
                      </a:solidFill>
                      <a:latin typeface="Arial" pitchFamily="-108" charset="0"/>
                      <a:ea typeface="Arial" pitchFamily="-108" charset="0"/>
                      <a:cs typeface="Arial" pitchFamily="-108" charset="0"/>
                    </a:rPr>
                    <a:t>        </a:t>
                  </a:r>
                  <a:r>
                    <a:rPr lang="it-IT" sz="1400" b="0">
                      <a:solidFill>
                        <a:schemeClr val="tx1"/>
                      </a:solidFill>
                      <a:latin typeface="Symbol" pitchFamily="-108" charset="2"/>
                      <a:ea typeface="Arial" pitchFamily="-108" charset="0"/>
                      <a:cs typeface="Arial" pitchFamily="-108" charset="0"/>
                    </a:rPr>
                    <a:t>m</a:t>
                  </a:r>
                  <a:r>
                    <a:rPr lang="it-IT" sz="1400" b="0" baseline="-25000">
                      <a:solidFill>
                        <a:schemeClr val="tx1"/>
                      </a:solidFill>
                      <a:latin typeface="Arial" pitchFamily="-108" charset="0"/>
                      <a:ea typeface="Arial" pitchFamily="-108" charset="0"/>
                      <a:cs typeface="Arial" pitchFamily="-108" charset="0"/>
                    </a:rPr>
                    <a:t>D</a:t>
                  </a:r>
                  <a:r>
                    <a:rPr lang="it-IT" sz="1400" b="0" baseline="30000">
                      <a:solidFill>
                        <a:schemeClr val="tx1"/>
                      </a:solidFill>
                      <a:latin typeface="Arial" pitchFamily="-108" charset="0"/>
                      <a:ea typeface="Arial" pitchFamily="-108" charset="0"/>
                      <a:cs typeface="Arial" pitchFamily="-108" charset="0"/>
                    </a:rPr>
                    <a:t>2</a:t>
                  </a:r>
                  <a:r>
                    <a:rPr lang="it-IT" sz="1400" b="0">
                      <a:solidFill>
                        <a:schemeClr val="tx1"/>
                      </a:solidFill>
                      <a:latin typeface="Arial" pitchFamily="-108" charset="0"/>
                      <a:ea typeface="Arial" pitchFamily="-108" charset="0"/>
                      <a:cs typeface="Arial" pitchFamily="-108" charset="0"/>
                    </a:rPr>
                    <a:t>=0.2GeV</a:t>
                  </a:r>
                  <a:r>
                    <a:rPr lang="it-IT" sz="1400" b="0" baseline="30000">
                      <a:solidFill>
                        <a:schemeClr val="tx1"/>
                      </a:solidFill>
                      <a:latin typeface="Arial" pitchFamily="-108" charset="0"/>
                      <a:ea typeface="Arial" pitchFamily="-108" charset="0"/>
                      <a:cs typeface="Arial" pitchFamily="-108" charset="0"/>
                    </a:rPr>
                    <a:t>2</a:t>
                  </a:r>
                  <a:endParaRPr lang="en-US" sz="1400" b="0" baseline="30000">
                    <a:solidFill>
                      <a:schemeClr val="tx1"/>
                    </a:solidFill>
                    <a:latin typeface="Arial" pitchFamily="-108" charset="0"/>
                    <a:ea typeface="Arial" pitchFamily="-108" charset="0"/>
                    <a:cs typeface="Arial" pitchFamily="-108" charset="0"/>
                  </a:endParaRPr>
                </a:p>
              </p:txBody>
            </p:sp>
            <p:pic>
              <p:nvPicPr>
                <p:cNvPr id="53" name="Picture 17" descr="txp_fig"/>
                <p:cNvPicPr>
                  <a:picLocks noChangeAspect="1" noChangeArrowheads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3734" y="1584"/>
                  <a:ext cx="1818" cy="2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" name="Picture 19" descr="txp_fig"/>
                <p:cNvPicPr>
                  <a:picLocks noChangeAspect="1" noChangeArrowheads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3729" y="1249"/>
                  <a:ext cx="1818" cy="2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5" name="Oval 21"/>
                <p:cNvSpPr>
                  <a:spLocks noChangeArrowheads="1"/>
                </p:cNvSpPr>
                <p:nvPr/>
              </p:nvSpPr>
              <p:spPr bwMode="auto">
                <a:xfrm>
                  <a:off x="4784" y="1680"/>
                  <a:ext cx="240" cy="240"/>
                </a:xfrm>
                <a:prstGeom prst="ellips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 sz="1800" b="0">
                    <a:solidFill>
                      <a:schemeClr val="tx1"/>
                    </a:solidFill>
                    <a:latin typeface="Arial" pitchFamily="-108" charset="0"/>
                  </a:endParaRPr>
                </a:p>
              </p:txBody>
            </p:sp>
            <p:sp>
              <p:nvSpPr>
                <p:cNvPr id="56" name="Oval 22"/>
                <p:cNvSpPr>
                  <a:spLocks noChangeArrowheads="1"/>
                </p:cNvSpPr>
                <p:nvPr/>
              </p:nvSpPr>
              <p:spPr bwMode="auto">
                <a:xfrm>
                  <a:off x="4784" y="1345"/>
                  <a:ext cx="240" cy="240"/>
                </a:xfrm>
                <a:prstGeom prst="ellips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 sz="1800" b="0">
                    <a:solidFill>
                      <a:schemeClr val="tx1"/>
                    </a:solidFill>
                    <a:latin typeface="Arial" pitchFamily="-108" charset="0"/>
                  </a:endParaRPr>
                </a:p>
              </p:txBody>
            </p:sp>
          </p:grpSp>
          <p:sp>
            <p:nvSpPr>
              <p:cNvPr id="51" name="Rectangle 20"/>
              <p:cNvSpPr>
                <a:spLocks noChangeArrowheads="1"/>
              </p:cNvSpPr>
              <p:nvPr/>
            </p:nvSpPr>
            <p:spPr bwMode="auto">
              <a:xfrm>
                <a:off x="5930900" y="2921000"/>
                <a:ext cx="3136900" cy="584200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1800" b="0">
                  <a:solidFill>
                    <a:schemeClr val="tx1"/>
                  </a:solidFill>
                  <a:latin typeface="Arial" pitchFamily="-108" charset="0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2619996" y="701321"/>
              <a:ext cx="4528528" cy="369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Helicity</a:t>
              </a:r>
              <a:r>
                <a:rPr lang="en-US" sz="1600" dirty="0" smtClean="0"/>
                <a:t> dependence of </a:t>
              </a:r>
              <a:r>
                <a:rPr lang="en-US" dirty="0" err="1" smtClean="0"/>
                <a:t>k</a:t>
              </a:r>
              <a:r>
                <a:rPr lang="en-US" sz="2000" baseline="-25000" dirty="0" err="1" smtClean="0"/>
                <a:t>T</a:t>
              </a:r>
              <a:r>
                <a:rPr lang="en-US" dirty="0" smtClean="0"/>
                <a:t>-</a:t>
              </a:r>
              <a:r>
                <a:rPr lang="en-US" sz="1600" dirty="0" smtClean="0"/>
                <a:t>distribution of quarks</a:t>
              </a:r>
            </a:p>
          </p:txBody>
        </p:sp>
        <p:graphicFrame>
          <p:nvGraphicFramePr>
            <p:cNvPr id="46" name="Object 3"/>
            <p:cNvGraphicFramePr>
              <a:graphicFrameLocks noChangeAspect="1"/>
            </p:cNvGraphicFramePr>
            <p:nvPr/>
          </p:nvGraphicFramePr>
          <p:xfrm>
            <a:off x="339047" y="592102"/>
            <a:ext cx="1589087" cy="444500"/>
          </p:xfrm>
          <a:graphic>
            <a:graphicData uri="http://schemas.openxmlformats.org/presentationml/2006/ole">
              <p:oleObj spid="_x0000_s542723" name="Equation" r:id="rId9" imgW="723900" imgH="203200" progId="Equation.3">
                <p:embed/>
              </p:oleObj>
            </a:graphicData>
          </a:graphic>
        </p:graphicFrame>
      </p:grp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7848600" cy="6096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0000FF"/>
                </a:solidFill>
                <a:latin typeface="Calibri"/>
              </a:rPr>
              <a:t>Polarized beam @ CLAS12</a:t>
            </a:r>
            <a:endParaRPr lang="en-US" sz="3600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0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45</a:t>
            </a:fld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41825" y="4026798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66"/>
          <p:cNvSpPr>
            <a:spLocks noChangeArrowheads="1"/>
          </p:cNvSpPr>
          <p:nvPr/>
        </p:nvSpPr>
        <p:spPr bwMode="auto">
          <a:xfrm>
            <a:off x="457200" y="5280211"/>
            <a:ext cx="1752600" cy="738664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Times New Roman" pitchFamily="-65" charset="0"/>
              </a:rPr>
              <a:t>2000h @</a:t>
            </a:r>
            <a:r>
              <a:rPr lang="en-US" sz="1400" b="1" dirty="0" smtClean="0">
                <a:latin typeface="Times New Roman" pitchFamily="-65" charset="0"/>
              </a:rPr>
              <a:t> 10</a:t>
            </a:r>
            <a:r>
              <a:rPr lang="en-US" sz="1400" b="1" baseline="30000" dirty="0" smtClean="0">
                <a:latin typeface="Times New Roman" pitchFamily="-65" charset="0"/>
              </a:rPr>
              <a:t>35 </a:t>
            </a:r>
            <a:r>
              <a:rPr lang="en-US" sz="1400" b="1" dirty="0" smtClean="0">
                <a:latin typeface="Times New Roman" pitchFamily="-65" charset="0"/>
              </a:rPr>
              <a:t>s</a:t>
            </a:r>
            <a:r>
              <a:rPr lang="en-US" sz="1400" b="1" baseline="30000" dirty="0" smtClean="0">
                <a:latin typeface="Times New Roman" pitchFamily="-65" charset="0"/>
              </a:rPr>
              <a:t>-1</a:t>
            </a:r>
            <a:r>
              <a:rPr lang="en-US" sz="1400" b="1" dirty="0" smtClean="0">
                <a:latin typeface="Times New Roman" pitchFamily="-65" charset="0"/>
              </a:rPr>
              <a:t>cm</a:t>
            </a:r>
            <a:r>
              <a:rPr lang="en-US" sz="1400" b="1" baseline="30000" dirty="0" smtClean="0">
                <a:latin typeface="Times New Roman" pitchFamily="-65" charset="0"/>
              </a:rPr>
              <a:t>-2</a:t>
            </a:r>
            <a:endParaRPr lang="en-US" sz="1400" b="1" dirty="0" smtClean="0">
              <a:latin typeface="Times New Roman" pitchFamily="-65" charset="0"/>
            </a:endParaRPr>
          </a:p>
          <a:p>
            <a:r>
              <a:rPr lang="en-US" sz="1400" b="1" dirty="0" smtClean="0">
                <a:latin typeface="Times New Roman" pitchFamily="-65" charset="0"/>
              </a:rPr>
              <a:t>NH</a:t>
            </a:r>
            <a:r>
              <a:rPr lang="en-US" sz="1400" b="1" baseline="-25000" dirty="0" smtClean="0">
                <a:latin typeface="Times New Roman" pitchFamily="-65" charset="0"/>
              </a:rPr>
              <a:t>3</a:t>
            </a:r>
            <a:r>
              <a:rPr lang="en-US" sz="1400" b="1" dirty="0" smtClean="0">
                <a:latin typeface="Times New Roman" pitchFamily="-65" charset="0"/>
              </a:rPr>
              <a:t> and ND</a:t>
            </a:r>
            <a:r>
              <a:rPr lang="en-US" sz="1400" b="1" baseline="-25000" dirty="0" smtClean="0">
                <a:latin typeface="Times New Roman" pitchFamily="-65" charset="0"/>
              </a:rPr>
              <a:t>3</a:t>
            </a:r>
            <a:r>
              <a:rPr lang="en-US" sz="1400" b="1" dirty="0" smtClean="0">
                <a:latin typeface="Times New Roman" pitchFamily="-65" charset="0"/>
              </a:rPr>
              <a:t> target</a:t>
            </a:r>
          </a:p>
          <a:p>
            <a:r>
              <a:rPr lang="en-US" sz="1400" b="1" dirty="0" err="1" smtClean="0">
                <a:latin typeface="Times New Roman" pitchFamily="-65" charset="0"/>
              </a:rPr>
              <a:t>P</a:t>
            </a:r>
            <a:r>
              <a:rPr lang="en-US" sz="1400" b="1" baseline="-25000" dirty="0" err="1" smtClean="0">
                <a:latin typeface="Times New Roman" pitchFamily="-65" charset="0"/>
              </a:rPr>
              <a:t>beam</a:t>
            </a:r>
            <a:r>
              <a:rPr lang="en-US" sz="1400" b="1" dirty="0" smtClean="0">
                <a:latin typeface="Times New Roman" pitchFamily="-65" charset="0"/>
              </a:rPr>
              <a:t> = 85 %  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103752" y="3612042"/>
            <a:ext cx="9121146" cy="2903681"/>
            <a:chOff x="103752" y="3612042"/>
            <a:chExt cx="9121146" cy="2903681"/>
          </a:xfrm>
        </p:grpSpPr>
        <p:grpSp>
          <p:nvGrpSpPr>
            <p:cNvPr id="41" name="Group 40"/>
            <p:cNvGrpSpPr/>
            <p:nvPr/>
          </p:nvGrpSpPr>
          <p:grpSpPr>
            <a:xfrm>
              <a:off x="2707584" y="3686049"/>
              <a:ext cx="6517314" cy="2829674"/>
              <a:chOff x="2690046" y="772929"/>
              <a:chExt cx="6517314" cy="2829674"/>
            </a:xfrm>
          </p:grpSpPr>
          <p:pic>
            <p:nvPicPr>
              <p:cNvPr id="23" name="Picture 2" descr="aul4vs12gev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2690046" y="1035131"/>
                <a:ext cx="2952731" cy="25659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14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5642517" y="938492"/>
                <a:ext cx="3491853" cy="2664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Text Box 17"/>
              <p:cNvSpPr txBox="1">
                <a:spLocks noChangeArrowheads="1"/>
              </p:cNvSpPr>
              <p:nvPr/>
            </p:nvSpPr>
            <p:spPr bwMode="auto">
              <a:xfrm>
                <a:off x="4444606" y="2720244"/>
                <a:ext cx="1535195" cy="40011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dirty="0"/>
                  <a:t>In the </a:t>
                </a:r>
                <a:r>
                  <a:rPr lang="en-US" sz="1000" dirty="0" err="1"/>
                  <a:t>perturbative</a:t>
                </a:r>
                <a:r>
                  <a:rPr lang="en-US" sz="1000" dirty="0"/>
                  <a:t> limit </a:t>
                </a:r>
                <a:r>
                  <a:rPr lang="en-US" sz="1000" dirty="0" smtClean="0"/>
                  <a:t> </a:t>
                </a:r>
              </a:p>
              <a:p>
                <a:r>
                  <a:rPr lang="en-US" sz="1000" dirty="0" smtClean="0"/>
                  <a:t>1</a:t>
                </a:r>
                <a:r>
                  <a:rPr lang="en-US" sz="1000" dirty="0"/>
                  <a:t>/P</a:t>
                </a:r>
                <a:r>
                  <a:rPr lang="en-US" sz="1000" baseline="-25000" dirty="0"/>
                  <a:t>T</a:t>
                </a:r>
                <a:r>
                  <a:rPr lang="en-US" sz="1000" baseline="-25000" dirty="0" smtClean="0"/>
                  <a:t>  </a:t>
                </a:r>
                <a:r>
                  <a:rPr lang="en-US" sz="1000" dirty="0" smtClean="0"/>
                  <a:t>behavior </a:t>
                </a:r>
                <a:r>
                  <a:rPr lang="en-US" sz="1000" dirty="0"/>
                  <a:t>expected</a:t>
                </a:r>
              </a:p>
            </p:txBody>
          </p:sp>
          <p:sp>
            <p:nvSpPr>
              <p:cNvPr id="30" name="Text Box 3"/>
              <p:cNvSpPr txBox="1">
                <a:spLocks noChangeArrowheads="1"/>
              </p:cNvSpPr>
              <p:nvPr/>
            </p:nvSpPr>
            <p:spPr bwMode="auto">
              <a:xfrm>
                <a:off x="6467370" y="2721328"/>
                <a:ext cx="1981200" cy="3385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/>
                  <a:t>A</a:t>
                </a:r>
                <a:r>
                  <a:rPr lang="en-US" sz="1600" baseline="-25000"/>
                  <a:t>LU</a:t>
                </a:r>
                <a:r>
                  <a:rPr lang="en-US" sz="1600"/>
                  <a:t>~ 1/Q (Twist-3)</a:t>
                </a:r>
              </a:p>
            </p:txBody>
          </p:sp>
          <p:sp>
            <p:nvSpPr>
              <p:cNvPr id="31" name="Text Box 6"/>
              <p:cNvSpPr txBox="1">
                <a:spLocks noChangeArrowheads="1"/>
              </p:cNvSpPr>
              <p:nvPr/>
            </p:nvSpPr>
            <p:spPr bwMode="auto">
              <a:xfrm>
                <a:off x="3134136" y="772929"/>
                <a:ext cx="607322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/>
                  <a:t>Measurements of kinematic (x,Q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,z,P</a:t>
                </a:r>
                <a:r>
                  <a:rPr lang="en-US" sz="1400" baseline="-25000" dirty="0"/>
                  <a:t>T</a:t>
                </a:r>
                <a:r>
                  <a:rPr lang="en-US" sz="1400" dirty="0" smtClean="0"/>
                  <a:t>) will probe </a:t>
                </a:r>
                <a:r>
                  <a:rPr lang="en-US" sz="1400" dirty="0"/>
                  <a:t>HT distribution functions</a:t>
                </a:r>
              </a:p>
            </p:txBody>
          </p:sp>
        </p:grpSp>
        <p:sp>
          <p:nvSpPr>
            <p:cNvPr id="60" name="Rounded Rectangle 59"/>
            <p:cNvSpPr/>
            <p:nvPr/>
          </p:nvSpPr>
          <p:spPr>
            <a:xfrm>
              <a:off x="152400" y="3653644"/>
              <a:ext cx="2937772" cy="472421"/>
            </a:xfrm>
            <a:prstGeom prst="roundRect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67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61" name="Object 3"/>
            <p:cNvGraphicFramePr>
              <a:graphicFrameLocks noChangeAspect="1"/>
            </p:cNvGraphicFramePr>
            <p:nvPr/>
          </p:nvGraphicFramePr>
          <p:xfrm>
            <a:off x="103752" y="3612042"/>
            <a:ext cx="3009901" cy="555625"/>
          </p:xfrm>
          <a:graphic>
            <a:graphicData uri="http://schemas.openxmlformats.org/presentationml/2006/ole">
              <p:oleObj spid="_x0000_s542724" name="Equation" r:id="rId12" imgW="1371600" imgH="254000" progId="Equation.3">
                <p:embed/>
              </p:oleObj>
            </a:graphicData>
          </a:graphic>
        </p:graphicFrame>
      </p:grpSp>
      <p:sp>
        <p:nvSpPr>
          <p:cNvPr id="65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66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677" y="3273372"/>
            <a:ext cx="2324073" cy="3325213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330952" y="757667"/>
            <a:ext cx="2286000" cy="609601"/>
          </a:xfrm>
          <a:prstGeom prst="round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6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017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08113" y="634630"/>
            <a:ext cx="6223374" cy="277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04800" y="-76200"/>
            <a:ext cx="8305800" cy="609600"/>
          </a:xfrm>
          <a:prstGeom prst="rect">
            <a:avLst/>
          </a:prstGeom>
          <a:noFill/>
        </p:spPr>
        <p:txBody>
          <a:bodyPr vert="horz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FF"/>
                </a:solidFill>
                <a:latin typeface="Calibri"/>
              </a:rPr>
              <a:t>Collins asymmetry </a:t>
            </a: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@ CLAS12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46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66"/>
          <p:cNvSpPr>
            <a:spLocks noChangeArrowheads="1"/>
          </p:cNvSpPr>
          <p:nvPr/>
        </p:nvSpPr>
        <p:spPr bwMode="auto">
          <a:xfrm>
            <a:off x="322608" y="1751912"/>
            <a:ext cx="2209800" cy="52322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E2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Times New Roman" pitchFamily="-65" charset="0"/>
              </a:rPr>
              <a:t>2000h </a:t>
            </a:r>
            <a:r>
              <a:rPr lang="en-US" sz="1400" b="1" dirty="0" smtClean="0">
                <a:latin typeface="Times New Roman" pitchFamily="-65" charset="0"/>
              </a:rPr>
              <a:t>@ 10</a:t>
            </a:r>
            <a:r>
              <a:rPr lang="en-US" sz="1400" b="1" baseline="30000" dirty="0" smtClean="0">
                <a:latin typeface="Times New Roman" pitchFamily="-65" charset="0"/>
              </a:rPr>
              <a:t>34 </a:t>
            </a:r>
            <a:r>
              <a:rPr lang="en-US" sz="1400" b="1" dirty="0" smtClean="0">
                <a:latin typeface="Times New Roman" pitchFamily="-65" charset="0"/>
              </a:rPr>
              <a:t>s</a:t>
            </a:r>
            <a:r>
              <a:rPr lang="en-US" sz="1400" b="1" baseline="30000" dirty="0" smtClean="0">
                <a:latin typeface="Times New Roman" pitchFamily="-65" charset="0"/>
              </a:rPr>
              <a:t>-1</a:t>
            </a:r>
            <a:r>
              <a:rPr lang="en-US" sz="1400" b="1" dirty="0" smtClean="0">
                <a:latin typeface="Times New Roman" pitchFamily="-65" charset="0"/>
              </a:rPr>
              <a:t>cm</a:t>
            </a:r>
            <a:r>
              <a:rPr lang="en-US" sz="1400" b="1" baseline="30000" dirty="0" smtClean="0">
                <a:latin typeface="Times New Roman" pitchFamily="-65" charset="0"/>
              </a:rPr>
              <a:t>-2</a:t>
            </a:r>
            <a:endParaRPr lang="en-US" sz="1400" b="1" dirty="0" smtClean="0">
              <a:latin typeface="Times New Roman" pitchFamily="-65" charset="0"/>
            </a:endParaRPr>
          </a:p>
          <a:p>
            <a:r>
              <a:rPr lang="en-US" sz="1400" b="1" dirty="0" smtClean="0">
                <a:latin typeface="Times New Roman" pitchFamily="-65" charset="0"/>
              </a:rPr>
              <a:t>HD-ice (P=85%) </a:t>
            </a: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7341221" y="2299591"/>
            <a:ext cx="1710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latin typeface="Calibri" pitchFamily="-65" charset="0"/>
              </a:rPr>
              <a:t>Curves </a:t>
            </a:r>
            <a:r>
              <a:rPr lang="en-US" sz="1000" dirty="0" err="1" smtClean="0">
                <a:latin typeface="Calibri" pitchFamily="-65" charset="0"/>
              </a:rPr>
              <a:t>fom</a:t>
            </a:r>
            <a:r>
              <a:rPr lang="en-US" sz="1000" dirty="0" smtClean="0">
                <a:latin typeface="Calibri" pitchFamily="-65" charset="0"/>
              </a:rPr>
              <a:t> A.V. </a:t>
            </a:r>
            <a:r>
              <a:rPr lang="en-US" sz="1000" dirty="0" err="1" smtClean="0">
                <a:latin typeface="Calibri" pitchFamily="-65" charset="0"/>
              </a:rPr>
              <a:t>Efremov</a:t>
            </a:r>
            <a:r>
              <a:rPr lang="en-US" sz="1000" dirty="0" smtClean="0">
                <a:latin typeface="Calibri" pitchFamily="-65" charset="0"/>
              </a:rPr>
              <a:t> </a:t>
            </a:r>
            <a:r>
              <a:rPr lang="en-US" sz="1000" dirty="0">
                <a:latin typeface="Calibri" pitchFamily="-65" charset="0"/>
              </a:rPr>
              <a:t>et al</a:t>
            </a:r>
            <a:r>
              <a:rPr lang="en-US" sz="1000" dirty="0" smtClean="0">
                <a:latin typeface="Calibri" pitchFamily="-65" charset="0"/>
              </a:rPr>
              <a:t> </a:t>
            </a:r>
          </a:p>
          <a:p>
            <a:r>
              <a:rPr lang="en-US" sz="1000" b="1" dirty="0" smtClean="0"/>
              <a:t>PRD76:094025,2006</a:t>
            </a:r>
            <a:endParaRPr lang="en-US" sz="1000" dirty="0">
              <a:latin typeface="Calibri" pitchFamily="-65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8107" y="3961830"/>
            <a:ext cx="164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Tensor charge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53634" name="Object 2"/>
          <p:cNvGraphicFramePr>
            <a:graphicFrameLocks noChangeAspect="1"/>
          </p:cNvGraphicFramePr>
          <p:nvPr/>
        </p:nvGraphicFramePr>
        <p:xfrm>
          <a:off x="330952" y="862296"/>
          <a:ext cx="2257425" cy="444500"/>
        </p:xfrm>
        <a:graphic>
          <a:graphicData uri="http://schemas.openxmlformats.org/presentationml/2006/ole">
            <p:oleObj spid="_x0000_s434178" name="Equation" r:id="rId6" imgW="1028700" imgH="203200" progId="Equation.3">
              <p:embed/>
            </p:oleObj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6838" y="4507626"/>
            <a:ext cx="1380308" cy="41067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7642" y="5005890"/>
            <a:ext cx="1424047" cy="403834"/>
          </a:xfrm>
          <a:prstGeom prst="rect">
            <a:avLst/>
          </a:prstGeom>
        </p:spPr>
      </p:pic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4204652" y="5701695"/>
            <a:ext cx="2132289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pitchFamily="-65" charset="0"/>
              </a:rPr>
              <a:t>M. </a:t>
            </a:r>
            <a:r>
              <a:rPr lang="en-US" sz="1400" dirty="0" err="1" smtClean="0">
                <a:latin typeface="Calibri" pitchFamily="-65" charset="0"/>
              </a:rPr>
              <a:t>Anselmino</a:t>
            </a:r>
            <a:r>
              <a:rPr lang="en-US" sz="1400" dirty="0" smtClean="0">
                <a:latin typeface="Calibri" pitchFamily="-65" charset="0"/>
              </a:rPr>
              <a:t> </a:t>
            </a:r>
            <a:r>
              <a:rPr lang="en-US" sz="1400" dirty="0">
                <a:latin typeface="Calibri" pitchFamily="-65" charset="0"/>
              </a:rPr>
              <a:t>et al</a:t>
            </a:r>
            <a:r>
              <a:rPr lang="en-US" sz="1400" dirty="0" smtClean="0">
                <a:latin typeface="Calibri" pitchFamily="-65" charset="0"/>
              </a:rPr>
              <a:t> </a:t>
            </a:r>
          </a:p>
          <a:p>
            <a:r>
              <a:rPr lang="en-US" sz="1400" b="1" dirty="0" smtClean="0"/>
              <a:t>hep-ph:0812.4366</a:t>
            </a:r>
            <a:endParaRPr lang="en-US" sz="1400" dirty="0">
              <a:latin typeface="Calibri" pitchFamily="-65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3606015"/>
            <a:ext cx="3613444" cy="2919377"/>
          </a:xfrm>
          <a:prstGeom prst="rect">
            <a:avLst/>
          </a:prstGeom>
        </p:spPr>
      </p:pic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503563" y="5837442"/>
            <a:ext cx="2941630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pitchFamily="-65" charset="0"/>
              </a:rPr>
              <a:t>M. Wakamatsu   </a:t>
            </a:r>
            <a:r>
              <a:rPr lang="en-US" sz="1400" b="1" dirty="0" smtClean="0"/>
              <a:t>hep-ph:0811.4196</a:t>
            </a:r>
            <a:endParaRPr lang="en-US" sz="1400" dirty="0">
              <a:latin typeface="Calibri" pitchFamily="-65" charset="0"/>
            </a:endParaRPr>
          </a:p>
        </p:txBody>
      </p:sp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229200" y="3246648"/>
            <a:ext cx="64228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charset="0"/>
              </a:rPr>
              <a:t>Study A</a:t>
            </a:r>
            <a:r>
              <a:rPr lang="en-US" sz="1600" baseline="-25000" dirty="0" smtClean="0">
                <a:solidFill>
                  <a:srgbClr val="FF0000"/>
                </a:solidFill>
                <a:latin typeface="Calibri" charset="0"/>
              </a:rPr>
              <a:t>UT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</a:rPr>
              <a:t> at large </a:t>
            </a:r>
            <a:r>
              <a:rPr lang="en-US" sz="1600" dirty="0" err="1" smtClean="0">
                <a:solidFill>
                  <a:srgbClr val="FF0000"/>
                </a:solidFill>
                <a:latin typeface="Calibri" charset="0"/>
              </a:rPr>
              <a:t>x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</a:rPr>
              <a:t> (valence)  where models are mostly  unconstrained</a:t>
            </a:r>
            <a:endParaRPr lang="en-US" sz="16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765359" y="2861160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</a:t>
            </a:r>
            <a:endParaRPr lang="en-US" dirty="0"/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3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apshot 2009-09-23 20-51-34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645208"/>
            <a:ext cx="4191000" cy="4128314"/>
          </a:xfrm>
          <a:prstGeom prst="rect">
            <a:avLst/>
          </a:prstGeom>
        </p:spPr>
      </p:pic>
      <p:grpSp>
        <p:nvGrpSpPr>
          <p:cNvPr id="5" name="Group 9"/>
          <p:cNvGrpSpPr/>
          <p:nvPr/>
        </p:nvGrpSpPr>
        <p:grpSpPr>
          <a:xfrm>
            <a:off x="210683" y="703604"/>
            <a:ext cx="4403153" cy="4041876"/>
            <a:chOff x="304800" y="1524000"/>
            <a:chExt cx="4437517" cy="4114800"/>
          </a:xfrm>
        </p:grpSpPr>
        <p:pic>
          <p:nvPicPr>
            <p:cNvPr id="2" name="Picture 1" descr="Snapshot 2009-09-23 20-53-15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1524000"/>
              <a:ext cx="4285117" cy="393065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04800" y="1524000"/>
              <a:ext cx="4437517" cy="411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3107061" y="4205862"/>
              <a:ext cx="1600892" cy="1374876"/>
            </a:xfrm>
            <a:custGeom>
              <a:avLst/>
              <a:gdLst>
                <a:gd name="connsiteX0" fmla="*/ 1360756 w 1600892"/>
                <a:gd name="connsiteY0" fmla="*/ 0 h 1168043"/>
                <a:gd name="connsiteX1" fmla="*/ 1236020 w 1600892"/>
                <a:gd name="connsiteY1" fmla="*/ 22680 h 1168043"/>
                <a:gd name="connsiteX2" fmla="*/ 1190662 w 1600892"/>
                <a:gd name="connsiteY2" fmla="*/ 45361 h 1168043"/>
                <a:gd name="connsiteX3" fmla="*/ 1156643 w 1600892"/>
                <a:gd name="connsiteY3" fmla="*/ 56701 h 1168043"/>
                <a:gd name="connsiteX4" fmla="*/ 1099944 w 1600892"/>
                <a:gd name="connsiteY4" fmla="*/ 79381 h 1168043"/>
                <a:gd name="connsiteX5" fmla="*/ 952529 w 1600892"/>
                <a:gd name="connsiteY5" fmla="*/ 113402 h 1168043"/>
                <a:gd name="connsiteX6" fmla="*/ 895831 w 1600892"/>
                <a:gd name="connsiteY6" fmla="*/ 136083 h 1168043"/>
                <a:gd name="connsiteX7" fmla="*/ 782435 w 1600892"/>
                <a:gd name="connsiteY7" fmla="*/ 170103 h 1168043"/>
                <a:gd name="connsiteX8" fmla="*/ 748416 w 1600892"/>
                <a:gd name="connsiteY8" fmla="*/ 192784 h 1168043"/>
                <a:gd name="connsiteX9" fmla="*/ 657699 w 1600892"/>
                <a:gd name="connsiteY9" fmla="*/ 226804 h 1168043"/>
                <a:gd name="connsiteX10" fmla="*/ 601000 w 1600892"/>
                <a:gd name="connsiteY10" fmla="*/ 260825 h 1168043"/>
                <a:gd name="connsiteX11" fmla="*/ 532963 w 1600892"/>
                <a:gd name="connsiteY11" fmla="*/ 306186 h 1168043"/>
                <a:gd name="connsiteX12" fmla="*/ 476264 w 1600892"/>
                <a:gd name="connsiteY12" fmla="*/ 317526 h 1168043"/>
                <a:gd name="connsiteX13" fmla="*/ 430906 w 1600892"/>
                <a:gd name="connsiteY13" fmla="*/ 328866 h 1168043"/>
                <a:gd name="connsiteX14" fmla="*/ 396887 w 1600892"/>
                <a:gd name="connsiteY14" fmla="*/ 351547 h 1168043"/>
                <a:gd name="connsiteX15" fmla="*/ 340189 w 1600892"/>
                <a:gd name="connsiteY15" fmla="*/ 374227 h 1168043"/>
                <a:gd name="connsiteX16" fmla="*/ 260811 w 1600892"/>
                <a:gd name="connsiteY16" fmla="*/ 464949 h 1168043"/>
                <a:gd name="connsiteX17" fmla="*/ 204113 w 1600892"/>
                <a:gd name="connsiteY17" fmla="*/ 521650 h 1168043"/>
                <a:gd name="connsiteX18" fmla="*/ 147415 w 1600892"/>
                <a:gd name="connsiteY18" fmla="*/ 612372 h 1168043"/>
                <a:gd name="connsiteX19" fmla="*/ 79377 w 1600892"/>
                <a:gd name="connsiteY19" fmla="*/ 691754 h 1168043"/>
                <a:gd name="connsiteX20" fmla="*/ 11339 w 1600892"/>
                <a:gd name="connsiteY20" fmla="*/ 737114 h 1168043"/>
                <a:gd name="connsiteX21" fmla="*/ 0 w 1600892"/>
                <a:gd name="connsiteY21" fmla="*/ 782475 h 1168043"/>
                <a:gd name="connsiteX22" fmla="*/ 11339 w 1600892"/>
                <a:gd name="connsiteY22" fmla="*/ 873197 h 1168043"/>
                <a:gd name="connsiteX23" fmla="*/ 34019 w 1600892"/>
                <a:gd name="connsiteY23" fmla="*/ 895878 h 1168043"/>
                <a:gd name="connsiteX24" fmla="*/ 113396 w 1600892"/>
                <a:gd name="connsiteY24" fmla="*/ 963919 h 1168043"/>
                <a:gd name="connsiteX25" fmla="*/ 136075 w 1600892"/>
                <a:gd name="connsiteY25" fmla="*/ 1009280 h 1168043"/>
                <a:gd name="connsiteX26" fmla="*/ 226792 w 1600892"/>
                <a:gd name="connsiteY26" fmla="*/ 1088661 h 1168043"/>
                <a:gd name="connsiteX27" fmla="*/ 283491 w 1600892"/>
                <a:gd name="connsiteY27" fmla="*/ 1134022 h 1168043"/>
                <a:gd name="connsiteX28" fmla="*/ 317509 w 1600892"/>
                <a:gd name="connsiteY28" fmla="*/ 1145362 h 1168043"/>
                <a:gd name="connsiteX29" fmla="*/ 442245 w 1600892"/>
                <a:gd name="connsiteY29" fmla="*/ 1168043 h 1168043"/>
                <a:gd name="connsiteX30" fmla="*/ 703057 w 1600892"/>
                <a:gd name="connsiteY30" fmla="*/ 1156703 h 1168043"/>
                <a:gd name="connsiteX31" fmla="*/ 737076 w 1600892"/>
                <a:gd name="connsiteY31" fmla="*/ 1134022 h 1168043"/>
                <a:gd name="connsiteX32" fmla="*/ 782435 w 1600892"/>
                <a:gd name="connsiteY32" fmla="*/ 1111342 h 1168043"/>
                <a:gd name="connsiteX33" fmla="*/ 861812 w 1600892"/>
                <a:gd name="connsiteY33" fmla="*/ 1043300 h 1168043"/>
                <a:gd name="connsiteX34" fmla="*/ 975208 w 1600892"/>
                <a:gd name="connsiteY34" fmla="*/ 975259 h 1168043"/>
                <a:gd name="connsiteX35" fmla="*/ 1020567 w 1600892"/>
                <a:gd name="connsiteY35" fmla="*/ 929898 h 1168043"/>
                <a:gd name="connsiteX36" fmla="*/ 1122624 w 1600892"/>
                <a:gd name="connsiteY36" fmla="*/ 873197 h 1168043"/>
                <a:gd name="connsiteX37" fmla="*/ 1236020 w 1600892"/>
                <a:gd name="connsiteY37" fmla="*/ 816496 h 1168043"/>
                <a:gd name="connsiteX38" fmla="*/ 1270039 w 1600892"/>
                <a:gd name="connsiteY38" fmla="*/ 793816 h 1168043"/>
                <a:gd name="connsiteX39" fmla="*/ 1496832 w 1600892"/>
                <a:gd name="connsiteY39" fmla="*/ 771135 h 1168043"/>
                <a:gd name="connsiteX40" fmla="*/ 1519511 w 1600892"/>
                <a:gd name="connsiteY40" fmla="*/ 737114 h 1168043"/>
                <a:gd name="connsiteX41" fmla="*/ 1542190 w 1600892"/>
                <a:gd name="connsiteY41" fmla="*/ 623712 h 1168043"/>
                <a:gd name="connsiteX42" fmla="*/ 1553530 w 1600892"/>
                <a:gd name="connsiteY42" fmla="*/ 578351 h 1168043"/>
                <a:gd name="connsiteX43" fmla="*/ 1576209 w 1600892"/>
                <a:gd name="connsiteY43" fmla="*/ 544331 h 1168043"/>
                <a:gd name="connsiteX44" fmla="*/ 1587549 w 1600892"/>
                <a:gd name="connsiteY44" fmla="*/ 510310 h 1168043"/>
                <a:gd name="connsiteX45" fmla="*/ 1553530 w 1600892"/>
                <a:gd name="connsiteY45" fmla="*/ 283506 h 1168043"/>
                <a:gd name="connsiteX46" fmla="*/ 1496832 w 1600892"/>
                <a:gd name="connsiteY46" fmla="*/ 226804 h 1168043"/>
                <a:gd name="connsiteX47" fmla="*/ 1474152 w 1600892"/>
                <a:gd name="connsiteY47" fmla="*/ 204124 h 1168043"/>
                <a:gd name="connsiteX48" fmla="*/ 1451473 w 1600892"/>
                <a:gd name="connsiteY48" fmla="*/ 158763 h 1168043"/>
                <a:gd name="connsiteX49" fmla="*/ 1417454 w 1600892"/>
                <a:gd name="connsiteY49" fmla="*/ 136083 h 1168043"/>
                <a:gd name="connsiteX50" fmla="*/ 1394775 w 1600892"/>
                <a:gd name="connsiteY50" fmla="*/ 68041 h 1168043"/>
                <a:gd name="connsiteX51" fmla="*/ 1360756 w 1600892"/>
                <a:gd name="connsiteY51" fmla="*/ 0 h 116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600892" h="1168043">
                  <a:moveTo>
                    <a:pt x="1360756" y="0"/>
                  </a:moveTo>
                  <a:cubicBezTo>
                    <a:pt x="1319177" y="7560"/>
                    <a:pt x="1276853" y="11790"/>
                    <a:pt x="1236020" y="22680"/>
                  </a:cubicBezTo>
                  <a:cubicBezTo>
                    <a:pt x="1219687" y="27036"/>
                    <a:pt x="1206199" y="38702"/>
                    <a:pt x="1190662" y="45361"/>
                  </a:cubicBezTo>
                  <a:cubicBezTo>
                    <a:pt x="1179675" y="50070"/>
                    <a:pt x="1167835" y="52504"/>
                    <a:pt x="1156643" y="56701"/>
                  </a:cubicBezTo>
                  <a:cubicBezTo>
                    <a:pt x="1137583" y="63848"/>
                    <a:pt x="1118844" y="71821"/>
                    <a:pt x="1099944" y="79381"/>
                  </a:cubicBezTo>
                  <a:cubicBezTo>
                    <a:pt x="1043623" y="135707"/>
                    <a:pt x="1104007" y="84998"/>
                    <a:pt x="952529" y="113402"/>
                  </a:cubicBezTo>
                  <a:cubicBezTo>
                    <a:pt x="932522" y="117153"/>
                    <a:pt x="914961" y="129126"/>
                    <a:pt x="895831" y="136083"/>
                  </a:cubicBezTo>
                  <a:cubicBezTo>
                    <a:pt x="835100" y="158168"/>
                    <a:pt x="836584" y="156565"/>
                    <a:pt x="782435" y="170103"/>
                  </a:cubicBezTo>
                  <a:cubicBezTo>
                    <a:pt x="771095" y="177663"/>
                    <a:pt x="760606" y="186689"/>
                    <a:pt x="748416" y="192784"/>
                  </a:cubicBezTo>
                  <a:cubicBezTo>
                    <a:pt x="721303" y="206341"/>
                    <a:pt x="687139" y="216990"/>
                    <a:pt x="657699" y="226804"/>
                  </a:cubicBezTo>
                  <a:cubicBezTo>
                    <a:pt x="600230" y="284275"/>
                    <a:pt x="674606" y="216658"/>
                    <a:pt x="601000" y="260825"/>
                  </a:cubicBezTo>
                  <a:cubicBezTo>
                    <a:pt x="536130" y="299750"/>
                    <a:pt x="635693" y="271941"/>
                    <a:pt x="532963" y="306186"/>
                  </a:cubicBezTo>
                  <a:cubicBezTo>
                    <a:pt x="514678" y="312281"/>
                    <a:pt x="495079" y="313345"/>
                    <a:pt x="476264" y="317526"/>
                  </a:cubicBezTo>
                  <a:cubicBezTo>
                    <a:pt x="461050" y="320907"/>
                    <a:pt x="446025" y="325086"/>
                    <a:pt x="430906" y="328866"/>
                  </a:cubicBezTo>
                  <a:cubicBezTo>
                    <a:pt x="419566" y="336426"/>
                    <a:pt x="409077" y="345452"/>
                    <a:pt x="396887" y="351547"/>
                  </a:cubicBezTo>
                  <a:cubicBezTo>
                    <a:pt x="378681" y="360651"/>
                    <a:pt x="357450" y="363438"/>
                    <a:pt x="340189" y="374227"/>
                  </a:cubicBezTo>
                  <a:cubicBezTo>
                    <a:pt x="318020" y="388083"/>
                    <a:pt x="272475" y="451989"/>
                    <a:pt x="260811" y="464949"/>
                  </a:cubicBezTo>
                  <a:cubicBezTo>
                    <a:pt x="242931" y="484816"/>
                    <a:pt x="223012" y="502750"/>
                    <a:pt x="204113" y="521650"/>
                  </a:cubicBezTo>
                  <a:cubicBezTo>
                    <a:pt x="168593" y="592696"/>
                    <a:pt x="196484" y="543671"/>
                    <a:pt x="147415" y="612372"/>
                  </a:cubicBezTo>
                  <a:cubicBezTo>
                    <a:pt x="124098" y="645018"/>
                    <a:pt x="116766" y="666827"/>
                    <a:pt x="79377" y="691754"/>
                  </a:cubicBezTo>
                  <a:lnTo>
                    <a:pt x="11339" y="737114"/>
                  </a:lnTo>
                  <a:cubicBezTo>
                    <a:pt x="7559" y="752234"/>
                    <a:pt x="0" y="766889"/>
                    <a:pt x="0" y="782475"/>
                  </a:cubicBezTo>
                  <a:cubicBezTo>
                    <a:pt x="0" y="812951"/>
                    <a:pt x="2582" y="844006"/>
                    <a:pt x="11339" y="873197"/>
                  </a:cubicBezTo>
                  <a:cubicBezTo>
                    <a:pt x="14411" y="883438"/>
                    <a:pt x="25670" y="889199"/>
                    <a:pt x="34019" y="895878"/>
                  </a:cubicBezTo>
                  <a:cubicBezTo>
                    <a:pt x="62375" y="918564"/>
                    <a:pt x="95199" y="927523"/>
                    <a:pt x="113396" y="963919"/>
                  </a:cubicBezTo>
                  <a:cubicBezTo>
                    <a:pt x="120956" y="979039"/>
                    <a:pt x="125932" y="995756"/>
                    <a:pt x="136075" y="1009280"/>
                  </a:cubicBezTo>
                  <a:cubicBezTo>
                    <a:pt x="167427" y="1051085"/>
                    <a:pt x="188519" y="1056766"/>
                    <a:pt x="226792" y="1088661"/>
                  </a:cubicBezTo>
                  <a:cubicBezTo>
                    <a:pt x="258435" y="1115031"/>
                    <a:pt x="241435" y="1112993"/>
                    <a:pt x="283491" y="1134022"/>
                  </a:cubicBezTo>
                  <a:cubicBezTo>
                    <a:pt x="294182" y="1139368"/>
                    <a:pt x="306016" y="1142078"/>
                    <a:pt x="317509" y="1145362"/>
                  </a:cubicBezTo>
                  <a:cubicBezTo>
                    <a:pt x="370980" y="1160641"/>
                    <a:pt x="377996" y="1158864"/>
                    <a:pt x="442245" y="1168043"/>
                  </a:cubicBezTo>
                  <a:cubicBezTo>
                    <a:pt x="529182" y="1164263"/>
                    <a:pt x="616611" y="1166678"/>
                    <a:pt x="703057" y="1156703"/>
                  </a:cubicBezTo>
                  <a:cubicBezTo>
                    <a:pt x="716596" y="1155141"/>
                    <a:pt x="725243" y="1140784"/>
                    <a:pt x="737076" y="1134022"/>
                  </a:cubicBezTo>
                  <a:cubicBezTo>
                    <a:pt x="751753" y="1125635"/>
                    <a:pt x="767315" y="1118902"/>
                    <a:pt x="782435" y="1111342"/>
                  </a:cubicBezTo>
                  <a:cubicBezTo>
                    <a:pt x="815006" y="1078768"/>
                    <a:pt x="821078" y="1069487"/>
                    <a:pt x="861812" y="1043300"/>
                  </a:cubicBezTo>
                  <a:cubicBezTo>
                    <a:pt x="898891" y="1019462"/>
                    <a:pt x="944039" y="1006430"/>
                    <a:pt x="975208" y="975259"/>
                  </a:cubicBezTo>
                  <a:cubicBezTo>
                    <a:pt x="990328" y="960139"/>
                    <a:pt x="1003689" y="943026"/>
                    <a:pt x="1020567" y="929898"/>
                  </a:cubicBezTo>
                  <a:cubicBezTo>
                    <a:pt x="1068286" y="892781"/>
                    <a:pt x="1075556" y="901440"/>
                    <a:pt x="1122624" y="873197"/>
                  </a:cubicBezTo>
                  <a:cubicBezTo>
                    <a:pt x="1219058" y="815334"/>
                    <a:pt x="1155397" y="836653"/>
                    <a:pt x="1236020" y="816496"/>
                  </a:cubicBezTo>
                  <a:cubicBezTo>
                    <a:pt x="1247360" y="808936"/>
                    <a:pt x="1256612" y="796151"/>
                    <a:pt x="1270039" y="793816"/>
                  </a:cubicBezTo>
                  <a:cubicBezTo>
                    <a:pt x="1344890" y="780798"/>
                    <a:pt x="1496832" y="771135"/>
                    <a:pt x="1496832" y="771135"/>
                  </a:cubicBezTo>
                  <a:cubicBezTo>
                    <a:pt x="1504392" y="759795"/>
                    <a:pt x="1514142" y="749641"/>
                    <a:pt x="1519511" y="737114"/>
                  </a:cubicBezTo>
                  <a:cubicBezTo>
                    <a:pt x="1529391" y="714060"/>
                    <a:pt x="1538671" y="641308"/>
                    <a:pt x="1542190" y="623712"/>
                  </a:cubicBezTo>
                  <a:cubicBezTo>
                    <a:pt x="1545246" y="608429"/>
                    <a:pt x="1547391" y="592677"/>
                    <a:pt x="1553530" y="578351"/>
                  </a:cubicBezTo>
                  <a:cubicBezTo>
                    <a:pt x="1558898" y="565824"/>
                    <a:pt x="1570114" y="556521"/>
                    <a:pt x="1576209" y="544331"/>
                  </a:cubicBezTo>
                  <a:cubicBezTo>
                    <a:pt x="1581555" y="533639"/>
                    <a:pt x="1583769" y="521650"/>
                    <a:pt x="1587549" y="510310"/>
                  </a:cubicBezTo>
                  <a:cubicBezTo>
                    <a:pt x="1583817" y="450598"/>
                    <a:pt x="1600892" y="344404"/>
                    <a:pt x="1553530" y="283506"/>
                  </a:cubicBezTo>
                  <a:cubicBezTo>
                    <a:pt x="1537121" y="262407"/>
                    <a:pt x="1515732" y="245704"/>
                    <a:pt x="1496832" y="226804"/>
                  </a:cubicBezTo>
                  <a:lnTo>
                    <a:pt x="1474152" y="204124"/>
                  </a:lnTo>
                  <a:cubicBezTo>
                    <a:pt x="1466592" y="189004"/>
                    <a:pt x="1462295" y="171750"/>
                    <a:pt x="1451473" y="158763"/>
                  </a:cubicBezTo>
                  <a:cubicBezTo>
                    <a:pt x="1442748" y="148293"/>
                    <a:pt x="1424677" y="147640"/>
                    <a:pt x="1417454" y="136083"/>
                  </a:cubicBezTo>
                  <a:cubicBezTo>
                    <a:pt x="1404784" y="115809"/>
                    <a:pt x="1394775" y="68041"/>
                    <a:pt x="1394775" y="68041"/>
                  </a:cubicBezTo>
                  <a:lnTo>
                    <a:pt x="1360756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334206" y="2460828"/>
              <a:ext cx="1196403" cy="1134637"/>
            </a:xfrm>
            <a:custGeom>
              <a:avLst/>
              <a:gdLst>
                <a:gd name="connsiteX0" fmla="*/ 1094588 w 1196403"/>
                <a:gd name="connsiteY0" fmla="*/ 374228 h 1134637"/>
                <a:gd name="connsiteX1" fmla="*/ 1037890 w 1196403"/>
                <a:gd name="connsiteY1" fmla="*/ 283506 h 1134637"/>
                <a:gd name="connsiteX2" fmla="*/ 1026550 w 1196403"/>
                <a:gd name="connsiteY2" fmla="*/ 249485 h 1134637"/>
                <a:gd name="connsiteX3" fmla="*/ 992532 w 1196403"/>
                <a:gd name="connsiteY3" fmla="*/ 204124 h 1134637"/>
                <a:gd name="connsiteX4" fmla="*/ 958513 w 1196403"/>
                <a:gd name="connsiteY4" fmla="*/ 192784 h 1134637"/>
                <a:gd name="connsiteX5" fmla="*/ 935833 w 1196403"/>
                <a:gd name="connsiteY5" fmla="*/ 113403 h 1134637"/>
                <a:gd name="connsiteX6" fmla="*/ 913154 w 1196403"/>
                <a:gd name="connsiteY6" fmla="*/ 90722 h 1134637"/>
                <a:gd name="connsiteX7" fmla="*/ 856456 w 1196403"/>
                <a:gd name="connsiteY7" fmla="*/ 34021 h 1134637"/>
                <a:gd name="connsiteX8" fmla="*/ 788418 w 1196403"/>
                <a:gd name="connsiteY8" fmla="*/ 11341 h 1134637"/>
                <a:gd name="connsiteX9" fmla="*/ 754399 w 1196403"/>
                <a:gd name="connsiteY9" fmla="*/ 0 h 1134637"/>
                <a:gd name="connsiteX10" fmla="*/ 595644 w 1196403"/>
                <a:gd name="connsiteY10" fmla="*/ 22681 h 1134637"/>
                <a:gd name="connsiteX11" fmla="*/ 561625 w 1196403"/>
                <a:gd name="connsiteY11" fmla="*/ 34021 h 1134637"/>
                <a:gd name="connsiteX12" fmla="*/ 516267 w 1196403"/>
                <a:gd name="connsiteY12" fmla="*/ 45361 h 1134637"/>
                <a:gd name="connsiteX13" fmla="*/ 482248 w 1196403"/>
                <a:gd name="connsiteY13" fmla="*/ 79382 h 1134637"/>
                <a:gd name="connsiteX14" fmla="*/ 448229 w 1196403"/>
                <a:gd name="connsiteY14" fmla="*/ 90722 h 1134637"/>
                <a:gd name="connsiteX15" fmla="*/ 414210 w 1196403"/>
                <a:gd name="connsiteY15" fmla="*/ 113403 h 1134637"/>
                <a:gd name="connsiteX16" fmla="*/ 368852 w 1196403"/>
                <a:gd name="connsiteY16" fmla="*/ 124743 h 1134637"/>
                <a:gd name="connsiteX17" fmla="*/ 289474 w 1196403"/>
                <a:gd name="connsiteY17" fmla="*/ 147423 h 1134637"/>
                <a:gd name="connsiteX18" fmla="*/ 232776 w 1196403"/>
                <a:gd name="connsiteY18" fmla="*/ 192784 h 1134637"/>
                <a:gd name="connsiteX19" fmla="*/ 198757 w 1196403"/>
                <a:gd name="connsiteY19" fmla="*/ 204124 h 1134637"/>
                <a:gd name="connsiteX20" fmla="*/ 164738 w 1196403"/>
                <a:gd name="connsiteY20" fmla="*/ 260826 h 1134637"/>
                <a:gd name="connsiteX21" fmla="*/ 142059 w 1196403"/>
                <a:gd name="connsiteY21" fmla="*/ 294846 h 1134637"/>
                <a:gd name="connsiteX22" fmla="*/ 130719 w 1196403"/>
                <a:gd name="connsiteY22" fmla="*/ 328867 h 1134637"/>
                <a:gd name="connsiteX23" fmla="*/ 96700 w 1196403"/>
                <a:gd name="connsiteY23" fmla="*/ 351547 h 1134637"/>
                <a:gd name="connsiteX24" fmla="*/ 74021 w 1196403"/>
                <a:gd name="connsiteY24" fmla="*/ 374228 h 1134637"/>
                <a:gd name="connsiteX25" fmla="*/ 62681 w 1196403"/>
                <a:gd name="connsiteY25" fmla="*/ 941239 h 1134637"/>
                <a:gd name="connsiteX26" fmla="*/ 96700 w 1196403"/>
                <a:gd name="connsiteY26" fmla="*/ 1031961 h 1134637"/>
                <a:gd name="connsiteX27" fmla="*/ 119379 w 1196403"/>
                <a:gd name="connsiteY27" fmla="*/ 1065981 h 1134637"/>
                <a:gd name="connsiteX28" fmla="*/ 130719 w 1196403"/>
                <a:gd name="connsiteY28" fmla="*/ 1100002 h 1134637"/>
                <a:gd name="connsiteX29" fmla="*/ 187417 w 1196403"/>
                <a:gd name="connsiteY29" fmla="*/ 1134023 h 1134637"/>
                <a:gd name="connsiteX30" fmla="*/ 266795 w 1196403"/>
                <a:gd name="connsiteY30" fmla="*/ 1122683 h 1134637"/>
                <a:gd name="connsiteX31" fmla="*/ 323493 w 1196403"/>
                <a:gd name="connsiteY31" fmla="*/ 1065981 h 1134637"/>
                <a:gd name="connsiteX32" fmla="*/ 391531 w 1196403"/>
                <a:gd name="connsiteY32" fmla="*/ 986600 h 1134637"/>
                <a:gd name="connsiteX33" fmla="*/ 448229 w 1196403"/>
                <a:gd name="connsiteY33" fmla="*/ 941239 h 1134637"/>
                <a:gd name="connsiteX34" fmla="*/ 482248 w 1196403"/>
                <a:gd name="connsiteY34" fmla="*/ 918559 h 1134637"/>
                <a:gd name="connsiteX35" fmla="*/ 504927 w 1196403"/>
                <a:gd name="connsiteY35" fmla="*/ 895878 h 1134637"/>
                <a:gd name="connsiteX36" fmla="*/ 538946 w 1196403"/>
                <a:gd name="connsiteY36" fmla="*/ 884538 h 1134637"/>
                <a:gd name="connsiteX37" fmla="*/ 641003 w 1196403"/>
                <a:gd name="connsiteY37" fmla="*/ 827837 h 1134637"/>
                <a:gd name="connsiteX38" fmla="*/ 686361 w 1196403"/>
                <a:gd name="connsiteY38" fmla="*/ 759795 h 1134637"/>
                <a:gd name="connsiteX39" fmla="*/ 754399 w 1196403"/>
                <a:gd name="connsiteY39" fmla="*/ 737115 h 1134637"/>
                <a:gd name="connsiteX40" fmla="*/ 811097 w 1196403"/>
                <a:gd name="connsiteY40" fmla="*/ 691754 h 1134637"/>
                <a:gd name="connsiteX41" fmla="*/ 856456 w 1196403"/>
                <a:gd name="connsiteY41" fmla="*/ 646393 h 1134637"/>
                <a:gd name="connsiteX42" fmla="*/ 924494 w 1196403"/>
                <a:gd name="connsiteY42" fmla="*/ 623713 h 1134637"/>
                <a:gd name="connsiteX43" fmla="*/ 947173 w 1196403"/>
                <a:gd name="connsiteY43" fmla="*/ 601032 h 1134637"/>
                <a:gd name="connsiteX44" fmla="*/ 1083249 w 1196403"/>
                <a:gd name="connsiteY44" fmla="*/ 567012 h 1134637"/>
                <a:gd name="connsiteX45" fmla="*/ 1128607 w 1196403"/>
                <a:gd name="connsiteY45" fmla="*/ 521651 h 1134637"/>
                <a:gd name="connsiteX46" fmla="*/ 1173966 w 1196403"/>
                <a:gd name="connsiteY46" fmla="*/ 453609 h 1134637"/>
                <a:gd name="connsiteX47" fmla="*/ 1128607 w 1196403"/>
                <a:gd name="connsiteY47" fmla="*/ 340207 h 1134637"/>
                <a:gd name="connsiteX48" fmla="*/ 1117268 w 1196403"/>
                <a:gd name="connsiteY48" fmla="*/ 328867 h 1134637"/>
                <a:gd name="connsiteX49" fmla="*/ 1117268 w 1196403"/>
                <a:gd name="connsiteY49" fmla="*/ 328867 h 1134637"/>
                <a:gd name="connsiteX50" fmla="*/ 1094588 w 1196403"/>
                <a:gd name="connsiteY50" fmla="*/ 374228 h 1134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96403" h="1134637">
                  <a:moveTo>
                    <a:pt x="1094588" y="374228"/>
                  </a:moveTo>
                  <a:cubicBezTo>
                    <a:pt x="1075689" y="343987"/>
                    <a:pt x="1049167" y="317337"/>
                    <a:pt x="1037890" y="283506"/>
                  </a:cubicBezTo>
                  <a:cubicBezTo>
                    <a:pt x="1034110" y="272166"/>
                    <a:pt x="1032480" y="259864"/>
                    <a:pt x="1026550" y="249485"/>
                  </a:cubicBezTo>
                  <a:cubicBezTo>
                    <a:pt x="1017174" y="233075"/>
                    <a:pt x="1007051" y="216224"/>
                    <a:pt x="992532" y="204124"/>
                  </a:cubicBezTo>
                  <a:cubicBezTo>
                    <a:pt x="983350" y="196472"/>
                    <a:pt x="969853" y="196564"/>
                    <a:pt x="958513" y="192784"/>
                  </a:cubicBezTo>
                  <a:cubicBezTo>
                    <a:pt x="956394" y="184309"/>
                    <a:pt x="942806" y="125025"/>
                    <a:pt x="935833" y="113403"/>
                  </a:cubicBezTo>
                  <a:cubicBezTo>
                    <a:pt x="930332" y="104235"/>
                    <a:pt x="919833" y="99071"/>
                    <a:pt x="913154" y="90722"/>
                  </a:cubicBezTo>
                  <a:cubicBezTo>
                    <a:pt x="886045" y="56834"/>
                    <a:pt x="898685" y="52790"/>
                    <a:pt x="856456" y="34021"/>
                  </a:cubicBezTo>
                  <a:cubicBezTo>
                    <a:pt x="834610" y="24311"/>
                    <a:pt x="811097" y="18901"/>
                    <a:pt x="788418" y="11341"/>
                  </a:cubicBezTo>
                  <a:lnTo>
                    <a:pt x="754399" y="0"/>
                  </a:lnTo>
                  <a:cubicBezTo>
                    <a:pt x="701481" y="7560"/>
                    <a:pt x="648286" y="13391"/>
                    <a:pt x="595644" y="22681"/>
                  </a:cubicBezTo>
                  <a:cubicBezTo>
                    <a:pt x="583873" y="24758"/>
                    <a:pt x="573118" y="30737"/>
                    <a:pt x="561625" y="34021"/>
                  </a:cubicBezTo>
                  <a:cubicBezTo>
                    <a:pt x="546640" y="38303"/>
                    <a:pt x="531386" y="41581"/>
                    <a:pt x="516267" y="45361"/>
                  </a:cubicBezTo>
                  <a:cubicBezTo>
                    <a:pt x="504927" y="56701"/>
                    <a:pt x="495592" y="70486"/>
                    <a:pt x="482248" y="79382"/>
                  </a:cubicBezTo>
                  <a:cubicBezTo>
                    <a:pt x="472303" y="86013"/>
                    <a:pt x="458920" y="85376"/>
                    <a:pt x="448229" y="90722"/>
                  </a:cubicBezTo>
                  <a:cubicBezTo>
                    <a:pt x="436039" y="96817"/>
                    <a:pt x="426737" y="108034"/>
                    <a:pt x="414210" y="113403"/>
                  </a:cubicBezTo>
                  <a:cubicBezTo>
                    <a:pt x="399886" y="119542"/>
                    <a:pt x="383837" y="120461"/>
                    <a:pt x="368852" y="124743"/>
                  </a:cubicBezTo>
                  <a:cubicBezTo>
                    <a:pt x="254987" y="157277"/>
                    <a:pt x="431259" y="111976"/>
                    <a:pt x="289474" y="147423"/>
                  </a:cubicBezTo>
                  <a:cubicBezTo>
                    <a:pt x="268379" y="168520"/>
                    <a:pt x="261388" y="178478"/>
                    <a:pt x="232776" y="192784"/>
                  </a:cubicBezTo>
                  <a:cubicBezTo>
                    <a:pt x="222085" y="198130"/>
                    <a:pt x="210097" y="200344"/>
                    <a:pt x="198757" y="204124"/>
                  </a:cubicBezTo>
                  <a:cubicBezTo>
                    <a:pt x="154459" y="248425"/>
                    <a:pt x="194180" y="201940"/>
                    <a:pt x="164738" y="260826"/>
                  </a:cubicBezTo>
                  <a:cubicBezTo>
                    <a:pt x="158643" y="273016"/>
                    <a:pt x="148154" y="282656"/>
                    <a:pt x="142059" y="294846"/>
                  </a:cubicBezTo>
                  <a:cubicBezTo>
                    <a:pt x="136713" y="305538"/>
                    <a:pt x="138186" y="319533"/>
                    <a:pt x="130719" y="328867"/>
                  </a:cubicBezTo>
                  <a:cubicBezTo>
                    <a:pt x="122205" y="339509"/>
                    <a:pt x="107342" y="343033"/>
                    <a:pt x="96700" y="351547"/>
                  </a:cubicBezTo>
                  <a:cubicBezTo>
                    <a:pt x="88352" y="358226"/>
                    <a:pt x="81581" y="366668"/>
                    <a:pt x="74021" y="374228"/>
                  </a:cubicBezTo>
                  <a:cubicBezTo>
                    <a:pt x="0" y="596304"/>
                    <a:pt x="41996" y="444777"/>
                    <a:pt x="62681" y="941239"/>
                  </a:cubicBezTo>
                  <a:cubicBezTo>
                    <a:pt x="63935" y="971339"/>
                    <a:pt x="82438" y="1007001"/>
                    <a:pt x="96700" y="1031961"/>
                  </a:cubicBezTo>
                  <a:cubicBezTo>
                    <a:pt x="103461" y="1043794"/>
                    <a:pt x="113284" y="1053791"/>
                    <a:pt x="119379" y="1065981"/>
                  </a:cubicBezTo>
                  <a:cubicBezTo>
                    <a:pt x="124725" y="1076673"/>
                    <a:pt x="124569" y="1089752"/>
                    <a:pt x="130719" y="1100002"/>
                  </a:cubicBezTo>
                  <a:cubicBezTo>
                    <a:pt x="146285" y="1125947"/>
                    <a:pt x="160657" y="1125103"/>
                    <a:pt x="187417" y="1134023"/>
                  </a:cubicBezTo>
                  <a:cubicBezTo>
                    <a:pt x="213876" y="1130243"/>
                    <a:pt x="242889" y="1134637"/>
                    <a:pt x="266795" y="1122683"/>
                  </a:cubicBezTo>
                  <a:cubicBezTo>
                    <a:pt x="290702" y="1110729"/>
                    <a:pt x="323493" y="1065981"/>
                    <a:pt x="323493" y="1065981"/>
                  </a:cubicBezTo>
                  <a:cubicBezTo>
                    <a:pt x="351100" y="983155"/>
                    <a:pt x="322979" y="1003738"/>
                    <a:pt x="391531" y="986600"/>
                  </a:cubicBezTo>
                  <a:cubicBezTo>
                    <a:pt x="429761" y="929250"/>
                    <a:pt x="393456" y="968626"/>
                    <a:pt x="448229" y="941239"/>
                  </a:cubicBezTo>
                  <a:cubicBezTo>
                    <a:pt x="460419" y="935144"/>
                    <a:pt x="471606" y="927073"/>
                    <a:pt x="482248" y="918559"/>
                  </a:cubicBezTo>
                  <a:cubicBezTo>
                    <a:pt x="490596" y="911880"/>
                    <a:pt x="495759" y="901379"/>
                    <a:pt x="504927" y="895878"/>
                  </a:cubicBezTo>
                  <a:cubicBezTo>
                    <a:pt x="515177" y="889728"/>
                    <a:pt x="527606" y="888318"/>
                    <a:pt x="538946" y="884538"/>
                  </a:cubicBezTo>
                  <a:cubicBezTo>
                    <a:pt x="616929" y="832546"/>
                    <a:pt x="581125" y="847797"/>
                    <a:pt x="641003" y="827837"/>
                  </a:cubicBezTo>
                  <a:cubicBezTo>
                    <a:pt x="656122" y="805156"/>
                    <a:pt x="660502" y="768415"/>
                    <a:pt x="686361" y="759795"/>
                  </a:cubicBezTo>
                  <a:lnTo>
                    <a:pt x="754399" y="737115"/>
                  </a:lnTo>
                  <a:cubicBezTo>
                    <a:pt x="809661" y="654215"/>
                    <a:pt x="741386" y="741549"/>
                    <a:pt x="811097" y="691754"/>
                  </a:cubicBezTo>
                  <a:cubicBezTo>
                    <a:pt x="828497" y="679325"/>
                    <a:pt x="836170" y="653155"/>
                    <a:pt x="856456" y="646393"/>
                  </a:cubicBezTo>
                  <a:lnTo>
                    <a:pt x="924494" y="623713"/>
                  </a:lnTo>
                  <a:cubicBezTo>
                    <a:pt x="932054" y="616153"/>
                    <a:pt x="937610" y="605814"/>
                    <a:pt x="947173" y="601032"/>
                  </a:cubicBezTo>
                  <a:cubicBezTo>
                    <a:pt x="992096" y="578569"/>
                    <a:pt x="1034839" y="575081"/>
                    <a:pt x="1083249" y="567012"/>
                  </a:cubicBezTo>
                  <a:cubicBezTo>
                    <a:pt x="1140979" y="547767"/>
                    <a:pt x="1101117" y="571135"/>
                    <a:pt x="1128607" y="521651"/>
                  </a:cubicBezTo>
                  <a:cubicBezTo>
                    <a:pt x="1141844" y="497823"/>
                    <a:pt x="1173966" y="453609"/>
                    <a:pt x="1173966" y="453609"/>
                  </a:cubicBezTo>
                  <a:cubicBezTo>
                    <a:pt x="1157572" y="306062"/>
                    <a:pt x="1196403" y="374107"/>
                    <a:pt x="1128607" y="340207"/>
                  </a:cubicBezTo>
                  <a:cubicBezTo>
                    <a:pt x="1123826" y="337816"/>
                    <a:pt x="1121048" y="332647"/>
                    <a:pt x="1117268" y="328867"/>
                  </a:cubicBezTo>
                  <a:lnTo>
                    <a:pt x="1117268" y="328867"/>
                  </a:lnTo>
                  <a:lnTo>
                    <a:pt x="1094588" y="37422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57200" y="4495800"/>
              <a:ext cx="838200" cy="958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38200" y="4836208"/>
            <a:ext cx="22261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30-225 </a:t>
            </a:r>
            <a:r>
              <a:rPr lang="en-US" sz="1600" dirty="0" err="1" smtClean="0"/>
              <a:t>GeV</a:t>
            </a:r>
            <a:r>
              <a:rPr lang="en-US" sz="1600" dirty="0" smtClean="0"/>
              <a:t> protons</a:t>
            </a:r>
          </a:p>
          <a:p>
            <a:r>
              <a:rPr lang="en-US" sz="1600" dirty="0" smtClean="0"/>
              <a:t>  3 – 9   </a:t>
            </a:r>
            <a:r>
              <a:rPr lang="en-US" sz="1600" dirty="0" err="1" smtClean="0"/>
              <a:t>GeV</a:t>
            </a:r>
            <a:r>
              <a:rPr lang="en-US" sz="1600" dirty="0" smtClean="0"/>
              <a:t> electrons</a:t>
            </a:r>
          </a:p>
          <a:p>
            <a:r>
              <a:rPr lang="en-US" sz="2000" dirty="0" smtClean="0"/>
              <a:t> </a:t>
            </a:r>
            <a:r>
              <a:rPr lang="en-US" sz="1600" dirty="0" smtClean="0"/>
              <a:t>√</a:t>
            </a:r>
            <a:r>
              <a:rPr lang="en-US" sz="1600" dirty="0" err="1" smtClean="0"/>
              <a:t>s</a:t>
            </a:r>
            <a:r>
              <a:rPr lang="en-US" sz="1600" dirty="0" smtClean="0"/>
              <a:t> ~ 20-90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r>
              <a:rPr lang="en-US" sz="2000" dirty="0" smtClean="0"/>
              <a:t> </a:t>
            </a:r>
            <a:r>
              <a:rPr lang="en-US" sz="1600" dirty="0" smtClean="0"/>
              <a:t>L~ 0.7-6 10</a:t>
            </a:r>
            <a:r>
              <a:rPr lang="en-US" sz="1600" baseline="30000" dirty="0" smtClean="0"/>
              <a:t>34</a:t>
            </a:r>
            <a:r>
              <a:rPr lang="en-US" sz="1600" dirty="0" smtClean="0"/>
              <a:t> cm</a:t>
            </a:r>
            <a:r>
              <a:rPr lang="en-US" sz="1600" baseline="30000" dirty="0" smtClean="0"/>
              <a:t>-2</a:t>
            </a:r>
            <a:r>
              <a:rPr lang="en-US" sz="1600" dirty="0" smtClean="0"/>
              <a:t> s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5965496" y="4849722"/>
            <a:ext cx="23403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50-250 </a:t>
            </a:r>
            <a:r>
              <a:rPr lang="en-US" sz="1600" dirty="0" err="1" smtClean="0"/>
              <a:t>GeV</a:t>
            </a:r>
            <a:r>
              <a:rPr lang="en-US" sz="1600" dirty="0" smtClean="0"/>
              <a:t> protons</a:t>
            </a:r>
          </a:p>
          <a:p>
            <a:r>
              <a:rPr lang="en-US" sz="1600" dirty="0" smtClean="0"/>
              <a:t>  3 – 10   </a:t>
            </a:r>
            <a:r>
              <a:rPr lang="en-US" sz="1600" dirty="0" err="1" smtClean="0"/>
              <a:t>GeV</a:t>
            </a:r>
            <a:r>
              <a:rPr lang="en-US" sz="1600" dirty="0" smtClean="0"/>
              <a:t> electrons</a:t>
            </a:r>
          </a:p>
          <a:p>
            <a:r>
              <a:rPr lang="en-US" sz="2000" dirty="0" smtClean="0"/>
              <a:t> </a:t>
            </a:r>
            <a:r>
              <a:rPr lang="en-US" sz="1600" dirty="0" smtClean="0"/>
              <a:t>√</a:t>
            </a:r>
            <a:r>
              <a:rPr lang="en-US" sz="1600" dirty="0" err="1" smtClean="0"/>
              <a:t>s</a:t>
            </a:r>
            <a:r>
              <a:rPr lang="en-US" sz="1600" dirty="0" smtClean="0"/>
              <a:t> ~ 25-100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r>
              <a:rPr lang="en-US" sz="2000" dirty="0" smtClean="0"/>
              <a:t> </a:t>
            </a:r>
            <a:r>
              <a:rPr lang="en-US" sz="1600" dirty="0" smtClean="0"/>
              <a:t>L~ 0.5-3 10</a:t>
            </a:r>
            <a:r>
              <a:rPr lang="en-US" sz="1600" baseline="30000" dirty="0" smtClean="0"/>
              <a:t>33</a:t>
            </a:r>
            <a:r>
              <a:rPr lang="en-US" sz="1600" dirty="0" smtClean="0"/>
              <a:t> cm</a:t>
            </a:r>
            <a:r>
              <a:rPr lang="en-US" sz="1600" baseline="30000" dirty="0" smtClean="0"/>
              <a:t>-2</a:t>
            </a:r>
            <a:r>
              <a:rPr lang="en-US" sz="1600" dirty="0" smtClean="0"/>
              <a:t> s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3578392" y="5064808"/>
            <a:ext cx="2019716" cy="64633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e,p</a:t>
            </a:r>
            <a:r>
              <a:rPr lang="en-US" dirty="0" smtClean="0"/>
              <a:t> polarization</a:t>
            </a:r>
          </a:p>
          <a:p>
            <a:r>
              <a:rPr lang="en-US" dirty="0" smtClean="0"/>
              <a:t>greater than 70 %</a:t>
            </a:r>
            <a:endParaRPr lang="en-US" dirty="0"/>
          </a:p>
        </p:txBody>
      </p:sp>
      <p:sp>
        <p:nvSpPr>
          <p:cNvPr id="16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47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4327" y="6117193"/>
            <a:ext cx="890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luminosity is better than high-energy: </a:t>
            </a:r>
            <a:r>
              <a:rPr lang="en-US" dirty="0" err="1" smtClean="0">
                <a:solidFill>
                  <a:srgbClr val="FF0000"/>
                </a:solidFill>
              </a:rPr>
              <a:t>Sudakov</a:t>
            </a:r>
            <a:r>
              <a:rPr lang="en-US" dirty="0" smtClean="0">
                <a:solidFill>
                  <a:srgbClr val="FF0000"/>
                </a:solidFill>
              </a:rPr>
              <a:t> suppression (soft gluon radiation)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304800" y="-76200"/>
            <a:ext cx="8305800" cy="609600"/>
          </a:xfrm>
          <a:prstGeom prst="rect">
            <a:avLst/>
          </a:prstGeom>
          <a:noFill/>
        </p:spPr>
        <p:txBody>
          <a:bodyPr vert="horz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FF"/>
                </a:solidFill>
                <a:latin typeface="Calibri"/>
              </a:rPr>
              <a:t>Electron Ion Collider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3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1" y="570131"/>
            <a:ext cx="3999803" cy="536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402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71080" y="1813953"/>
            <a:ext cx="5257800" cy="39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Rectangle 3"/>
          <p:cNvSpPr>
            <a:spLocks noChangeArrowheads="1"/>
          </p:cNvSpPr>
          <p:nvPr/>
        </p:nvSpPr>
        <p:spPr bwMode="auto">
          <a:xfrm>
            <a:off x="752030" y="5973226"/>
            <a:ext cx="7772400" cy="376238"/>
          </a:xfrm>
          <a:prstGeom prst="rect">
            <a:avLst/>
          </a:prstGeom>
          <a:solidFill>
            <a:srgbClr val="FEFF9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D60202"/>
                </a:solidFill>
                <a:latin typeface="Calibri" charset="0"/>
              </a:rPr>
              <a:t>   EIC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measurements at small </a:t>
            </a:r>
            <a:r>
              <a:rPr lang="en-US" dirty="0" err="1">
                <a:latin typeface="Calibri" charset="0"/>
              </a:rPr>
              <a:t>x</a:t>
            </a:r>
            <a:r>
              <a:rPr lang="en-US" dirty="0">
                <a:latin typeface="Calibri" charset="0"/>
              </a:rPr>
              <a:t> will pin down sea contributions to </a:t>
            </a:r>
            <a:r>
              <a:rPr lang="en-US" dirty="0" err="1">
                <a:latin typeface="Calibri" charset="0"/>
              </a:rPr>
              <a:t>Sivers</a:t>
            </a:r>
            <a:r>
              <a:rPr lang="en-US" dirty="0">
                <a:latin typeface="Calibri" charset="0"/>
              </a:rPr>
              <a:t> function</a:t>
            </a:r>
          </a:p>
        </p:txBody>
      </p:sp>
      <p:pic>
        <p:nvPicPr>
          <p:cNvPr id="59399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149155" y="880268"/>
            <a:ext cx="35052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Rectangle 11"/>
          <p:cNvSpPr>
            <a:spLocks noChangeArrowheads="1"/>
          </p:cNvSpPr>
          <p:nvPr/>
        </p:nvSpPr>
        <p:spPr bwMode="auto">
          <a:xfrm>
            <a:off x="5858580" y="2637660"/>
            <a:ext cx="1043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Calibri" charset="0"/>
                <a:hlinkClick r:id="rId7"/>
              </a:rPr>
              <a:t>S. Arnold</a:t>
            </a:r>
            <a:r>
              <a:rPr lang="en-US" sz="1000" dirty="0">
                <a:latin typeface="Calibri" charset="0"/>
              </a:rPr>
              <a:t> et al</a:t>
            </a:r>
            <a:r>
              <a:rPr lang="en-US" sz="1000" dirty="0" smtClean="0">
                <a:latin typeface="Calibri" charset="0"/>
              </a:rPr>
              <a:t> </a:t>
            </a:r>
          </a:p>
          <a:p>
            <a:r>
              <a:rPr lang="en-US" sz="1000" b="1" dirty="0" smtClean="0">
                <a:latin typeface="Calibri" charset="0"/>
              </a:rPr>
              <a:t>arXiv</a:t>
            </a:r>
            <a:r>
              <a:rPr lang="en-US" sz="1000" b="1" dirty="0">
                <a:latin typeface="Calibri" charset="0"/>
              </a:rPr>
              <a:t>:0805.2137</a:t>
            </a:r>
            <a:r>
              <a:rPr lang="en-US" sz="1000" dirty="0">
                <a:latin typeface="Calibri" charset="0"/>
              </a:rPr>
              <a:t> </a:t>
            </a:r>
          </a:p>
        </p:txBody>
      </p:sp>
      <p:sp>
        <p:nvSpPr>
          <p:cNvPr id="59401" name="Rectangle 12"/>
          <p:cNvSpPr>
            <a:spLocks noChangeArrowheads="1"/>
          </p:cNvSpPr>
          <p:nvPr/>
        </p:nvSpPr>
        <p:spPr bwMode="auto">
          <a:xfrm>
            <a:off x="7889740" y="3513473"/>
            <a:ext cx="1239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Calibri" charset="0"/>
                <a:hlinkClick r:id="rId8"/>
              </a:rPr>
              <a:t>M. Anselmino</a:t>
            </a:r>
            <a:r>
              <a:rPr lang="en-US" sz="1000" dirty="0">
                <a:latin typeface="Calibri" charset="0"/>
              </a:rPr>
              <a:t> et al</a:t>
            </a:r>
            <a:r>
              <a:rPr lang="en-US" sz="1000" dirty="0" smtClean="0">
                <a:latin typeface="Calibri" charset="0"/>
              </a:rPr>
              <a:t> </a:t>
            </a:r>
          </a:p>
          <a:p>
            <a:r>
              <a:rPr lang="en-US" sz="1000" b="1" dirty="0" smtClean="0">
                <a:latin typeface="Calibri" charset="0"/>
              </a:rPr>
              <a:t>arXiv</a:t>
            </a:r>
            <a:r>
              <a:rPr lang="en-US" sz="1000" b="1" dirty="0">
                <a:latin typeface="Calibri" charset="0"/>
              </a:rPr>
              <a:t>:0805.2677</a:t>
            </a:r>
            <a:r>
              <a:rPr lang="en-US" sz="1000" dirty="0">
                <a:latin typeface="Calibri" charset="0"/>
              </a:rPr>
              <a:t> 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0" y="-43797"/>
            <a:ext cx="9144000" cy="6096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Sivers</a:t>
            </a: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 @ CLAS12 &amp;</a:t>
            </a:r>
            <a:r>
              <a:rPr kumimoji="0" lang="en-US" sz="3600" b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 EIC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48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0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ardrop 25"/>
          <p:cNvSpPr/>
          <p:nvPr/>
        </p:nvSpPr>
        <p:spPr>
          <a:xfrm rot="10800000">
            <a:off x="4572001" y="992678"/>
            <a:ext cx="4343400" cy="2654441"/>
          </a:xfrm>
          <a:prstGeom prst="teardrop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ardrop 28"/>
          <p:cNvSpPr/>
          <p:nvPr/>
        </p:nvSpPr>
        <p:spPr>
          <a:xfrm>
            <a:off x="228600" y="3647119"/>
            <a:ext cx="4343400" cy="2654441"/>
          </a:xfrm>
          <a:prstGeom prst="teardrop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27"/>
          <p:cNvSpPr/>
          <p:nvPr/>
        </p:nvSpPr>
        <p:spPr>
          <a:xfrm rot="5400000">
            <a:off x="1058389" y="133506"/>
            <a:ext cx="2683830" cy="4343397"/>
          </a:xfrm>
          <a:prstGeom prst="teardrop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ln w="50800">
            <a:solidFill>
              <a:srgbClr val="000090"/>
            </a:solidFill>
          </a:ln>
          <a:effectLst>
            <a:glow rad="101600">
              <a:srgbClr val="3366FF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ardrop 26"/>
          <p:cNvSpPr/>
          <p:nvPr/>
        </p:nvSpPr>
        <p:spPr>
          <a:xfrm rot="16200000">
            <a:off x="5401787" y="2817336"/>
            <a:ext cx="2683830" cy="4343397"/>
          </a:xfrm>
          <a:prstGeom prst="teardrop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</a:gradFill>
          <a:ln w="952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75421" y="4393730"/>
            <a:ext cx="2799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e+e</a:t>
            </a:r>
            <a:r>
              <a:rPr lang="en-US" dirty="0" smtClean="0">
                <a:solidFill>
                  <a:srgbClr val="FF0000"/>
                </a:solidFill>
              </a:rPr>
              <a:t>- annihilation: 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dependence</a:t>
            </a:r>
          </a:p>
          <a:p>
            <a:r>
              <a:rPr lang="en-US" dirty="0" smtClean="0"/>
              <a:t>Evolution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1" y="1758950"/>
            <a:ext cx="2864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Drell</a:t>
            </a:r>
            <a:r>
              <a:rPr lang="en-US" dirty="0" smtClean="0">
                <a:solidFill>
                  <a:srgbClr val="FF0000"/>
                </a:solidFill>
              </a:rPr>
              <a:t>-Yan: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Universality (sign change)</a:t>
            </a:r>
          </a:p>
          <a:p>
            <a:r>
              <a:rPr lang="en-US" dirty="0" smtClean="0"/>
              <a:t>Flavor decomposition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6002" y="4247227"/>
            <a:ext cx="29718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SIDIS:  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Multidimensional analysis</a:t>
            </a:r>
          </a:p>
          <a:p>
            <a:r>
              <a:rPr lang="en-US" dirty="0" smtClean="0"/>
              <a:t>    </a:t>
            </a:r>
            <a:r>
              <a:rPr lang="en-US" sz="1400" dirty="0" smtClean="0"/>
              <a:t>factorize </a:t>
            </a:r>
            <a:r>
              <a:rPr lang="en-US" sz="1400" dirty="0" err="1" smtClean="0"/>
              <a:t>PDFs</a:t>
            </a:r>
            <a:r>
              <a:rPr lang="en-US" sz="1400" dirty="0" smtClean="0"/>
              <a:t> and </a:t>
            </a:r>
            <a:r>
              <a:rPr lang="en-US" sz="1400" dirty="0" err="1" smtClean="0"/>
              <a:t>FFs</a:t>
            </a:r>
            <a:endParaRPr lang="en-US" sz="1400" dirty="0" smtClean="0"/>
          </a:p>
          <a:p>
            <a:r>
              <a:rPr lang="en-US" sz="1400" dirty="0" smtClean="0"/>
              <a:t>     investigate higher-twists </a:t>
            </a:r>
          </a:p>
          <a:p>
            <a:r>
              <a:rPr lang="en-US" sz="1400" dirty="0" smtClean="0"/>
              <a:t>     study </a:t>
            </a:r>
            <a:r>
              <a:rPr lang="en-US" sz="1400" dirty="0" err="1" smtClean="0"/>
              <a:t>perturbative</a:t>
            </a:r>
            <a:r>
              <a:rPr lang="en-US" sz="1400" dirty="0" smtClean="0"/>
              <a:t> transition</a:t>
            </a:r>
            <a:endParaRPr lang="en-US" dirty="0" smtClean="0"/>
          </a:p>
          <a:p>
            <a:r>
              <a:rPr lang="en-US" sz="1400" dirty="0" smtClean="0"/>
              <a:t>     flavor decomposition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1673819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pp reactions: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</a:p>
          <a:p>
            <a:endParaRPr lang="en-US" dirty="0" smtClean="0"/>
          </a:p>
          <a:p>
            <a:r>
              <a:rPr lang="en-US" dirty="0" smtClean="0"/>
              <a:t>Factorization </a:t>
            </a:r>
          </a:p>
          <a:p>
            <a:r>
              <a:rPr lang="en-US" dirty="0" smtClean="0"/>
              <a:t>Universality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1702" y="3435350"/>
            <a:ext cx="93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7848600" y="3430885"/>
            <a:ext cx="1210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CLEAN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581400" y="757535"/>
            <a:ext cx="2066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Hadron</a:t>
            </a:r>
            <a:r>
              <a:rPr lang="en-US" sz="2400" dirty="0" smtClean="0"/>
              <a:t> probe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3581168" y="6019800"/>
            <a:ext cx="1998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Lepton probe</a:t>
            </a:r>
            <a:endParaRPr lang="en-US" sz="2400" dirty="0"/>
          </a:p>
        </p:txBody>
      </p:sp>
      <p:sp>
        <p:nvSpPr>
          <p:cNvPr id="1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49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114273" y="-58396"/>
            <a:ext cx="256895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TMD palette</a:t>
            </a:r>
          </a:p>
          <a:p>
            <a:pPr algn="ctr">
              <a:defRPr/>
            </a:pP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8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41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urved Left Arrow 42"/>
          <p:cNvSpPr/>
          <p:nvPr/>
        </p:nvSpPr>
        <p:spPr>
          <a:xfrm rot="10800000">
            <a:off x="3185780" y="1996314"/>
            <a:ext cx="1780540" cy="2869141"/>
          </a:xfrm>
          <a:prstGeom prst="curvedLeftArrow">
            <a:avLst/>
          </a:prstGeom>
          <a:gradFill>
            <a:gsLst>
              <a:gs pos="0">
                <a:srgbClr val="FF0000"/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97390" y="3865135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e</a:t>
            </a:r>
            <a:r>
              <a:rPr lang="en-US" sz="2000" baseline="30000" dirty="0" err="1" smtClean="0"/>
              <a:t>+</a:t>
            </a:r>
            <a:r>
              <a:rPr lang="en-US" sz="2000" dirty="0" err="1" smtClean="0"/>
              <a:t>e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    </a:t>
            </a:r>
            <a:r>
              <a:rPr lang="en-US" sz="2000" dirty="0" err="1" smtClean="0"/>
              <a:t>hhX</a:t>
            </a:r>
            <a:endParaRPr lang="en-US" sz="20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3055881" y="3879734"/>
            <a:ext cx="1339579" cy="400110"/>
            <a:chOff x="4677182" y="1117810"/>
            <a:chExt cx="1339579" cy="400110"/>
          </a:xfrm>
        </p:grpSpPr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4677182" y="1117810"/>
              <a:ext cx="1339579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latin typeface="Arial" pitchFamily="-111" charset="0"/>
                </a:rPr>
                <a:t>e</a:t>
              </a:r>
              <a:r>
                <a:rPr lang="en-US" sz="2000" dirty="0" err="1" smtClean="0">
                  <a:latin typeface="Arial" pitchFamily="-111" charset="0"/>
                </a:rPr>
                <a:t>p</a:t>
              </a:r>
              <a:r>
                <a:rPr lang="en-US" sz="2000" dirty="0" smtClean="0"/>
                <a:t>     </a:t>
              </a:r>
              <a:r>
                <a:rPr lang="en-US" sz="2000" dirty="0" err="1" smtClean="0">
                  <a:latin typeface="Arial"/>
                </a:rPr>
                <a:t>e’h</a:t>
              </a:r>
              <a:r>
                <a:rPr lang="en-US" sz="2000" dirty="0" err="1" smtClean="0">
                  <a:latin typeface="Arial" pitchFamily="-111" charset="0"/>
                </a:rPr>
                <a:t>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45" name="Line 20"/>
            <p:cNvSpPr>
              <a:spLocks noChangeShapeType="1"/>
            </p:cNvSpPr>
            <p:nvPr/>
          </p:nvSpPr>
          <p:spPr bwMode="auto">
            <a:xfrm>
              <a:off x="5095299" y="1343044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884287" y="3077472"/>
            <a:ext cx="1292867" cy="400110"/>
            <a:chOff x="4730204" y="1027221"/>
            <a:chExt cx="1292867" cy="400110"/>
          </a:xfrm>
        </p:grpSpPr>
        <p:sp>
          <p:nvSpPr>
            <p:cNvPr id="47" name="Text Box 19"/>
            <p:cNvSpPr txBox="1">
              <a:spLocks noChangeArrowheads="1"/>
            </p:cNvSpPr>
            <p:nvPr/>
          </p:nvSpPr>
          <p:spPr bwMode="auto">
            <a:xfrm>
              <a:off x="4730204" y="1027221"/>
              <a:ext cx="1292867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Arial" pitchFamily="-111" charset="0"/>
                </a:rPr>
                <a:t>hp</a:t>
              </a:r>
              <a:r>
                <a:rPr lang="en-US" sz="2000" dirty="0"/>
                <a:t>  </a:t>
              </a:r>
              <a:r>
                <a:rPr lang="en-US" sz="2000" dirty="0" smtClean="0"/>
                <a:t>   </a:t>
              </a:r>
              <a:r>
                <a:rPr lang="en-US" sz="2000" dirty="0" err="1" smtClean="0">
                  <a:latin typeface="Symbol" pitchFamily="-111" charset="2"/>
                </a:rPr>
                <a:t>mm</a:t>
              </a:r>
              <a:r>
                <a:rPr lang="en-US" sz="2000" dirty="0" err="1" smtClean="0">
                  <a:latin typeface="Arial" pitchFamily="-111" charset="0"/>
                </a:rPr>
                <a:t>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48" name="Line 20"/>
            <p:cNvSpPr>
              <a:spLocks noChangeShapeType="1"/>
            </p:cNvSpPr>
            <p:nvPr/>
          </p:nvSpPr>
          <p:spPr bwMode="auto">
            <a:xfrm>
              <a:off x="5148321" y="1254537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098789" y="3096402"/>
            <a:ext cx="1133644" cy="400110"/>
            <a:chOff x="4744802" y="1027221"/>
            <a:chExt cx="1133644" cy="400110"/>
          </a:xfrm>
        </p:grpSpPr>
        <p:sp>
          <p:nvSpPr>
            <p:cNvPr id="50" name="Text Box 19"/>
            <p:cNvSpPr txBox="1">
              <a:spLocks noChangeArrowheads="1"/>
            </p:cNvSpPr>
            <p:nvPr/>
          </p:nvSpPr>
          <p:spPr bwMode="auto">
            <a:xfrm>
              <a:off x="4744802" y="1027221"/>
              <a:ext cx="1133644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Arial" pitchFamily="-111" charset="0"/>
                </a:rPr>
                <a:t>p</a:t>
              </a:r>
              <a:r>
                <a:rPr lang="en-US" sz="2000" dirty="0" smtClean="0">
                  <a:latin typeface="Arial" pitchFamily="-111" charset="0"/>
                </a:rPr>
                <a:t>p</a:t>
              </a:r>
              <a:r>
                <a:rPr lang="en-US" sz="2000" dirty="0" smtClean="0"/>
                <a:t>    </a:t>
              </a:r>
              <a:r>
                <a:rPr lang="en-US" sz="2000" dirty="0" smtClean="0">
                  <a:latin typeface="Symbol" pitchFamily="-111" charset="2"/>
                </a:rPr>
                <a:t> </a:t>
              </a:r>
              <a:r>
                <a:rPr lang="en-US" sz="2000" dirty="0" err="1" smtClean="0">
                  <a:latin typeface="Arial" pitchFamily="-111" charset="0"/>
                </a:rPr>
                <a:t>hX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51" name="Line 20"/>
            <p:cNvSpPr>
              <a:spLocks noChangeShapeType="1"/>
            </p:cNvSpPr>
            <p:nvPr/>
          </p:nvSpPr>
          <p:spPr bwMode="auto">
            <a:xfrm>
              <a:off x="5133723" y="1254537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011" name="Text Box 3"/>
          <p:cNvSpPr txBox="1">
            <a:spLocks noChangeArrowheads="1"/>
          </p:cNvSpPr>
          <p:nvPr/>
        </p:nvSpPr>
        <p:spPr bwMode="auto">
          <a:xfrm>
            <a:off x="2041525" y="711200"/>
            <a:ext cx="5221288" cy="5794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Arial" pitchFamily="-108" charset="0"/>
              </a:rPr>
              <a:t>The real experience: 3D !</a:t>
            </a:r>
            <a:endParaRPr lang="it-IT" sz="3200">
              <a:latin typeface="Arial" pitchFamily="-108" charset="0"/>
            </a:endParaRPr>
          </a:p>
        </p:txBody>
      </p:sp>
      <p:pic>
        <p:nvPicPr>
          <p:cNvPr id="1579012" name="Picture 4" descr="MitsubishiBlur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4800" y="1733550"/>
            <a:ext cx="6096000" cy="3824288"/>
          </a:xfrm>
          <a:prstGeom prst="rect">
            <a:avLst/>
          </a:prstGeom>
          <a:noFill/>
        </p:spPr>
      </p:pic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5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Line 4"/>
          <p:cNvSpPr>
            <a:spLocks noChangeShapeType="1"/>
          </p:cNvSpPr>
          <p:nvPr/>
        </p:nvSpPr>
        <p:spPr bwMode="auto">
          <a:xfrm flipH="1" flipV="1">
            <a:off x="2514600" y="1066800"/>
            <a:ext cx="2286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5" name="Line 7"/>
          <p:cNvSpPr>
            <a:spLocks noChangeShapeType="1"/>
          </p:cNvSpPr>
          <p:nvPr/>
        </p:nvSpPr>
        <p:spPr bwMode="auto">
          <a:xfrm rot="9600000" flipH="1" flipV="1">
            <a:off x="3355975" y="1622425"/>
            <a:ext cx="823913" cy="5302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45988" y="-102193"/>
            <a:ext cx="5260049" cy="12618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Particle yield in pp @ RHIC </a:t>
            </a:r>
            <a:endParaRPr lang="en-US" sz="3600" b="1" baseline="30000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  <a:p>
            <a:pPr algn="ctr">
              <a:defRPr/>
            </a:pP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79468" y="1405355"/>
            <a:ext cx="269132" cy="271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50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Box 1036"/>
          <p:cNvSpPr txBox="1">
            <a:spLocks noChangeArrowheads="1"/>
          </p:cNvSpPr>
          <p:nvPr/>
        </p:nvSpPr>
        <p:spPr bwMode="auto">
          <a:xfrm>
            <a:off x="5484959" y="5751816"/>
            <a:ext cx="278463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>
                <a:solidFill>
                  <a:srgbClr val="0000FF"/>
                </a:solidFill>
              </a:rPr>
              <a:t>Cross-section is consistent </a:t>
            </a:r>
          </a:p>
          <a:p>
            <a:pPr eaLnBrk="0" hangingPunct="0"/>
            <a:r>
              <a:rPr lang="en-US" sz="1600" dirty="0">
                <a:solidFill>
                  <a:srgbClr val="0000FF"/>
                </a:solidFill>
              </a:rPr>
              <a:t>with NLO </a:t>
            </a:r>
            <a:r>
              <a:rPr lang="en-US" sz="1600" dirty="0" err="1">
                <a:solidFill>
                  <a:srgbClr val="0000FF"/>
                </a:solidFill>
              </a:rPr>
              <a:t>pQCD</a:t>
            </a:r>
            <a:r>
              <a:rPr lang="en-US" sz="1600" dirty="0">
                <a:solidFill>
                  <a:srgbClr val="0000FF"/>
                </a:solidFill>
              </a:rPr>
              <a:t> calculations 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5439240" y="643439"/>
            <a:ext cx="3771900" cy="5108377"/>
            <a:chOff x="5439240" y="643439"/>
            <a:chExt cx="3771900" cy="5108377"/>
          </a:xfrm>
        </p:grpSpPr>
        <p:grpSp>
          <p:nvGrpSpPr>
            <p:cNvPr id="33" name="Group 32"/>
            <p:cNvGrpSpPr/>
            <p:nvPr/>
          </p:nvGrpSpPr>
          <p:grpSpPr>
            <a:xfrm>
              <a:off x="5439240" y="643439"/>
              <a:ext cx="3771900" cy="5108377"/>
              <a:chOff x="5257800" y="900445"/>
              <a:chExt cx="3771900" cy="510837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5257800" y="900445"/>
                <a:ext cx="3771900" cy="5108377"/>
                <a:chOff x="723900" y="682823"/>
                <a:chExt cx="3771900" cy="5108377"/>
              </a:xfrm>
            </p:grpSpPr>
            <p:pic>
              <p:nvPicPr>
                <p:cNvPr id="5" name="Picture 4" descr="Snapshot 2009-09-22 09-34-54.tiff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23900" y="900516"/>
                  <a:ext cx="3771900" cy="4890684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1215543" y="682823"/>
                  <a:ext cx="274685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pp</a:t>
                  </a:r>
                  <a:r>
                    <a:rPr lang="en-US" sz="1400" dirty="0" smtClean="0">
                      <a:latin typeface="Symbol"/>
                    </a:rPr>
                    <a:t>-</a:t>
                  </a:r>
                  <a:r>
                    <a:rPr lang="en-US" sz="1400" dirty="0" smtClean="0"/>
                    <a:t>&gt;</a:t>
                  </a:r>
                  <a:r>
                    <a:rPr lang="en-US" sz="1400" dirty="0" smtClean="0">
                      <a:latin typeface="Symbol"/>
                    </a:rPr>
                    <a:t>p</a:t>
                  </a:r>
                  <a:r>
                    <a:rPr lang="en-US" sz="1400" baseline="30000" dirty="0" smtClean="0"/>
                    <a:t>0</a:t>
                  </a:r>
                  <a:r>
                    <a:rPr lang="en-US" sz="1400" dirty="0" smtClean="0"/>
                    <a:t>X:PRD76, 051106 (2007)</a:t>
                  </a:r>
                  <a:endParaRPr lang="en-US" sz="1400" dirty="0"/>
                </a:p>
              </p:txBody>
            </p:sp>
            <p:pic>
              <p:nvPicPr>
                <p:cNvPr id="16" name="Picture 15" descr="Snapshot 2009-09-22 09-55-00.tiff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571234" y="1090731"/>
                  <a:ext cx="797668" cy="280869"/>
                </a:xfrm>
                <a:prstGeom prst="rect">
                  <a:avLst/>
                </a:prstGeom>
              </p:spPr>
            </p:pic>
            <p:sp>
              <p:nvSpPr>
                <p:cNvPr id="28" name="TextBox 27"/>
                <p:cNvSpPr txBox="1"/>
                <p:nvPr/>
              </p:nvSpPr>
              <p:spPr>
                <a:xfrm>
                  <a:off x="1405077" y="3025913"/>
                  <a:ext cx="832066" cy="30777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accent6">
                        <a:lumMod val="20000"/>
                        <a:lumOff val="80000"/>
                      </a:schemeClr>
                    </a:gs>
                  </a:gsLst>
                  <a:lin ang="0" scaled="1"/>
                  <a:tileRect/>
                </a:gra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|</a:t>
                  </a:r>
                  <a:r>
                    <a:rPr lang="en-US" sz="1400" dirty="0" err="1" smtClean="0"/>
                    <a:t>η</a:t>
                  </a:r>
                  <a:r>
                    <a:rPr lang="en-US" sz="1400" dirty="0" smtClean="0"/>
                    <a:t>|&lt;0.35</a:t>
                  </a:r>
                  <a:endParaRPr lang="en-US" sz="1400" dirty="0"/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5257800" y="1090731"/>
                <a:ext cx="45719" cy="49180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666078" y="3069473"/>
              <a:ext cx="1472729" cy="369332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√</a:t>
              </a:r>
              <a:r>
                <a:rPr lang="en-US" dirty="0" err="1" smtClean="0"/>
                <a:t>s</a:t>
              </a:r>
              <a:r>
                <a:rPr lang="en-US" dirty="0" smtClean="0"/>
                <a:t>=200 </a:t>
              </a:r>
              <a:r>
                <a:rPr lang="en-US" dirty="0" err="1" smtClean="0"/>
                <a:t>GeV</a:t>
              </a:r>
              <a:endParaRPr lang="en-US" dirty="0"/>
            </a:p>
          </p:txBody>
        </p:sp>
      </p:grpSp>
      <p:cxnSp>
        <p:nvCxnSpPr>
          <p:cNvPr id="30" name="Straight Connector 29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13" descr="C:\Documents and Settings\Administrator\Desktop\QM09\topview_20090325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329" y="3889185"/>
            <a:ext cx="3037991" cy="260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up 39"/>
          <p:cNvGrpSpPr/>
          <p:nvPr/>
        </p:nvGrpSpPr>
        <p:grpSpPr>
          <a:xfrm>
            <a:off x="46305" y="615485"/>
            <a:ext cx="3137745" cy="2334401"/>
            <a:chOff x="-29040" y="3902244"/>
            <a:chExt cx="3683000" cy="259939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9040" y="4012443"/>
              <a:ext cx="3683000" cy="2489200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1149143" y="4027561"/>
              <a:ext cx="1067901" cy="137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Snapshot 2009-09-22 09-55-00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0343" y="3902244"/>
              <a:ext cx="797668" cy="280869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8160" y="2275320"/>
            <a:ext cx="2913543" cy="160244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875234" y="1196557"/>
            <a:ext cx="2305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 rate</a:t>
            </a:r>
          </a:p>
          <a:p>
            <a:r>
              <a:rPr lang="en-US" sz="1600" dirty="0" smtClean="0"/>
              <a:t>Limited acceptance</a:t>
            </a:r>
          </a:p>
          <a:p>
            <a:r>
              <a:rPr lang="en-US" sz="1600" dirty="0" smtClean="0"/>
              <a:t>Forward </a:t>
            </a:r>
            <a:r>
              <a:rPr lang="en-US" sz="1600" dirty="0" err="1" smtClean="0"/>
              <a:t>muon</a:t>
            </a:r>
            <a:r>
              <a:rPr lang="en-US" sz="1600" dirty="0" smtClean="0"/>
              <a:t> detector 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3069498" y="5485438"/>
            <a:ext cx="2111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Large acceptance</a:t>
            </a:r>
          </a:p>
          <a:p>
            <a:r>
              <a:rPr lang="en-US" sz="1600" dirty="0" smtClean="0"/>
              <a:t>Limited rate </a:t>
            </a:r>
          </a:p>
          <a:p>
            <a:r>
              <a:rPr lang="en-US" sz="1600" dirty="0" smtClean="0"/>
              <a:t>Forward </a:t>
            </a:r>
            <a:r>
              <a:rPr lang="en-US" sz="1600" dirty="0" err="1" smtClean="0"/>
              <a:t>colarimeters</a:t>
            </a:r>
            <a:endParaRPr lang="en-US" sz="1600" dirty="0"/>
          </a:p>
        </p:txBody>
      </p:sp>
      <p:sp>
        <p:nvSpPr>
          <p:cNvPr id="35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37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0801.2990v1.pdf"/>
          <p:cNvPicPr>
            <a:picLocks noChangeAspect="1"/>
          </p:cNvPicPr>
          <p:nvPr/>
        </p:nvPicPr>
        <p:blipFill>
          <a:blip r:embed="rId3"/>
          <a:srcRect l="50587" t="5455" r="7059" b="67273"/>
          <a:stretch>
            <a:fillRect/>
          </a:stretch>
        </p:blipFill>
        <p:spPr bwMode="auto">
          <a:xfrm>
            <a:off x="-54403" y="2772826"/>
            <a:ext cx="4642123" cy="3713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Line 4"/>
          <p:cNvSpPr>
            <a:spLocks noChangeShapeType="1"/>
          </p:cNvSpPr>
          <p:nvPr/>
        </p:nvSpPr>
        <p:spPr bwMode="auto">
          <a:xfrm flipH="1" flipV="1">
            <a:off x="2514600" y="1066800"/>
            <a:ext cx="2286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5" name="Line 7"/>
          <p:cNvSpPr>
            <a:spLocks noChangeShapeType="1"/>
          </p:cNvSpPr>
          <p:nvPr/>
        </p:nvSpPr>
        <p:spPr bwMode="auto">
          <a:xfrm rot="9600000" flipH="1" flipV="1">
            <a:off x="3355975" y="1622425"/>
            <a:ext cx="823913" cy="5302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592653" y="-116792"/>
            <a:ext cx="6111093" cy="12618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</a:t>
            </a:r>
            <a:r>
              <a:rPr lang="en-US" sz="3600" b="1" baseline="-2500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for inclusive 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hadron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@ RHIC</a:t>
            </a:r>
            <a:endParaRPr lang="en-US" sz="3600" b="1" baseline="30000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  <a:p>
            <a:pPr algn="ctr">
              <a:defRPr/>
            </a:pP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84219" y="3429000"/>
            <a:ext cx="1699301" cy="90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01737" y="3499922"/>
            <a:ext cx="1529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FF0000"/>
                </a:solidFill>
              </a:rPr>
              <a:t>Sivers</a:t>
            </a:r>
            <a:r>
              <a:rPr lang="en-US" sz="1000" dirty="0" smtClean="0">
                <a:solidFill>
                  <a:srgbClr val="FF0000"/>
                </a:solidFill>
              </a:rPr>
              <a:t> from SIDIS data</a:t>
            </a:r>
          </a:p>
          <a:p>
            <a:r>
              <a:rPr lang="en-US" sz="1000" dirty="0" smtClean="0">
                <a:solidFill>
                  <a:srgbClr val="FF0000"/>
                </a:solidFill>
              </a:rPr>
              <a:t>PRD70 (2004) 074009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1737" y="3834756"/>
            <a:ext cx="14817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Twist-3 </a:t>
            </a:r>
            <a:r>
              <a:rPr lang="en-US" sz="1000" dirty="0" err="1" smtClean="0">
                <a:solidFill>
                  <a:srgbClr val="0000FF"/>
                </a:solidFill>
              </a:rPr>
              <a:t>correlators</a:t>
            </a:r>
            <a:r>
              <a:rPr lang="en-US" sz="1000" dirty="0" smtClean="0">
                <a:solidFill>
                  <a:srgbClr val="0000FF"/>
                </a:solidFill>
              </a:rPr>
              <a:t> and </a:t>
            </a:r>
          </a:p>
          <a:p>
            <a:r>
              <a:rPr lang="en-US" sz="1000" dirty="0" smtClean="0">
                <a:solidFill>
                  <a:srgbClr val="0000FF"/>
                </a:solidFill>
              </a:rPr>
              <a:t>collinear factorization</a:t>
            </a:r>
          </a:p>
          <a:p>
            <a:r>
              <a:rPr lang="en-US" sz="1000" dirty="0" smtClean="0">
                <a:solidFill>
                  <a:srgbClr val="0000FF"/>
                </a:solidFill>
              </a:rPr>
              <a:t>PRD74 (2006) 114013   </a:t>
            </a:r>
            <a:endParaRPr lang="en-US" sz="1000" dirty="0">
              <a:solidFill>
                <a:srgbClr val="0000FF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492820" y="4052432"/>
            <a:ext cx="266700" cy="1588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492820" y="3669844"/>
            <a:ext cx="342900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43720" y="748712"/>
            <a:ext cx="42203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Wingdings"/>
                <a:ea typeface="Wingdings"/>
                <a:cs typeface="Wingdings"/>
              </a:rPr>
              <a:t></a:t>
            </a:r>
            <a:r>
              <a:rPr lang="en-US" sz="1600" dirty="0" smtClean="0">
                <a:latin typeface="Wingdings"/>
                <a:ea typeface="Wingdings"/>
                <a:cs typeface="Wingdings"/>
              </a:rPr>
              <a:t> </a:t>
            </a:r>
            <a:r>
              <a:rPr lang="en-US" sz="1600" dirty="0" smtClean="0"/>
              <a:t>An at positive </a:t>
            </a:r>
            <a:r>
              <a:rPr lang="en-US" sz="1600" dirty="0" err="1" smtClean="0"/>
              <a:t>x</a:t>
            </a:r>
            <a:r>
              <a:rPr lang="en-US" sz="1600" baseline="-25000" dirty="0" err="1" smtClean="0"/>
              <a:t>F</a:t>
            </a:r>
            <a:r>
              <a:rPr lang="en-US" sz="1600" dirty="0" smtClean="0"/>
              <a:t> grows with increasing </a:t>
            </a:r>
            <a:r>
              <a:rPr lang="en-US" sz="1600" dirty="0" err="1" smtClean="0"/>
              <a:t>x</a:t>
            </a:r>
            <a:r>
              <a:rPr lang="en-US" sz="1600" baseline="-25000" dirty="0" err="1" smtClean="0"/>
              <a:t>F</a:t>
            </a:r>
            <a:endParaRPr lang="en-US" sz="1600" baseline="-25000" dirty="0" smtClean="0"/>
          </a:p>
          <a:p>
            <a:endParaRPr lang="en-US" sz="1600" dirty="0" smtClean="0"/>
          </a:p>
          <a:p>
            <a:r>
              <a:rPr lang="en-US" sz="1600" dirty="0" err="1" smtClean="0">
                <a:latin typeface="Wingdings"/>
                <a:ea typeface="Wingdings"/>
                <a:cs typeface="Wingdings"/>
              </a:rPr>
              <a:t></a:t>
            </a:r>
            <a:r>
              <a:rPr lang="en-US" sz="1600" dirty="0" smtClean="0">
                <a:latin typeface="Wingdings"/>
                <a:ea typeface="Wingdings"/>
                <a:cs typeface="Wingdings"/>
              </a:rPr>
              <a:t> </a:t>
            </a:r>
            <a:r>
              <a:rPr lang="en-US" sz="1600" dirty="0" err="1" smtClean="0"/>
              <a:t>x</a:t>
            </a:r>
            <a:r>
              <a:rPr lang="en-US" sz="1600" baseline="-25000" dirty="0" err="1" smtClean="0"/>
              <a:t>F</a:t>
            </a:r>
            <a:r>
              <a:rPr lang="en-US" sz="1600" dirty="0" smtClean="0"/>
              <a:t> dependence matches theoretical </a:t>
            </a:r>
          </a:p>
          <a:p>
            <a:r>
              <a:rPr lang="en-US" sz="1600" dirty="0" smtClean="0"/>
              <a:t>     model expectations qualitatively</a:t>
            </a:r>
          </a:p>
          <a:p>
            <a:endParaRPr lang="en-US" sz="1600" dirty="0" smtClean="0"/>
          </a:p>
          <a:p>
            <a:pPr>
              <a:buFont typeface="Wingdings" pitchFamily="-111" charset="2"/>
              <a:buChar char=""/>
            </a:pPr>
            <a:r>
              <a:rPr lang="en-US" sz="1600" dirty="0" smtClean="0"/>
              <a:t>   But some surprise emerges…</a:t>
            </a:r>
          </a:p>
          <a:p>
            <a:r>
              <a:rPr lang="en-US" sz="1600" dirty="0" smtClean="0"/>
              <a:t>       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dependence</a:t>
            </a:r>
          </a:p>
          <a:p>
            <a:r>
              <a:rPr lang="en-US" sz="1600" dirty="0" smtClean="0"/>
              <a:t>        asymmetries for different hadrons</a:t>
            </a:r>
          </a:p>
        </p:txBody>
      </p:sp>
      <p:sp>
        <p:nvSpPr>
          <p:cNvPr id="20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51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4440470" y="757774"/>
            <a:ext cx="4489450" cy="2184400"/>
            <a:chOff x="4440470" y="757774"/>
            <a:chExt cx="4489450" cy="2184400"/>
          </a:xfrm>
        </p:grpSpPr>
        <p:pic>
          <p:nvPicPr>
            <p:cNvPr id="31" name="Picture 30" descr="Snapshot 2009-09-23 20-17-54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0470" y="757774"/>
              <a:ext cx="4489450" cy="21844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653320" y="942879"/>
              <a:ext cx="11977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√</a:t>
              </a:r>
              <a:r>
                <a:rPr lang="en-US" sz="1400" dirty="0" err="1" smtClean="0"/>
                <a:t>s</a:t>
              </a:r>
              <a:r>
                <a:rPr lang="en-US" sz="1400" dirty="0" smtClean="0"/>
                <a:t>=200 </a:t>
              </a:r>
              <a:r>
                <a:rPr lang="en-US" sz="1400" dirty="0" err="1" smtClean="0"/>
                <a:t>GeV</a:t>
              </a:r>
              <a:endParaRPr lang="en-US" sz="1400" dirty="0"/>
            </a:p>
          </p:txBody>
        </p:sp>
      </p:grpSp>
      <p:cxnSp>
        <p:nvCxnSpPr>
          <p:cNvPr id="30" name="Straight Connector 29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1028" descr="Fig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7720" y="3006566"/>
            <a:ext cx="4387560" cy="338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4741445" y="6229085"/>
            <a:ext cx="2094519" cy="30777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PRL 101 (2008) 222001</a:t>
            </a:r>
            <a:endParaRPr lang="en-US" sz="1400" dirty="0"/>
          </a:p>
        </p:txBody>
      </p:sp>
      <p:pic>
        <p:nvPicPr>
          <p:cNvPr id="17" name="Picture 22" descr="slide01_STAR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79838" y="3214908"/>
            <a:ext cx="381000" cy="271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243720" y="1935131"/>
            <a:ext cx="3636118" cy="6198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09600" y="2535786"/>
            <a:ext cx="3422638" cy="2774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8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27" y="1544597"/>
            <a:ext cx="6878271" cy="4921040"/>
          </a:xfrm>
          <a:prstGeom prst="rect">
            <a:avLst/>
          </a:prstGeom>
        </p:spPr>
      </p:pic>
      <p:sp>
        <p:nvSpPr>
          <p:cNvPr id="58372" name="Line 4"/>
          <p:cNvSpPr>
            <a:spLocks noChangeShapeType="1"/>
          </p:cNvSpPr>
          <p:nvPr/>
        </p:nvSpPr>
        <p:spPr bwMode="auto">
          <a:xfrm flipH="1" flipV="1">
            <a:off x="2514600" y="1066800"/>
            <a:ext cx="2286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46811" y="-77323"/>
            <a:ext cx="4088755" cy="12618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SIDIS A</a:t>
            </a:r>
            <a:r>
              <a:rPr lang="en-US" sz="3600" b="1" baseline="-2500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@ HERMES</a:t>
            </a:r>
          </a:p>
          <a:p>
            <a:pPr algn="ctr">
              <a:defRPr/>
            </a:pP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52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95885" y="634087"/>
            <a:ext cx="609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Left-Right analyzing power for inclusive meson production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75" y="1066800"/>
            <a:ext cx="6394450" cy="287299"/>
          </a:xfrm>
          <a:prstGeom prst="rect">
            <a:avLst/>
          </a:prstGeom>
        </p:spPr>
      </p:pic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Line 4"/>
          <p:cNvSpPr>
            <a:spLocks noChangeShapeType="1"/>
          </p:cNvSpPr>
          <p:nvPr/>
        </p:nvSpPr>
        <p:spPr bwMode="auto">
          <a:xfrm flipH="1" flipV="1">
            <a:off x="2514600" y="1066800"/>
            <a:ext cx="2286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5" name="Line 7"/>
          <p:cNvSpPr>
            <a:spLocks noChangeShapeType="1"/>
          </p:cNvSpPr>
          <p:nvPr/>
        </p:nvSpPr>
        <p:spPr bwMode="auto">
          <a:xfrm rot="9600000" flipH="1" flipV="1">
            <a:off x="3355975" y="1622425"/>
            <a:ext cx="823913" cy="5302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72144" y="-77323"/>
            <a:ext cx="563808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SSA of heavy 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flavour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@ RHIC</a:t>
            </a:r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53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13" y="686409"/>
            <a:ext cx="3848727" cy="27454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360" y="686409"/>
            <a:ext cx="2142771" cy="2745425"/>
          </a:xfrm>
          <a:prstGeom prst="rect">
            <a:avLst/>
          </a:prstGeom>
        </p:spPr>
      </p:pic>
      <p:grpSp>
        <p:nvGrpSpPr>
          <p:cNvPr id="16" name="Group 18"/>
          <p:cNvGrpSpPr>
            <a:grpSpLocks/>
          </p:cNvGrpSpPr>
          <p:nvPr/>
        </p:nvGrpSpPr>
        <p:grpSpPr bwMode="auto">
          <a:xfrm>
            <a:off x="529762" y="3574358"/>
            <a:ext cx="3715956" cy="2904839"/>
            <a:chOff x="471" y="137"/>
            <a:chExt cx="2738" cy="2758"/>
          </a:xfrm>
        </p:grpSpPr>
        <p:pic>
          <p:nvPicPr>
            <p:cNvPr id="17" name="Picture 19" descr="AN_xF_Muon_Run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1" y="137"/>
              <a:ext cx="2738" cy="2758"/>
            </a:xfrm>
            <a:prstGeom prst="rect">
              <a:avLst/>
            </a:prstGeom>
            <a:noFill/>
          </p:spPr>
        </p:pic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1234" y="1380"/>
              <a:ext cx="672" cy="720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Group 15"/>
          <p:cNvGrpSpPr>
            <a:grpSpLocks/>
          </p:cNvGrpSpPr>
          <p:nvPr/>
        </p:nvGrpSpPr>
        <p:grpSpPr bwMode="auto">
          <a:xfrm>
            <a:off x="4815720" y="3574359"/>
            <a:ext cx="3470203" cy="2904839"/>
            <a:chOff x="3024" y="816"/>
            <a:chExt cx="2592" cy="2544"/>
          </a:xfrm>
        </p:grpSpPr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3024" y="816"/>
              <a:ext cx="2592" cy="2544"/>
              <a:chOff x="3408" y="1152"/>
              <a:chExt cx="2208" cy="1787"/>
            </a:xfrm>
          </p:grpSpPr>
          <p:pic>
            <p:nvPicPr>
              <p:cNvPr id="22" name="Picture 6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408" y="1152"/>
                <a:ext cx="2208" cy="1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3" name="Line 7"/>
              <p:cNvSpPr>
                <a:spLocks noChangeShapeType="1"/>
              </p:cNvSpPr>
              <p:nvPr/>
            </p:nvSpPr>
            <p:spPr bwMode="auto">
              <a:xfrm>
                <a:off x="3648" y="2270"/>
                <a:ext cx="17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4243" y="2064"/>
              <a:ext cx="173" cy="720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gamj"/>
          <p:cNvPicPr>
            <a:picLocks noChangeAspect="1" noChangeArrowheads="1"/>
          </p:cNvPicPr>
          <p:nvPr/>
        </p:nvPicPr>
        <p:blipFill>
          <a:blip r:embed="rId3"/>
          <a:srcRect l="3453" t="3447" r="3453" b="3447"/>
          <a:stretch>
            <a:fillRect/>
          </a:stretch>
        </p:blipFill>
        <p:spPr bwMode="auto">
          <a:xfrm>
            <a:off x="4474751" y="914400"/>
            <a:ext cx="4322350" cy="4330700"/>
          </a:xfrm>
          <a:prstGeom prst="rect">
            <a:avLst/>
          </a:prstGeom>
          <a:noFill/>
        </p:spPr>
      </p:pic>
      <p:pic>
        <p:nvPicPr>
          <p:cNvPr id="120837" name="Picture 5" descr="slide01_STAR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15757" y="3455229"/>
            <a:ext cx="618085" cy="44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4627150" y="5294293"/>
            <a:ext cx="4114800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/>
              <a:t>10</a:t>
            </a:r>
            <a:r>
              <a:rPr lang="en-US" sz="1400" baseline="30000" dirty="0"/>
              <a:t>4</a:t>
            </a:r>
            <a:r>
              <a:rPr lang="en-US" sz="1400" dirty="0"/>
              <a:t> useable forward photon + jet coincidences</a:t>
            </a:r>
            <a:r>
              <a:rPr lang="en-US" sz="1400" dirty="0" smtClean="0"/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/>
              <a:t>are </a:t>
            </a:r>
            <a:r>
              <a:rPr lang="en-US" sz="1400" dirty="0"/>
              <a:t>expected in a 30 pb</a:t>
            </a:r>
            <a:r>
              <a:rPr lang="en-US" sz="1400" baseline="30000" dirty="0"/>
              <a:t>-1</a:t>
            </a:r>
            <a:r>
              <a:rPr lang="en-US" sz="1400" dirty="0"/>
              <a:t> data sample</a:t>
            </a:r>
            <a:r>
              <a:rPr lang="en-US" sz="1400" dirty="0" smtClean="0"/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/>
              <a:t>with </a:t>
            </a:r>
            <a:r>
              <a:rPr lang="en-US" sz="1400" dirty="0"/>
              <a:t>60% beam polarization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2208836" y="-116792"/>
            <a:ext cx="447342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SSA for </a:t>
            </a:r>
            <a:r>
              <a:rPr lang="en-US" sz="40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/>
              </a:rPr>
              <a:t>g</a:t>
            </a:r>
            <a:r>
              <a:rPr lang="en-US" sz="40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/>
              </a:rPr>
              <a:t> 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&amp; jet @ RHIC</a:t>
            </a:r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54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15"/>
          <p:cNvGrpSpPr>
            <a:grpSpLocks/>
          </p:cNvGrpSpPr>
          <p:nvPr/>
        </p:nvGrpSpPr>
        <p:grpSpPr bwMode="auto">
          <a:xfrm>
            <a:off x="87588" y="1914765"/>
            <a:ext cx="4191000" cy="4200525"/>
            <a:chOff x="228600" y="2352675"/>
            <a:chExt cx="4191000" cy="4200525"/>
          </a:xfrm>
        </p:grpSpPr>
        <p:pic>
          <p:nvPicPr>
            <p:cNvPr id="27" name="Picture 30" descr="pjsh"/>
            <p:cNvPicPr>
              <a:picLocks noChangeAspect="1" noChangeArrowheads="1"/>
            </p:cNvPicPr>
            <p:nvPr/>
          </p:nvPicPr>
          <p:blipFill>
            <a:blip r:embed="rId5"/>
            <a:srcRect l="1295" t="5171" r="9065" b="5171"/>
            <a:stretch>
              <a:fillRect/>
            </a:stretch>
          </p:blipFill>
          <p:spPr bwMode="auto">
            <a:xfrm>
              <a:off x="228600" y="2352675"/>
              <a:ext cx="4191000" cy="420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286000" y="2879725"/>
              <a:ext cx="1625600" cy="3968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29" name="TextBox 14"/>
          <p:cNvSpPr txBox="1">
            <a:spLocks noChangeArrowheads="1"/>
          </p:cNvSpPr>
          <p:nvPr/>
        </p:nvSpPr>
        <p:spPr bwMode="auto">
          <a:xfrm>
            <a:off x="131382" y="6096334"/>
            <a:ext cx="449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-65" charset="0"/>
                <a:ea typeface="Arial" pitchFamily="-65" charset="0"/>
                <a:cs typeface="Arial" pitchFamily="-65" charset="0"/>
              </a:rPr>
              <a:t>“</a:t>
            </a:r>
            <a:r>
              <a:rPr lang="en-US" b="1" dirty="0">
                <a:solidFill>
                  <a:srgbClr val="FF0000"/>
                </a:solidFill>
                <a:latin typeface="Calibri" pitchFamily="-65" charset="0"/>
                <a:ea typeface="Arial" pitchFamily="-65" charset="0"/>
                <a:cs typeface="Arial" pitchFamily="-65" charset="0"/>
              </a:rPr>
              <a:t>Jet shape” in data matches simulation </a:t>
            </a:r>
            <a:r>
              <a:rPr lang="en-US" b="1" dirty="0" smtClean="0">
                <a:solidFill>
                  <a:srgbClr val="FF0000"/>
                </a:solidFill>
                <a:latin typeface="Calibri" pitchFamily="-65" charset="0"/>
                <a:ea typeface="Arial" pitchFamily="-65" charset="0"/>
                <a:cs typeface="Arial" pitchFamily="-65" charset="0"/>
              </a:rPr>
              <a:t>well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214080" y="1276622"/>
            <a:ext cx="4114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Calibri" pitchFamily="-65" charset="0"/>
                <a:ea typeface="Times New Roman" pitchFamily="-65" charset="0"/>
                <a:cs typeface="Times New Roman" pitchFamily="-65" charset="0"/>
              </a:rPr>
              <a:t>energy </a:t>
            </a:r>
            <a:r>
              <a:rPr lang="en-US" sz="1600" dirty="0">
                <a:latin typeface="Calibri" pitchFamily="-65" charset="0"/>
                <a:ea typeface="Times New Roman" pitchFamily="-65" charset="0"/>
                <a:cs typeface="Times New Roman" pitchFamily="-65" charset="0"/>
              </a:rPr>
              <a:t>distribution</a:t>
            </a:r>
            <a:r>
              <a:rPr lang="en-US" sz="1600" dirty="0" smtClean="0">
                <a:latin typeface="Calibri" pitchFamily="-65" charset="0"/>
                <a:ea typeface="Times New Roman" pitchFamily="-65" charset="0"/>
                <a:cs typeface="Times New Roman" pitchFamily="-65" charset="0"/>
              </a:rPr>
              <a:t> within </a:t>
            </a:r>
            <a:r>
              <a:rPr lang="en-US" sz="1600" dirty="0">
                <a:latin typeface="Calibri" pitchFamily="-65" charset="0"/>
                <a:ea typeface="Times New Roman" pitchFamily="-65" charset="0"/>
                <a:cs typeface="Times New Roman" pitchFamily="-65" charset="0"/>
              </a:rPr>
              <a:t>jet-like objects in the FMS as a function of distance from the jet axis.</a:t>
            </a:r>
          </a:p>
          <a:p>
            <a:endParaRPr lang="en-US" sz="1600" dirty="0">
              <a:latin typeface="Calibri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9200" y="775088"/>
            <a:ext cx="4080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 fragmentation       No Collins effect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 flipV="1">
            <a:off x="2160108" y="959389"/>
            <a:ext cx="259139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9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55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40" y="602705"/>
            <a:ext cx="4285050" cy="574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905" y="915284"/>
            <a:ext cx="3183178" cy="25651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9687" y="3163004"/>
            <a:ext cx="3211396" cy="263587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36773" y="-116792"/>
            <a:ext cx="74175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SSA of leptons from W decay @ RHIC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98293" y="6175860"/>
            <a:ext cx="1542146" cy="30777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arXiv</a:t>
            </a:r>
            <a:r>
              <a:rPr lang="en-US" sz="1400" dirty="0" smtClean="0"/>
              <a:t>: 0805.2677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7038814" y="1028042"/>
            <a:ext cx="2094519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Z.B. Kang, J.W. Qui</a:t>
            </a:r>
          </a:p>
          <a:p>
            <a:r>
              <a:rPr lang="en-US" sz="1400" dirty="0" smtClean="0"/>
              <a:t>PRL 103 (2009) 172001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599687" y="602705"/>
            <a:ext cx="439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SSA survives the dilution due to W decay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019942" y="5835633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Flavor separation !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Z’s as clean theoretically as DY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ardrop 28"/>
          <p:cNvSpPr/>
          <p:nvPr/>
        </p:nvSpPr>
        <p:spPr>
          <a:xfrm>
            <a:off x="228600" y="3647119"/>
            <a:ext cx="4343400" cy="2654441"/>
          </a:xfrm>
          <a:prstGeom prst="teardrop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27"/>
          <p:cNvSpPr/>
          <p:nvPr/>
        </p:nvSpPr>
        <p:spPr>
          <a:xfrm rot="5400000">
            <a:off x="1058389" y="133506"/>
            <a:ext cx="2683830" cy="4343397"/>
          </a:xfrm>
          <a:prstGeom prst="teardrop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ardrop 26"/>
          <p:cNvSpPr/>
          <p:nvPr/>
        </p:nvSpPr>
        <p:spPr>
          <a:xfrm rot="16200000">
            <a:off x="5401787" y="2817336"/>
            <a:ext cx="2683830" cy="4343397"/>
          </a:xfrm>
          <a:prstGeom prst="teardrop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ardrop 25"/>
          <p:cNvSpPr/>
          <p:nvPr/>
        </p:nvSpPr>
        <p:spPr>
          <a:xfrm rot="10800000">
            <a:off x="4572001" y="977560"/>
            <a:ext cx="4343400" cy="2654441"/>
          </a:xfrm>
          <a:prstGeom prst="teardrop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 w="50800">
            <a:solidFill>
              <a:srgbClr val="008000"/>
            </a:solidFill>
          </a:ln>
          <a:effectLst>
            <a:glow rad="101600">
              <a:schemeClr val="accent3">
                <a:lumMod val="75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75421" y="4393730"/>
            <a:ext cx="2799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e+e</a:t>
            </a:r>
            <a:r>
              <a:rPr lang="en-US" dirty="0" smtClean="0">
                <a:solidFill>
                  <a:srgbClr val="FF0000"/>
                </a:solidFill>
              </a:rPr>
              <a:t>- annihilation: 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dependence</a:t>
            </a:r>
          </a:p>
          <a:p>
            <a:r>
              <a:rPr lang="en-US" dirty="0" smtClean="0"/>
              <a:t>Evolution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1" y="1758950"/>
            <a:ext cx="2864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Drell</a:t>
            </a:r>
            <a:r>
              <a:rPr lang="en-US" dirty="0" smtClean="0">
                <a:solidFill>
                  <a:srgbClr val="FF0000"/>
                </a:solidFill>
              </a:rPr>
              <a:t>-Yan: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Universality (sign change)</a:t>
            </a:r>
          </a:p>
          <a:p>
            <a:r>
              <a:rPr lang="en-US" dirty="0" smtClean="0"/>
              <a:t>Flavor decomposition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6002" y="4247227"/>
            <a:ext cx="29718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SIDIS:  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Multidimensional analysis</a:t>
            </a:r>
          </a:p>
          <a:p>
            <a:r>
              <a:rPr lang="en-US" dirty="0" smtClean="0"/>
              <a:t>    </a:t>
            </a:r>
            <a:r>
              <a:rPr lang="en-US" sz="1400" dirty="0" smtClean="0"/>
              <a:t>factorize </a:t>
            </a:r>
            <a:r>
              <a:rPr lang="en-US" sz="1400" dirty="0" err="1" smtClean="0"/>
              <a:t>PDFs</a:t>
            </a:r>
            <a:r>
              <a:rPr lang="en-US" sz="1400" dirty="0" smtClean="0"/>
              <a:t> and </a:t>
            </a:r>
            <a:r>
              <a:rPr lang="en-US" sz="1400" dirty="0" err="1" smtClean="0"/>
              <a:t>FFs</a:t>
            </a:r>
            <a:endParaRPr lang="en-US" sz="1400" dirty="0" smtClean="0"/>
          </a:p>
          <a:p>
            <a:r>
              <a:rPr lang="en-US" sz="1400" dirty="0" smtClean="0"/>
              <a:t>     investigate higher-twists </a:t>
            </a:r>
          </a:p>
          <a:p>
            <a:r>
              <a:rPr lang="en-US" sz="1400" dirty="0" smtClean="0"/>
              <a:t>     study </a:t>
            </a:r>
            <a:r>
              <a:rPr lang="en-US" sz="1400" dirty="0" err="1" smtClean="0"/>
              <a:t>perturbative</a:t>
            </a:r>
            <a:r>
              <a:rPr lang="en-US" sz="1400" dirty="0" smtClean="0"/>
              <a:t> 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transition</a:t>
            </a:r>
            <a:endParaRPr lang="en-US" dirty="0" smtClean="0"/>
          </a:p>
          <a:p>
            <a:r>
              <a:rPr lang="en-US" sz="1400" dirty="0" smtClean="0"/>
              <a:t>     flavor decomposition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1673819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pp reactions: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</a:p>
          <a:p>
            <a:endParaRPr lang="en-US" dirty="0" smtClean="0"/>
          </a:p>
          <a:p>
            <a:r>
              <a:rPr lang="en-US" dirty="0" smtClean="0"/>
              <a:t>Factorization </a:t>
            </a:r>
          </a:p>
          <a:p>
            <a:r>
              <a:rPr lang="en-US" dirty="0" smtClean="0"/>
              <a:t>Universality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1702" y="3435350"/>
            <a:ext cx="93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7848600" y="3430885"/>
            <a:ext cx="1210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CLEAN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581400" y="757535"/>
            <a:ext cx="2066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Hadron</a:t>
            </a:r>
            <a:r>
              <a:rPr lang="en-US" sz="2400" dirty="0" smtClean="0"/>
              <a:t> probe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3581168" y="6019800"/>
            <a:ext cx="1998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Lepton probe</a:t>
            </a:r>
            <a:endParaRPr lang="en-US" sz="2400" dirty="0"/>
          </a:p>
        </p:txBody>
      </p:sp>
      <p:sp>
        <p:nvSpPr>
          <p:cNvPr id="1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56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114273" y="-58396"/>
            <a:ext cx="256895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TMD palette</a:t>
            </a:r>
          </a:p>
          <a:p>
            <a:pPr algn="ctr">
              <a:defRPr/>
            </a:pP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8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41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urved Left Arrow 42"/>
          <p:cNvSpPr/>
          <p:nvPr/>
        </p:nvSpPr>
        <p:spPr>
          <a:xfrm rot="10800000">
            <a:off x="3185780" y="1996314"/>
            <a:ext cx="1780540" cy="2869141"/>
          </a:xfrm>
          <a:prstGeom prst="curvedLeftArrow">
            <a:avLst/>
          </a:prstGeom>
          <a:gradFill>
            <a:gsLst>
              <a:gs pos="0">
                <a:srgbClr val="FF0000"/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97390" y="3865135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e</a:t>
            </a:r>
            <a:r>
              <a:rPr lang="en-US" sz="2000" baseline="30000" dirty="0" err="1" smtClean="0"/>
              <a:t>+</a:t>
            </a:r>
            <a:r>
              <a:rPr lang="en-US" sz="2000" dirty="0" err="1" smtClean="0"/>
              <a:t>e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    </a:t>
            </a:r>
            <a:r>
              <a:rPr lang="en-US" sz="2000" dirty="0" err="1" smtClean="0"/>
              <a:t>hhX</a:t>
            </a:r>
            <a:endParaRPr lang="en-US" sz="20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3055881" y="3879734"/>
            <a:ext cx="1339579" cy="400110"/>
            <a:chOff x="4677182" y="1117810"/>
            <a:chExt cx="1339579" cy="400110"/>
          </a:xfrm>
        </p:grpSpPr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4677182" y="1117810"/>
              <a:ext cx="1339579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latin typeface="Arial" pitchFamily="-111" charset="0"/>
                </a:rPr>
                <a:t>e</a:t>
              </a:r>
              <a:r>
                <a:rPr lang="en-US" sz="2000" dirty="0" err="1" smtClean="0">
                  <a:latin typeface="Arial" pitchFamily="-111" charset="0"/>
                </a:rPr>
                <a:t>p</a:t>
              </a:r>
              <a:r>
                <a:rPr lang="en-US" sz="2000" dirty="0" smtClean="0"/>
                <a:t>     </a:t>
              </a:r>
              <a:r>
                <a:rPr lang="en-US" sz="2000" dirty="0" err="1" smtClean="0">
                  <a:latin typeface="Arial"/>
                </a:rPr>
                <a:t>e’h</a:t>
              </a:r>
              <a:r>
                <a:rPr lang="en-US" sz="2000" dirty="0" err="1" smtClean="0">
                  <a:latin typeface="Arial" pitchFamily="-111" charset="0"/>
                </a:rPr>
                <a:t>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45" name="Line 20"/>
            <p:cNvSpPr>
              <a:spLocks noChangeShapeType="1"/>
            </p:cNvSpPr>
            <p:nvPr/>
          </p:nvSpPr>
          <p:spPr bwMode="auto">
            <a:xfrm>
              <a:off x="5095299" y="1343044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884287" y="3077472"/>
            <a:ext cx="1292867" cy="400110"/>
            <a:chOff x="4730204" y="1027221"/>
            <a:chExt cx="1292867" cy="400110"/>
          </a:xfrm>
        </p:grpSpPr>
        <p:sp>
          <p:nvSpPr>
            <p:cNvPr id="47" name="Text Box 19"/>
            <p:cNvSpPr txBox="1">
              <a:spLocks noChangeArrowheads="1"/>
            </p:cNvSpPr>
            <p:nvPr/>
          </p:nvSpPr>
          <p:spPr bwMode="auto">
            <a:xfrm>
              <a:off x="4730204" y="1027221"/>
              <a:ext cx="1292867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Arial" pitchFamily="-111" charset="0"/>
                </a:rPr>
                <a:t>hp</a:t>
              </a:r>
              <a:r>
                <a:rPr lang="en-US" sz="2000" dirty="0"/>
                <a:t>  </a:t>
              </a:r>
              <a:r>
                <a:rPr lang="en-US" sz="2000" dirty="0" smtClean="0"/>
                <a:t>   </a:t>
              </a:r>
              <a:r>
                <a:rPr lang="en-US" sz="2000" dirty="0" err="1" smtClean="0">
                  <a:latin typeface="Symbol" pitchFamily="-111" charset="2"/>
                </a:rPr>
                <a:t>mm</a:t>
              </a:r>
              <a:r>
                <a:rPr lang="en-US" sz="2000" dirty="0" err="1" smtClean="0">
                  <a:latin typeface="Arial" pitchFamily="-111" charset="0"/>
                </a:rPr>
                <a:t>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48" name="Line 20"/>
            <p:cNvSpPr>
              <a:spLocks noChangeShapeType="1"/>
            </p:cNvSpPr>
            <p:nvPr/>
          </p:nvSpPr>
          <p:spPr bwMode="auto">
            <a:xfrm>
              <a:off x="5148321" y="1254537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098789" y="3096402"/>
            <a:ext cx="1133644" cy="400110"/>
            <a:chOff x="4744802" y="1027221"/>
            <a:chExt cx="1133644" cy="400110"/>
          </a:xfrm>
        </p:grpSpPr>
        <p:sp>
          <p:nvSpPr>
            <p:cNvPr id="50" name="Text Box 19"/>
            <p:cNvSpPr txBox="1">
              <a:spLocks noChangeArrowheads="1"/>
            </p:cNvSpPr>
            <p:nvPr/>
          </p:nvSpPr>
          <p:spPr bwMode="auto">
            <a:xfrm>
              <a:off x="4744802" y="1027221"/>
              <a:ext cx="1133644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Arial" pitchFamily="-111" charset="0"/>
                </a:rPr>
                <a:t>p</a:t>
              </a:r>
              <a:r>
                <a:rPr lang="en-US" sz="2000" dirty="0" smtClean="0">
                  <a:latin typeface="Arial" pitchFamily="-111" charset="0"/>
                </a:rPr>
                <a:t>p</a:t>
              </a:r>
              <a:r>
                <a:rPr lang="en-US" sz="2000" dirty="0" smtClean="0"/>
                <a:t>    </a:t>
              </a:r>
              <a:r>
                <a:rPr lang="en-US" sz="2000" dirty="0" smtClean="0">
                  <a:latin typeface="Symbol" pitchFamily="-111" charset="2"/>
                </a:rPr>
                <a:t> </a:t>
              </a:r>
              <a:r>
                <a:rPr lang="en-US" sz="2000" dirty="0" err="1" smtClean="0">
                  <a:latin typeface="Arial" pitchFamily="-111" charset="0"/>
                </a:rPr>
                <a:t>hX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51" name="Line 20"/>
            <p:cNvSpPr>
              <a:spLocks noChangeShapeType="1"/>
            </p:cNvSpPr>
            <p:nvPr/>
          </p:nvSpPr>
          <p:spPr bwMode="auto">
            <a:xfrm>
              <a:off x="5133723" y="1254537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4"/>
          <a:srcRect l="16869" t="12502" r="18977" b="6252"/>
          <a:stretch>
            <a:fillRect/>
          </a:stretch>
        </p:blipFill>
        <p:spPr bwMode="auto">
          <a:xfrm>
            <a:off x="668340" y="668987"/>
            <a:ext cx="3844919" cy="27372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086584" y="568543"/>
            <a:ext cx="3733800" cy="2743201"/>
            <a:chOff x="2574" y="523"/>
            <a:chExt cx="1973" cy="1384"/>
          </a:xfrm>
        </p:grpSpPr>
        <p:pic>
          <p:nvPicPr>
            <p:cNvPr id="7" name="Picture 12" descr="BoerMulders_DY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74" y="523"/>
              <a:ext cx="1973" cy="1384"/>
            </a:xfrm>
            <a:prstGeom prst="rect">
              <a:avLst/>
            </a:prstGeom>
            <a:noFill/>
          </p:spPr>
        </p:pic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4169" y="1046"/>
              <a:ext cx="320" cy="15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rgbClr val="3333FF"/>
                  </a:solidFill>
                  <a:latin typeface="Arial" pitchFamily="-65" charset="0"/>
                </a:rPr>
                <a:t>NA10</a:t>
              </a:r>
              <a:endParaRPr lang="it-IT" sz="1000">
                <a:solidFill>
                  <a:srgbClr val="3333FF"/>
                </a:solidFill>
                <a:latin typeface="Arial" pitchFamily="-65" charset="0"/>
              </a:endParaRPr>
            </a:p>
          </p:txBody>
        </p:sp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4149" y="1372"/>
              <a:ext cx="301" cy="15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chemeClr val="tx1"/>
                  </a:solidFill>
                  <a:latin typeface="Arial" pitchFamily="-65" charset="0"/>
                </a:rPr>
                <a:t>E866</a:t>
              </a:r>
              <a:endParaRPr lang="it-IT" sz="1000">
                <a:solidFill>
                  <a:schemeClr val="tx1"/>
                </a:solidFill>
                <a:latin typeface="Arial" pitchFamily="-65" charset="0"/>
              </a:endParaRPr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4129" y="672"/>
              <a:ext cx="301" cy="15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rgbClr val="FF3300"/>
                  </a:solidFill>
                  <a:latin typeface="Arial" pitchFamily="-65" charset="0"/>
                </a:rPr>
                <a:t>E615</a:t>
              </a:r>
              <a:endParaRPr lang="it-IT" sz="1000">
                <a:solidFill>
                  <a:srgbClr val="FF3300"/>
                </a:solidFill>
                <a:latin typeface="Arial" pitchFamily="-65" charset="0"/>
              </a:endParaRPr>
            </a:p>
          </p:txBody>
        </p:sp>
      </p:grpSp>
      <p:sp>
        <p:nvSpPr>
          <p:cNvPr id="12" name="Rectangle 28"/>
          <p:cNvSpPr txBox="1">
            <a:spLocks noChangeArrowheads="1"/>
          </p:cNvSpPr>
          <p:nvPr/>
        </p:nvSpPr>
        <p:spPr>
          <a:xfrm>
            <a:off x="457200" y="-108858"/>
            <a:ext cx="8153400" cy="70485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FF"/>
                </a:solidFill>
                <a:latin typeface="+mj-lt"/>
              </a:rPr>
              <a:t>pp, pd D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rell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-Yan @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Fermilab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21978" y="3250755"/>
            <a:ext cx="4088644" cy="3334151"/>
            <a:chOff x="4621978" y="3250755"/>
            <a:chExt cx="4088644" cy="3334151"/>
          </a:xfrm>
        </p:grpSpPr>
        <p:pic>
          <p:nvPicPr>
            <p:cNvPr id="81927" name="Picture 7" descr="dbub_e906_slid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69382" y="3250755"/>
              <a:ext cx="3341240" cy="3334151"/>
            </a:xfrm>
            <a:prstGeom prst="rect">
              <a:avLst/>
            </a:prstGeom>
            <a:noFill/>
          </p:spPr>
        </p:pic>
        <p:sp>
          <p:nvSpPr>
            <p:cNvPr id="13" name="Striped Right Arrow 12"/>
            <p:cNvSpPr/>
            <p:nvPr/>
          </p:nvSpPr>
          <p:spPr bwMode="auto">
            <a:xfrm>
              <a:off x="4621978" y="4685864"/>
              <a:ext cx="493802" cy="406358"/>
            </a:xfrm>
            <a:prstGeom prst="stripedRightArrow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rgbClr val="DC09F3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57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27575" y="2658764"/>
            <a:ext cx="3115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Sensitive to relative sign of h</a:t>
            </a:r>
            <a:r>
              <a:rPr lang="en-US" sz="1400" baseline="-25000" dirty="0" smtClean="0"/>
              <a:t>1</a:t>
            </a:r>
            <a:r>
              <a:rPr lang="en-US" sz="1400" baseline="30000" dirty="0" smtClean="0"/>
              <a:t>u</a:t>
            </a:r>
            <a:r>
              <a:rPr lang="en-US" sz="1400" dirty="0" smtClean="0"/>
              <a:t> </a:t>
            </a:r>
            <a:r>
              <a:rPr lang="en-US" sz="1400" dirty="0" err="1" smtClean="0"/>
              <a:t>vs</a:t>
            </a:r>
            <a:r>
              <a:rPr lang="en-US" sz="1400" dirty="0" smtClean="0"/>
              <a:t> h</a:t>
            </a:r>
            <a:r>
              <a:rPr lang="en-US" sz="1400" baseline="-25000" dirty="0" smtClean="0"/>
              <a:t>1</a:t>
            </a:r>
            <a:r>
              <a:rPr lang="en-US" sz="1400" baseline="30000" dirty="0" smtClean="0"/>
              <a:t>d</a:t>
            </a:r>
            <a:endParaRPr lang="en-US" sz="1400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1234093" y="1431946"/>
            <a:ext cx="544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E866</a:t>
            </a:r>
            <a:endParaRPr lang="en-US" sz="1200" dirty="0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533948" y="1532559"/>
            <a:ext cx="719954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200" dirty="0" err="1" smtClean="0">
                <a:solidFill>
                  <a:srgbClr val="CC0000"/>
                </a:solidFill>
              </a:rPr>
              <a:t>pQCD</a:t>
            </a:r>
            <a:endParaRPr lang="en-US" sz="1200" dirty="0">
              <a:solidFill>
                <a:srgbClr val="CC0000"/>
              </a:solidFill>
            </a:endParaRPr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 flipH="1" flipV="1">
            <a:off x="3490154" y="1708945"/>
            <a:ext cx="270334" cy="29633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9670" y="3188633"/>
            <a:ext cx="1548846" cy="24622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PRL 102 (2009) 182001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3789685" y="1809558"/>
            <a:ext cx="1505540" cy="40011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PRD 74 (2006) 014004</a:t>
            </a:r>
          </a:p>
          <a:p>
            <a:r>
              <a:rPr lang="en-US" sz="1000" dirty="0" smtClean="0"/>
              <a:t>PLB 656 (2007) 74</a:t>
            </a:r>
            <a:endParaRPr lang="en-US" sz="10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296621" y="3501349"/>
            <a:ext cx="4572183" cy="2952221"/>
            <a:chOff x="296621" y="3501349"/>
            <a:chExt cx="4572183" cy="2952221"/>
          </a:xfrm>
        </p:grpSpPr>
        <p:grpSp>
          <p:nvGrpSpPr>
            <p:cNvPr id="27" name="Group 26"/>
            <p:cNvGrpSpPr/>
            <p:nvPr/>
          </p:nvGrpSpPr>
          <p:grpSpPr>
            <a:xfrm>
              <a:off x="296621" y="3501349"/>
              <a:ext cx="4135981" cy="2952221"/>
              <a:chOff x="296621" y="3501349"/>
              <a:chExt cx="4135981" cy="2952221"/>
            </a:xfrm>
          </p:grpSpPr>
          <p:pic>
            <p:nvPicPr>
              <p:cNvPr id="81934" name="Picture 14" descr="txp_fig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931104" y="3996779"/>
                <a:ext cx="2559050" cy="5868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1" name="TextBox 10"/>
              <p:cNvSpPr txBox="1"/>
              <p:nvPr/>
            </p:nvSpPr>
            <p:spPr>
              <a:xfrm flipH="1">
                <a:off x="296621" y="3501349"/>
                <a:ext cx="40560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E906: </a:t>
                </a:r>
                <a:r>
                  <a:rPr lang="en-US" sz="1600" dirty="0" smtClean="0"/>
                  <a:t>Data taking starts this summer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96621" y="6084238"/>
                <a:ext cx="41359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Precise measurement of Boer-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Mulders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45072" y="4758859"/>
              <a:ext cx="4423732" cy="124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Extends E866 measurements at 120 </a:t>
              </a:r>
              <a:r>
                <a:rPr lang="en-US" sz="1500" dirty="0" err="1" smtClean="0"/>
                <a:t>GeV</a:t>
              </a:r>
              <a:endParaRPr lang="en-US" sz="1500" dirty="0" smtClean="0"/>
            </a:p>
            <a:p>
              <a:r>
                <a:rPr lang="en-US" sz="1500" dirty="0" smtClean="0"/>
                <a:t>          </a:t>
              </a:r>
              <a:r>
                <a:rPr lang="en-US" sz="1500" dirty="0" err="1" smtClean="0"/>
                <a:t>xsec</a:t>
              </a:r>
              <a:r>
                <a:rPr lang="en-US" sz="1500" dirty="0" smtClean="0"/>
                <a:t> scales as 1/s</a:t>
              </a:r>
            </a:p>
            <a:p>
              <a:r>
                <a:rPr lang="en-US" sz="1500" dirty="0" smtClean="0"/>
                <a:t>          background scales as </a:t>
              </a:r>
              <a:r>
                <a:rPr lang="en-US" sz="1500" dirty="0" err="1" smtClean="0"/>
                <a:t>s</a:t>
              </a:r>
              <a:endParaRPr lang="en-US" sz="1500" dirty="0" smtClean="0"/>
            </a:p>
            <a:p>
              <a:endParaRPr lang="en-US" sz="1500" dirty="0" smtClean="0"/>
            </a:p>
            <a:p>
              <a:r>
                <a:rPr lang="en-US" sz="1500" dirty="0" smtClean="0"/>
                <a:t>Systematic uncertainty ~1% in cross section ratio. </a:t>
              </a:r>
              <a:endParaRPr lang="en-US" sz="1500" dirty="0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665953" y="1694346"/>
            <a:ext cx="133769" cy="3990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47126" y="1030227"/>
            <a:ext cx="116028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Symbol"/>
              </a:rPr>
              <a:t>n</a:t>
            </a:r>
            <a:r>
              <a:rPr lang="en-US" sz="1400" dirty="0" smtClean="0">
                <a:latin typeface="Symbol"/>
              </a:rPr>
              <a:t> </a:t>
            </a:r>
            <a:r>
              <a:rPr lang="en-US" sz="1400" dirty="0" smtClean="0"/>
              <a:t>~ &lt;cos2</a:t>
            </a:r>
            <a:r>
              <a:rPr lang="en-US" sz="1400" dirty="0" smtClean="0">
                <a:latin typeface="Symbol"/>
              </a:rPr>
              <a:t>f</a:t>
            </a:r>
            <a:r>
              <a:rPr lang="en-US" sz="1400" dirty="0" smtClean="0"/>
              <a:t>&gt;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4550237" y="1022244"/>
            <a:ext cx="116028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Symbol"/>
              </a:rPr>
              <a:t>n</a:t>
            </a:r>
            <a:r>
              <a:rPr lang="en-US" sz="1400" dirty="0" smtClean="0">
                <a:latin typeface="Symbol"/>
              </a:rPr>
              <a:t> </a:t>
            </a:r>
            <a:r>
              <a:rPr lang="en-US" sz="1400" dirty="0" smtClean="0"/>
              <a:t>~ &lt;cos2</a:t>
            </a:r>
            <a:r>
              <a:rPr lang="en-US" sz="1400" dirty="0" smtClean="0">
                <a:latin typeface="Symbol"/>
              </a:rPr>
              <a:t>f</a:t>
            </a:r>
            <a:r>
              <a:rPr lang="en-US" sz="1400" dirty="0" smtClean="0"/>
              <a:t>&gt;</a:t>
            </a:r>
            <a:endParaRPr lang="en-US" sz="1400" dirty="0"/>
          </a:p>
        </p:txBody>
      </p:sp>
      <p:sp>
        <p:nvSpPr>
          <p:cNvPr id="32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35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256373" y="3368254"/>
            <a:ext cx="3281900" cy="3220464"/>
            <a:chOff x="5256373" y="3368254"/>
            <a:chExt cx="3281900" cy="3220464"/>
          </a:xfrm>
        </p:grpSpPr>
        <p:grpSp>
          <p:nvGrpSpPr>
            <p:cNvPr id="25" name="Group 24"/>
            <p:cNvGrpSpPr/>
            <p:nvPr/>
          </p:nvGrpSpPr>
          <p:grpSpPr>
            <a:xfrm>
              <a:off x="5256373" y="3368254"/>
              <a:ext cx="3281900" cy="3220464"/>
              <a:chOff x="5300167" y="3368254"/>
              <a:chExt cx="3281900" cy="3220464"/>
            </a:xfrm>
          </p:grpSpPr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300167" y="3368254"/>
                <a:ext cx="3281900" cy="32204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3" name="Text Box 60"/>
              <p:cNvSpPr txBox="1">
                <a:spLocks noChangeArrowheads="1"/>
              </p:cNvSpPr>
              <p:nvPr/>
            </p:nvSpPr>
            <p:spPr bwMode="auto">
              <a:xfrm>
                <a:off x="5910135" y="3572477"/>
                <a:ext cx="1722438" cy="271859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91431" tIns="45715" rIns="91431" bIns="45715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it-IT" sz="1400" b="0" dirty="0">
                    <a:ea typeface="Arial" pitchFamily="-108" charset="0"/>
                    <a:cs typeface="Arial" pitchFamily="-108" charset="0"/>
                  </a:rPr>
                  <a:t>√s = 200 GeV  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5702987" y="5949660"/>
              <a:ext cx="26370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W. </a:t>
              </a:r>
              <a:r>
                <a:rPr lang="en-US" sz="1000" dirty="0" err="1" smtClean="0"/>
                <a:t>Vogelsang</a:t>
              </a:r>
              <a:r>
                <a:rPr lang="en-US" sz="1000" dirty="0" smtClean="0"/>
                <a:t> et al., PRD72 (2005) 054028</a:t>
              </a:r>
              <a:endParaRPr lang="en-US" sz="1000" dirty="0"/>
            </a:p>
          </p:txBody>
        </p:sp>
      </p:grpSp>
      <p:pic>
        <p:nvPicPr>
          <p:cNvPr id="40" name="Picture 39" descr="Snapshot 2009-09-24 15-38-07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30" y="706465"/>
            <a:ext cx="3659515" cy="251403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9166" y="1255536"/>
            <a:ext cx="4955222" cy="5315579"/>
            <a:chOff x="9166" y="1255536"/>
            <a:chExt cx="4955222" cy="5315579"/>
          </a:xfrm>
        </p:grpSpPr>
        <p:pic>
          <p:nvPicPr>
            <p:cNvPr id="32" name="Picture 31" descr="Snapshot 2009-09-24 16-21-05.tif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66" y="3474618"/>
              <a:ext cx="4754524" cy="3096497"/>
            </a:xfrm>
            <a:prstGeom prst="rect">
              <a:avLst/>
            </a:prstGeom>
          </p:spPr>
        </p:pic>
        <p:sp>
          <p:nvSpPr>
            <p:cNvPr id="33" name="Text Box 5"/>
            <p:cNvSpPr txBox="1">
              <a:spLocks noChangeArrowheads="1"/>
            </p:cNvSpPr>
            <p:nvPr/>
          </p:nvSpPr>
          <p:spPr bwMode="auto">
            <a:xfrm>
              <a:off x="23764" y="3235097"/>
              <a:ext cx="2590800" cy="40011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lg" len="lg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i="1" dirty="0" err="1">
                  <a:latin typeface="Times New Roman" charset="0"/>
                </a:rPr>
                <a:t>e</a:t>
              </a:r>
              <a:r>
                <a:rPr lang="en-US" sz="2000" baseline="30000" dirty="0" err="1">
                  <a:latin typeface="Symbol" charset="2"/>
                </a:rPr>
                <a:t>+</a:t>
              </a:r>
              <a:r>
                <a:rPr lang="en-US" sz="2000" i="1" dirty="0" err="1">
                  <a:latin typeface="Times New Roman" charset="0"/>
                </a:rPr>
                <a:t>e</a:t>
              </a:r>
              <a:r>
                <a:rPr lang="en-US" sz="2000" baseline="30000" dirty="0" smtClean="0">
                  <a:latin typeface="Symbol" charset="2"/>
                </a:rPr>
                <a:t>-</a:t>
              </a:r>
              <a:r>
                <a:rPr lang="en-US" sz="2000" dirty="0" smtClean="0">
                  <a:latin typeface="Symbol" charset="2"/>
                </a:rPr>
                <a:t>:   </a:t>
              </a:r>
              <a:r>
                <a:rPr lang="en-US" sz="1600" dirty="0" smtClean="0">
                  <a:latin typeface="Arial Unicode MS" charset="0"/>
                </a:rPr>
                <a:t>|</a:t>
              </a:r>
              <a:r>
                <a:rPr lang="en-US" sz="1600" dirty="0" err="1">
                  <a:latin typeface="Symbol" charset="2"/>
                </a:rPr>
                <a:t>h</a:t>
              </a:r>
              <a:r>
                <a:rPr lang="en-US" sz="1600" dirty="0">
                  <a:latin typeface="Arial Unicode MS" charset="0"/>
                </a:rPr>
                <a:t>|&lt;0.35</a:t>
              </a:r>
            </a:p>
          </p:txBody>
        </p:sp>
        <p:sp>
          <p:nvSpPr>
            <p:cNvPr id="34" name="Text Box 6"/>
            <p:cNvSpPr txBox="1">
              <a:spLocks noChangeArrowheads="1"/>
            </p:cNvSpPr>
            <p:nvPr/>
          </p:nvSpPr>
          <p:spPr bwMode="auto">
            <a:xfrm>
              <a:off x="2449788" y="3220498"/>
              <a:ext cx="2514600" cy="40011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lg" len="lg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i="1" dirty="0" err="1">
                  <a:latin typeface="Symbol" charset="2"/>
                </a:rPr>
                <a:t>m</a:t>
              </a:r>
              <a:r>
                <a:rPr lang="en-US" sz="2000" baseline="30000" dirty="0" err="1">
                  <a:latin typeface="Symbol" charset="2"/>
                </a:rPr>
                <a:t>+</a:t>
              </a:r>
              <a:r>
                <a:rPr lang="en-US" sz="2000" i="1" dirty="0" err="1">
                  <a:latin typeface="Symbol" charset="2"/>
                </a:rPr>
                <a:t>m</a:t>
              </a:r>
              <a:r>
                <a:rPr lang="en-US" sz="2000" baseline="30000" dirty="0" smtClean="0">
                  <a:latin typeface="Symbol" charset="2"/>
                </a:rPr>
                <a:t>- </a:t>
              </a:r>
              <a:r>
                <a:rPr lang="en-US" sz="2000" dirty="0" smtClean="0">
                  <a:latin typeface="Symbol" charset="2"/>
                </a:rPr>
                <a:t>: </a:t>
              </a:r>
              <a:r>
                <a:rPr lang="en-US" sz="1600" dirty="0" smtClean="0">
                  <a:latin typeface="Arial Unicode MS" charset="0"/>
                </a:rPr>
                <a:t>1.2</a:t>
              </a:r>
              <a:r>
                <a:rPr lang="en-US" sz="1600" dirty="0">
                  <a:latin typeface="Arial Unicode MS" charset="0"/>
                </a:rPr>
                <a:t>&lt;|</a:t>
              </a:r>
              <a:r>
                <a:rPr lang="en-US" sz="1600" dirty="0" err="1">
                  <a:latin typeface="Symbol" charset="2"/>
                </a:rPr>
                <a:t>h</a:t>
              </a:r>
              <a:r>
                <a:rPr lang="en-US" sz="1600" dirty="0">
                  <a:latin typeface="Arial Unicode MS" charset="0"/>
                </a:rPr>
                <a:t>|&lt;2.2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1459828" y="1255536"/>
              <a:ext cx="569333" cy="58948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/>
            <p:cNvCxnSpPr>
              <a:stCxn id="42" idx="4"/>
              <a:endCxn id="34" idx="1"/>
            </p:cNvCxnSpPr>
            <p:nvPr/>
          </p:nvCxnSpPr>
          <p:spPr>
            <a:xfrm rot="16200000" flipH="1">
              <a:off x="1309374" y="2280138"/>
              <a:ext cx="1575535" cy="70529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28"/>
          <p:cNvSpPr txBox="1">
            <a:spLocks noChangeArrowheads="1"/>
          </p:cNvSpPr>
          <p:nvPr/>
        </p:nvSpPr>
        <p:spPr>
          <a:xfrm>
            <a:off x="457200" y="-58396"/>
            <a:ext cx="8153400" cy="70485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pp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Drell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-Yan @ RHIC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58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286908" y="1845018"/>
            <a:ext cx="233910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Need detector upgrades to</a:t>
            </a:r>
          </a:p>
          <a:p>
            <a:r>
              <a:rPr lang="en-US" sz="1200" dirty="0" smtClean="0"/>
              <a:t>distinguish DY and heavy flavor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269757" y="1255536"/>
            <a:ext cx="200104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J/</a:t>
            </a:r>
            <a:r>
              <a:rPr lang="en-US" sz="1200" dirty="0" err="1" smtClean="0">
                <a:latin typeface="Symbol"/>
              </a:rPr>
              <a:t>y</a:t>
            </a:r>
            <a:r>
              <a:rPr lang="en-US" sz="1200" dirty="0" smtClean="0"/>
              <a:t> as benchmark channel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5377844" y="693168"/>
            <a:ext cx="3681520" cy="2688220"/>
            <a:chOff x="5377844" y="693168"/>
            <a:chExt cx="3681520" cy="2688220"/>
          </a:xfrm>
        </p:grpSpPr>
        <p:pic>
          <p:nvPicPr>
            <p:cNvPr id="39" name="Picture 38" descr="Snapshot 2009-09-24 15-35-38.tif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7844" y="693168"/>
              <a:ext cx="2693292" cy="2688220"/>
            </a:xfrm>
            <a:prstGeom prst="rect">
              <a:avLst/>
            </a:prstGeom>
            <a:ln>
              <a:noFill/>
            </a:ln>
          </p:spPr>
        </p:pic>
        <p:sp>
          <p:nvSpPr>
            <p:cNvPr id="47" name="TextBox 46"/>
            <p:cNvSpPr txBox="1"/>
            <p:nvPr/>
          </p:nvSpPr>
          <p:spPr>
            <a:xfrm>
              <a:off x="7690965" y="978537"/>
              <a:ext cx="12893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</a:t>
              </a:r>
              <a:r>
                <a:rPr lang="en-US" baseline="-25000" dirty="0" smtClean="0">
                  <a:latin typeface="Symbol"/>
                </a:rPr>
                <a:t>g</a:t>
              </a:r>
              <a:r>
                <a:rPr lang="en-US" baseline="-25000" dirty="0" smtClean="0"/>
                <a:t>*</a:t>
              </a:r>
              <a:r>
                <a:rPr lang="en-US" dirty="0" smtClean="0"/>
                <a:t>&gt;4 </a:t>
              </a:r>
              <a:r>
                <a:rPr lang="en-US" dirty="0" err="1" smtClean="0"/>
                <a:t>GeV</a:t>
              </a:r>
              <a:endParaRPr lang="en-US" baseline="-250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226647" y="2544624"/>
              <a:ext cx="832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>
                  <a:latin typeface="Symbol"/>
                </a:rPr>
                <a:t>1</a:t>
              </a:r>
              <a:r>
                <a:rPr lang="en-US" dirty="0" smtClean="0"/>
                <a:t>&gt;0.3 </a:t>
              </a:r>
              <a:endParaRPr lang="en-US" baseline="-25000" dirty="0"/>
            </a:p>
          </p:txBody>
        </p:sp>
        <p:sp>
          <p:nvSpPr>
            <p:cNvPr id="49" name="Right Brace 48"/>
            <p:cNvSpPr/>
            <p:nvPr/>
          </p:nvSpPr>
          <p:spPr>
            <a:xfrm>
              <a:off x="7852165" y="2306683"/>
              <a:ext cx="321157" cy="913814"/>
            </a:xfrm>
            <a:prstGeom prst="rightBrace">
              <a:avLst/>
            </a:prstGeom>
            <a:ln>
              <a:solidFill>
                <a:srgbClr val="FF22F6"/>
              </a:solidFill>
            </a:ln>
            <a:effectLst>
              <a:glow rad="101600">
                <a:srgbClr val="FFB3E2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9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napshot 2009-09-28 16-38-5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9" y="1913009"/>
            <a:ext cx="3061299" cy="3181350"/>
          </a:xfrm>
          <a:prstGeom prst="rect">
            <a:avLst/>
          </a:prstGeom>
        </p:spPr>
      </p:pic>
      <p:sp>
        <p:nvSpPr>
          <p:cNvPr id="5" name="Rectangle 28"/>
          <p:cNvSpPr txBox="1">
            <a:spLocks noChangeArrowheads="1"/>
          </p:cNvSpPr>
          <p:nvPr/>
        </p:nvSpPr>
        <p:spPr>
          <a:xfrm>
            <a:off x="457200" y="-58396"/>
            <a:ext cx="8153400" cy="70485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00FF"/>
                </a:solidFill>
                <a:latin typeface="Symbol"/>
              </a:rPr>
              <a:t>p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Drell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-Yan @ CERN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158956"/>
            <a:ext cx="4678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Under study is the feasibility of the measurement: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2014624" y="690251"/>
            <a:ext cx="48787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/>
              </a:rPr>
              <a:t>Proposal: </a:t>
            </a:r>
            <a:r>
              <a:rPr lang="en-US" sz="1600" dirty="0" err="1" smtClean="0">
                <a:latin typeface="Symbol"/>
              </a:rPr>
              <a:t>π</a:t>
            </a:r>
            <a:r>
              <a:rPr lang="en-US" sz="1600" baseline="30000" dirty="0" smtClean="0"/>
              <a:t>−</a:t>
            </a:r>
            <a:r>
              <a:rPr lang="en-US" sz="1600" dirty="0" smtClean="0"/>
              <a:t> beam of 160 </a:t>
            </a:r>
            <a:r>
              <a:rPr lang="en-US" sz="1600" dirty="0" err="1" smtClean="0"/>
              <a:t>GeV/c</a:t>
            </a:r>
            <a:r>
              <a:rPr lang="en-US" sz="1600" dirty="0" smtClean="0"/>
              <a:t> on a NH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target</a:t>
            </a:r>
            <a:endParaRPr lang="en-US" sz="1600" dirty="0"/>
          </a:p>
        </p:txBody>
      </p:sp>
      <p:pic>
        <p:nvPicPr>
          <p:cNvPr id="10" name="Picture 9" descr="Snapshot 2009-09-24 12-03-26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5050562"/>
            <a:ext cx="4141813" cy="1467301"/>
          </a:xfrm>
          <a:prstGeom prst="rect">
            <a:avLst/>
          </a:prstGeom>
        </p:spPr>
      </p:pic>
      <p:pic>
        <p:nvPicPr>
          <p:cNvPr id="13" name="Picture 12" descr="Snapshot 2009-09-15 15-15-21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5199985"/>
            <a:ext cx="2281093" cy="1145977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228600" y="5279162"/>
            <a:ext cx="2084788" cy="917377"/>
            <a:chOff x="685800" y="2069068"/>
            <a:chExt cx="2084788" cy="917377"/>
          </a:xfrm>
        </p:grpSpPr>
        <p:sp>
          <p:nvSpPr>
            <p:cNvPr id="16" name="TextBox 15"/>
            <p:cNvSpPr txBox="1"/>
            <p:nvPr/>
          </p:nvSpPr>
          <p:spPr>
            <a:xfrm>
              <a:off x="685800" y="2373868"/>
              <a:ext cx="18152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Wingdings"/>
                  <a:ea typeface="Wingdings"/>
                  <a:cs typeface="Wingdings"/>
                </a:rPr>
                <a:t></a:t>
              </a:r>
              <a:r>
                <a:rPr lang="en-US" sz="1400" dirty="0" smtClean="0">
                  <a:latin typeface="Wingdings"/>
                  <a:ea typeface="Wingdings"/>
                  <a:cs typeface="Wingdings"/>
                </a:rPr>
                <a:t> </a:t>
              </a:r>
              <a:r>
                <a:rPr lang="en-US" sz="1400" dirty="0" err="1" smtClean="0"/>
                <a:t>Hadron</a:t>
              </a:r>
              <a:r>
                <a:rPr lang="en-US" sz="1400" dirty="0" smtClean="0"/>
                <a:t> absorber</a:t>
              </a:r>
              <a:endParaRPr lang="en-US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5800" y="2069068"/>
              <a:ext cx="16466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Wingdings"/>
                  <a:ea typeface="Wingdings"/>
                  <a:cs typeface="Wingdings"/>
                </a:rPr>
                <a:t></a:t>
              </a:r>
              <a:r>
                <a:rPr lang="en-US" sz="1400" dirty="0" smtClean="0">
                  <a:latin typeface="Wingdings"/>
                  <a:ea typeface="Wingdings"/>
                  <a:cs typeface="Wingdings"/>
                </a:rPr>
                <a:t> </a:t>
              </a:r>
              <a:r>
                <a:rPr lang="en-US" sz="1400" dirty="0" err="1" smtClean="0"/>
                <a:t>Dimuon</a:t>
              </a:r>
              <a:r>
                <a:rPr lang="en-US" sz="1400" dirty="0" smtClean="0"/>
                <a:t> trigger</a:t>
              </a:r>
              <a:endParaRPr lang="en-US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5800" y="2678668"/>
              <a:ext cx="2084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Wingdings"/>
                  <a:ea typeface="Wingdings"/>
                  <a:cs typeface="Wingdings"/>
                </a:rPr>
                <a:t></a:t>
              </a:r>
              <a:r>
                <a:rPr lang="en-US" sz="1400" dirty="0" smtClean="0">
                  <a:latin typeface="Wingdings"/>
                  <a:ea typeface="Wingdings"/>
                  <a:cs typeface="Wingdings"/>
                </a:rPr>
                <a:t> </a:t>
              </a:r>
              <a:r>
                <a:rPr lang="en-US" sz="1400" dirty="0" smtClean="0"/>
                <a:t>Radiation conditions</a:t>
              </a:r>
              <a:endParaRPr lang="en-US" sz="1400" dirty="0"/>
            </a:p>
          </p:txBody>
        </p:sp>
      </p:grpSp>
      <p:sp>
        <p:nvSpPr>
          <p:cNvPr id="1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59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7"/>
          <p:cNvGrpSpPr/>
          <p:nvPr/>
        </p:nvGrpSpPr>
        <p:grpSpPr>
          <a:xfrm>
            <a:off x="79410" y="1648936"/>
            <a:ext cx="3195842" cy="3263534"/>
            <a:chOff x="79410" y="1648936"/>
            <a:chExt cx="3195842" cy="3263534"/>
          </a:xfrm>
        </p:grpSpPr>
        <p:pic>
          <p:nvPicPr>
            <p:cNvPr id="3" name="Picture 2" descr="Snapshot 2009-09-24 11-51-02.tif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410" y="1942114"/>
              <a:ext cx="3195842" cy="297035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15955" y="1648936"/>
              <a:ext cx="17748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2007 12h beam test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40"/>
          <p:cNvGrpSpPr/>
          <p:nvPr/>
        </p:nvGrpSpPr>
        <p:grpSpPr>
          <a:xfrm>
            <a:off x="3253623" y="1648936"/>
            <a:ext cx="5860063" cy="3263534"/>
            <a:chOff x="3253623" y="1648936"/>
            <a:chExt cx="5860063" cy="3263534"/>
          </a:xfrm>
        </p:grpSpPr>
        <p:grpSp>
          <p:nvGrpSpPr>
            <p:cNvPr id="9" name="Group 39"/>
            <p:cNvGrpSpPr/>
            <p:nvPr/>
          </p:nvGrpSpPr>
          <p:grpSpPr>
            <a:xfrm>
              <a:off x="3253623" y="1648936"/>
              <a:ext cx="5860063" cy="3263534"/>
              <a:chOff x="3253623" y="1648936"/>
              <a:chExt cx="5860063" cy="3263534"/>
            </a:xfrm>
          </p:grpSpPr>
          <p:grpSp>
            <p:nvGrpSpPr>
              <p:cNvPr id="11" name="Group 38"/>
              <p:cNvGrpSpPr/>
              <p:nvPr/>
            </p:nvGrpSpPr>
            <p:grpSpPr>
              <a:xfrm>
                <a:off x="3253623" y="1648936"/>
                <a:ext cx="5860063" cy="3263534"/>
                <a:chOff x="3253623" y="1648936"/>
                <a:chExt cx="5860063" cy="3263534"/>
              </a:xfrm>
            </p:grpSpPr>
            <p:pic>
              <p:nvPicPr>
                <p:cNvPr id="27" name="Picture 26" descr="Snapshot 2009-09-24 12-46-45.tiff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53623" y="1877017"/>
                  <a:ext cx="4312359" cy="3035453"/>
                </a:xfrm>
                <a:prstGeom prst="rect">
                  <a:avLst/>
                </a:prstGeom>
              </p:spPr>
            </p:pic>
            <p:sp>
              <p:nvSpPr>
                <p:cNvPr id="28" name="TextBox 27"/>
                <p:cNvSpPr txBox="1"/>
                <p:nvPr/>
              </p:nvSpPr>
              <p:spPr>
                <a:xfrm>
                  <a:off x="4441662" y="1648936"/>
                  <a:ext cx="245172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accent4">
                          <a:lumMod val="75000"/>
                        </a:schemeClr>
                      </a:solidFill>
                    </a:rPr>
                    <a:t>2 years at L=1.7 10</a:t>
                  </a:r>
                  <a:r>
                    <a:rPr lang="en-US" sz="1400" baseline="30000" dirty="0" smtClean="0">
                      <a:solidFill>
                        <a:schemeClr val="accent4">
                          <a:lumMod val="75000"/>
                        </a:schemeClr>
                      </a:solidFill>
                    </a:rPr>
                    <a:t>33</a:t>
                  </a:r>
                  <a:r>
                    <a:rPr lang="en-US" sz="1400" dirty="0" smtClean="0">
                      <a:solidFill>
                        <a:schemeClr val="accent4">
                          <a:lumMod val="75000"/>
                        </a:schemeClr>
                      </a:solidFill>
                    </a:rPr>
                    <a:t> cm</a:t>
                  </a:r>
                  <a:r>
                    <a:rPr lang="en-US" sz="1400" baseline="30000" dirty="0" smtClean="0">
                      <a:solidFill>
                        <a:schemeClr val="accent4">
                          <a:lumMod val="75000"/>
                        </a:schemeClr>
                      </a:solidFill>
                    </a:rPr>
                    <a:t>-2</a:t>
                  </a:r>
                  <a:r>
                    <a:rPr lang="en-US" sz="1400" dirty="0" smtClean="0">
                      <a:solidFill>
                        <a:schemeClr val="accent4">
                          <a:lumMod val="75000"/>
                        </a:schemeClr>
                      </a:solidFill>
                    </a:rPr>
                    <a:t>s</a:t>
                  </a:r>
                  <a:r>
                    <a:rPr lang="en-US" sz="1400" baseline="30000" dirty="0" smtClean="0">
                      <a:solidFill>
                        <a:schemeClr val="accent4">
                          <a:lumMod val="75000"/>
                        </a:schemeClr>
                      </a:solidFill>
                    </a:rPr>
                    <a:t>-1</a:t>
                  </a:r>
                  <a:endParaRPr lang="en-US" sz="1400" baseline="30000" dirty="0">
                    <a:solidFill>
                      <a:schemeClr val="accent4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3508040" y="2057714"/>
                  <a:ext cx="50139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A</a:t>
                  </a:r>
                  <a:r>
                    <a:rPr lang="en-US" sz="1600" baseline="-25000" dirty="0" smtClean="0"/>
                    <a:t>UT</a:t>
                  </a:r>
                  <a:endParaRPr lang="en-US" sz="1600" baseline="-25000" dirty="0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4591551" y="4195988"/>
                  <a:ext cx="183135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Based on </a:t>
                  </a:r>
                  <a:r>
                    <a:rPr lang="en-US" sz="1400" dirty="0" err="1" smtClean="0">
                      <a:solidFill>
                        <a:srgbClr val="FF0000"/>
                      </a:solidFill>
                    </a:rPr>
                    <a:t>pion</a:t>
                  </a:r>
                  <a:r>
                    <a:rPr lang="en-US" sz="1400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sz="1400" dirty="0" err="1" smtClean="0">
                      <a:solidFill>
                        <a:srgbClr val="FF0000"/>
                      </a:solidFill>
                    </a:rPr>
                    <a:t>PDFs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  <p:pic>
              <p:nvPicPr>
                <p:cNvPr id="37" name="Picture 36" descr="Snapshot 2009-09-24 12-46-25.tiff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66373" y="2034049"/>
                  <a:ext cx="2147313" cy="1556442"/>
                </a:xfrm>
                <a:prstGeom prst="rect">
                  <a:avLst/>
                </a:prstGeom>
              </p:spPr>
            </p:pic>
          </p:grpSp>
          <p:sp>
            <p:nvSpPr>
              <p:cNvPr id="36" name="Rectangle 35"/>
              <p:cNvSpPr/>
              <p:nvPr/>
            </p:nvSpPr>
            <p:spPr>
              <a:xfrm>
                <a:off x="7158996" y="4701383"/>
                <a:ext cx="304800" cy="1380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7203838" y="4597992"/>
              <a:ext cx="3475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x</a:t>
              </a:r>
              <a:r>
                <a:rPr lang="en-US" sz="1400" baseline="-25000" dirty="0" err="1" smtClean="0"/>
                <a:t>F</a:t>
              </a:r>
              <a:endParaRPr lang="en-US" sz="1400" baseline="-25000" dirty="0"/>
            </a:p>
          </p:txBody>
        </p:sp>
      </p:grp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3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256" y="1267753"/>
            <a:ext cx="2176405" cy="1899582"/>
          </a:xfrm>
          <a:prstGeom prst="rect">
            <a:avLst/>
          </a:prstGeom>
        </p:spPr>
      </p:pic>
      <p:sp>
        <p:nvSpPr>
          <p:cNvPr id="359427" name="Text Box 3"/>
          <p:cNvSpPr txBox="1">
            <a:spLocks noChangeArrowheads="1"/>
          </p:cNvSpPr>
          <p:nvPr/>
        </p:nvSpPr>
        <p:spPr bwMode="auto">
          <a:xfrm>
            <a:off x="3557552" y="4847602"/>
            <a:ext cx="1773238" cy="406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>
                <a:latin typeface="Arial" pitchFamily="-108" charset="0"/>
              </a:rPr>
              <a:t>PDFs f</a:t>
            </a:r>
            <a:r>
              <a:rPr lang="en-US" sz="2000" b="0" baseline="-25000">
                <a:latin typeface="Arial" pitchFamily="-108" charset="0"/>
              </a:rPr>
              <a:t>p</a:t>
            </a:r>
            <a:r>
              <a:rPr lang="en-US" sz="2000" b="0" baseline="30000">
                <a:latin typeface="Arial" pitchFamily="-108" charset="0"/>
              </a:rPr>
              <a:t>u</a:t>
            </a:r>
            <a:r>
              <a:rPr lang="en-US" sz="2000" b="0">
                <a:latin typeface="Arial" pitchFamily="-108" charset="0"/>
              </a:rPr>
              <a:t>(x),…</a:t>
            </a:r>
          </a:p>
        </p:txBody>
      </p:sp>
      <p:sp>
        <p:nvSpPr>
          <p:cNvPr id="359429" name="Text Box 5"/>
          <p:cNvSpPr txBox="1">
            <a:spLocks noChangeArrowheads="1"/>
          </p:cNvSpPr>
          <p:nvPr/>
        </p:nvSpPr>
        <p:spPr bwMode="auto">
          <a:xfrm>
            <a:off x="844725" y="3173682"/>
            <a:ext cx="2762250" cy="4064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>
                <a:latin typeface="Arial" pitchFamily="-108" charset="0"/>
              </a:rPr>
              <a:t>TMD PDFs: f</a:t>
            </a:r>
            <a:r>
              <a:rPr lang="en-US" sz="2000" b="0" baseline="-25000">
                <a:latin typeface="Arial" pitchFamily="-108" charset="0"/>
              </a:rPr>
              <a:t>p</a:t>
            </a:r>
            <a:r>
              <a:rPr lang="en-US" sz="2000" b="0" baseline="30000">
                <a:latin typeface="Arial" pitchFamily="-108" charset="0"/>
              </a:rPr>
              <a:t>u</a:t>
            </a:r>
            <a:r>
              <a:rPr lang="en-US" sz="2000" b="0">
                <a:latin typeface="Arial" pitchFamily="-108" charset="0"/>
              </a:rPr>
              <a:t>(x,k</a:t>
            </a:r>
            <a:r>
              <a:rPr lang="en-US" sz="2000" b="0" baseline="-25000">
                <a:latin typeface="Arial" pitchFamily="-108" charset="0"/>
              </a:rPr>
              <a:t>T</a:t>
            </a:r>
            <a:r>
              <a:rPr lang="en-US" sz="2000" b="0">
                <a:latin typeface="Arial" pitchFamily="-108" charset="0"/>
              </a:rPr>
              <a:t>),…</a:t>
            </a:r>
          </a:p>
        </p:txBody>
      </p:sp>
      <p:sp>
        <p:nvSpPr>
          <p:cNvPr id="359430" name="Text Box 6"/>
          <p:cNvSpPr txBox="1">
            <a:spLocks noChangeArrowheads="1"/>
          </p:cNvSpPr>
          <p:nvPr/>
        </p:nvSpPr>
        <p:spPr bwMode="auto">
          <a:xfrm rot="2338822">
            <a:off x="3604907" y="4049404"/>
            <a:ext cx="646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2</a:t>
            </a:r>
            <a:r>
              <a:rPr lang="en-US" sz="2000" b="0" dirty="0">
                <a:latin typeface="Arial" pitchFamily="-108" charset="0"/>
              </a:rPr>
              <a:t>k</a:t>
            </a:r>
            <a:r>
              <a:rPr lang="en-US" sz="20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359431" name="Line 7"/>
          <p:cNvSpPr>
            <a:spLocks noChangeShapeType="1"/>
          </p:cNvSpPr>
          <p:nvPr/>
        </p:nvSpPr>
        <p:spPr bwMode="auto">
          <a:xfrm flipH="1">
            <a:off x="4343400" y="4106610"/>
            <a:ext cx="977760" cy="6838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3" name="Text Box 9"/>
          <p:cNvSpPr txBox="1">
            <a:spLocks noChangeArrowheads="1"/>
          </p:cNvSpPr>
          <p:nvPr/>
        </p:nvSpPr>
        <p:spPr bwMode="auto">
          <a:xfrm rot="19369591">
            <a:off x="4319840" y="3987477"/>
            <a:ext cx="1103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 err="1">
                <a:latin typeface="Symbol" pitchFamily="-108" charset="2"/>
              </a:rPr>
              <a:t>x</a:t>
            </a:r>
            <a:r>
              <a:rPr lang="en-US" sz="2000" b="0" dirty="0">
                <a:latin typeface="Arial" pitchFamily="-108" charset="0"/>
              </a:rPr>
              <a:t>=0,t=0</a:t>
            </a:r>
          </a:p>
        </p:txBody>
      </p:sp>
      <p:sp>
        <p:nvSpPr>
          <p:cNvPr id="359435" name="Text Box 11"/>
          <p:cNvSpPr txBox="1">
            <a:spLocks noChangeArrowheads="1"/>
          </p:cNvSpPr>
          <p:nvPr/>
        </p:nvSpPr>
        <p:spPr bwMode="auto">
          <a:xfrm>
            <a:off x="1826916" y="609600"/>
            <a:ext cx="4035226" cy="33855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dirty="0" err="1" smtClean="0">
                <a:latin typeface="Arial" pitchFamily="-108" charset="0"/>
              </a:rPr>
              <a:t>W</a:t>
            </a:r>
            <a:r>
              <a:rPr lang="en-US" sz="1600" b="0" baseline="-25000" dirty="0" err="1" smtClean="0">
                <a:latin typeface="Arial" pitchFamily="-108" charset="0"/>
              </a:rPr>
              <a:t>p</a:t>
            </a:r>
            <a:r>
              <a:rPr lang="en-US" sz="2000" baseline="30000" dirty="0" err="1">
                <a:latin typeface="Arial" pitchFamily="-108" charset="0"/>
              </a:rPr>
              <a:t>q</a:t>
            </a:r>
            <a:r>
              <a:rPr lang="en-US" sz="1600" b="0" dirty="0" err="1" smtClean="0">
                <a:latin typeface="Arial" pitchFamily="-108" charset="0"/>
              </a:rPr>
              <a:t>(</a:t>
            </a:r>
            <a:r>
              <a:rPr lang="en-US" sz="1600" b="0" dirty="0" err="1">
                <a:latin typeface="Arial" pitchFamily="-108" charset="0"/>
              </a:rPr>
              <a:t>x,</a:t>
            </a:r>
            <a:r>
              <a:rPr lang="en-US" sz="1600" dirty="0" err="1">
                <a:latin typeface="Arial" pitchFamily="-108" charset="0"/>
              </a:rPr>
              <a:t>k</a:t>
            </a:r>
            <a:r>
              <a:rPr lang="en-US" sz="1600" b="0" baseline="-25000" dirty="0" err="1"/>
              <a:t>T</a:t>
            </a:r>
            <a:r>
              <a:rPr lang="en-US" sz="1600" b="0" dirty="0" err="1">
                <a:latin typeface="Arial" pitchFamily="-108" charset="0"/>
              </a:rPr>
              <a:t>,</a:t>
            </a:r>
            <a:r>
              <a:rPr lang="en-US" sz="1600" dirty="0" err="1">
                <a:latin typeface="Arial" pitchFamily="-108" charset="0"/>
              </a:rPr>
              <a:t>r</a:t>
            </a:r>
            <a:r>
              <a:rPr lang="en-US" sz="1600" b="0" dirty="0">
                <a:latin typeface="Arial" pitchFamily="-108" charset="0"/>
              </a:rPr>
              <a:t>)  “Mother” Wigner distributions </a:t>
            </a:r>
          </a:p>
        </p:txBody>
      </p:sp>
      <p:sp>
        <p:nvSpPr>
          <p:cNvPr id="359436" name="Text Box 12"/>
          <p:cNvSpPr txBox="1">
            <a:spLocks noChangeArrowheads="1"/>
          </p:cNvSpPr>
          <p:nvPr/>
        </p:nvSpPr>
        <p:spPr bwMode="auto">
          <a:xfrm rot="18267567">
            <a:off x="3067141" y="1695872"/>
            <a:ext cx="630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3</a:t>
            </a:r>
            <a:r>
              <a:rPr lang="en-US" sz="2000" b="0" dirty="0">
                <a:latin typeface="Arial" pitchFamily="-108" charset="0"/>
              </a:rPr>
              <a:t>r 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359437" name="Line 13"/>
          <p:cNvSpPr>
            <a:spLocks noChangeShapeType="1"/>
          </p:cNvSpPr>
          <p:nvPr/>
        </p:nvSpPr>
        <p:spPr bwMode="auto">
          <a:xfrm flipH="1">
            <a:off x="2949156" y="1340747"/>
            <a:ext cx="1128576" cy="17435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8" name="Line 14"/>
          <p:cNvSpPr>
            <a:spLocks noChangeShapeType="1"/>
          </p:cNvSpPr>
          <p:nvPr/>
        </p:nvSpPr>
        <p:spPr bwMode="auto">
          <a:xfrm>
            <a:off x="4230132" y="1326148"/>
            <a:ext cx="1371600" cy="17329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9" name="Text Box 15"/>
          <p:cNvSpPr txBox="1">
            <a:spLocks noChangeArrowheads="1"/>
          </p:cNvSpPr>
          <p:nvPr/>
        </p:nvSpPr>
        <p:spPr bwMode="auto">
          <a:xfrm rot="2760000">
            <a:off x="4711282" y="1809831"/>
            <a:ext cx="741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2</a:t>
            </a:r>
            <a:r>
              <a:rPr lang="en-US" sz="2000" b="0" dirty="0">
                <a:latin typeface="Arial" pitchFamily="-108" charset="0"/>
              </a:rPr>
              <a:t>k</a:t>
            </a:r>
            <a:r>
              <a:rPr lang="en-US" sz="2000" b="0" baseline="-25000" dirty="0">
                <a:latin typeface="Arial" pitchFamily="-108" charset="0"/>
              </a:rPr>
              <a:t>T</a:t>
            </a:r>
            <a:endParaRPr lang="en-US" sz="1000" b="0" dirty="0">
              <a:latin typeface="Arial" pitchFamily="-108" charset="0"/>
            </a:endParaRPr>
          </a:p>
        </p:txBody>
      </p:sp>
      <p:sp>
        <p:nvSpPr>
          <p:cNvPr id="359441" name="Text Box 17"/>
          <p:cNvSpPr txBox="1">
            <a:spLocks noChangeArrowheads="1"/>
          </p:cNvSpPr>
          <p:nvPr/>
        </p:nvSpPr>
        <p:spPr bwMode="auto">
          <a:xfrm>
            <a:off x="5335758" y="3618897"/>
            <a:ext cx="3574207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>
                <a:latin typeface="Arial" pitchFamily="-108" charset="0"/>
              </a:rPr>
              <a:t>Measure momentum transfer to target</a:t>
            </a:r>
          </a:p>
          <a:p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Direct info about spatial distributions</a:t>
            </a:r>
          </a:p>
        </p:txBody>
      </p:sp>
      <p:sp>
        <p:nvSpPr>
          <p:cNvPr id="359442" name="Text Box 18"/>
          <p:cNvSpPr txBox="1">
            <a:spLocks noChangeArrowheads="1"/>
          </p:cNvSpPr>
          <p:nvPr/>
        </p:nvSpPr>
        <p:spPr bwMode="auto">
          <a:xfrm>
            <a:off x="124329" y="3583391"/>
            <a:ext cx="34925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>
                <a:latin typeface="Arial" pitchFamily="-108" charset="0"/>
              </a:rPr>
              <a:t>Measure momentum transfer </a:t>
            </a:r>
            <a:r>
              <a:rPr lang="en-US" sz="1400" b="0" dirty="0" smtClean="0">
                <a:latin typeface="Arial" pitchFamily="-108" charset="0"/>
              </a:rPr>
              <a:t>to quark</a:t>
            </a:r>
            <a:endParaRPr lang="en-US" sz="1400" b="0" dirty="0">
              <a:latin typeface="Arial" pitchFamily="-108" charset="0"/>
            </a:endParaRPr>
          </a:p>
          <a:p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Direct info about momentum distributions</a:t>
            </a:r>
            <a:endParaRPr lang="en-US" sz="1400" b="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359446" name="Text Box 22"/>
          <p:cNvSpPr txBox="1">
            <a:spLocks noChangeArrowheads="1"/>
          </p:cNvSpPr>
          <p:nvPr/>
        </p:nvSpPr>
        <p:spPr bwMode="auto">
          <a:xfrm>
            <a:off x="209034" y="945377"/>
            <a:ext cx="8068850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Probability to find a quark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dirty="0" err="1">
                <a:solidFill>
                  <a:srgbClr val="3333CC"/>
                </a:solidFill>
                <a:latin typeface="Arial" pitchFamily="-108" charset="0"/>
              </a:rPr>
              <a:t>q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in a nucleon </a:t>
            </a:r>
            <a:r>
              <a:rPr lang="en-US" sz="1400" dirty="0">
                <a:solidFill>
                  <a:srgbClr val="3333CC"/>
                </a:solidFill>
                <a:latin typeface="Arial" pitchFamily="-108" charset="0"/>
              </a:rPr>
              <a:t>P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 with a certain polarization in a position </a:t>
            </a:r>
            <a:r>
              <a:rPr lang="en-US" sz="1400" dirty="0" err="1">
                <a:solidFill>
                  <a:srgbClr val="3333CC"/>
                </a:solidFill>
                <a:latin typeface="Arial" pitchFamily="-108" charset="0"/>
              </a:rPr>
              <a:t>r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dirty="0" smtClean="0">
                <a:solidFill>
                  <a:srgbClr val="3333CC"/>
                </a:solidFill>
                <a:latin typeface="Arial" pitchFamily="-108" charset="0"/>
              </a:rPr>
              <a:t> &amp;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momentum </a:t>
            </a:r>
            <a:r>
              <a:rPr lang="en-US" sz="1400" dirty="0" err="1">
                <a:solidFill>
                  <a:srgbClr val="3333CC"/>
                </a:solidFill>
                <a:latin typeface="Arial" pitchFamily="-108" charset="0"/>
              </a:rPr>
              <a:t>k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 </a:t>
            </a:r>
          </a:p>
        </p:txBody>
      </p:sp>
      <p:sp>
        <p:nvSpPr>
          <p:cNvPr id="359447" name="Text Box 23"/>
          <p:cNvSpPr txBox="1">
            <a:spLocks noChangeArrowheads="1"/>
          </p:cNvSpPr>
          <p:nvPr/>
        </p:nvSpPr>
        <p:spPr bwMode="auto">
          <a:xfrm rot="2700000">
            <a:off x="4416283" y="2043163"/>
            <a:ext cx="712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(FT)</a:t>
            </a:r>
          </a:p>
        </p:txBody>
      </p:sp>
      <p:sp>
        <p:nvSpPr>
          <p:cNvPr id="359448" name="Text Box 24"/>
          <p:cNvSpPr txBox="1">
            <a:spLocks noChangeArrowheads="1"/>
          </p:cNvSpPr>
          <p:nvPr/>
        </p:nvSpPr>
        <p:spPr bwMode="auto">
          <a:xfrm>
            <a:off x="5321160" y="3212497"/>
            <a:ext cx="2438400" cy="4064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 err="1">
                <a:latin typeface="Arial" pitchFamily="-108" charset="0"/>
              </a:rPr>
              <a:t>GPDs</a:t>
            </a:r>
            <a:r>
              <a:rPr lang="en-US" sz="2000" b="0" dirty="0">
                <a:latin typeface="Arial" pitchFamily="-108" charset="0"/>
              </a:rPr>
              <a:t>: </a:t>
            </a:r>
            <a:r>
              <a:rPr lang="en-US" sz="2000" b="0" dirty="0" err="1">
                <a:latin typeface="Arial" pitchFamily="-108" charset="0"/>
              </a:rPr>
              <a:t>H</a:t>
            </a:r>
            <a:r>
              <a:rPr lang="en-US" sz="2000" b="0" baseline="-25000" dirty="0" err="1">
                <a:latin typeface="Arial" pitchFamily="-108" charset="0"/>
              </a:rPr>
              <a:t>p</a:t>
            </a:r>
            <a:r>
              <a:rPr lang="en-US" sz="2000" b="0" baseline="30000" dirty="0" err="1">
                <a:latin typeface="Arial" pitchFamily="-108" charset="0"/>
              </a:rPr>
              <a:t>u</a:t>
            </a:r>
            <a:r>
              <a:rPr lang="en-US" sz="2000" b="0" dirty="0" err="1">
                <a:latin typeface="Arial" pitchFamily="-108" charset="0"/>
              </a:rPr>
              <a:t>(x,</a:t>
            </a:r>
            <a:r>
              <a:rPr lang="en-US" sz="2000" b="0" dirty="0" err="1">
                <a:latin typeface="Symbol" pitchFamily="-108" charset="2"/>
              </a:rPr>
              <a:t>x</a:t>
            </a:r>
            <a:r>
              <a:rPr lang="en-US" sz="2000" b="0" dirty="0" err="1">
                <a:latin typeface="Arial" pitchFamily="-108" charset="0"/>
              </a:rPr>
              <a:t>,t</a:t>
            </a:r>
            <a:r>
              <a:rPr lang="en-US" sz="2000" b="0" dirty="0">
                <a:latin typeface="Arial" pitchFamily="-108" charset="0"/>
              </a:rPr>
              <a:t>), …</a:t>
            </a:r>
          </a:p>
        </p:txBody>
      </p:sp>
      <p:sp>
        <p:nvSpPr>
          <p:cNvPr id="359450" name="Line 26"/>
          <p:cNvSpPr>
            <a:spLocks noChangeShapeType="1"/>
          </p:cNvSpPr>
          <p:nvPr/>
        </p:nvSpPr>
        <p:spPr bwMode="auto">
          <a:xfrm>
            <a:off x="3323430" y="4142118"/>
            <a:ext cx="890182" cy="6483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1339" y="-76200"/>
            <a:ext cx="889520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Quantum phase-space distributions of quarks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6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50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grpSp>
        <p:nvGrpSpPr>
          <p:cNvPr id="3" name="Group 63"/>
          <p:cNvGrpSpPr/>
          <p:nvPr/>
        </p:nvGrpSpPr>
        <p:grpSpPr>
          <a:xfrm>
            <a:off x="124329" y="4278830"/>
            <a:ext cx="9169336" cy="2157578"/>
            <a:chOff x="124329" y="4308028"/>
            <a:chExt cx="9169336" cy="2157578"/>
          </a:xfrm>
        </p:grpSpPr>
        <p:grpSp>
          <p:nvGrpSpPr>
            <p:cNvPr id="4" name="Group 46"/>
            <p:cNvGrpSpPr/>
            <p:nvPr/>
          </p:nvGrpSpPr>
          <p:grpSpPr>
            <a:xfrm>
              <a:off x="487848" y="4517726"/>
              <a:ext cx="3061146" cy="1947880"/>
              <a:chOff x="487848" y="4517726"/>
              <a:chExt cx="3061146" cy="1947880"/>
            </a:xfrm>
          </p:grpSpPr>
          <p:grpSp>
            <p:nvGrpSpPr>
              <p:cNvPr id="5" name="Group 42"/>
              <p:cNvGrpSpPr/>
              <p:nvPr/>
            </p:nvGrpSpPr>
            <p:grpSpPr>
              <a:xfrm>
                <a:off x="495317" y="4517726"/>
                <a:ext cx="3053677" cy="1947880"/>
                <a:chOff x="-20457" y="4648200"/>
                <a:chExt cx="2716521" cy="1905000"/>
              </a:xfrm>
            </p:grpSpPr>
            <p:pic>
              <p:nvPicPr>
                <p:cNvPr id="34" name="Picture 5" descr="AN_E704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0" y="4648200"/>
                  <a:ext cx="2514294" cy="1905000"/>
                </a:xfrm>
                <a:prstGeom prst="rect">
                  <a:avLst/>
                </a:prstGeom>
                <a:noFill/>
              </p:spPr>
            </p:pic>
            <p:sp>
              <p:nvSpPr>
                <p:cNvPr id="35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609600" y="5029200"/>
                  <a:ext cx="1180988" cy="2769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1412" tIns="45705" rIns="91412" bIns="45705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200" b="0" dirty="0" err="1">
                      <a:solidFill>
                        <a:srgbClr val="0066FF"/>
                      </a:solidFill>
                    </a:rPr>
                    <a:t>p</a:t>
                  </a:r>
                  <a:r>
                    <a:rPr lang="en-US" sz="1200" b="0" baseline="-25000" dirty="0" err="1">
                      <a:solidFill>
                        <a:srgbClr val="0066FF"/>
                      </a:solidFill>
                    </a:rPr>
                    <a:t>T</a:t>
                  </a:r>
                  <a:r>
                    <a:rPr lang="en-US" sz="1200" b="0" dirty="0">
                      <a:solidFill>
                        <a:srgbClr val="0066FF"/>
                      </a:solidFill>
                    </a:rPr>
                    <a:t>&lt; 2 </a:t>
                  </a:r>
                  <a:r>
                    <a:rPr lang="en-US" sz="1200" b="0" dirty="0" err="1">
                      <a:solidFill>
                        <a:srgbClr val="0066FF"/>
                      </a:solidFill>
                    </a:rPr>
                    <a:t>GeV/c</a:t>
                  </a:r>
                  <a:endParaRPr lang="en-US" sz="1200" b="0" dirty="0">
                    <a:solidFill>
                      <a:srgbClr val="0066FF"/>
                    </a:solidFill>
                  </a:endParaRPr>
                </a:p>
              </p:txBody>
            </p:sp>
            <p:sp>
              <p:nvSpPr>
                <p:cNvPr id="3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609600" y="4876800"/>
                  <a:ext cx="1160687" cy="246211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1431" tIns="45715" rIns="91431" bIns="45715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it-IT" sz="1200" b="0" dirty="0">
                      <a:solidFill>
                        <a:srgbClr val="008000"/>
                      </a:solidFill>
                      <a:ea typeface="Arial" pitchFamily="-108" charset="0"/>
                      <a:cs typeface="Arial" pitchFamily="-108" charset="0"/>
                    </a:rPr>
                    <a:t>√s = 20 GeV  </a:t>
                  </a:r>
                </a:p>
              </p:txBody>
            </p:sp>
            <p:sp>
              <p:nvSpPr>
                <p:cNvPr id="3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286000" y="6172200"/>
                  <a:ext cx="410064" cy="369332"/>
                </a:xfrm>
                <a:prstGeom prst="rect">
                  <a:avLst/>
                </a:prstGeom>
                <a:noFill/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dirty="0" err="1">
                      <a:solidFill>
                        <a:schemeClr val="tx1"/>
                      </a:solidFill>
                    </a:rPr>
                    <a:t>x</a:t>
                  </a:r>
                  <a:r>
                    <a:rPr lang="en-US" baseline="-25000" dirty="0" err="1">
                      <a:solidFill>
                        <a:schemeClr val="tx1"/>
                      </a:solidFill>
                    </a:rPr>
                    <a:t>F</a:t>
                  </a:r>
                  <a:endParaRPr lang="it-IT" baseline="-25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-20457" y="4876800"/>
                  <a:ext cx="477657" cy="338554"/>
                </a:xfrm>
                <a:prstGeom prst="rect">
                  <a:avLst/>
                </a:prstGeom>
                <a:noFill/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600" dirty="0">
                      <a:solidFill>
                        <a:schemeClr val="tx1"/>
                      </a:solidFill>
                    </a:rPr>
                    <a:t>A</a:t>
                  </a:r>
                  <a:r>
                    <a:rPr lang="en-US" sz="1600" baseline="-25000" dirty="0">
                      <a:solidFill>
                        <a:schemeClr val="tx1"/>
                      </a:solidFill>
                    </a:rPr>
                    <a:t>N</a:t>
                  </a:r>
                  <a:endParaRPr lang="it-IT" sz="1600" baseline="-250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487848" y="5348873"/>
                <a:ext cx="42813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5876886" y="4912981"/>
              <a:ext cx="2400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Proton spin puzzle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4329" y="430802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SSA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6" name="Group 62"/>
            <p:cNvGrpSpPr/>
            <p:nvPr/>
          </p:nvGrpSpPr>
          <p:grpSpPr>
            <a:xfrm>
              <a:off x="4574064" y="5372912"/>
              <a:ext cx="4719601" cy="834127"/>
              <a:chOff x="4574064" y="5372912"/>
              <a:chExt cx="4719601" cy="834127"/>
            </a:xfrm>
          </p:grpSpPr>
          <p:grpSp>
            <p:nvGrpSpPr>
              <p:cNvPr id="7" name="Group 50"/>
              <p:cNvGrpSpPr/>
              <p:nvPr/>
            </p:nvGrpSpPr>
            <p:grpSpPr>
              <a:xfrm>
                <a:off x="4574064" y="5440363"/>
                <a:ext cx="4719601" cy="725826"/>
                <a:chOff x="4077732" y="5484160"/>
                <a:chExt cx="4719601" cy="725826"/>
              </a:xfrm>
            </p:grpSpPr>
            <p:sp>
              <p:nvSpPr>
                <p:cNvPr id="60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4077732" y="5672791"/>
                  <a:ext cx="4719601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de-DE" dirty="0"/>
                    <a:t>  </a:t>
                  </a:r>
                  <a:r>
                    <a:rPr lang="de-DE" sz="1600" dirty="0"/>
                    <a:t>J</a:t>
                  </a:r>
                  <a:r>
                    <a:rPr lang="de-DE" sz="1600" baseline="-25000" dirty="0"/>
                    <a:t>q</a:t>
                  </a:r>
                  <a:r>
                    <a:rPr lang="de-DE" sz="1600" dirty="0"/>
                    <a:t> =1/2</a:t>
                  </a:r>
                  <a:r>
                    <a:rPr lang="de-DE" sz="1600" dirty="0">
                      <a:sym typeface="Symbol" pitchFamily="-111" charset="2"/>
                    </a:rPr>
                    <a:t> + L</a:t>
                  </a:r>
                  <a:r>
                    <a:rPr lang="de-DE" sz="1600" baseline="-25000" dirty="0">
                      <a:sym typeface="Symbol" pitchFamily="-111" charset="2"/>
                    </a:rPr>
                    <a:t>q</a:t>
                  </a:r>
                  <a:r>
                    <a:rPr lang="de-DE" sz="1600" dirty="0"/>
                    <a:t> = lim </a:t>
                  </a:r>
                  <a:r>
                    <a:rPr lang="de-DE" sz="1600" dirty="0" smtClean="0">
                      <a:sym typeface="Bookshelf Symbol 2" pitchFamily="2" charset="2"/>
                    </a:rPr>
                    <a:t>     dx </a:t>
                  </a:r>
                  <a:r>
                    <a:rPr lang="de-DE" sz="1600" dirty="0">
                      <a:sym typeface="Bookshelf Symbol 2" pitchFamily="2" charset="2"/>
                    </a:rPr>
                    <a:t>x [H(x,</a:t>
                  </a:r>
                  <a:r>
                    <a:rPr lang="de-DE" sz="1600" dirty="0">
                      <a:sym typeface="Symbol" pitchFamily="-111" charset="2"/>
                    </a:rPr>
                    <a:t>,t) + </a:t>
                  </a:r>
                  <a:r>
                    <a:rPr lang="de-DE" sz="1600" dirty="0">
                      <a:sym typeface="Bookshelf Symbol 2" pitchFamily="2" charset="2"/>
                    </a:rPr>
                    <a:t>E(x,</a:t>
                  </a:r>
                  <a:r>
                    <a:rPr lang="de-DE" sz="1600" dirty="0">
                      <a:sym typeface="Symbol" pitchFamily="-111" charset="2"/>
                    </a:rPr>
                    <a:t>,t)</a:t>
                  </a:r>
                  <a:r>
                    <a:rPr lang="de-DE" sz="1600" dirty="0" smtClean="0">
                      <a:sym typeface="Symbol" pitchFamily="-111" charset="2"/>
                    </a:rPr>
                    <a:t>]</a:t>
                  </a:r>
                  <a:endParaRPr lang="de-DE" sz="1600" dirty="0" smtClean="0"/>
                </a:p>
              </p:txBody>
            </p:sp>
            <p:graphicFrame>
              <p:nvGraphicFramePr>
                <p:cNvPr id="61" name="Object 23"/>
                <p:cNvGraphicFramePr>
                  <a:graphicFrameLocks noChangeAspect="1"/>
                </p:cNvGraphicFramePr>
                <p:nvPr>
                  <p:ph/>
                </p:nvPr>
              </p:nvGraphicFramePr>
              <p:xfrm>
                <a:off x="6158468" y="5484160"/>
                <a:ext cx="620713" cy="677862"/>
              </p:xfrm>
              <a:graphic>
                <a:graphicData uri="http://schemas.openxmlformats.org/presentationml/2006/ole">
                  <p:oleObj spid="_x0000_s822274" name="Equation" r:id="rId5" imgW="279400" imgH="304800" progId="Equation.3">
                    <p:embed/>
                  </p:oleObj>
                </a:graphicData>
              </a:graphic>
            </p:graphicFrame>
            <p:sp>
              <p:nvSpPr>
                <p:cNvPr id="62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5716483" y="5932987"/>
                  <a:ext cx="678448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de-DE" sz="1200" b="1" dirty="0"/>
                    <a:t>t </a:t>
                  </a:r>
                  <a:r>
                    <a:rPr lang="de-DE" sz="1200" b="1" dirty="0">
                      <a:sym typeface="Symbol" pitchFamily="-111" charset="2"/>
                    </a:rPr>
                    <a:t></a:t>
                  </a:r>
                  <a:r>
                    <a:rPr lang="de-DE" sz="1200" b="1" dirty="0">
                      <a:sym typeface="Monotype Sorts" pitchFamily="-111" charset="2"/>
                    </a:rPr>
                    <a:t> 0</a:t>
                  </a:r>
                  <a:endParaRPr lang="de-DE" sz="1200" dirty="0"/>
                </a:p>
              </p:txBody>
            </p:sp>
          </p:grpSp>
          <p:sp>
            <p:nvSpPr>
              <p:cNvPr id="58" name="TextBox 57"/>
              <p:cNvSpPr txBox="1"/>
              <p:nvPr/>
            </p:nvSpPr>
            <p:spPr>
              <a:xfrm>
                <a:off x="6891263" y="5372912"/>
                <a:ext cx="2702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1</a:t>
                </a:r>
                <a:endParaRPr lang="en-US" sz="1200" b="1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730685" y="5930040"/>
                <a:ext cx="3214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-1</a:t>
                </a:r>
                <a:endParaRPr lang="en-US" sz="1200" b="1" dirty="0"/>
              </a:p>
            </p:txBody>
          </p:sp>
        </p:grpSp>
      </p:grpSp>
      <p:pic>
        <p:nvPicPr>
          <p:cNvPr id="56" name="Picture 55" descr="Snapshot 2009-09-27 10-27-26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56" y="1267753"/>
            <a:ext cx="2342242" cy="18457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173" y="1159528"/>
            <a:ext cx="3606800" cy="2286000"/>
            <a:chOff x="2723" y="185"/>
            <a:chExt cx="2393" cy="1690"/>
          </a:xfrm>
        </p:grpSpPr>
        <p:pic>
          <p:nvPicPr>
            <p:cNvPr id="45072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23" y="185"/>
              <a:ext cx="2393" cy="1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73" name="Text Box 4"/>
            <p:cNvSpPr txBox="1">
              <a:spLocks noChangeArrowheads="1"/>
            </p:cNvSpPr>
            <p:nvPr/>
          </p:nvSpPr>
          <p:spPr bwMode="auto">
            <a:xfrm>
              <a:off x="3866" y="1367"/>
              <a:ext cx="837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1" tIns="45715" rIns="91431" bIns="45715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600" b="0" dirty="0">
                  <a:solidFill>
                    <a:srgbClr val="FF0000"/>
                  </a:solidFill>
                  <a:latin typeface="Arial" pitchFamily="-111" charset="0"/>
                </a:rPr>
                <a:t>s=45 GeV</a:t>
              </a:r>
              <a:r>
                <a:rPr lang="it-IT" sz="1600" b="0" baseline="30000" dirty="0">
                  <a:solidFill>
                    <a:srgbClr val="FF0000"/>
                  </a:solidFill>
                  <a:latin typeface="Arial" pitchFamily="-111" charset="0"/>
                </a:rPr>
                <a:t>2</a:t>
              </a:r>
              <a:endParaRPr lang="en-US" sz="1600" b="0" baseline="30000" dirty="0">
                <a:solidFill>
                  <a:srgbClr val="FF0000"/>
                </a:solidFill>
                <a:latin typeface="Arial" pitchFamily="-111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477807" y="1174127"/>
            <a:ext cx="3709987" cy="2382838"/>
            <a:chOff x="193" y="2018"/>
            <a:chExt cx="2387" cy="1769"/>
          </a:xfrm>
        </p:grpSpPr>
        <p:pic>
          <p:nvPicPr>
            <p:cNvPr id="45070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3" y="2018"/>
              <a:ext cx="2387" cy="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71" name="Text Box 7"/>
            <p:cNvSpPr txBox="1">
              <a:spLocks noChangeArrowheads="1"/>
            </p:cNvSpPr>
            <p:nvPr/>
          </p:nvSpPr>
          <p:spPr bwMode="auto">
            <a:xfrm>
              <a:off x="1341" y="3193"/>
              <a:ext cx="83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1" tIns="45715" rIns="91431" bIns="45715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600" b="0">
                  <a:solidFill>
                    <a:srgbClr val="FF0000"/>
                  </a:solidFill>
                  <a:latin typeface="Arial" pitchFamily="-111" charset="0"/>
                </a:rPr>
                <a:t>s=210 GeV</a:t>
              </a:r>
              <a:r>
                <a:rPr lang="it-IT" sz="1600" b="0" baseline="30000">
                  <a:solidFill>
                    <a:srgbClr val="FF0000"/>
                  </a:solidFill>
                  <a:latin typeface="Arial" pitchFamily="-111" charset="0"/>
                </a:rPr>
                <a:t>2</a:t>
              </a:r>
              <a:endParaRPr lang="en-US" sz="1600" b="0" baseline="30000">
                <a:solidFill>
                  <a:srgbClr val="FF0000"/>
                </a:solidFill>
                <a:latin typeface="Arial" pitchFamily="-111" charset="0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67860" y="3445528"/>
            <a:ext cx="3567113" cy="2484438"/>
            <a:chOff x="2722" y="210"/>
            <a:chExt cx="2369" cy="1695"/>
          </a:xfrm>
        </p:grpSpPr>
        <p:pic>
          <p:nvPicPr>
            <p:cNvPr id="45068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22" y="210"/>
              <a:ext cx="2369" cy="1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9" name="Text Box 10"/>
            <p:cNvSpPr txBox="1">
              <a:spLocks noChangeArrowheads="1"/>
            </p:cNvSpPr>
            <p:nvPr/>
          </p:nvSpPr>
          <p:spPr bwMode="auto">
            <a:xfrm>
              <a:off x="3991" y="872"/>
              <a:ext cx="836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1" tIns="45715" rIns="91431" bIns="45715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600" b="0" dirty="0">
                  <a:solidFill>
                    <a:srgbClr val="FF0000"/>
                  </a:solidFill>
                  <a:latin typeface="Arial" pitchFamily="-111" charset="0"/>
                </a:rPr>
                <a:t>s=45 GeV</a:t>
              </a:r>
              <a:r>
                <a:rPr lang="it-IT" sz="1600" b="0" baseline="30000" dirty="0">
                  <a:solidFill>
                    <a:srgbClr val="FF0000"/>
                  </a:solidFill>
                  <a:latin typeface="Arial" pitchFamily="-111" charset="0"/>
                </a:rPr>
                <a:t>2</a:t>
              </a:r>
              <a:endParaRPr lang="en-US" sz="1600" b="0" baseline="30000" dirty="0">
                <a:solidFill>
                  <a:srgbClr val="FF0000"/>
                </a:solidFill>
                <a:latin typeface="Arial" pitchFamily="-111" charset="0"/>
              </a:endParaRP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744541" y="3445528"/>
            <a:ext cx="3370263" cy="2417763"/>
            <a:chOff x="125" y="2041"/>
            <a:chExt cx="2358" cy="1746"/>
          </a:xfrm>
        </p:grpSpPr>
        <p:pic>
          <p:nvPicPr>
            <p:cNvPr id="45066" name="Picture 1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5" y="2041"/>
              <a:ext cx="2358" cy="1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7" name="Text Box 13"/>
            <p:cNvSpPr txBox="1">
              <a:spLocks noChangeArrowheads="1"/>
            </p:cNvSpPr>
            <p:nvPr/>
          </p:nvSpPr>
          <p:spPr bwMode="auto">
            <a:xfrm>
              <a:off x="1375" y="2683"/>
              <a:ext cx="836" cy="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1" tIns="45715" rIns="91431" bIns="45715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600" b="0">
                  <a:solidFill>
                    <a:srgbClr val="FF0000"/>
                  </a:solidFill>
                  <a:latin typeface="Arial" pitchFamily="-111" charset="0"/>
                </a:rPr>
                <a:t>s=210 GeV</a:t>
              </a:r>
              <a:r>
                <a:rPr lang="it-IT" sz="1600" b="0" baseline="30000">
                  <a:solidFill>
                    <a:srgbClr val="FF0000"/>
                  </a:solidFill>
                  <a:latin typeface="Arial" pitchFamily="-111" charset="0"/>
                </a:rPr>
                <a:t>2</a:t>
              </a:r>
              <a:endParaRPr lang="en-US" sz="1600" b="0" baseline="30000">
                <a:solidFill>
                  <a:srgbClr val="FF0000"/>
                </a:solidFill>
                <a:latin typeface="Arial" pitchFamily="-111" charset="0"/>
              </a:endParaRPr>
            </a:p>
          </p:txBody>
        </p:sp>
      </p:grpSp>
      <p:sp>
        <p:nvSpPr>
          <p:cNvPr id="45062" name="Text Box 14"/>
          <p:cNvSpPr txBox="1">
            <a:spLocks noChangeArrowheads="1"/>
          </p:cNvSpPr>
          <p:nvPr/>
        </p:nvSpPr>
        <p:spPr bwMode="auto">
          <a:xfrm>
            <a:off x="3509707" y="1299341"/>
            <a:ext cx="270192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500" dirty="0" err="1">
                <a:solidFill>
                  <a:srgbClr val="3333FF"/>
                </a:solidFill>
                <a:latin typeface="Comic Sans MS" pitchFamily="-111" charset="0"/>
              </a:rPr>
              <a:t>Cross-section</a:t>
            </a:r>
            <a:endParaRPr lang="en-US" sz="2500" dirty="0">
              <a:solidFill>
                <a:srgbClr val="3333FF"/>
              </a:solidFill>
              <a:latin typeface="Comic Sans MS" pitchFamily="-111" charset="0"/>
            </a:endParaRPr>
          </a:p>
        </p:txBody>
      </p:sp>
      <p:sp>
        <p:nvSpPr>
          <p:cNvPr id="45063" name="Text Box 15"/>
          <p:cNvSpPr txBox="1">
            <a:spLocks noChangeArrowheads="1"/>
          </p:cNvSpPr>
          <p:nvPr/>
        </p:nvSpPr>
        <p:spPr bwMode="auto">
          <a:xfrm>
            <a:off x="3805893" y="3703164"/>
            <a:ext cx="270351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00" dirty="0">
                <a:solidFill>
                  <a:srgbClr val="3333FF"/>
                </a:solidFill>
                <a:latin typeface="Comic Sans MS" pitchFamily="-111" charset="0"/>
              </a:rPr>
              <a:t>Asymmetry</a:t>
            </a:r>
          </a:p>
        </p:txBody>
      </p:sp>
      <p:sp>
        <p:nvSpPr>
          <p:cNvPr id="1164304" name="Text Box 16"/>
          <p:cNvSpPr txBox="1">
            <a:spLocks noChangeArrowheads="1"/>
          </p:cNvSpPr>
          <p:nvPr/>
        </p:nvSpPr>
        <p:spPr bwMode="auto">
          <a:xfrm>
            <a:off x="3518189" y="5003720"/>
            <a:ext cx="2386013" cy="522288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31" tIns="45715" rIns="91431" bIns="45715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100" b="0">
                <a:latin typeface="Arial" pitchFamily="-111" charset="0"/>
              </a:rPr>
              <a:t>H. Shimizu et al., hep-ph/0503270</a:t>
            </a:r>
          </a:p>
          <a:p>
            <a:pPr>
              <a:spcBef>
                <a:spcPct val="50000"/>
              </a:spcBef>
            </a:pPr>
            <a:r>
              <a:rPr lang="it-IT" sz="1100" b="0">
                <a:latin typeface="Arial" pitchFamily="-111" charset="0"/>
              </a:rPr>
              <a:t>V. Barone  et al.,   in preparation</a:t>
            </a:r>
            <a:endParaRPr lang="en-US" sz="1100" b="0">
              <a:latin typeface="Arial" pitchFamily="-111" charset="0"/>
            </a:endParaRPr>
          </a:p>
        </p:txBody>
      </p:sp>
      <p:sp>
        <p:nvSpPr>
          <p:cNvPr id="45065" name="Text Box 17"/>
          <p:cNvSpPr txBox="1">
            <a:spLocks noChangeArrowheads="1"/>
          </p:cNvSpPr>
          <p:nvPr/>
        </p:nvSpPr>
        <p:spPr bwMode="auto">
          <a:xfrm>
            <a:off x="1402003" y="5852831"/>
            <a:ext cx="69183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700" dirty="0">
                <a:solidFill>
                  <a:schemeClr val="accent2"/>
                </a:solidFill>
                <a:latin typeface="Arial" pitchFamily="-111" charset="0"/>
              </a:rPr>
              <a:t>QCD </a:t>
            </a:r>
            <a:r>
              <a:rPr lang="it-IT" sz="1700" dirty="0" err="1">
                <a:solidFill>
                  <a:schemeClr val="accent2"/>
                </a:solidFill>
                <a:latin typeface="Arial" pitchFamily="-111" charset="0"/>
              </a:rPr>
              <a:t>corrections</a:t>
            </a:r>
            <a:r>
              <a:rPr lang="it-IT" sz="1700" dirty="0">
                <a:solidFill>
                  <a:schemeClr val="accent2"/>
                </a:solidFill>
                <a:latin typeface="Arial" pitchFamily="-111" charset="0"/>
              </a:rPr>
              <a:t> </a:t>
            </a:r>
            <a:r>
              <a:rPr lang="it-IT" sz="1700" dirty="0" err="1">
                <a:solidFill>
                  <a:schemeClr val="accent2"/>
                </a:solidFill>
                <a:latin typeface="Arial" pitchFamily="-111" charset="0"/>
              </a:rPr>
              <a:t>might</a:t>
            </a:r>
            <a:r>
              <a:rPr lang="it-IT" sz="1700" dirty="0">
                <a:solidFill>
                  <a:schemeClr val="accent2"/>
                </a:solidFill>
                <a:latin typeface="Arial" pitchFamily="-111" charset="0"/>
              </a:rPr>
              <a:t> </a:t>
            </a:r>
            <a:r>
              <a:rPr lang="it-IT" sz="1700" dirty="0" err="1">
                <a:solidFill>
                  <a:schemeClr val="accent2"/>
                </a:solidFill>
                <a:latin typeface="Arial" pitchFamily="-111" charset="0"/>
              </a:rPr>
              <a:t>be</a:t>
            </a:r>
            <a:r>
              <a:rPr lang="it-IT" sz="1700" dirty="0">
                <a:solidFill>
                  <a:schemeClr val="accent2"/>
                </a:solidFill>
                <a:latin typeface="Arial" pitchFamily="-111" charset="0"/>
              </a:rPr>
              <a:t> </a:t>
            </a:r>
            <a:r>
              <a:rPr lang="it-IT" sz="1700" dirty="0" err="1">
                <a:solidFill>
                  <a:schemeClr val="accent2"/>
                </a:solidFill>
                <a:latin typeface="Arial" pitchFamily="-111" charset="0"/>
              </a:rPr>
              <a:t>very</a:t>
            </a:r>
            <a:r>
              <a:rPr lang="it-IT" sz="1700" dirty="0">
                <a:solidFill>
                  <a:schemeClr val="accent2"/>
                </a:solidFill>
                <a:latin typeface="Arial" pitchFamily="-111" charset="0"/>
              </a:rPr>
              <a:t> </a:t>
            </a:r>
            <a:r>
              <a:rPr lang="it-IT" sz="1700" dirty="0" err="1">
                <a:solidFill>
                  <a:schemeClr val="accent2"/>
                </a:solidFill>
                <a:latin typeface="Arial" pitchFamily="-111" charset="0"/>
              </a:rPr>
              <a:t>large</a:t>
            </a:r>
            <a:r>
              <a:rPr lang="it-IT" sz="1700" dirty="0">
                <a:solidFill>
                  <a:schemeClr val="accent2"/>
                </a:solidFill>
                <a:latin typeface="Arial" pitchFamily="-111" charset="0"/>
              </a:rPr>
              <a:t> at </a:t>
            </a:r>
            <a:r>
              <a:rPr lang="it-IT" sz="1700" dirty="0" err="1">
                <a:solidFill>
                  <a:schemeClr val="accent2"/>
                </a:solidFill>
                <a:latin typeface="Arial" pitchFamily="-111" charset="0"/>
              </a:rPr>
              <a:t>smaller</a:t>
            </a:r>
            <a:r>
              <a:rPr lang="it-IT" sz="1700" dirty="0">
                <a:solidFill>
                  <a:schemeClr val="accent2"/>
                </a:solidFill>
                <a:latin typeface="Arial" pitchFamily="-111" charset="0"/>
              </a:rPr>
              <a:t> </a:t>
            </a:r>
            <a:r>
              <a:rPr lang="it-IT" sz="1700" dirty="0" err="1">
                <a:solidFill>
                  <a:schemeClr val="accent2"/>
                </a:solidFill>
                <a:latin typeface="Arial" pitchFamily="-111" charset="0"/>
              </a:rPr>
              <a:t>values</a:t>
            </a:r>
            <a:r>
              <a:rPr lang="it-IT" sz="1700" dirty="0">
                <a:solidFill>
                  <a:schemeClr val="accent2"/>
                </a:solidFill>
                <a:latin typeface="Arial" pitchFamily="-111" charset="0"/>
              </a:rPr>
              <a:t> </a:t>
            </a:r>
            <a:r>
              <a:rPr lang="it-IT" sz="1700" dirty="0" err="1">
                <a:solidFill>
                  <a:schemeClr val="accent2"/>
                </a:solidFill>
                <a:latin typeface="Arial" pitchFamily="-111" charset="0"/>
              </a:rPr>
              <a:t>of</a:t>
            </a:r>
            <a:r>
              <a:rPr lang="it-IT" sz="1700" dirty="0">
                <a:solidFill>
                  <a:schemeClr val="accent2"/>
                </a:solidFill>
                <a:latin typeface="Arial" pitchFamily="-111" charset="0"/>
              </a:rPr>
              <a:t> </a:t>
            </a:r>
            <a:r>
              <a:rPr lang="it-IT" sz="1700" dirty="0" err="1">
                <a:solidFill>
                  <a:schemeClr val="accent2"/>
                </a:solidFill>
                <a:latin typeface="Arial" pitchFamily="-111" charset="0"/>
              </a:rPr>
              <a:t>M</a:t>
            </a:r>
            <a:r>
              <a:rPr lang="it-IT" sz="1700" dirty="0">
                <a:solidFill>
                  <a:schemeClr val="accent2"/>
                </a:solidFill>
                <a:latin typeface="Arial" pitchFamily="-111" charset="0"/>
              </a:rPr>
              <a:t>,</a:t>
            </a:r>
            <a:r>
              <a:rPr lang="it-IT" sz="1700" dirty="0">
                <a:solidFill>
                  <a:srgbClr val="FF0000"/>
                </a:solidFill>
                <a:latin typeface="Arial" pitchFamily="-111" charset="0"/>
              </a:rPr>
              <a:t>                        </a:t>
            </a:r>
            <a:r>
              <a:rPr lang="it-IT" sz="1700" dirty="0" err="1">
                <a:solidFill>
                  <a:srgbClr val="FF0000"/>
                </a:solidFill>
                <a:latin typeface="Arial" pitchFamily="-111" charset="0"/>
              </a:rPr>
              <a:t>for</a:t>
            </a:r>
            <a:r>
              <a:rPr lang="it-IT" sz="1700" dirty="0">
                <a:solidFill>
                  <a:srgbClr val="FF0000"/>
                </a:solidFill>
                <a:latin typeface="Arial" pitchFamily="-111" charset="0"/>
              </a:rPr>
              <a:t> </a:t>
            </a:r>
            <a:r>
              <a:rPr lang="it-IT" sz="1700" dirty="0" err="1">
                <a:solidFill>
                  <a:srgbClr val="FF0000"/>
                </a:solidFill>
                <a:latin typeface="Arial" pitchFamily="-111" charset="0"/>
              </a:rPr>
              <a:t>cross-sections</a:t>
            </a:r>
            <a:r>
              <a:rPr lang="it-IT" sz="1700" dirty="0">
                <a:solidFill>
                  <a:srgbClr val="FF0000"/>
                </a:solidFill>
                <a:latin typeface="Arial" pitchFamily="-111" charset="0"/>
              </a:rPr>
              <a:t>, </a:t>
            </a:r>
            <a:r>
              <a:rPr lang="it-IT" sz="1700" dirty="0" err="1">
                <a:solidFill>
                  <a:srgbClr val="FF0000"/>
                </a:solidFill>
                <a:latin typeface="Arial" pitchFamily="-111" charset="0"/>
              </a:rPr>
              <a:t>not</a:t>
            </a:r>
            <a:r>
              <a:rPr lang="it-IT" sz="1700" dirty="0">
                <a:solidFill>
                  <a:srgbClr val="FF0000"/>
                </a:solidFill>
                <a:latin typeface="Arial" pitchFamily="-111" charset="0"/>
              </a:rPr>
              <a:t> </a:t>
            </a:r>
            <a:r>
              <a:rPr lang="it-IT" sz="1700" dirty="0" err="1">
                <a:solidFill>
                  <a:srgbClr val="FF0000"/>
                </a:solidFill>
                <a:latin typeface="Arial" pitchFamily="-111" charset="0"/>
              </a:rPr>
              <a:t>for</a:t>
            </a:r>
            <a:r>
              <a:rPr lang="it-IT" sz="1700" dirty="0">
                <a:solidFill>
                  <a:srgbClr val="FF0000"/>
                </a:solidFill>
                <a:latin typeface="Arial" pitchFamily="-111" charset="0"/>
              </a:rPr>
              <a:t> A</a:t>
            </a:r>
            <a:r>
              <a:rPr lang="it-IT" sz="1700" baseline="-25000" dirty="0">
                <a:solidFill>
                  <a:srgbClr val="FF0000"/>
                </a:solidFill>
                <a:latin typeface="Arial" pitchFamily="-111" charset="0"/>
              </a:rPr>
              <a:t>TT</a:t>
            </a:r>
            <a:r>
              <a:rPr lang="it-IT" sz="1700" dirty="0">
                <a:solidFill>
                  <a:schemeClr val="hlink"/>
                </a:solidFill>
                <a:latin typeface="Arial" pitchFamily="-111" charset="0"/>
              </a:rPr>
              <a:t>: </a:t>
            </a:r>
            <a:r>
              <a:rPr lang="it-IT" sz="1700" dirty="0" err="1">
                <a:solidFill>
                  <a:schemeClr val="accent2"/>
                </a:solidFill>
                <a:latin typeface="Arial" pitchFamily="-111" charset="0"/>
              </a:rPr>
              <a:t>K-factor</a:t>
            </a:r>
            <a:r>
              <a:rPr lang="it-IT" sz="1700" dirty="0">
                <a:solidFill>
                  <a:schemeClr val="accent2"/>
                </a:solidFill>
                <a:latin typeface="Arial" pitchFamily="-111" charset="0"/>
              </a:rPr>
              <a:t> </a:t>
            </a:r>
            <a:r>
              <a:rPr lang="it-IT" sz="1700" dirty="0" err="1">
                <a:solidFill>
                  <a:schemeClr val="accent2"/>
                </a:solidFill>
                <a:latin typeface="Arial" pitchFamily="-111" charset="0"/>
              </a:rPr>
              <a:t>almost</a:t>
            </a:r>
            <a:r>
              <a:rPr lang="it-IT" sz="1700" dirty="0">
                <a:solidFill>
                  <a:schemeClr val="accent2"/>
                </a:solidFill>
                <a:latin typeface="Arial" pitchFamily="-111" charset="0"/>
              </a:rPr>
              <a:t> </a:t>
            </a:r>
            <a:r>
              <a:rPr lang="it-IT" sz="1700" dirty="0" err="1">
                <a:solidFill>
                  <a:schemeClr val="accent2"/>
                </a:solidFill>
                <a:latin typeface="Arial" pitchFamily="-111" charset="0"/>
              </a:rPr>
              <a:t>spin-independent</a:t>
            </a:r>
            <a:r>
              <a:rPr lang="it-IT" sz="2000" b="0" i="1" dirty="0">
                <a:solidFill>
                  <a:schemeClr val="hlink"/>
                </a:solidFill>
                <a:latin typeface="Arial" pitchFamily="-111" charset="0"/>
              </a:rPr>
              <a:t> </a:t>
            </a:r>
            <a:endParaRPr lang="en-US" sz="2000" b="0" i="1" dirty="0">
              <a:solidFill>
                <a:schemeClr val="hlink"/>
              </a:solidFill>
              <a:latin typeface="Arial" pitchFamily="-111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885825" y="-83766"/>
            <a:ext cx="7364413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h</a:t>
            </a:r>
            <a:r>
              <a:rPr lang="it-IT" sz="36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1</a:t>
            </a:r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 </a:t>
            </a:r>
            <a:r>
              <a:rPr lang="it-IT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from</a:t>
            </a:r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 </a:t>
            </a:r>
            <a:r>
              <a:rPr lang="it-IT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p-p </a:t>
            </a:r>
            <a:r>
              <a:rPr lang="it-IT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Drell-</a:t>
            </a:r>
            <a:r>
              <a:rPr lang="it-IT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Yan</a:t>
            </a:r>
            <a:r>
              <a:rPr lang="it-IT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 @ FAIR 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/>
              <a:ea typeface="Arial" pitchFamily="-65" charset="0"/>
              <a:cs typeface="Arial" pitchFamily="-65" charset="0"/>
            </a:endParaRPr>
          </a:p>
        </p:txBody>
      </p:sp>
      <p:sp>
        <p:nvSpPr>
          <p:cNvPr id="19" name="Foliennummernplatzhalter 6"/>
          <p:cNvSpPr txBox="1">
            <a:spLocks noGrp="1"/>
          </p:cNvSpPr>
          <p:nvPr/>
        </p:nvSpPr>
        <p:spPr>
          <a:xfrm>
            <a:off x="6553200" y="649287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60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52400" y="655955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3315557" y="-273553"/>
            <a:ext cx="348612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91431" tIns="45715" rIns="91431" bIns="45715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-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/>
              <a:ea typeface="Arial" pitchFamily="-65" charset="0"/>
              <a:cs typeface="Arial" pitchFamily="-65" charset="0"/>
            </a:endParaRPr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858" y="598042"/>
            <a:ext cx="4598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PANDA:</a:t>
            </a:r>
            <a:r>
              <a:rPr lang="en-US" dirty="0" smtClean="0"/>
              <a:t> </a:t>
            </a:r>
            <a:r>
              <a:rPr lang="en-US" dirty="0" err="1" smtClean="0"/>
              <a:t>unpolarized</a:t>
            </a:r>
            <a:r>
              <a:rPr lang="en-US" dirty="0" smtClean="0"/>
              <a:t> target (</a:t>
            </a:r>
            <a:r>
              <a:rPr lang="en-US" dirty="0" err="1" smtClean="0"/>
              <a:t>s</a:t>
            </a:r>
            <a:r>
              <a:rPr lang="en-US" dirty="0" smtClean="0"/>
              <a:t>=30 GeV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80383" y="583443"/>
            <a:ext cx="4594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     PAX:</a:t>
            </a:r>
            <a:r>
              <a:rPr lang="en-US" dirty="0" smtClean="0"/>
              <a:t> polarized collider (</a:t>
            </a:r>
            <a:r>
              <a:rPr lang="en-US" dirty="0" err="1" smtClean="0"/>
              <a:t>s</a:t>
            </a:r>
            <a:r>
              <a:rPr lang="en-US" dirty="0" smtClean="0"/>
              <a:t>=200 GeV</a:t>
            </a:r>
            <a:r>
              <a:rPr lang="en-US" baseline="30000" dirty="0" smtClean="0"/>
              <a:t>2</a:t>
            </a:r>
            <a:r>
              <a:rPr lang="en-US" dirty="0" smtClean="0"/>
              <a:t>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430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527550" y="2125914"/>
            <a:ext cx="4398963" cy="4398963"/>
            <a:chOff x="2852" y="1238"/>
            <a:chExt cx="2771" cy="2771"/>
          </a:xfrm>
        </p:grpSpPr>
        <p:sp>
          <p:nvSpPr>
            <p:cNvPr id="1353738" name="Text Box 10"/>
            <p:cNvSpPr txBox="1">
              <a:spLocks noChangeArrowheads="1"/>
            </p:cNvSpPr>
            <p:nvPr/>
          </p:nvSpPr>
          <p:spPr bwMode="auto">
            <a:xfrm>
              <a:off x="3220" y="3582"/>
              <a:ext cx="1865" cy="27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89098" tIns="44549" rIns="89098" bIns="44549">
              <a:prstTxWarp prst="textNoShape">
                <a:avLst/>
              </a:prstTxWarp>
              <a:spAutoFit/>
            </a:bodyPr>
            <a:lstStyle/>
            <a:p>
              <a:pPr defTabSz="890588"/>
              <a:r>
                <a:rPr lang="en-US" sz="1100" b="0">
                  <a:solidFill>
                    <a:schemeClr val="tx1"/>
                  </a:solidFill>
                </a:rPr>
                <a:t>Similar predictions by Efremov et al., </a:t>
              </a:r>
            </a:p>
            <a:p>
              <a:pPr defTabSz="890588"/>
              <a:r>
                <a:rPr lang="en-US" sz="1100">
                  <a:solidFill>
                    <a:schemeClr val="tx1"/>
                  </a:solidFill>
                </a:rPr>
                <a:t>Eur. Phys. J. C35, 207 (2004) </a:t>
              </a:r>
            </a:p>
          </p:txBody>
        </p:sp>
        <p:sp>
          <p:nvSpPr>
            <p:cNvPr id="1353739" name="Text Box 11"/>
            <p:cNvSpPr txBox="1">
              <a:spLocks noChangeArrowheads="1"/>
            </p:cNvSpPr>
            <p:nvPr/>
          </p:nvSpPr>
          <p:spPr bwMode="auto">
            <a:xfrm>
              <a:off x="3226" y="3303"/>
              <a:ext cx="1056" cy="27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89098" tIns="44549" rIns="89098" bIns="44549">
              <a:prstTxWarp prst="textNoShape">
                <a:avLst/>
              </a:prstTxWarp>
              <a:spAutoFit/>
            </a:bodyPr>
            <a:lstStyle/>
            <a:p>
              <a:pPr defTabSz="890588"/>
              <a:r>
                <a:rPr lang="en-US" sz="1100" b="0">
                  <a:solidFill>
                    <a:schemeClr val="tx1"/>
                  </a:solidFill>
                </a:rPr>
                <a:t>Anselmino et al.</a:t>
              </a:r>
            </a:p>
            <a:p>
              <a:pPr defTabSz="890588"/>
              <a:r>
                <a:rPr lang="en-US" sz="1100" b="0">
                  <a:solidFill>
                    <a:schemeClr val="tx1"/>
                  </a:solidFill>
                </a:rPr>
                <a:t>    </a:t>
              </a:r>
              <a:r>
                <a:rPr lang="en-US" sz="1100">
                  <a:solidFill>
                    <a:schemeClr val="tx1"/>
                  </a:solidFill>
                </a:rPr>
                <a:t>PLB 594,97 (2004)</a:t>
              </a:r>
            </a:p>
          </p:txBody>
        </p:sp>
        <p:pic>
          <p:nvPicPr>
            <p:cNvPr id="1353740" name="Picture 12" descr="resu15-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52" y="1238"/>
              <a:ext cx="2771" cy="27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353741" name="Rectangle 13"/>
            <p:cNvSpPr>
              <a:spLocks noChangeArrowheads="1"/>
            </p:cNvSpPr>
            <p:nvPr/>
          </p:nvSpPr>
          <p:spPr bwMode="auto">
            <a:xfrm>
              <a:off x="3189" y="1302"/>
              <a:ext cx="2044" cy="367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89070" tIns="44535" rIns="89070" bIns="44535">
              <a:prstTxWarp prst="textNoShape">
                <a:avLst/>
              </a:prstTxWarp>
              <a:spAutoFit/>
            </a:bodyPr>
            <a:lstStyle/>
            <a:p>
              <a:pPr algn="l" defTabSz="890588"/>
              <a:r>
                <a:rPr lang="it-IT" sz="1600" dirty="0">
                  <a:solidFill>
                    <a:srgbClr val="0000FF"/>
                  </a:solidFill>
                </a:rPr>
                <a:t>1year </a:t>
              </a:r>
              <a:r>
                <a:rPr lang="it-IT" sz="1600" dirty="0" err="1">
                  <a:solidFill>
                    <a:srgbClr val="0000FF"/>
                  </a:solidFill>
                </a:rPr>
                <a:t>run</a:t>
              </a:r>
              <a:r>
                <a:rPr lang="it-IT" sz="1600" dirty="0">
                  <a:solidFill>
                    <a:srgbClr val="0000FF"/>
                  </a:solidFill>
                </a:rPr>
                <a:t>: 10 </a:t>
              </a:r>
              <a:r>
                <a:rPr lang="en-US" sz="1600" dirty="0">
                  <a:solidFill>
                    <a:srgbClr val="0000FF"/>
                  </a:solidFill>
                </a:rPr>
                <a:t>% precision on the </a:t>
              </a:r>
            </a:p>
            <a:p>
              <a:pPr algn="l" defTabSz="890588"/>
              <a:r>
                <a:rPr lang="en-US" sz="1600" dirty="0">
                  <a:solidFill>
                    <a:srgbClr val="0000FF"/>
                  </a:solidFill>
                </a:rPr>
                <a:t>     h</a:t>
              </a:r>
              <a:r>
                <a:rPr lang="en-US" sz="1600" baseline="-25000" dirty="0">
                  <a:solidFill>
                    <a:srgbClr val="0000FF"/>
                  </a:solidFill>
                </a:rPr>
                <a:t>1u</a:t>
              </a:r>
              <a:r>
                <a:rPr lang="en-US" sz="1600" dirty="0">
                  <a:solidFill>
                    <a:srgbClr val="0000FF"/>
                  </a:solidFill>
                </a:rPr>
                <a:t>(x) in the valence region</a:t>
              </a: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4003" y="2287"/>
              <a:ext cx="570" cy="212"/>
              <a:chOff x="4204" y="2499"/>
              <a:chExt cx="570" cy="212"/>
            </a:xfrm>
          </p:grpSpPr>
          <p:sp>
            <p:nvSpPr>
              <p:cNvPr id="1353743" name="Text Box 15"/>
              <p:cNvSpPr txBox="1">
                <a:spLocks noChangeArrowheads="1"/>
              </p:cNvSpPr>
              <p:nvPr/>
            </p:nvSpPr>
            <p:spPr bwMode="auto">
              <a:xfrm>
                <a:off x="4204" y="2499"/>
                <a:ext cx="570" cy="212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890588"/>
                <a:r>
                  <a:rPr lang="en-US" sz="1600">
                    <a:solidFill>
                      <a:srgbClr val="009999"/>
                    </a:solidFill>
                  </a:rPr>
                  <a:t>P</a:t>
                </a:r>
                <a:r>
                  <a:rPr lang="en-US" sz="1600" baseline="-25000">
                    <a:solidFill>
                      <a:srgbClr val="009999"/>
                    </a:solidFill>
                  </a:rPr>
                  <a:t>p</a:t>
                </a:r>
                <a:r>
                  <a:rPr lang="en-US" sz="1600">
                    <a:solidFill>
                      <a:srgbClr val="009999"/>
                    </a:solidFill>
                  </a:rPr>
                  <a:t>=10%</a:t>
                </a:r>
                <a:endParaRPr lang="it-IT" sz="1600">
                  <a:solidFill>
                    <a:srgbClr val="009999"/>
                  </a:solidFill>
                </a:endParaRPr>
              </a:p>
            </p:txBody>
          </p:sp>
          <p:sp>
            <p:nvSpPr>
              <p:cNvPr id="1353744" name="Line 16"/>
              <p:cNvSpPr>
                <a:spLocks noChangeShapeType="1"/>
              </p:cNvSpPr>
              <p:nvPr/>
            </p:nvSpPr>
            <p:spPr bwMode="auto">
              <a:xfrm flipV="1">
                <a:off x="4324" y="2606"/>
                <a:ext cx="46" cy="0"/>
              </a:xfrm>
              <a:prstGeom prst="line">
                <a:avLst/>
              </a:prstGeom>
              <a:noFill/>
              <a:ln w="31750">
                <a:solidFill>
                  <a:srgbClr val="009999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4663" y="2208"/>
              <a:ext cx="570" cy="212"/>
              <a:chOff x="4745" y="2309"/>
              <a:chExt cx="570" cy="212"/>
            </a:xfrm>
          </p:grpSpPr>
          <p:sp>
            <p:nvSpPr>
              <p:cNvPr id="1353746" name="Text Box 18"/>
              <p:cNvSpPr txBox="1">
                <a:spLocks noChangeArrowheads="1"/>
              </p:cNvSpPr>
              <p:nvPr/>
            </p:nvSpPr>
            <p:spPr bwMode="auto">
              <a:xfrm>
                <a:off x="4745" y="2309"/>
                <a:ext cx="570" cy="212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890588"/>
                <a:r>
                  <a:rPr lang="en-US" sz="1600">
                    <a:solidFill>
                      <a:srgbClr val="009999"/>
                    </a:solidFill>
                  </a:rPr>
                  <a:t>P</a:t>
                </a:r>
                <a:r>
                  <a:rPr lang="en-US" sz="1600" baseline="-25000">
                    <a:solidFill>
                      <a:srgbClr val="009999"/>
                    </a:solidFill>
                  </a:rPr>
                  <a:t>p</a:t>
                </a:r>
                <a:r>
                  <a:rPr lang="en-US" sz="1600">
                    <a:solidFill>
                      <a:srgbClr val="009999"/>
                    </a:solidFill>
                  </a:rPr>
                  <a:t>=30%</a:t>
                </a:r>
                <a:endParaRPr lang="it-IT" sz="1600">
                  <a:solidFill>
                    <a:srgbClr val="009999"/>
                  </a:solidFill>
                </a:endParaRPr>
              </a:p>
            </p:txBody>
          </p:sp>
          <p:sp>
            <p:nvSpPr>
              <p:cNvPr id="1353747" name="Line 19"/>
              <p:cNvSpPr>
                <a:spLocks noChangeShapeType="1"/>
              </p:cNvSpPr>
              <p:nvPr/>
            </p:nvSpPr>
            <p:spPr bwMode="auto">
              <a:xfrm flipV="1">
                <a:off x="4862" y="2422"/>
                <a:ext cx="46" cy="0"/>
              </a:xfrm>
              <a:prstGeom prst="line">
                <a:avLst/>
              </a:prstGeom>
              <a:noFill/>
              <a:ln w="31750">
                <a:solidFill>
                  <a:srgbClr val="009999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152399" y="1125106"/>
            <a:ext cx="7250114" cy="5385350"/>
            <a:chOff x="152399" y="1125106"/>
            <a:chExt cx="7250114" cy="5385350"/>
          </a:xfrm>
        </p:grpSpPr>
        <p:graphicFrame>
          <p:nvGraphicFramePr>
            <p:cNvPr id="1353734" name="Object 6"/>
            <p:cNvGraphicFramePr>
              <a:graphicFrameLocks noChangeAspect="1"/>
            </p:cNvGraphicFramePr>
            <p:nvPr/>
          </p:nvGraphicFramePr>
          <p:xfrm>
            <a:off x="835025" y="1125106"/>
            <a:ext cx="6567488" cy="917685"/>
          </p:xfrm>
          <a:graphic>
            <a:graphicData uri="http://schemas.openxmlformats.org/presentationml/2006/ole">
              <p:oleObj spid="_x0000_s499715" name="Equation" r:id="rId5" imgW="7315200" imgH="1016000" progId="Equation.3">
                <p:embed/>
              </p:oleObj>
            </a:graphicData>
          </a:graphic>
        </p:graphicFrame>
        <p:grpSp>
          <p:nvGrpSpPr>
            <p:cNvPr id="28" name="Group 27"/>
            <p:cNvGrpSpPr/>
            <p:nvPr/>
          </p:nvGrpSpPr>
          <p:grpSpPr>
            <a:xfrm>
              <a:off x="152399" y="2125035"/>
              <a:ext cx="4075114" cy="4385421"/>
              <a:chOff x="152399" y="1979045"/>
              <a:chExt cx="4075114" cy="4385421"/>
            </a:xfrm>
          </p:grpSpPr>
          <p:sp>
            <p:nvSpPr>
              <p:cNvPr id="1353731" name="Text Box 3"/>
              <p:cNvSpPr txBox="1">
                <a:spLocks noChangeArrowheads="1"/>
              </p:cNvSpPr>
              <p:nvPr/>
            </p:nvSpPr>
            <p:spPr bwMode="auto">
              <a:xfrm>
                <a:off x="152400" y="5735889"/>
                <a:ext cx="4075113" cy="628577"/>
              </a:xfrm>
              <a:prstGeom prst="rect">
                <a:avLst/>
              </a:prstGeom>
              <a:noFill/>
              <a:ln w="2857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lIns="89098" tIns="44549" rIns="89098" bIns="44549">
                <a:prstTxWarp prst="textNoShape">
                  <a:avLst/>
                </a:prstTxWarp>
                <a:spAutoFit/>
              </a:bodyPr>
              <a:lstStyle/>
              <a:p>
                <a:pPr algn="l" defTabSz="890588"/>
                <a:r>
                  <a:rPr lang="en-US" sz="1600" dirty="0" smtClean="0">
                    <a:solidFill>
                      <a:srgbClr val="0066FF"/>
                    </a:solidFill>
                  </a:rPr>
                  <a:t>PAX </a:t>
                </a:r>
                <a:r>
                  <a:rPr lang="en-US" sz="1600" b="0" dirty="0">
                    <a:solidFill>
                      <a:srgbClr val="0066FF"/>
                    </a:solidFill>
                  </a:rPr>
                  <a:t>:</a:t>
                </a:r>
                <a:r>
                  <a:rPr lang="en-US" sz="1600" b="0" dirty="0" smtClean="0">
                    <a:solidFill>
                      <a:srgbClr val="0066FF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0066FF"/>
                    </a:solidFill>
                    <a:latin typeface="Symbol" pitchFamily="-65" charset="2"/>
                    <a:ea typeface="Arial" pitchFamily="-65" charset="0"/>
                    <a:cs typeface="Arial" pitchFamily="-65" charset="0"/>
                  </a:rPr>
                  <a:t>M</a:t>
                </a:r>
                <a:r>
                  <a:rPr lang="en-US" sz="1600" baseline="30000" dirty="0" smtClean="0">
                    <a:solidFill>
                      <a:srgbClr val="0066FF"/>
                    </a:solidFill>
                    <a:latin typeface="Symbol" pitchFamily="-65" charset="2"/>
                    <a:ea typeface="Arial" pitchFamily="-65" charset="0"/>
                    <a:cs typeface="Arial" pitchFamily="-65" charset="0"/>
                  </a:rPr>
                  <a:t>2</a:t>
                </a:r>
                <a:r>
                  <a:rPr lang="en-US" sz="1600" dirty="0">
                    <a:solidFill>
                      <a:srgbClr val="0066FF"/>
                    </a:solidFill>
                    <a:latin typeface="Symbol" pitchFamily="-65" charset="2"/>
                    <a:ea typeface="Arial" pitchFamily="-65" charset="0"/>
                    <a:cs typeface="Arial" pitchFamily="-65" charset="0"/>
                  </a:rPr>
                  <a:t>/</a:t>
                </a:r>
                <a:r>
                  <a:rPr lang="de-DE" sz="1600" dirty="0">
                    <a:solidFill>
                      <a:srgbClr val="0066FF"/>
                    </a:solidFill>
                    <a:ea typeface="Arial" pitchFamily="-65" charset="0"/>
                    <a:cs typeface="Arial" pitchFamily="-65" charset="0"/>
                  </a:rPr>
                  <a:t>s=x</a:t>
                </a:r>
                <a:r>
                  <a:rPr lang="de-DE" sz="1600" baseline="-25000" dirty="0">
                    <a:solidFill>
                      <a:srgbClr val="0066FF"/>
                    </a:solidFill>
                    <a:ea typeface="Arial" pitchFamily="-65" charset="0"/>
                    <a:cs typeface="Arial" pitchFamily="-65" charset="0"/>
                  </a:rPr>
                  <a:t>1</a:t>
                </a:r>
                <a:r>
                  <a:rPr lang="de-DE" sz="1600" dirty="0">
                    <a:solidFill>
                      <a:srgbClr val="0066FF"/>
                    </a:solidFill>
                    <a:ea typeface="Arial" pitchFamily="-65" charset="0"/>
                    <a:cs typeface="Arial" pitchFamily="-65" charset="0"/>
                  </a:rPr>
                  <a:t>x</a:t>
                </a:r>
                <a:r>
                  <a:rPr lang="de-DE" sz="1600" baseline="-25000" dirty="0">
                    <a:solidFill>
                      <a:srgbClr val="0066FF"/>
                    </a:solidFill>
                    <a:ea typeface="Arial" pitchFamily="-65" charset="0"/>
                    <a:cs typeface="Arial" pitchFamily="-65" charset="0"/>
                  </a:rPr>
                  <a:t>2</a:t>
                </a:r>
                <a:r>
                  <a:rPr lang="de-DE" sz="1600" dirty="0">
                    <a:solidFill>
                      <a:srgbClr val="0066FF"/>
                    </a:solidFill>
                    <a:ea typeface="Arial" pitchFamily="-65" charset="0"/>
                    <a:cs typeface="Arial" pitchFamily="-65" charset="0"/>
                  </a:rPr>
                  <a:t>~0.02-0.3</a:t>
                </a:r>
                <a:r>
                  <a:rPr lang="de-DE" sz="1600" b="0" dirty="0">
                    <a:solidFill>
                      <a:srgbClr val="0066FF"/>
                    </a:solidFill>
                    <a:ea typeface="Arial" pitchFamily="-65" charset="0"/>
                    <a:cs typeface="Arial" pitchFamily="-65" charset="0"/>
                  </a:rPr>
                  <a:t> </a:t>
                </a:r>
                <a:r>
                  <a:rPr lang="de-DE" sz="1600" b="0" dirty="0" smtClean="0">
                    <a:solidFill>
                      <a:srgbClr val="0066FF"/>
                    </a:solidFill>
                    <a:ea typeface="Arial" pitchFamily="-65" charset="0"/>
                    <a:cs typeface="Arial" pitchFamily="-65" charset="0"/>
                  </a:rPr>
                  <a:t> </a:t>
                </a:r>
                <a:r>
                  <a:rPr lang="de-DE" sz="1600" dirty="0" smtClean="0">
                    <a:solidFill>
                      <a:srgbClr val="0066FF"/>
                    </a:solidFill>
                    <a:ea typeface="Arial" pitchFamily="-65" charset="0"/>
                    <a:cs typeface="Arial" pitchFamily="-65" charset="0"/>
                  </a:rPr>
                  <a:t>valence </a:t>
                </a:r>
                <a:r>
                  <a:rPr lang="de-DE" sz="1600" dirty="0">
                    <a:solidFill>
                      <a:srgbClr val="0066FF"/>
                    </a:solidFill>
                    <a:ea typeface="Arial" pitchFamily="-65" charset="0"/>
                    <a:cs typeface="Arial" pitchFamily="-65" charset="0"/>
                  </a:rPr>
                  <a:t>quarks</a:t>
                </a:r>
                <a:r>
                  <a:rPr lang="de-DE" sz="1600" dirty="0">
                    <a:solidFill>
                      <a:srgbClr val="FF3300"/>
                    </a:solidFill>
                    <a:ea typeface="Arial" pitchFamily="-65" charset="0"/>
                    <a:cs typeface="Arial" pitchFamily="-65" charset="0"/>
                  </a:rPr>
                  <a:t>  </a:t>
                </a:r>
              </a:p>
              <a:p>
                <a:pPr algn="l" defTabSz="890588"/>
                <a:r>
                  <a:rPr lang="de-DE" sz="1900" dirty="0">
                    <a:solidFill>
                      <a:srgbClr val="FF3300"/>
                    </a:solidFill>
                    <a:ea typeface="Arial" pitchFamily="-65" charset="0"/>
                    <a:cs typeface="Arial" pitchFamily="-65" charset="0"/>
                  </a:rPr>
                  <a:t>     </a:t>
                </a:r>
                <a:r>
                  <a:rPr lang="de-DE" sz="1600" dirty="0">
                    <a:solidFill>
                      <a:schemeClr val="tx1"/>
                    </a:solidFill>
                    <a:ea typeface="Arial" pitchFamily="-65" charset="0"/>
                    <a:cs typeface="Arial" pitchFamily="-65" charset="0"/>
                  </a:rPr>
                  <a:t>(</a:t>
                </a:r>
                <a:r>
                  <a:rPr lang="en-US" sz="1600" dirty="0">
                    <a:solidFill>
                      <a:schemeClr val="tx1"/>
                    </a:solidFill>
                  </a:rPr>
                  <a:t>A</a:t>
                </a:r>
                <a:r>
                  <a:rPr lang="en-US" sz="1600" baseline="-25000" dirty="0">
                    <a:solidFill>
                      <a:schemeClr val="tx1"/>
                    </a:solidFill>
                  </a:rPr>
                  <a:t>TT</a:t>
                </a:r>
                <a:r>
                  <a:rPr lang="de-DE" sz="1600" b="0" dirty="0">
                    <a:solidFill>
                      <a:schemeClr val="tx1"/>
                    </a:solidFill>
                    <a:latin typeface="Arial" pitchFamily="-65" charset="0"/>
                  </a:rPr>
                  <a:t> </a:t>
                </a:r>
                <a:r>
                  <a:rPr lang="de-DE" sz="1600" dirty="0">
                    <a:solidFill>
                      <a:schemeClr val="tx1"/>
                    </a:solidFill>
                    <a:ea typeface="Arial" pitchFamily="-65" charset="0"/>
                    <a:cs typeface="Arial" pitchFamily="-65" charset="0"/>
                  </a:rPr>
                  <a:t>large </a:t>
                </a:r>
                <a:r>
                  <a:rPr lang="en-US" sz="1600" dirty="0">
                    <a:solidFill>
                      <a:schemeClr val="tx1"/>
                    </a:solidFill>
                  </a:rPr>
                  <a:t>~ 0.2-0.3</a:t>
                </a:r>
                <a:r>
                  <a:rPr lang="de-DE" sz="1600" b="0" dirty="0">
                    <a:solidFill>
                      <a:schemeClr val="tx1"/>
                    </a:solidFill>
                    <a:latin typeface="Arial" pitchFamily="-65" charset="0"/>
                  </a:rPr>
                  <a:t> </a:t>
                </a:r>
                <a:r>
                  <a:rPr lang="de-DE" sz="1600" dirty="0">
                    <a:solidFill>
                      <a:schemeClr val="tx1"/>
                    </a:solidFill>
                    <a:ea typeface="Arial" pitchFamily="-65" charset="0"/>
                    <a:cs typeface="Arial" pitchFamily="-65" charset="0"/>
                  </a:rPr>
                  <a:t>)</a:t>
                </a:r>
                <a:endParaRPr lang="en-US" sz="1600" dirty="0">
                  <a:solidFill>
                    <a:schemeClr val="tx1"/>
                  </a:solidFill>
                  <a:ea typeface="Arial" pitchFamily="-65" charset="0"/>
                  <a:cs typeface="Arial" pitchFamily="-65" charset="0"/>
                </a:endParaRPr>
              </a:p>
            </p:txBody>
          </p:sp>
          <p:pic>
            <p:nvPicPr>
              <p:cNvPr id="1353736" name="Picture 8" descr="Bild1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52399" y="1979045"/>
                <a:ext cx="3716145" cy="370738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885825" y="-83766"/>
            <a:ext cx="7364413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h</a:t>
            </a:r>
            <a:r>
              <a:rPr lang="it-IT" sz="36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1</a:t>
            </a:r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 </a:t>
            </a:r>
            <a:r>
              <a:rPr lang="it-IT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from</a:t>
            </a:r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 </a:t>
            </a:r>
            <a:r>
              <a:rPr lang="it-IT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p-p </a:t>
            </a:r>
            <a:r>
              <a:rPr lang="it-IT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Drell-</a:t>
            </a:r>
            <a:r>
              <a:rPr lang="it-IT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Yan</a:t>
            </a:r>
            <a:r>
              <a:rPr lang="it-IT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 @ FAIR 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/>
              <a:ea typeface="Arial" pitchFamily="-65" charset="0"/>
              <a:cs typeface="Arial" pitchFamily="-65" charset="0"/>
            </a:endParaRPr>
          </a:p>
        </p:txBody>
      </p:sp>
      <p:sp>
        <p:nvSpPr>
          <p:cNvPr id="20" name="Foliennummernplatzhalter 6"/>
          <p:cNvSpPr txBox="1">
            <a:spLocks noGrp="1"/>
          </p:cNvSpPr>
          <p:nvPr/>
        </p:nvSpPr>
        <p:spPr>
          <a:xfrm>
            <a:off x="6553200" y="649287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61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52400" y="655955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2886075" y="1088905"/>
            <a:ext cx="4794928" cy="953886"/>
            <a:chOff x="2886075" y="796925"/>
            <a:chExt cx="4794928" cy="953886"/>
          </a:xfrm>
        </p:grpSpPr>
        <p:grpSp>
          <p:nvGrpSpPr>
            <p:cNvPr id="26" name="Group 25"/>
            <p:cNvGrpSpPr/>
            <p:nvPr/>
          </p:nvGrpSpPr>
          <p:grpSpPr>
            <a:xfrm>
              <a:off x="2886075" y="796925"/>
              <a:ext cx="4516438" cy="953886"/>
              <a:chOff x="2886075" y="796925"/>
              <a:chExt cx="4516438" cy="953886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3124200" y="833126"/>
                <a:ext cx="4278313" cy="9176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1353732" name="Object 4"/>
              <p:cNvGraphicFramePr>
                <a:graphicFrameLocks noChangeAspect="1"/>
              </p:cNvGraphicFramePr>
              <p:nvPr/>
            </p:nvGraphicFramePr>
            <p:xfrm>
              <a:off x="2886075" y="796925"/>
              <a:ext cx="2609850" cy="939800"/>
            </p:xfrm>
            <a:graphic>
              <a:graphicData uri="http://schemas.openxmlformats.org/presentationml/2006/ole">
                <p:oleObj spid="_x0000_s499714" name="Equation" r:id="rId7" imgW="1270000" imgH="457200" progId="Equation.3">
                  <p:embed/>
                </p:oleObj>
              </a:graphicData>
            </a:graphic>
          </p:graphicFrame>
        </p:grpSp>
        <p:sp>
          <p:nvSpPr>
            <p:cNvPr id="1353735" name="Text Box 7"/>
            <p:cNvSpPr txBox="1">
              <a:spLocks noChangeArrowheads="1"/>
            </p:cNvSpPr>
            <p:nvPr/>
          </p:nvSpPr>
          <p:spPr bwMode="auto">
            <a:xfrm>
              <a:off x="6034398" y="893776"/>
              <a:ext cx="1646605" cy="64633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defTabSz="890588">
                <a:buFontTx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u</a:t>
              </a:r>
              <a:r>
                <a:rPr lang="en-US" dirty="0" smtClean="0">
                  <a:solidFill>
                    <a:schemeClr val="tx1"/>
                  </a:solidFill>
                </a:rPr>
                <a:t>-dominance</a:t>
              </a:r>
            </a:p>
            <a:p>
              <a:pPr algn="l" defTabSz="890588">
                <a:buFontTx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 |h</a:t>
              </a:r>
              <a:r>
                <a:rPr lang="en-US" baseline="-25000" dirty="0" smtClean="0">
                  <a:solidFill>
                    <a:schemeClr val="tx1"/>
                  </a:solidFill>
                </a:rPr>
                <a:t>1u</a:t>
              </a:r>
              <a:r>
                <a:rPr lang="en-US" dirty="0" smtClean="0">
                  <a:solidFill>
                    <a:schemeClr val="tx1"/>
                  </a:solidFill>
                </a:rPr>
                <a:t>|&gt;|h</a:t>
              </a:r>
              <a:r>
                <a:rPr lang="en-US" baseline="-25000" dirty="0" smtClean="0">
                  <a:solidFill>
                    <a:schemeClr val="tx1"/>
                  </a:solidFill>
                </a:rPr>
                <a:t>1d</a:t>
              </a:r>
              <a:r>
                <a:rPr lang="en-US" dirty="0" smtClean="0">
                  <a:solidFill>
                    <a:schemeClr val="tx1"/>
                  </a:solidFill>
                </a:rPr>
                <a:t>|</a:t>
              </a:r>
              <a:endParaRPr lang="it-IT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3315557" y="-273553"/>
            <a:ext cx="348612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91431" tIns="45715" rIns="91431" bIns="45715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-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/>
              <a:ea typeface="Arial" pitchFamily="-65" charset="0"/>
              <a:cs typeface="Arial" pitchFamily="-65" charset="0"/>
            </a:endParaRPr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31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858" y="598042"/>
            <a:ext cx="4598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PANDA:</a:t>
            </a:r>
            <a:r>
              <a:rPr lang="en-US" dirty="0" smtClean="0"/>
              <a:t> </a:t>
            </a:r>
            <a:r>
              <a:rPr lang="en-US" dirty="0" err="1" smtClean="0"/>
              <a:t>unpolarized</a:t>
            </a:r>
            <a:r>
              <a:rPr lang="en-US" dirty="0" smtClean="0"/>
              <a:t> target (</a:t>
            </a:r>
            <a:r>
              <a:rPr lang="en-US" dirty="0" err="1" smtClean="0"/>
              <a:t>s</a:t>
            </a:r>
            <a:r>
              <a:rPr lang="en-US" dirty="0" smtClean="0"/>
              <a:t>=30 GeV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680383" y="583443"/>
            <a:ext cx="4594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     PAX:</a:t>
            </a:r>
            <a:r>
              <a:rPr lang="en-US" dirty="0" smtClean="0"/>
              <a:t> polarized collider (</a:t>
            </a:r>
            <a:r>
              <a:rPr lang="en-US" dirty="0" err="1" smtClean="0"/>
              <a:t>s</a:t>
            </a:r>
            <a:r>
              <a:rPr lang="en-US" dirty="0" smtClean="0"/>
              <a:t>=200 GeV</a:t>
            </a:r>
            <a:r>
              <a:rPr lang="en-US" baseline="30000" dirty="0" smtClean="0"/>
              <a:t>2</a:t>
            </a:r>
            <a:r>
              <a:rPr lang="en-US" dirty="0" smtClean="0"/>
              <a:t>) 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pamondo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75080"/>
            <a:ext cx="8940800" cy="6349065"/>
          </a:xfrm>
          <a:prstGeom prst="rect">
            <a:avLst/>
          </a:prstGeom>
        </p:spPr>
      </p:pic>
      <p:pic>
        <p:nvPicPr>
          <p:cNvPr id="8" name="Picture 146" descr="BNL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3015395"/>
            <a:ext cx="1207311" cy="48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JIN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5400" y="381000"/>
            <a:ext cx="732109" cy="62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ern_logo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300" y="2628900"/>
            <a:ext cx="571500" cy="571500"/>
          </a:xfrm>
          <a:prstGeom prst="rect">
            <a:avLst/>
          </a:prstGeom>
        </p:spPr>
      </p:pic>
      <p:pic>
        <p:nvPicPr>
          <p:cNvPr id="11" name="Picture 10" descr="logoihep70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381000"/>
            <a:ext cx="660400" cy="622104"/>
          </a:xfrm>
          <a:prstGeom prst="rect">
            <a:avLst/>
          </a:prstGeom>
        </p:spPr>
      </p:pic>
      <p:pic>
        <p:nvPicPr>
          <p:cNvPr id="9" name="Picture 8" descr="JLab_log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7289" y="2577592"/>
            <a:ext cx="1258111" cy="394208"/>
          </a:xfrm>
          <a:prstGeom prst="rect">
            <a:avLst/>
          </a:prstGeom>
        </p:spPr>
      </p:pic>
      <p:grpSp>
        <p:nvGrpSpPr>
          <p:cNvPr id="2" name="Group 18"/>
          <p:cNvGrpSpPr/>
          <p:nvPr/>
        </p:nvGrpSpPr>
        <p:grpSpPr>
          <a:xfrm>
            <a:off x="4356100" y="2362200"/>
            <a:ext cx="749300" cy="431800"/>
            <a:chOff x="4356100" y="2438400"/>
            <a:chExt cx="749300" cy="431800"/>
          </a:xfrm>
        </p:grpSpPr>
        <p:sp>
          <p:nvSpPr>
            <p:cNvPr id="18" name="Rectangle 17"/>
            <p:cNvSpPr/>
            <p:nvPr/>
          </p:nvSpPr>
          <p:spPr>
            <a:xfrm>
              <a:off x="4356100" y="2438400"/>
              <a:ext cx="749300" cy="431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kek-logo-small-c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56100" y="2438400"/>
              <a:ext cx="749300" cy="431800"/>
            </a:xfrm>
            <a:prstGeom prst="rect">
              <a:avLst/>
            </a:prstGeom>
          </p:spPr>
        </p:pic>
      </p:grpSp>
      <p:pic>
        <p:nvPicPr>
          <p:cNvPr id="20" name="Picture 19" descr="JPARC_logo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8911" y="2895600"/>
            <a:ext cx="974089" cy="374650"/>
          </a:xfrm>
          <a:prstGeom prst="rect">
            <a:avLst/>
          </a:prstGeom>
        </p:spPr>
      </p:pic>
      <p:pic>
        <p:nvPicPr>
          <p:cNvPr id="21" name="Picture 20" descr="SLAC_Logo_new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000" y="2890613"/>
            <a:ext cx="908050" cy="379637"/>
          </a:xfrm>
          <a:prstGeom prst="rect">
            <a:avLst/>
          </a:prstGeom>
        </p:spPr>
      </p:pic>
      <p:pic>
        <p:nvPicPr>
          <p:cNvPr id="22" name="Picture 21" descr="logo-lnf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600" y="2633472"/>
            <a:ext cx="787400" cy="566928"/>
          </a:xfrm>
          <a:prstGeom prst="rect">
            <a:avLst/>
          </a:prstGeom>
        </p:spPr>
      </p:pic>
      <p:grpSp>
        <p:nvGrpSpPr>
          <p:cNvPr id="3" name="Group 29"/>
          <p:cNvGrpSpPr/>
          <p:nvPr/>
        </p:nvGrpSpPr>
        <p:grpSpPr>
          <a:xfrm>
            <a:off x="228600" y="1676400"/>
            <a:ext cx="874442" cy="317500"/>
            <a:chOff x="838200" y="5791200"/>
            <a:chExt cx="1054343" cy="457200"/>
          </a:xfrm>
        </p:grpSpPr>
        <p:sp>
          <p:nvSpPr>
            <p:cNvPr id="29" name="Rectangle 28"/>
            <p:cNvSpPr/>
            <p:nvPr/>
          </p:nvSpPr>
          <p:spPr>
            <a:xfrm>
              <a:off x="838200" y="5791200"/>
              <a:ext cx="1054343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GSI_logo.jp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01700" y="5867400"/>
              <a:ext cx="927100" cy="294491"/>
            </a:xfrm>
            <a:prstGeom prst="rect">
              <a:avLst/>
            </a:prstGeom>
          </p:spPr>
        </p:pic>
      </p:grpSp>
      <p:grpSp>
        <p:nvGrpSpPr>
          <p:cNvPr id="4" name="Group 27"/>
          <p:cNvGrpSpPr/>
          <p:nvPr/>
        </p:nvGrpSpPr>
        <p:grpSpPr>
          <a:xfrm>
            <a:off x="2565400" y="2125177"/>
            <a:ext cx="774700" cy="668823"/>
            <a:chOff x="4711700" y="4343400"/>
            <a:chExt cx="1244600" cy="1433192"/>
          </a:xfrm>
        </p:grpSpPr>
        <p:sp>
          <p:nvSpPr>
            <p:cNvPr id="26" name="Rectangle 25"/>
            <p:cNvSpPr/>
            <p:nvPr/>
          </p:nvSpPr>
          <p:spPr>
            <a:xfrm>
              <a:off x="4711700" y="5117070"/>
              <a:ext cx="1244600" cy="6595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 smtClean="0"/>
                <a:t>IHEP     </a:t>
              </a:r>
              <a:endParaRPr lang="en-US" sz="1400" dirty="0"/>
            </a:p>
          </p:txBody>
        </p:sp>
        <p:pic>
          <p:nvPicPr>
            <p:cNvPr id="25" name="Picture 24" descr="BES_logo.gif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11700" y="4343400"/>
              <a:ext cx="1244600" cy="838200"/>
            </a:xfrm>
            <a:prstGeom prst="rect">
              <a:avLst/>
            </a:prstGeom>
          </p:spPr>
        </p:pic>
      </p:grpSp>
      <p:pic>
        <p:nvPicPr>
          <p:cNvPr id="31" name="Picture 30" descr="logo_desy.g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7300" y="1516540"/>
            <a:ext cx="571500" cy="558362"/>
          </a:xfrm>
          <a:prstGeom prst="rect">
            <a:avLst/>
          </a:prstGeom>
        </p:spPr>
      </p:pic>
      <p:sp>
        <p:nvSpPr>
          <p:cNvPr id="32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62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2203041" y="5477390"/>
            <a:ext cx="377023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TMD treasure map</a:t>
            </a:r>
          </a:p>
          <a:p>
            <a:pPr algn="ctr">
              <a:defRPr/>
            </a:pP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8" name="Picture 37" descr="rosa-dei-venti-90x90-con-se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0015" y="4937856"/>
            <a:ext cx="1585374" cy="1560008"/>
          </a:xfrm>
          <a:prstGeom prst="rect">
            <a:avLst/>
          </a:prstGeom>
        </p:spPr>
      </p:pic>
      <p:sp>
        <p:nvSpPr>
          <p:cNvPr id="39" name="Freeform 38"/>
          <p:cNvSpPr/>
          <p:nvPr/>
        </p:nvSpPr>
        <p:spPr>
          <a:xfrm>
            <a:off x="1085566" y="1561020"/>
            <a:ext cx="5797396" cy="3916369"/>
          </a:xfrm>
          <a:custGeom>
            <a:avLst/>
            <a:gdLst>
              <a:gd name="connsiteX0" fmla="*/ 71077 w 5797396"/>
              <a:gd name="connsiteY0" fmla="*/ 854447 h 3791564"/>
              <a:gd name="connsiteX1" fmla="*/ 604040 w 5797396"/>
              <a:gd name="connsiteY1" fmla="*/ 865787 h 3791564"/>
              <a:gd name="connsiteX2" fmla="*/ 819493 w 5797396"/>
              <a:gd name="connsiteY2" fmla="*/ 854447 h 3791564"/>
              <a:gd name="connsiteX3" fmla="*/ 876191 w 5797396"/>
              <a:gd name="connsiteY3" fmla="*/ 809086 h 3791564"/>
              <a:gd name="connsiteX4" fmla="*/ 910210 w 5797396"/>
              <a:gd name="connsiteY4" fmla="*/ 797745 h 3791564"/>
              <a:gd name="connsiteX5" fmla="*/ 978248 w 5797396"/>
              <a:gd name="connsiteY5" fmla="*/ 741044 h 3791564"/>
              <a:gd name="connsiteX6" fmla="*/ 1012267 w 5797396"/>
              <a:gd name="connsiteY6" fmla="*/ 729704 h 3791564"/>
              <a:gd name="connsiteX7" fmla="*/ 1046286 w 5797396"/>
              <a:gd name="connsiteY7" fmla="*/ 695683 h 3791564"/>
              <a:gd name="connsiteX8" fmla="*/ 1068965 w 5797396"/>
              <a:gd name="connsiteY8" fmla="*/ 627642 h 3791564"/>
              <a:gd name="connsiteX9" fmla="*/ 1114324 w 5797396"/>
              <a:gd name="connsiteY9" fmla="*/ 604962 h 3791564"/>
              <a:gd name="connsiteX10" fmla="*/ 1125663 w 5797396"/>
              <a:gd name="connsiteY10" fmla="*/ 570941 h 3791564"/>
              <a:gd name="connsiteX11" fmla="*/ 1159682 w 5797396"/>
              <a:gd name="connsiteY11" fmla="*/ 548261 h 3791564"/>
              <a:gd name="connsiteX12" fmla="*/ 1216380 w 5797396"/>
              <a:gd name="connsiteY12" fmla="*/ 502900 h 3791564"/>
              <a:gd name="connsiteX13" fmla="*/ 1284418 w 5797396"/>
              <a:gd name="connsiteY13" fmla="*/ 446199 h 3791564"/>
              <a:gd name="connsiteX14" fmla="*/ 1375135 w 5797396"/>
              <a:gd name="connsiteY14" fmla="*/ 378157 h 3791564"/>
              <a:gd name="connsiteX15" fmla="*/ 1420494 w 5797396"/>
              <a:gd name="connsiteY15" fmla="*/ 344137 h 3791564"/>
              <a:gd name="connsiteX16" fmla="*/ 1488532 w 5797396"/>
              <a:gd name="connsiteY16" fmla="*/ 298776 h 3791564"/>
              <a:gd name="connsiteX17" fmla="*/ 1522551 w 5797396"/>
              <a:gd name="connsiteY17" fmla="*/ 287435 h 3791564"/>
              <a:gd name="connsiteX18" fmla="*/ 1613268 w 5797396"/>
              <a:gd name="connsiteY18" fmla="*/ 230734 h 3791564"/>
              <a:gd name="connsiteX19" fmla="*/ 1692645 w 5797396"/>
              <a:gd name="connsiteY19" fmla="*/ 174033 h 3791564"/>
              <a:gd name="connsiteX20" fmla="*/ 1726664 w 5797396"/>
              <a:gd name="connsiteY20" fmla="*/ 162693 h 3791564"/>
              <a:gd name="connsiteX21" fmla="*/ 1806042 w 5797396"/>
              <a:gd name="connsiteY21" fmla="*/ 117332 h 3791564"/>
              <a:gd name="connsiteX22" fmla="*/ 1840060 w 5797396"/>
              <a:gd name="connsiteY22" fmla="*/ 94652 h 3791564"/>
              <a:gd name="connsiteX23" fmla="*/ 1942117 w 5797396"/>
              <a:gd name="connsiteY23" fmla="*/ 49291 h 3791564"/>
              <a:gd name="connsiteX24" fmla="*/ 2010155 w 5797396"/>
              <a:gd name="connsiteY24" fmla="*/ 37950 h 3791564"/>
              <a:gd name="connsiteX25" fmla="*/ 2044174 w 5797396"/>
              <a:gd name="connsiteY25" fmla="*/ 26610 h 3791564"/>
              <a:gd name="connsiteX26" fmla="*/ 2146231 w 5797396"/>
              <a:gd name="connsiteY26" fmla="*/ 3930 h 3791564"/>
              <a:gd name="connsiteX27" fmla="*/ 2531778 w 5797396"/>
              <a:gd name="connsiteY27" fmla="*/ 15270 h 3791564"/>
              <a:gd name="connsiteX28" fmla="*/ 2633835 w 5797396"/>
              <a:gd name="connsiteY28" fmla="*/ 37950 h 3791564"/>
              <a:gd name="connsiteX29" fmla="*/ 2656514 w 5797396"/>
              <a:gd name="connsiteY29" fmla="*/ 60631 h 3791564"/>
              <a:gd name="connsiteX30" fmla="*/ 2690533 w 5797396"/>
              <a:gd name="connsiteY30" fmla="*/ 71971 h 3791564"/>
              <a:gd name="connsiteX31" fmla="*/ 2701873 w 5797396"/>
              <a:gd name="connsiteY31" fmla="*/ 105992 h 3791564"/>
              <a:gd name="connsiteX32" fmla="*/ 2735892 w 5797396"/>
              <a:gd name="connsiteY32" fmla="*/ 128672 h 3791564"/>
              <a:gd name="connsiteX33" fmla="*/ 2758571 w 5797396"/>
              <a:gd name="connsiteY33" fmla="*/ 219394 h 3791564"/>
              <a:gd name="connsiteX34" fmla="*/ 2815269 w 5797396"/>
              <a:gd name="connsiteY34" fmla="*/ 298776 h 3791564"/>
              <a:gd name="connsiteX35" fmla="*/ 2837948 w 5797396"/>
              <a:gd name="connsiteY35" fmla="*/ 344137 h 3791564"/>
              <a:gd name="connsiteX36" fmla="*/ 2837948 w 5797396"/>
              <a:gd name="connsiteY36" fmla="*/ 763725 h 3791564"/>
              <a:gd name="connsiteX37" fmla="*/ 2815269 w 5797396"/>
              <a:gd name="connsiteY37" fmla="*/ 809086 h 3791564"/>
              <a:gd name="connsiteX38" fmla="*/ 2792590 w 5797396"/>
              <a:gd name="connsiteY38" fmla="*/ 888467 h 3791564"/>
              <a:gd name="connsiteX39" fmla="*/ 2769911 w 5797396"/>
              <a:gd name="connsiteY39" fmla="*/ 922488 h 3791564"/>
              <a:gd name="connsiteX40" fmla="*/ 2724552 w 5797396"/>
              <a:gd name="connsiteY40" fmla="*/ 1013210 h 3791564"/>
              <a:gd name="connsiteX41" fmla="*/ 2713212 w 5797396"/>
              <a:gd name="connsiteY41" fmla="*/ 1069911 h 3791564"/>
              <a:gd name="connsiteX42" fmla="*/ 2701873 w 5797396"/>
              <a:gd name="connsiteY42" fmla="*/ 1160633 h 3791564"/>
              <a:gd name="connsiteX43" fmla="*/ 2679194 w 5797396"/>
              <a:gd name="connsiteY43" fmla="*/ 1240014 h 3791564"/>
              <a:gd name="connsiteX44" fmla="*/ 2667854 w 5797396"/>
              <a:gd name="connsiteY44" fmla="*/ 1285375 h 3791564"/>
              <a:gd name="connsiteX45" fmla="*/ 2679194 w 5797396"/>
              <a:gd name="connsiteY45" fmla="*/ 1534860 h 3791564"/>
              <a:gd name="connsiteX46" fmla="*/ 2690533 w 5797396"/>
              <a:gd name="connsiteY46" fmla="*/ 1568881 h 3791564"/>
              <a:gd name="connsiteX47" fmla="*/ 2713212 w 5797396"/>
              <a:gd name="connsiteY47" fmla="*/ 1602901 h 3791564"/>
              <a:gd name="connsiteX48" fmla="*/ 2724552 w 5797396"/>
              <a:gd name="connsiteY48" fmla="*/ 1636922 h 3791564"/>
              <a:gd name="connsiteX49" fmla="*/ 2769911 w 5797396"/>
              <a:gd name="connsiteY49" fmla="*/ 1693623 h 3791564"/>
              <a:gd name="connsiteX50" fmla="*/ 2815269 w 5797396"/>
              <a:gd name="connsiteY50" fmla="*/ 1738984 h 3791564"/>
              <a:gd name="connsiteX51" fmla="*/ 2871967 w 5797396"/>
              <a:gd name="connsiteY51" fmla="*/ 1784345 h 3791564"/>
              <a:gd name="connsiteX52" fmla="*/ 2928666 w 5797396"/>
              <a:gd name="connsiteY52" fmla="*/ 1852386 h 3791564"/>
              <a:gd name="connsiteX53" fmla="*/ 3019383 w 5797396"/>
              <a:gd name="connsiteY53" fmla="*/ 1886407 h 3791564"/>
              <a:gd name="connsiteX54" fmla="*/ 3132779 w 5797396"/>
              <a:gd name="connsiteY54" fmla="*/ 1931768 h 3791564"/>
              <a:gd name="connsiteX55" fmla="*/ 3212157 w 5797396"/>
              <a:gd name="connsiteY55" fmla="*/ 1965788 h 3791564"/>
              <a:gd name="connsiteX56" fmla="*/ 3314213 w 5797396"/>
              <a:gd name="connsiteY56" fmla="*/ 2011149 h 3791564"/>
              <a:gd name="connsiteX57" fmla="*/ 3382251 w 5797396"/>
              <a:gd name="connsiteY57" fmla="*/ 2033830 h 3791564"/>
              <a:gd name="connsiteX58" fmla="*/ 3416270 w 5797396"/>
              <a:gd name="connsiteY58" fmla="*/ 2045170 h 3791564"/>
              <a:gd name="connsiteX59" fmla="*/ 3472968 w 5797396"/>
              <a:gd name="connsiteY59" fmla="*/ 2067850 h 3791564"/>
              <a:gd name="connsiteX60" fmla="*/ 3711101 w 5797396"/>
              <a:gd name="connsiteY60" fmla="*/ 2033830 h 3791564"/>
              <a:gd name="connsiteX61" fmla="*/ 3733780 w 5797396"/>
              <a:gd name="connsiteY61" fmla="*/ 2011149 h 3791564"/>
              <a:gd name="connsiteX62" fmla="*/ 3790478 w 5797396"/>
              <a:gd name="connsiteY62" fmla="*/ 1909087 h 3791564"/>
              <a:gd name="connsiteX63" fmla="*/ 3824497 w 5797396"/>
              <a:gd name="connsiteY63" fmla="*/ 1886407 h 3791564"/>
              <a:gd name="connsiteX64" fmla="*/ 3858516 w 5797396"/>
              <a:gd name="connsiteY64" fmla="*/ 1841046 h 3791564"/>
              <a:gd name="connsiteX65" fmla="*/ 3892535 w 5797396"/>
              <a:gd name="connsiteY65" fmla="*/ 1818366 h 3791564"/>
              <a:gd name="connsiteX66" fmla="*/ 3949233 w 5797396"/>
              <a:gd name="connsiteY66" fmla="*/ 1761664 h 3791564"/>
              <a:gd name="connsiteX67" fmla="*/ 3994591 w 5797396"/>
              <a:gd name="connsiteY67" fmla="*/ 1693623 h 3791564"/>
              <a:gd name="connsiteX68" fmla="*/ 4017271 w 5797396"/>
              <a:gd name="connsiteY68" fmla="*/ 1602901 h 3791564"/>
              <a:gd name="connsiteX69" fmla="*/ 4028610 w 5797396"/>
              <a:gd name="connsiteY69" fmla="*/ 1557540 h 3791564"/>
              <a:gd name="connsiteX70" fmla="*/ 4051290 w 5797396"/>
              <a:gd name="connsiteY70" fmla="*/ 1478159 h 3791564"/>
              <a:gd name="connsiteX71" fmla="*/ 4062629 w 5797396"/>
              <a:gd name="connsiteY71" fmla="*/ 1376097 h 3791564"/>
              <a:gd name="connsiteX72" fmla="*/ 4073969 w 5797396"/>
              <a:gd name="connsiteY72" fmla="*/ 1319396 h 3791564"/>
              <a:gd name="connsiteX73" fmla="*/ 4085309 w 5797396"/>
              <a:gd name="connsiteY73" fmla="*/ 1217334 h 3791564"/>
              <a:gd name="connsiteX74" fmla="*/ 4153346 w 5797396"/>
              <a:gd name="connsiteY74" fmla="*/ 1160633 h 3791564"/>
              <a:gd name="connsiteX75" fmla="*/ 4210045 w 5797396"/>
              <a:gd name="connsiteY75" fmla="*/ 1092591 h 3791564"/>
              <a:gd name="connsiteX76" fmla="*/ 4300762 w 5797396"/>
              <a:gd name="connsiteY76" fmla="*/ 1013210 h 3791564"/>
              <a:gd name="connsiteX77" fmla="*/ 4334781 w 5797396"/>
              <a:gd name="connsiteY77" fmla="*/ 1001869 h 3791564"/>
              <a:gd name="connsiteX78" fmla="*/ 4459517 w 5797396"/>
              <a:gd name="connsiteY78" fmla="*/ 945168 h 3791564"/>
              <a:gd name="connsiteX79" fmla="*/ 4504875 w 5797396"/>
              <a:gd name="connsiteY79" fmla="*/ 922488 h 3791564"/>
              <a:gd name="connsiteX80" fmla="*/ 4618272 w 5797396"/>
              <a:gd name="connsiteY80" fmla="*/ 899807 h 3791564"/>
              <a:gd name="connsiteX81" fmla="*/ 4663630 w 5797396"/>
              <a:gd name="connsiteY81" fmla="*/ 888467 h 3791564"/>
              <a:gd name="connsiteX82" fmla="*/ 5139895 w 5797396"/>
              <a:gd name="connsiteY82" fmla="*/ 899807 h 3791564"/>
              <a:gd name="connsiteX83" fmla="*/ 5219272 w 5797396"/>
              <a:gd name="connsiteY83" fmla="*/ 922488 h 3791564"/>
              <a:gd name="connsiteX84" fmla="*/ 5275971 w 5797396"/>
              <a:gd name="connsiteY84" fmla="*/ 933828 h 3791564"/>
              <a:gd name="connsiteX85" fmla="*/ 5332669 w 5797396"/>
              <a:gd name="connsiteY85" fmla="*/ 956509 h 3791564"/>
              <a:gd name="connsiteX86" fmla="*/ 5378027 w 5797396"/>
              <a:gd name="connsiteY86" fmla="*/ 967849 h 3791564"/>
              <a:gd name="connsiteX87" fmla="*/ 5480084 w 5797396"/>
              <a:gd name="connsiteY87" fmla="*/ 1035890 h 3791564"/>
              <a:gd name="connsiteX88" fmla="*/ 5502763 w 5797396"/>
              <a:gd name="connsiteY88" fmla="*/ 1069911 h 3791564"/>
              <a:gd name="connsiteX89" fmla="*/ 5570801 w 5797396"/>
              <a:gd name="connsiteY89" fmla="*/ 1115272 h 3791564"/>
              <a:gd name="connsiteX90" fmla="*/ 5638839 w 5797396"/>
              <a:gd name="connsiteY90" fmla="*/ 1171973 h 3791564"/>
              <a:gd name="connsiteX91" fmla="*/ 5650179 w 5797396"/>
              <a:gd name="connsiteY91" fmla="*/ 1217334 h 3791564"/>
              <a:gd name="connsiteX92" fmla="*/ 5672858 w 5797396"/>
              <a:gd name="connsiteY92" fmla="*/ 1251354 h 3791564"/>
              <a:gd name="connsiteX93" fmla="*/ 5684197 w 5797396"/>
              <a:gd name="connsiteY93" fmla="*/ 1308055 h 3791564"/>
              <a:gd name="connsiteX94" fmla="*/ 5729556 w 5797396"/>
              <a:gd name="connsiteY94" fmla="*/ 1444138 h 3791564"/>
              <a:gd name="connsiteX95" fmla="*/ 5752235 w 5797396"/>
              <a:gd name="connsiteY95" fmla="*/ 1614242 h 3791564"/>
              <a:gd name="connsiteX96" fmla="*/ 5763575 w 5797396"/>
              <a:gd name="connsiteY96" fmla="*/ 1716304 h 3791564"/>
              <a:gd name="connsiteX97" fmla="*/ 5786254 w 5797396"/>
              <a:gd name="connsiteY97" fmla="*/ 2011149 h 3791564"/>
              <a:gd name="connsiteX98" fmla="*/ 5763575 w 5797396"/>
              <a:gd name="connsiteY98" fmla="*/ 2430738 h 3791564"/>
              <a:gd name="connsiteX99" fmla="*/ 5752235 w 5797396"/>
              <a:gd name="connsiteY99" fmla="*/ 2464758 h 3791564"/>
              <a:gd name="connsiteX100" fmla="*/ 5729556 w 5797396"/>
              <a:gd name="connsiteY100" fmla="*/ 2566820 h 3791564"/>
              <a:gd name="connsiteX101" fmla="*/ 5706877 w 5797396"/>
              <a:gd name="connsiteY101" fmla="*/ 2634862 h 3791564"/>
              <a:gd name="connsiteX102" fmla="*/ 5684197 w 5797396"/>
              <a:gd name="connsiteY102" fmla="*/ 2725583 h 3791564"/>
              <a:gd name="connsiteX103" fmla="*/ 5672858 w 5797396"/>
              <a:gd name="connsiteY103" fmla="*/ 2816305 h 3791564"/>
              <a:gd name="connsiteX104" fmla="*/ 5661518 w 5797396"/>
              <a:gd name="connsiteY104" fmla="*/ 2884347 h 3791564"/>
              <a:gd name="connsiteX105" fmla="*/ 5638839 w 5797396"/>
              <a:gd name="connsiteY105" fmla="*/ 3077130 h 3791564"/>
              <a:gd name="connsiteX106" fmla="*/ 5616160 w 5797396"/>
              <a:gd name="connsiteY106" fmla="*/ 3122491 h 3791564"/>
              <a:gd name="connsiteX107" fmla="*/ 5604820 w 5797396"/>
              <a:gd name="connsiteY107" fmla="*/ 3179192 h 3791564"/>
              <a:gd name="connsiteX108" fmla="*/ 5514103 w 5797396"/>
              <a:gd name="connsiteY108" fmla="*/ 3213213 h 3791564"/>
              <a:gd name="connsiteX109" fmla="*/ 5491424 w 5797396"/>
              <a:gd name="connsiteY109" fmla="*/ 3292595 h 3791564"/>
              <a:gd name="connsiteX110" fmla="*/ 5468744 w 5797396"/>
              <a:gd name="connsiteY110" fmla="*/ 3337955 h 3791564"/>
              <a:gd name="connsiteX111" fmla="*/ 5446065 w 5797396"/>
              <a:gd name="connsiteY111" fmla="*/ 3417337 h 3791564"/>
              <a:gd name="connsiteX112" fmla="*/ 5434725 w 5797396"/>
              <a:gd name="connsiteY112" fmla="*/ 3451358 h 3791564"/>
              <a:gd name="connsiteX113" fmla="*/ 5446065 w 5797396"/>
              <a:gd name="connsiteY113" fmla="*/ 3621461 h 3791564"/>
              <a:gd name="connsiteX114" fmla="*/ 5468744 w 5797396"/>
              <a:gd name="connsiteY114" fmla="*/ 3712183 h 3791564"/>
              <a:gd name="connsiteX115" fmla="*/ 5491424 w 5797396"/>
              <a:gd name="connsiteY115" fmla="*/ 3734863 h 3791564"/>
              <a:gd name="connsiteX116" fmla="*/ 5525443 w 5797396"/>
              <a:gd name="connsiteY116" fmla="*/ 3791564 h 3791564"/>
              <a:gd name="connsiteX117" fmla="*/ 5525443 w 5797396"/>
              <a:gd name="connsiteY117" fmla="*/ 3791564 h 379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5797396" h="3791564">
                <a:moveTo>
                  <a:pt x="71077" y="854447"/>
                </a:moveTo>
                <a:cubicBezTo>
                  <a:pt x="378754" y="826473"/>
                  <a:pt x="0" y="854803"/>
                  <a:pt x="604040" y="865787"/>
                </a:cubicBezTo>
                <a:cubicBezTo>
                  <a:pt x="675945" y="867095"/>
                  <a:pt x="747675" y="858227"/>
                  <a:pt x="819493" y="854447"/>
                </a:cubicBezTo>
                <a:cubicBezTo>
                  <a:pt x="840589" y="833350"/>
                  <a:pt x="847579" y="823393"/>
                  <a:pt x="876191" y="809086"/>
                </a:cubicBezTo>
                <a:cubicBezTo>
                  <a:pt x="886882" y="803740"/>
                  <a:pt x="898870" y="801525"/>
                  <a:pt x="910210" y="797745"/>
                </a:cubicBezTo>
                <a:cubicBezTo>
                  <a:pt x="935287" y="772667"/>
                  <a:pt x="946675" y="756831"/>
                  <a:pt x="978248" y="741044"/>
                </a:cubicBezTo>
                <a:cubicBezTo>
                  <a:pt x="988939" y="735698"/>
                  <a:pt x="1000927" y="733484"/>
                  <a:pt x="1012267" y="729704"/>
                </a:cubicBezTo>
                <a:cubicBezTo>
                  <a:pt x="1023607" y="718364"/>
                  <a:pt x="1038498" y="709702"/>
                  <a:pt x="1046286" y="695683"/>
                </a:cubicBezTo>
                <a:cubicBezTo>
                  <a:pt x="1057896" y="674784"/>
                  <a:pt x="1047582" y="638334"/>
                  <a:pt x="1068965" y="627642"/>
                </a:cubicBezTo>
                <a:lnTo>
                  <a:pt x="1114324" y="604962"/>
                </a:lnTo>
                <a:cubicBezTo>
                  <a:pt x="1118104" y="593622"/>
                  <a:pt x="1118196" y="580275"/>
                  <a:pt x="1125663" y="570941"/>
                </a:cubicBezTo>
                <a:cubicBezTo>
                  <a:pt x="1134176" y="560299"/>
                  <a:pt x="1149040" y="556775"/>
                  <a:pt x="1159682" y="548261"/>
                </a:cubicBezTo>
                <a:cubicBezTo>
                  <a:pt x="1240472" y="483626"/>
                  <a:pt x="1111674" y="572706"/>
                  <a:pt x="1216380" y="502900"/>
                </a:cubicBezTo>
                <a:cubicBezTo>
                  <a:pt x="1257717" y="440892"/>
                  <a:pt x="1215359" y="492241"/>
                  <a:pt x="1284418" y="446199"/>
                </a:cubicBezTo>
                <a:cubicBezTo>
                  <a:pt x="1315869" y="425231"/>
                  <a:pt x="1344896" y="400837"/>
                  <a:pt x="1375135" y="378157"/>
                </a:cubicBezTo>
                <a:cubicBezTo>
                  <a:pt x="1390255" y="366817"/>
                  <a:pt x="1404769" y="354621"/>
                  <a:pt x="1420494" y="344137"/>
                </a:cubicBezTo>
                <a:cubicBezTo>
                  <a:pt x="1443173" y="329017"/>
                  <a:pt x="1462673" y="307397"/>
                  <a:pt x="1488532" y="298776"/>
                </a:cubicBezTo>
                <a:lnTo>
                  <a:pt x="1522551" y="287435"/>
                </a:lnTo>
                <a:cubicBezTo>
                  <a:pt x="1651042" y="191063"/>
                  <a:pt x="1488743" y="308566"/>
                  <a:pt x="1613268" y="230734"/>
                </a:cubicBezTo>
                <a:cubicBezTo>
                  <a:pt x="1633806" y="217897"/>
                  <a:pt x="1668662" y="186025"/>
                  <a:pt x="1692645" y="174033"/>
                </a:cubicBezTo>
                <a:cubicBezTo>
                  <a:pt x="1703336" y="168687"/>
                  <a:pt x="1715324" y="166473"/>
                  <a:pt x="1726664" y="162693"/>
                </a:cubicBezTo>
                <a:cubicBezTo>
                  <a:pt x="1836346" y="80427"/>
                  <a:pt x="1719460" y="160625"/>
                  <a:pt x="1806042" y="117332"/>
                </a:cubicBezTo>
                <a:cubicBezTo>
                  <a:pt x="1818232" y="111237"/>
                  <a:pt x="1828227" y="101414"/>
                  <a:pt x="1840060" y="94652"/>
                </a:cubicBezTo>
                <a:cubicBezTo>
                  <a:pt x="1862811" y="81651"/>
                  <a:pt x="1918870" y="55632"/>
                  <a:pt x="1942117" y="49291"/>
                </a:cubicBezTo>
                <a:cubicBezTo>
                  <a:pt x="1964299" y="43241"/>
                  <a:pt x="1987710" y="42938"/>
                  <a:pt x="2010155" y="37950"/>
                </a:cubicBezTo>
                <a:cubicBezTo>
                  <a:pt x="2021823" y="35357"/>
                  <a:pt x="2032506" y="29203"/>
                  <a:pt x="2044174" y="26610"/>
                </a:cubicBezTo>
                <a:cubicBezTo>
                  <a:pt x="2163917" y="0"/>
                  <a:pt x="2069649" y="29458"/>
                  <a:pt x="2146231" y="3930"/>
                </a:cubicBezTo>
                <a:cubicBezTo>
                  <a:pt x="2274747" y="7710"/>
                  <a:pt x="2403375" y="8685"/>
                  <a:pt x="2531778" y="15270"/>
                </a:cubicBezTo>
                <a:cubicBezTo>
                  <a:pt x="2549888" y="16199"/>
                  <a:pt x="2613338" y="32826"/>
                  <a:pt x="2633835" y="37950"/>
                </a:cubicBezTo>
                <a:cubicBezTo>
                  <a:pt x="2641395" y="45510"/>
                  <a:pt x="2647346" y="55130"/>
                  <a:pt x="2656514" y="60631"/>
                </a:cubicBezTo>
                <a:cubicBezTo>
                  <a:pt x="2666764" y="66781"/>
                  <a:pt x="2682081" y="63519"/>
                  <a:pt x="2690533" y="71971"/>
                </a:cubicBezTo>
                <a:cubicBezTo>
                  <a:pt x="2698985" y="80424"/>
                  <a:pt x="2694406" y="96658"/>
                  <a:pt x="2701873" y="105992"/>
                </a:cubicBezTo>
                <a:cubicBezTo>
                  <a:pt x="2710387" y="116634"/>
                  <a:pt x="2724552" y="121112"/>
                  <a:pt x="2735892" y="128672"/>
                </a:cubicBezTo>
                <a:cubicBezTo>
                  <a:pt x="2743452" y="158913"/>
                  <a:pt x="2739869" y="194457"/>
                  <a:pt x="2758571" y="219394"/>
                </a:cubicBezTo>
                <a:cubicBezTo>
                  <a:pt x="2773177" y="238869"/>
                  <a:pt x="2802002" y="275558"/>
                  <a:pt x="2815269" y="298776"/>
                </a:cubicBezTo>
                <a:cubicBezTo>
                  <a:pt x="2823656" y="313454"/>
                  <a:pt x="2830388" y="329017"/>
                  <a:pt x="2837948" y="344137"/>
                </a:cubicBezTo>
                <a:cubicBezTo>
                  <a:pt x="2850425" y="518814"/>
                  <a:pt x="2859898" y="566168"/>
                  <a:pt x="2837948" y="763725"/>
                </a:cubicBezTo>
                <a:cubicBezTo>
                  <a:pt x="2836081" y="780526"/>
                  <a:pt x="2822829" y="793966"/>
                  <a:pt x="2815269" y="809086"/>
                </a:cubicBezTo>
                <a:cubicBezTo>
                  <a:pt x="2811634" y="823626"/>
                  <a:pt x="2800726" y="872193"/>
                  <a:pt x="2792590" y="888467"/>
                </a:cubicBezTo>
                <a:cubicBezTo>
                  <a:pt x="2786495" y="900657"/>
                  <a:pt x="2776437" y="910523"/>
                  <a:pt x="2769911" y="922488"/>
                </a:cubicBezTo>
                <a:cubicBezTo>
                  <a:pt x="2753722" y="952170"/>
                  <a:pt x="2724552" y="1013210"/>
                  <a:pt x="2724552" y="1013210"/>
                </a:cubicBezTo>
                <a:cubicBezTo>
                  <a:pt x="2720772" y="1032110"/>
                  <a:pt x="2716143" y="1050860"/>
                  <a:pt x="2713212" y="1069911"/>
                </a:cubicBezTo>
                <a:cubicBezTo>
                  <a:pt x="2708578" y="1100033"/>
                  <a:pt x="2706883" y="1130572"/>
                  <a:pt x="2701873" y="1160633"/>
                </a:cubicBezTo>
                <a:cubicBezTo>
                  <a:pt x="2694786" y="1203158"/>
                  <a:pt x="2689975" y="1202276"/>
                  <a:pt x="2679194" y="1240014"/>
                </a:cubicBezTo>
                <a:cubicBezTo>
                  <a:pt x="2674913" y="1255000"/>
                  <a:pt x="2671634" y="1270255"/>
                  <a:pt x="2667854" y="1285375"/>
                </a:cubicBezTo>
                <a:cubicBezTo>
                  <a:pt x="2671634" y="1368537"/>
                  <a:pt x="2672556" y="1451878"/>
                  <a:pt x="2679194" y="1534860"/>
                </a:cubicBezTo>
                <a:cubicBezTo>
                  <a:pt x="2680147" y="1546776"/>
                  <a:pt x="2685187" y="1558189"/>
                  <a:pt x="2690533" y="1568881"/>
                </a:cubicBezTo>
                <a:cubicBezTo>
                  <a:pt x="2696628" y="1581071"/>
                  <a:pt x="2707117" y="1590711"/>
                  <a:pt x="2713212" y="1602901"/>
                </a:cubicBezTo>
                <a:cubicBezTo>
                  <a:pt x="2718558" y="1613593"/>
                  <a:pt x="2719206" y="1626230"/>
                  <a:pt x="2724552" y="1636922"/>
                </a:cubicBezTo>
                <a:cubicBezTo>
                  <a:pt x="2738858" y="1665536"/>
                  <a:pt x="2748814" y="1672526"/>
                  <a:pt x="2769911" y="1693623"/>
                </a:cubicBezTo>
                <a:cubicBezTo>
                  <a:pt x="2794651" y="1767852"/>
                  <a:pt x="2760289" y="1694997"/>
                  <a:pt x="2815269" y="1738984"/>
                </a:cubicBezTo>
                <a:cubicBezTo>
                  <a:pt x="2888542" y="1797606"/>
                  <a:pt x="2786460" y="1755842"/>
                  <a:pt x="2871967" y="1784345"/>
                </a:cubicBezTo>
                <a:cubicBezTo>
                  <a:pt x="2887642" y="1807858"/>
                  <a:pt x="2903719" y="1836793"/>
                  <a:pt x="2928666" y="1852386"/>
                </a:cubicBezTo>
                <a:cubicBezTo>
                  <a:pt x="2952385" y="1867211"/>
                  <a:pt x="2991936" y="1875850"/>
                  <a:pt x="3019383" y="1886407"/>
                </a:cubicBezTo>
                <a:cubicBezTo>
                  <a:pt x="3057380" y="1901022"/>
                  <a:pt x="3096366" y="1913561"/>
                  <a:pt x="3132779" y="1931768"/>
                </a:cubicBezTo>
                <a:cubicBezTo>
                  <a:pt x="3283258" y="2007009"/>
                  <a:pt x="3095330" y="1915716"/>
                  <a:pt x="3212157" y="1965788"/>
                </a:cubicBezTo>
                <a:cubicBezTo>
                  <a:pt x="3311990" y="2008576"/>
                  <a:pt x="3198147" y="1968941"/>
                  <a:pt x="3314213" y="2011149"/>
                </a:cubicBezTo>
                <a:cubicBezTo>
                  <a:pt x="3336680" y="2019319"/>
                  <a:pt x="3359572" y="2026270"/>
                  <a:pt x="3382251" y="2033830"/>
                </a:cubicBezTo>
                <a:cubicBezTo>
                  <a:pt x="3393591" y="2037610"/>
                  <a:pt x="3405172" y="2040731"/>
                  <a:pt x="3416270" y="2045170"/>
                </a:cubicBezTo>
                <a:lnTo>
                  <a:pt x="3472968" y="2067850"/>
                </a:lnTo>
                <a:cubicBezTo>
                  <a:pt x="3575138" y="2061840"/>
                  <a:pt x="3636395" y="2083637"/>
                  <a:pt x="3711101" y="2033830"/>
                </a:cubicBezTo>
                <a:cubicBezTo>
                  <a:pt x="3719997" y="2027899"/>
                  <a:pt x="3726220" y="2018709"/>
                  <a:pt x="3733780" y="2011149"/>
                </a:cubicBezTo>
                <a:cubicBezTo>
                  <a:pt x="3745596" y="1975697"/>
                  <a:pt x="3757056" y="1931369"/>
                  <a:pt x="3790478" y="1909087"/>
                </a:cubicBezTo>
                <a:lnTo>
                  <a:pt x="3824497" y="1886407"/>
                </a:lnTo>
                <a:cubicBezTo>
                  <a:pt x="3835837" y="1871287"/>
                  <a:pt x="3845152" y="1854411"/>
                  <a:pt x="3858516" y="1841046"/>
                </a:cubicBezTo>
                <a:cubicBezTo>
                  <a:pt x="3868153" y="1831409"/>
                  <a:pt x="3882898" y="1828003"/>
                  <a:pt x="3892535" y="1818366"/>
                </a:cubicBezTo>
                <a:cubicBezTo>
                  <a:pt x="3968136" y="1742761"/>
                  <a:pt x="3858512" y="1822149"/>
                  <a:pt x="3949233" y="1761664"/>
                </a:cubicBezTo>
                <a:cubicBezTo>
                  <a:pt x="3964352" y="1738984"/>
                  <a:pt x="3987980" y="1720067"/>
                  <a:pt x="3994591" y="1693623"/>
                </a:cubicBezTo>
                <a:lnTo>
                  <a:pt x="4017271" y="1602901"/>
                </a:lnTo>
                <a:cubicBezTo>
                  <a:pt x="4021051" y="1587781"/>
                  <a:pt x="4024328" y="1572526"/>
                  <a:pt x="4028610" y="1557540"/>
                </a:cubicBezTo>
                <a:lnTo>
                  <a:pt x="4051290" y="1478159"/>
                </a:lnTo>
                <a:cubicBezTo>
                  <a:pt x="4055070" y="1444138"/>
                  <a:pt x="4057788" y="1409983"/>
                  <a:pt x="4062629" y="1376097"/>
                </a:cubicBezTo>
                <a:cubicBezTo>
                  <a:pt x="4065355" y="1357016"/>
                  <a:pt x="4071243" y="1338477"/>
                  <a:pt x="4073969" y="1319396"/>
                </a:cubicBezTo>
                <a:cubicBezTo>
                  <a:pt x="4078810" y="1285510"/>
                  <a:pt x="4074485" y="1249808"/>
                  <a:pt x="4085309" y="1217334"/>
                </a:cubicBezTo>
                <a:cubicBezTo>
                  <a:pt x="4092954" y="1194397"/>
                  <a:pt x="4136586" y="1174601"/>
                  <a:pt x="4153346" y="1160633"/>
                </a:cubicBezTo>
                <a:cubicBezTo>
                  <a:pt x="4216363" y="1108116"/>
                  <a:pt x="4162016" y="1147484"/>
                  <a:pt x="4210045" y="1092591"/>
                </a:cubicBezTo>
                <a:cubicBezTo>
                  <a:pt x="4233037" y="1066313"/>
                  <a:pt x="4266604" y="1030290"/>
                  <a:pt x="4300762" y="1013210"/>
                </a:cubicBezTo>
                <a:cubicBezTo>
                  <a:pt x="4311453" y="1007864"/>
                  <a:pt x="4323441" y="1005649"/>
                  <a:pt x="4334781" y="1001869"/>
                </a:cubicBezTo>
                <a:cubicBezTo>
                  <a:pt x="4418179" y="918468"/>
                  <a:pt x="4300105" y="1024878"/>
                  <a:pt x="4459517" y="945168"/>
                </a:cubicBezTo>
                <a:cubicBezTo>
                  <a:pt x="4474636" y="937608"/>
                  <a:pt x="4488621" y="927132"/>
                  <a:pt x="4504875" y="922488"/>
                </a:cubicBezTo>
                <a:cubicBezTo>
                  <a:pt x="4541939" y="911898"/>
                  <a:pt x="4580875" y="909157"/>
                  <a:pt x="4618272" y="899807"/>
                </a:cubicBezTo>
                <a:lnTo>
                  <a:pt x="4663630" y="888467"/>
                </a:lnTo>
                <a:cubicBezTo>
                  <a:pt x="4822385" y="892247"/>
                  <a:pt x="4981392" y="890102"/>
                  <a:pt x="5139895" y="899807"/>
                </a:cubicBezTo>
                <a:cubicBezTo>
                  <a:pt x="5167362" y="901489"/>
                  <a:pt x="5192576" y="915814"/>
                  <a:pt x="5219272" y="922488"/>
                </a:cubicBezTo>
                <a:cubicBezTo>
                  <a:pt x="5237970" y="927163"/>
                  <a:pt x="5257071" y="930048"/>
                  <a:pt x="5275971" y="933828"/>
                </a:cubicBezTo>
                <a:cubicBezTo>
                  <a:pt x="5294870" y="941388"/>
                  <a:pt x="5313358" y="950072"/>
                  <a:pt x="5332669" y="956509"/>
                </a:cubicBezTo>
                <a:cubicBezTo>
                  <a:pt x="5347454" y="961438"/>
                  <a:pt x="5363786" y="961519"/>
                  <a:pt x="5378027" y="967849"/>
                </a:cubicBezTo>
                <a:cubicBezTo>
                  <a:pt x="5413818" y="983757"/>
                  <a:pt x="5448918" y="1012514"/>
                  <a:pt x="5480084" y="1035890"/>
                </a:cubicBezTo>
                <a:cubicBezTo>
                  <a:pt x="5487644" y="1047230"/>
                  <a:pt x="5492506" y="1060936"/>
                  <a:pt x="5502763" y="1069911"/>
                </a:cubicBezTo>
                <a:cubicBezTo>
                  <a:pt x="5523276" y="1087861"/>
                  <a:pt x="5548995" y="1098917"/>
                  <a:pt x="5570801" y="1115272"/>
                </a:cubicBezTo>
                <a:cubicBezTo>
                  <a:pt x="5624713" y="1155707"/>
                  <a:pt x="5602796" y="1135927"/>
                  <a:pt x="5638839" y="1171973"/>
                </a:cubicBezTo>
                <a:cubicBezTo>
                  <a:pt x="5642619" y="1187093"/>
                  <a:pt x="5644040" y="1203008"/>
                  <a:pt x="5650179" y="1217334"/>
                </a:cubicBezTo>
                <a:cubicBezTo>
                  <a:pt x="5655547" y="1229861"/>
                  <a:pt x="5668073" y="1238593"/>
                  <a:pt x="5672858" y="1251354"/>
                </a:cubicBezTo>
                <a:cubicBezTo>
                  <a:pt x="5679625" y="1269401"/>
                  <a:pt x="5679863" y="1289274"/>
                  <a:pt x="5684197" y="1308055"/>
                </a:cubicBezTo>
                <a:cubicBezTo>
                  <a:pt x="5707150" y="1407523"/>
                  <a:pt x="5695013" y="1375047"/>
                  <a:pt x="5729556" y="1444138"/>
                </a:cubicBezTo>
                <a:cubicBezTo>
                  <a:pt x="5740926" y="1523727"/>
                  <a:pt x="5742461" y="1531159"/>
                  <a:pt x="5752235" y="1614242"/>
                </a:cubicBezTo>
                <a:cubicBezTo>
                  <a:pt x="5756234" y="1648238"/>
                  <a:pt x="5761046" y="1682168"/>
                  <a:pt x="5763575" y="1716304"/>
                </a:cubicBezTo>
                <a:cubicBezTo>
                  <a:pt x="5787268" y="2036165"/>
                  <a:pt x="5761695" y="1814657"/>
                  <a:pt x="5786254" y="2011149"/>
                </a:cubicBezTo>
                <a:cubicBezTo>
                  <a:pt x="5782178" y="2141608"/>
                  <a:pt x="5797396" y="2295452"/>
                  <a:pt x="5763575" y="2430738"/>
                </a:cubicBezTo>
                <a:cubicBezTo>
                  <a:pt x="5760676" y="2442335"/>
                  <a:pt x="5755134" y="2453161"/>
                  <a:pt x="5752235" y="2464758"/>
                </a:cubicBezTo>
                <a:cubicBezTo>
                  <a:pt x="5736042" y="2529532"/>
                  <a:pt x="5747024" y="2508590"/>
                  <a:pt x="5729556" y="2566820"/>
                </a:cubicBezTo>
                <a:cubicBezTo>
                  <a:pt x="5722687" y="2589719"/>
                  <a:pt x="5712675" y="2611668"/>
                  <a:pt x="5706877" y="2634862"/>
                </a:cubicBezTo>
                <a:lnTo>
                  <a:pt x="5684197" y="2725583"/>
                </a:lnTo>
                <a:cubicBezTo>
                  <a:pt x="5680417" y="2755824"/>
                  <a:pt x="5677168" y="2786135"/>
                  <a:pt x="5672858" y="2816305"/>
                </a:cubicBezTo>
                <a:cubicBezTo>
                  <a:pt x="5669606" y="2839067"/>
                  <a:pt x="5664057" y="2861494"/>
                  <a:pt x="5661518" y="2884347"/>
                </a:cubicBezTo>
                <a:cubicBezTo>
                  <a:pt x="5658060" y="2915474"/>
                  <a:pt x="5655091" y="3028372"/>
                  <a:pt x="5638839" y="3077130"/>
                </a:cubicBezTo>
                <a:cubicBezTo>
                  <a:pt x="5633493" y="3093167"/>
                  <a:pt x="5623720" y="3107371"/>
                  <a:pt x="5616160" y="3122491"/>
                </a:cubicBezTo>
                <a:cubicBezTo>
                  <a:pt x="5612380" y="3141391"/>
                  <a:pt x="5612412" y="3161476"/>
                  <a:pt x="5604820" y="3179192"/>
                </a:cubicBezTo>
                <a:cubicBezTo>
                  <a:pt x="5589844" y="3214138"/>
                  <a:pt x="5541160" y="3208703"/>
                  <a:pt x="5514103" y="3213213"/>
                </a:cubicBezTo>
                <a:cubicBezTo>
                  <a:pt x="5508351" y="3236221"/>
                  <a:pt x="5501182" y="3269826"/>
                  <a:pt x="5491424" y="3292595"/>
                </a:cubicBezTo>
                <a:cubicBezTo>
                  <a:pt x="5484765" y="3308133"/>
                  <a:pt x="5475403" y="3322417"/>
                  <a:pt x="5468744" y="3337955"/>
                </a:cubicBezTo>
                <a:cubicBezTo>
                  <a:pt x="5457096" y="3365136"/>
                  <a:pt x="5454282" y="3388577"/>
                  <a:pt x="5446065" y="3417337"/>
                </a:cubicBezTo>
                <a:cubicBezTo>
                  <a:pt x="5442781" y="3428831"/>
                  <a:pt x="5438505" y="3440018"/>
                  <a:pt x="5434725" y="3451358"/>
                </a:cubicBezTo>
                <a:cubicBezTo>
                  <a:pt x="5438505" y="3508059"/>
                  <a:pt x="5438715" y="3565111"/>
                  <a:pt x="5446065" y="3621461"/>
                </a:cubicBezTo>
                <a:cubicBezTo>
                  <a:pt x="5450096" y="3652370"/>
                  <a:pt x="5446703" y="3690142"/>
                  <a:pt x="5468744" y="3712183"/>
                </a:cubicBezTo>
                <a:cubicBezTo>
                  <a:pt x="5476304" y="3719743"/>
                  <a:pt x="5484745" y="3726514"/>
                  <a:pt x="5491424" y="3734863"/>
                </a:cubicBezTo>
                <a:cubicBezTo>
                  <a:pt x="5509666" y="3757666"/>
                  <a:pt x="5513667" y="3768012"/>
                  <a:pt x="5525443" y="3791564"/>
                </a:cubicBezTo>
                <a:lnTo>
                  <a:pt x="5525443" y="3791564"/>
                </a:lnTo>
              </a:path>
            </a:pathLst>
          </a:custGeom>
          <a:ln w="5397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22" descr="protonf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986819" y="5007225"/>
            <a:ext cx="1252181" cy="1490639"/>
          </a:xfrm>
          <a:prstGeom prst="rect">
            <a:avLst/>
          </a:prstGeom>
          <a:noFill/>
        </p:spPr>
      </p:pic>
      <p:sp>
        <p:nvSpPr>
          <p:cNvPr id="37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41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pic>
        <p:nvPicPr>
          <p:cNvPr id="33" name="Picture 32" descr="`fermilab_logo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2037" y="1993900"/>
            <a:ext cx="1381849" cy="4357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19340" y="-116792"/>
            <a:ext cx="413446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10 years party</a:t>
            </a:r>
          </a:p>
          <a:p>
            <a:pPr algn="ctr">
              <a:defRPr/>
            </a:pP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63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463520" y="575976"/>
            <a:ext cx="5638800" cy="5228064"/>
            <a:chOff x="1524000" y="1035454"/>
            <a:chExt cx="5638800" cy="5228064"/>
          </a:xfrm>
        </p:grpSpPr>
        <p:pic>
          <p:nvPicPr>
            <p:cNvPr id="4" name="Picture 3" descr="matiss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1035454"/>
              <a:ext cx="5638800" cy="522806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981200" y="2579126"/>
              <a:ext cx="4414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53200" y="3871911"/>
              <a:ext cx="4414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bg1"/>
                  </a:solidFill>
                  <a:latin typeface="Symbol"/>
                </a:rPr>
                <a:t>p</a:t>
              </a:r>
              <a:r>
                <a:rPr lang="en-US" dirty="0" smtClean="0">
                  <a:solidFill>
                    <a:schemeClr val="bg1"/>
                  </a:solidFill>
                </a:rPr>
                <a:t>p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41479" y="4597686"/>
              <a:ext cx="4414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err="1" smtClean="0">
                  <a:solidFill>
                    <a:schemeClr val="bg1"/>
                  </a:solidFill>
                </a:rPr>
                <a:t>ep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63100" y="2078486"/>
              <a:ext cx="4414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95306" y="1973200"/>
              <a:ext cx="4414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err="1" smtClean="0">
                  <a:solidFill>
                    <a:schemeClr val="bg1"/>
                  </a:solidFill>
                </a:rPr>
                <a:t>ee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031140" y="2169206"/>
              <a:ext cx="164011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24690" y="5966013"/>
            <a:ext cx="3612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You are welcome to join 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38763" y="-116792"/>
            <a:ext cx="1895621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Spares</a:t>
            </a:r>
          </a:p>
          <a:p>
            <a:pPr algn="ctr">
              <a:defRPr/>
            </a:pP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64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93" y="796169"/>
            <a:ext cx="7624823" cy="17477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225" y="2727716"/>
            <a:ext cx="6378341" cy="306983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992648" y="2727716"/>
            <a:ext cx="554735" cy="177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38763" y="-116792"/>
            <a:ext cx="1895621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Spares</a:t>
            </a:r>
          </a:p>
          <a:p>
            <a:pPr algn="ctr">
              <a:defRPr/>
            </a:pP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65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736601" y="1879600"/>
            <a:ext cx="6769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/>
              <a:t>QCD prediction: </a:t>
            </a:r>
            <a:r>
              <a:rPr lang="en-US" b="1" dirty="0">
                <a:solidFill>
                  <a:srgbClr val="0033CC"/>
                </a:solidFill>
                <a:sym typeface="Symbol" pitchFamily="-111" charset="2"/>
              </a:rPr>
              <a:t>f</a:t>
            </a:r>
            <a:r>
              <a:rPr lang="en-US" b="1" baseline="-25000" dirty="0">
                <a:solidFill>
                  <a:srgbClr val="0033CC"/>
                </a:solidFill>
                <a:sym typeface="Symbol" pitchFamily="-111" charset="2"/>
              </a:rPr>
              <a:t>1T</a:t>
            </a:r>
            <a:r>
              <a:rPr lang="en-US" b="1" baseline="30000" dirty="0">
                <a:solidFill>
                  <a:srgbClr val="0033CC"/>
                </a:solidFill>
                <a:sym typeface="Symbol" pitchFamily="-111" charset="2"/>
              </a:rPr>
              <a:t></a:t>
            </a:r>
            <a:r>
              <a:rPr lang="en-US" dirty="0">
                <a:sym typeface="Symbol" pitchFamily="-111" charset="2"/>
              </a:rPr>
              <a:t>(x)</a:t>
            </a:r>
            <a:r>
              <a:rPr lang="en-US" baseline="-25000" dirty="0">
                <a:sym typeface="Symbol" pitchFamily="-111" charset="2"/>
              </a:rPr>
              <a:t>SIDIS </a:t>
            </a:r>
            <a:r>
              <a:rPr lang="en-US" dirty="0">
                <a:sym typeface="Symbol" pitchFamily="-111" charset="2"/>
              </a:rPr>
              <a:t>= -</a:t>
            </a:r>
            <a:r>
              <a:rPr lang="en-US" baseline="-25000" dirty="0">
                <a:sym typeface="Symbol" pitchFamily="-111" charset="2"/>
              </a:rPr>
              <a:t> </a:t>
            </a:r>
            <a:r>
              <a:rPr lang="en-US" b="1" dirty="0">
                <a:solidFill>
                  <a:srgbClr val="0033CC"/>
                </a:solidFill>
                <a:sym typeface="Symbol" pitchFamily="-111" charset="2"/>
              </a:rPr>
              <a:t>f</a:t>
            </a:r>
            <a:r>
              <a:rPr lang="en-US" b="1" baseline="-25000" dirty="0">
                <a:solidFill>
                  <a:srgbClr val="0033CC"/>
                </a:solidFill>
                <a:sym typeface="Symbol" pitchFamily="-111" charset="2"/>
              </a:rPr>
              <a:t>1T</a:t>
            </a:r>
            <a:r>
              <a:rPr lang="en-US" b="1" baseline="30000" dirty="0">
                <a:solidFill>
                  <a:srgbClr val="0033CC"/>
                </a:solidFill>
                <a:sym typeface="Symbol" pitchFamily="-111" charset="2"/>
              </a:rPr>
              <a:t></a:t>
            </a:r>
            <a:r>
              <a:rPr lang="en-US" dirty="0">
                <a:sym typeface="Symbol" pitchFamily="-111" charset="2"/>
              </a:rPr>
              <a:t>(x)</a:t>
            </a:r>
            <a:r>
              <a:rPr lang="en-US" baseline="-25000" dirty="0">
                <a:sym typeface="Symbol" pitchFamily="-111" charset="2"/>
              </a:rPr>
              <a:t>DY</a:t>
            </a:r>
            <a:r>
              <a:rPr lang="en-US" dirty="0">
                <a:sym typeface="Symbol" pitchFamily="-111" charset="2"/>
              </a:rPr>
              <a:t> </a:t>
            </a:r>
            <a:endParaRPr lang="de-DE" dirty="0">
              <a:sym typeface="Symbol" pitchFamily="-111" charset="2"/>
            </a:endParaRPr>
          </a:p>
        </p:txBody>
      </p:sp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3"/>
          <a:srcRect l="2637" t="56285" r="66313" b="18323"/>
          <a:stretch>
            <a:fillRect/>
          </a:stretch>
        </p:blipFill>
        <p:spPr bwMode="auto">
          <a:xfrm>
            <a:off x="1241426" y="3176587"/>
            <a:ext cx="266382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18"/>
          <p:cNvSpPr>
            <a:spLocks noChangeShapeType="1"/>
          </p:cNvSpPr>
          <p:nvPr/>
        </p:nvSpPr>
        <p:spPr bwMode="auto">
          <a:xfrm flipH="1">
            <a:off x="2536826" y="3679825"/>
            <a:ext cx="217487" cy="144462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1889126" y="4856162"/>
            <a:ext cx="2232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1600">
                <a:solidFill>
                  <a:srgbClr val="008000"/>
                </a:solidFill>
              </a:rPr>
              <a:t>anti-green remnant</a:t>
            </a:r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 flipV="1">
            <a:off x="2393951" y="4618037"/>
            <a:ext cx="71437" cy="358775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Oval 23"/>
          <p:cNvSpPr>
            <a:spLocks noChangeArrowheads="1"/>
          </p:cNvSpPr>
          <p:nvPr/>
        </p:nvSpPr>
        <p:spPr bwMode="auto">
          <a:xfrm>
            <a:off x="5992813" y="3679825"/>
            <a:ext cx="1009650" cy="98583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2681288" y="3463925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1600">
                <a:solidFill>
                  <a:srgbClr val="008000"/>
                </a:solidFill>
              </a:rPr>
              <a:t>green quark</a:t>
            </a: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5057776" y="3824287"/>
            <a:ext cx="1008062" cy="0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5561013" y="3824287"/>
            <a:ext cx="144463" cy="0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4552951" y="3963987"/>
            <a:ext cx="12239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1600">
                <a:solidFill>
                  <a:srgbClr val="008000"/>
                </a:solidFill>
              </a:rPr>
              <a:t>anti-green anti-quark</a:t>
            </a: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5707063" y="4832350"/>
            <a:ext cx="2303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1600">
                <a:solidFill>
                  <a:srgbClr val="008000"/>
                </a:solidFill>
              </a:rPr>
              <a:t>anti-green remnant</a:t>
            </a:r>
          </a:p>
        </p:txBody>
      </p:sp>
      <p:sp>
        <p:nvSpPr>
          <p:cNvPr id="28" name="Line 31"/>
          <p:cNvSpPr>
            <a:spLocks noChangeShapeType="1"/>
          </p:cNvSpPr>
          <p:nvPr/>
        </p:nvSpPr>
        <p:spPr bwMode="auto">
          <a:xfrm flipV="1">
            <a:off x="6497638" y="4616450"/>
            <a:ext cx="71438" cy="358775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 Box 32"/>
          <p:cNvSpPr txBox="1">
            <a:spLocks noChangeArrowheads="1"/>
          </p:cNvSpPr>
          <p:nvPr/>
        </p:nvSpPr>
        <p:spPr bwMode="auto">
          <a:xfrm>
            <a:off x="7073901" y="3752850"/>
            <a:ext cx="1439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1600">
                <a:solidFill>
                  <a:srgbClr val="008000"/>
                </a:solidFill>
              </a:rPr>
              <a:t>green quark</a:t>
            </a:r>
          </a:p>
        </p:txBody>
      </p:sp>
      <p:sp>
        <p:nvSpPr>
          <p:cNvPr id="30" name="Oval 36"/>
          <p:cNvSpPr>
            <a:spLocks noChangeArrowheads="1"/>
          </p:cNvSpPr>
          <p:nvPr/>
        </p:nvSpPr>
        <p:spPr bwMode="auto">
          <a:xfrm>
            <a:off x="6405563" y="3727450"/>
            <a:ext cx="144463" cy="122237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1" name="Line 38"/>
          <p:cNvSpPr>
            <a:spLocks noChangeShapeType="1"/>
          </p:cNvSpPr>
          <p:nvPr/>
        </p:nvSpPr>
        <p:spPr bwMode="auto">
          <a:xfrm flipH="1" flipV="1">
            <a:off x="5273676" y="3895725"/>
            <a:ext cx="144462" cy="217487"/>
          </a:xfrm>
          <a:prstGeom prst="line">
            <a:avLst/>
          </a:prstGeom>
          <a:noFill/>
          <a:ln w="12700">
            <a:solidFill>
              <a:srgbClr val="FF33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39"/>
          <p:cNvSpPr>
            <a:spLocks noChangeShapeType="1"/>
          </p:cNvSpPr>
          <p:nvPr/>
        </p:nvSpPr>
        <p:spPr bwMode="auto">
          <a:xfrm flipH="1" flipV="1">
            <a:off x="6569076" y="3824287"/>
            <a:ext cx="504825" cy="71438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 Box 42"/>
          <p:cNvSpPr txBox="1">
            <a:spLocks noChangeArrowheads="1"/>
          </p:cNvSpPr>
          <p:nvPr/>
        </p:nvSpPr>
        <p:spPr bwMode="auto">
          <a:xfrm>
            <a:off x="1889126" y="2455862"/>
            <a:ext cx="1368425" cy="485775"/>
          </a:xfrm>
          <a:prstGeom prst="rect">
            <a:avLst/>
          </a:prstGeom>
          <a:noFill/>
          <a:ln w="28575">
            <a:solidFill>
              <a:srgbClr val="EB0F0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solidFill>
                  <a:srgbClr val="EB0F0F"/>
                </a:solidFill>
                <a:sym typeface="Symbol" pitchFamily="-111" charset="2"/>
              </a:rPr>
              <a:t></a:t>
            </a:r>
            <a:r>
              <a:rPr lang="de-DE" baseline="30000">
                <a:solidFill>
                  <a:srgbClr val="EB0F0F"/>
                </a:solidFill>
                <a:sym typeface="Symbol" pitchFamily="-111" charset="2"/>
              </a:rPr>
              <a:t></a:t>
            </a:r>
            <a:r>
              <a:rPr lang="en-US">
                <a:solidFill>
                  <a:srgbClr val="009900"/>
                </a:solidFill>
                <a:sym typeface="Symbol" pitchFamily="-111" charset="2"/>
              </a:rPr>
              <a:t>q</a:t>
            </a:r>
            <a:r>
              <a:rPr lang="en-US">
                <a:sym typeface="Symbol" pitchFamily="-111" charset="2"/>
              </a:rPr>
              <a:t>  </a:t>
            </a:r>
            <a:r>
              <a:rPr lang="en-US">
                <a:solidFill>
                  <a:srgbClr val="009900"/>
                </a:solidFill>
                <a:sym typeface="Symbol" pitchFamily="-111" charset="2"/>
              </a:rPr>
              <a:t>q</a:t>
            </a:r>
          </a:p>
        </p:txBody>
      </p:sp>
      <p:sp>
        <p:nvSpPr>
          <p:cNvPr id="34" name="Text Box 43"/>
          <p:cNvSpPr txBox="1">
            <a:spLocks noChangeArrowheads="1"/>
          </p:cNvSpPr>
          <p:nvPr/>
        </p:nvSpPr>
        <p:spPr bwMode="auto">
          <a:xfrm>
            <a:off x="5489576" y="2455862"/>
            <a:ext cx="2447925" cy="485775"/>
          </a:xfrm>
          <a:prstGeom prst="rect">
            <a:avLst/>
          </a:prstGeom>
          <a:noFill/>
          <a:ln w="28575">
            <a:solidFill>
              <a:srgbClr val="EB0F0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9900"/>
                </a:solidFill>
                <a:sym typeface="Symbol" pitchFamily="-111" charset="2"/>
              </a:rPr>
              <a:t>q</a:t>
            </a:r>
            <a:r>
              <a:rPr lang="en-US">
                <a:solidFill>
                  <a:srgbClr val="FF33CC"/>
                </a:solidFill>
                <a:sym typeface="Symbol" pitchFamily="-111" charset="2"/>
              </a:rPr>
              <a:t>q</a:t>
            </a:r>
            <a:r>
              <a:rPr lang="en-US">
                <a:solidFill>
                  <a:srgbClr val="EB0F0F"/>
                </a:solidFill>
                <a:sym typeface="Symbol" pitchFamily="-111" charset="2"/>
              </a:rPr>
              <a:t>  </a:t>
            </a:r>
            <a:r>
              <a:rPr lang="de-DE">
                <a:solidFill>
                  <a:srgbClr val="EB0F0F"/>
                </a:solidFill>
                <a:sym typeface="Symbol" pitchFamily="-111" charset="2"/>
              </a:rPr>
              <a:t></a:t>
            </a:r>
            <a:r>
              <a:rPr lang="de-DE" baseline="30000">
                <a:solidFill>
                  <a:srgbClr val="EB0F0F"/>
                </a:solidFill>
                <a:sym typeface="Symbol" pitchFamily="-111" charset="2"/>
              </a:rPr>
              <a:t></a:t>
            </a:r>
            <a:r>
              <a:rPr lang="en-US">
                <a:sym typeface="Symbol" pitchFamily="-111" charset="2"/>
              </a:rPr>
              <a:t>  </a:t>
            </a:r>
            <a:r>
              <a:rPr lang="en-US">
                <a:solidFill>
                  <a:schemeClr val="accent2"/>
                </a:solidFill>
                <a:latin typeface="Mistral" pitchFamily="-111" charset="0"/>
                <a:sym typeface="Symbol" pitchFamily="-111" charset="2"/>
              </a:rPr>
              <a:t>l</a:t>
            </a:r>
            <a:r>
              <a:rPr lang="en-US" b="1" baseline="30000">
                <a:solidFill>
                  <a:schemeClr val="accent2"/>
                </a:solidFill>
                <a:sym typeface="Symbol" pitchFamily="-111" charset="2"/>
              </a:rPr>
              <a:t>+</a:t>
            </a:r>
            <a:r>
              <a:rPr lang="en-US">
                <a:solidFill>
                  <a:schemeClr val="accent2"/>
                </a:solidFill>
                <a:sym typeface="Symbol" pitchFamily="-111" charset="2"/>
              </a:rPr>
              <a:t> </a:t>
            </a:r>
            <a:r>
              <a:rPr lang="en-US">
                <a:solidFill>
                  <a:schemeClr val="accent2"/>
                </a:solidFill>
                <a:latin typeface="Mistral" pitchFamily="-111" charset="0"/>
                <a:sym typeface="Symbol" pitchFamily="-111" charset="2"/>
              </a:rPr>
              <a:t>l</a:t>
            </a:r>
            <a:r>
              <a:rPr lang="en-US" b="1" baseline="30000">
                <a:solidFill>
                  <a:schemeClr val="accent2"/>
                </a:solidFill>
                <a:sym typeface="Symbol" pitchFamily="-111" charset="2"/>
              </a:rPr>
              <a:t>-</a:t>
            </a:r>
            <a:r>
              <a:rPr lang="en-US">
                <a:sym typeface="Symbol" pitchFamily="-111" charset="2"/>
              </a:rPr>
              <a:t> </a:t>
            </a:r>
            <a:endParaRPr lang="en-US">
              <a:solidFill>
                <a:srgbClr val="009900"/>
              </a:solidFill>
              <a:sym typeface="Symbol" pitchFamily="-111" charset="2"/>
            </a:endParaRPr>
          </a:p>
        </p:txBody>
      </p:sp>
      <p:sp>
        <p:nvSpPr>
          <p:cNvPr id="35" name="Line 44"/>
          <p:cNvSpPr>
            <a:spLocks noChangeShapeType="1"/>
          </p:cNvSpPr>
          <p:nvPr/>
        </p:nvSpPr>
        <p:spPr bwMode="auto">
          <a:xfrm>
            <a:off x="5776913" y="2557462"/>
            <a:ext cx="144463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Text Box 45"/>
          <p:cNvSpPr txBox="1">
            <a:spLocks noChangeArrowheads="1"/>
          </p:cNvSpPr>
          <p:nvPr/>
        </p:nvSpPr>
        <p:spPr bwMode="auto">
          <a:xfrm>
            <a:off x="5416551" y="2960687"/>
            <a:ext cx="21605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1">
                <a:solidFill>
                  <a:srgbClr val="009900"/>
                </a:solidFill>
              </a:rPr>
              <a:t>anti-lensing</a:t>
            </a:r>
          </a:p>
        </p:txBody>
      </p:sp>
      <p:sp>
        <p:nvSpPr>
          <p:cNvPr id="37" name="Oval 46"/>
          <p:cNvSpPr>
            <a:spLocks noChangeArrowheads="1"/>
          </p:cNvSpPr>
          <p:nvPr/>
        </p:nvSpPr>
        <p:spPr bwMode="auto">
          <a:xfrm>
            <a:off x="5129213" y="3752850"/>
            <a:ext cx="144463" cy="122237"/>
          </a:xfrm>
          <a:prstGeom prst="ellipse">
            <a:avLst/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8" name="Arc 35"/>
          <p:cNvSpPr>
            <a:spLocks/>
          </p:cNvSpPr>
          <p:nvPr/>
        </p:nvSpPr>
        <p:spPr bwMode="auto">
          <a:xfrm rot="5400000">
            <a:off x="6138863" y="3390900"/>
            <a:ext cx="357187" cy="50323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FF33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9" name="Rectangle 40"/>
          <p:cNvSpPr>
            <a:spLocks noChangeArrowheads="1"/>
          </p:cNvSpPr>
          <p:nvPr/>
        </p:nvSpPr>
        <p:spPr bwMode="auto">
          <a:xfrm>
            <a:off x="6497638" y="3444875"/>
            <a:ext cx="215900" cy="215900"/>
          </a:xfrm>
          <a:prstGeom prst="rect">
            <a:avLst/>
          </a:prstGeom>
          <a:solidFill>
            <a:srgbClr val="DD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0" name="Oval 28"/>
          <p:cNvSpPr>
            <a:spLocks noChangeArrowheads="1"/>
          </p:cNvSpPr>
          <p:nvPr/>
        </p:nvSpPr>
        <p:spPr bwMode="auto">
          <a:xfrm>
            <a:off x="6310313" y="3630612"/>
            <a:ext cx="144463" cy="122238"/>
          </a:xfrm>
          <a:prstGeom prst="ellipse">
            <a:avLst/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1" name="Line 62"/>
          <p:cNvSpPr>
            <a:spLocks noChangeShapeType="1"/>
          </p:cNvSpPr>
          <p:nvPr/>
        </p:nvSpPr>
        <p:spPr bwMode="auto">
          <a:xfrm flipV="1">
            <a:off x="6497638" y="3392487"/>
            <a:ext cx="431800" cy="287338"/>
          </a:xfrm>
          <a:prstGeom prst="line">
            <a:avLst/>
          </a:prstGeom>
          <a:noFill/>
          <a:ln w="9525">
            <a:solidFill>
              <a:srgbClr val="EB0F0F"/>
            </a:solidFill>
            <a:prstDash val="dash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Text Box 63"/>
          <p:cNvSpPr txBox="1">
            <a:spLocks noChangeArrowheads="1"/>
          </p:cNvSpPr>
          <p:nvPr/>
        </p:nvSpPr>
        <p:spPr bwMode="auto">
          <a:xfrm>
            <a:off x="6784976" y="3295650"/>
            <a:ext cx="43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>
                <a:solidFill>
                  <a:srgbClr val="EB0F0F"/>
                </a:solidFill>
                <a:sym typeface="Symbol" pitchFamily="-111" charset="2"/>
              </a:rPr>
              <a:t></a:t>
            </a:r>
            <a:r>
              <a:rPr lang="en-US">
                <a:sym typeface="Symbol" pitchFamily="-111" charset="2"/>
              </a:rPr>
              <a:t> </a:t>
            </a:r>
            <a:endParaRPr lang="de-DE">
              <a:sym typeface="Symbol" pitchFamily="-111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/>
      <p:bldP spid="16" grpId="0" animBg="1"/>
      <p:bldP spid="20" grpId="0" animBg="1"/>
      <p:bldP spid="23" grpId="0"/>
      <p:bldP spid="24" grpId="0" animBg="1"/>
      <p:bldP spid="25" grpId="0" animBg="1"/>
      <p:bldP spid="26" grpId="0"/>
      <p:bldP spid="27" grpId="0"/>
      <p:bldP spid="28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0" name="Text Box 2"/>
          <p:cNvSpPr txBox="1">
            <a:spLocks noChangeArrowheads="1"/>
          </p:cNvSpPr>
          <p:nvPr/>
        </p:nvSpPr>
        <p:spPr bwMode="auto">
          <a:xfrm>
            <a:off x="439738" y="3048000"/>
            <a:ext cx="2303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0">
                <a:solidFill>
                  <a:srgbClr val="FF6600"/>
                </a:solidFill>
                <a:latin typeface="Tahoma" pitchFamily="-111" charset="0"/>
              </a:rPr>
              <a:t>Collins moment</a:t>
            </a:r>
            <a:endParaRPr lang="it-IT" sz="2400" b="0">
              <a:solidFill>
                <a:srgbClr val="FF6600"/>
              </a:solidFill>
              <a:latin typeface="Tahoma" pitchFamily="-111" charset="0"/>
            </a:endParaRPr>
          </a:p>
        </p:txBody>
      </p:sp>
      <p:sp>
        <p:nvSpPr>
          <p:cNvPr id="1118211" name="Text Box 3"/>
          <p:cNvSpPr txBox="1">
            <a:spLocks noChangeArrowheads="1"/>
          </p:cNvSpPr>
          <p:nvPr/>
        </p:nvSpPr>
        <p:spPr bwMode="auto">
          <a:xfrm>
            <a:off x="381000" y="3886200"/>
            <a:ext cx="2303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0">
                <a:solidFill>
                  <a:srgbClr val="009900"/>
                </a:solidFill>
                <a:latin typeface="Tahoma" pitchFamily="-111" charset="0"/>
              </a:rPr>
              <a:t>Sivers moment</a:t>
            </a:r>
            <a:endParaRPr lang="it-IT" sz="2400" b="0">
              <a:solidFill>
                <a:srgbClr val="009900"/>
              </a:solidFill>
              <a:latin typeface="Tahoma" pitchFamily="-111" charset="0"/>
            </a:endParaRPr>
          </a:p>
        </p:txBody>
      </p:sp>
      <p:sp>
        <p:nvSpPr>
          <p:cNvPr id="1118212" name="Rectangle 4"/>
          <p:cNvSpPr>
            <a:spLocks noChangeArrowheads="1"/>
          </p:cNvSpPr>
          <p:nvPr/>
        </p:nvSpPr>
        <p:spPr bwMode="auto">
          <a:xfrm>
            <a:off x="6324600" y="3843338"/>
            <a:ext cx="2514600" cy="57626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8213" name="Rectangle 5"/>
          <p:cNvSpPr>
            <a:spLocks noChangeArrowheads="1"/>
          </p:cNvSpPr>
          <p:nvPr/>
        </p:nvSpPr>
        <p:spPr bwMode="auto">
          <a:xfrm>
            <a:off x="6372225" y="2852738"/>
            <a:ext cx="2466975" cy="576262"/>
          </a:xfrm>
          <a:prstGeom prst="rect">
            <a:avLst/>
          </a:prstGeom>
          <a:gradFill rotWithShape="1">
            <a:gsLst>
              <a:gs pos="0">
                <a:srgbClr val="FF9966"/>
              </a:gs>
              <a:gs pos="100000">
                <a:srgbClr val="FF9966">
                  <a:gamma/>
                  <a:tint val="63922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8214" name="Rectangle 6"/>
          <p:cNvSpPr>
            <a:spLocks noGrp="1" noChangeArrowheads="1"/>
          </p:cNvSpPr>
          <p:nvPr>
            <p:ph type="title"/>
          </p:nvPr>
        </p:nvSpPr>
        <p:spPr>
          <a:xfrm>
            <a:off x="1035050" y="130175"/>
            <a:ext cx="7705725" cy="792163"/>
          </a:xfrm>
        </p:spPr>
        <p:txBody>
          <a:bodyPr/>
          <a:lstStyle/>
          <a:p>
            <a:r>
              <a:rPr lang="en-US" sz="3600" b="1">
                <a:solidFill>
                  <a:srgbClr val="3333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11" charset="0"/>
              </a:rPr>
              <a:t>Asymmetries and moments</a:t>
            </a:r>
            <a:endParaRPr lang="en-GB" sz="3600" b="1">
              <a:solidFill>
                <a:srgbClr val="3333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pitchFamily="-111" charset="0"/>
            </a:endParaRPr>
          </a:p>
        </p:txBody>
      </p:sp>
      <p:sp>
        <p:nvSpPr>
          <p:cNvPr id="1118215" name="Line 7"/>
          <p:cNvSpPr>
            <a:spLocks noChangeShapeType="1"/>
          </p:cNvSpPr>
          <p:nvPr/>
        </p:nvSpPr>
        <p:spPr bwMode="auto">
          <a:xfrm>
            <a:off x="838200" y="647700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8216" name="Line 8"/>
          <p:cNvSpPr>
            <a:spLocks noChangeShapeType="1"/>
          </p:cNvSpPr>
          <p:nvPr/>
        </p:nvSpPr>
        <p:spPr bwMode="auto">
          <a:xfrm>
            <a:off x="838200" y="6477000"/>
            <a:ext cx="71628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18217" name="Picture 9" descr="azimuthal_angles_ul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052513"/>
            <a:ext cx="2767013" cy="1770062"/>
          </a:xfrm>
          <a:prstGeom prst="rect">
            <a:avLst/>
          </a:prstGeom>
          <a:noFill/>
        </p:spPr>
      </p:pic>
      <p:graphicFrame>
        <p:nvGraphicFramePr>
          <p:cNvPr id="1118218" name="Object 10"/>
          <p:cNvGraphicFramePr>
            <a:graphicFrameLocks noChangeAspect="1"/>
          </p:cNvGraphicFramePr>
          <p:nvPr/>
        </p:nvGraphicFramePr>
        <p:xfrm>
          <a:off x="3492500" y="1628775"/>
          <a:ext cx="5237163" cy="990600"/>
        </p:xfrm>
        <a:graphic>
          <a:graphicData uri="http://schemas.openxmlformats.org/presentationml/2006/ole">
            <p:oleObj spid="_x0000_s942082" name="Equation" r:id="rId5" imgW="2552400" imgH="482400" progId="Equation.3">
              <p:embed/>
            </p:oleObj>
          </a:graphicData>
        </a:graphic>
      </p:graphicFrame>
      <p:sp>
        <p:nvSpPr>
          <p:cNvPr id="1118219" name="Text Box 11"/>
          <p:cNvSpPr txBox="1">
            <a:spLocks noChangeArrowheads="1"/>
          </p:cNvSpPr>
          <p:nvPr/>
        </p:nvSpPr>
        <p:spPr bwMode="auto">
          <a:xfrm>
            <a:off x="2916238" y="1268413"/>
            <a:ext cx="6048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20000"/>
              </a:spcBef>
              <a:buFont typeface="Wingdings" pitchFamily="-111" charset="2"/>
              <a:buNone/>
            </a:pPr>
            <a:r>
              <a:rPr lang="en-US" sz="1600" b="0">
                <a:solidFill>
                  <a:schemeClr val="accent2"/>
                </a:solidFill>
                <a:latin typeface="Tahoma" pitchFamily="-111" charset="0"/>
                <a:sym typeface="Wingdings" pitchFamily="-111" charset="2"/>
              </a:rPr>
              <a:t>[angle and moments definitions according to Trento conventions]</a:t>
            </a:r>
          </a:p>
        </p:txBody>
      </p:sp>
      <p:graphicFrame>
        <p:nvGraphicFramePr>
          <p:cNvPr id="1118220" name="Object 12"/>
          <p:cNvGraphicFramePr>
            <a:graphicFrameLocks noChangeAspect="1"/>
          </p:cNvGraphicFramePr>
          <p:nvPr>
            <p:ph idx="1"/>
          </p:nvPr>
        </p:nvGraphicFramePr>
        <p:xfrm>
          <a:off x="3346450" y="2873375"/>
          <a:ext cx="5473700" cy="1990725"/>
        </p:xfrm>
        <a:graphic>
          <a:graphicData uri="http://schemas.openxmlformats.org/presentationml/2006/ole">
            <p:oleObj spid="_x0000_s942083" name="Equation" r:id="rId6" imgW="3073320" imgH="1117440" progId="Equation.3">
              <p:embed/>
            </p:oleObj>
          </a:graphicData>
        </a:graphic>
      </p:graphicFrame>
      <p:sp>
        <p:nvSpPr>
          <p:cNvPr id="1118221" name="Rectangle 13"/>
          <p:cNvSpPr>
            <a:spLocks noChangeArrowheads="1"/>
          </p:cNvSpPr>
          <p:nvPr/>
        </p:nvSpPr>
        <p:spPr bwMode="auto">
          <a:xfrm>
            <a:off x="304800" y="3810000"/>
            <a:ext cx="85344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62000" y="4873625"/>
            <a:ext cx="8229600" cy="1527175"/>
            <a:chOff x="480" y="3168"/>
            <a:chExt cx="5184" cy="962"/>
          </a:xfrm>
        </p:grpSpPr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2444" y="3168"/>
              <a:ext cx="3220" cy="962"/>
              <a:chOff x="476" y="1006"/>
              <a:chExt cx="4747" cy="1360"/>
            </a:xfrm>
          </p:grpSpPr>
          <p:pic>
            <p:nvPicPr>
              <p:cNvPr id="1118224" name="Picture 16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76" y="1071"/>
                <a:ext cx="4747" cy="1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118225" name="Text Box 17"/>
              <p:cNvSpPr txBox="1">
                <a:spLocks noChangeArrowheads="1"/>
              </p:cNvSpPr>
              <p:nvPr/>
            </p:nvSpPr>
            <p:spPr bwMode="auto">
              <a:xfrm>
                <a:off x="2742" y="1006"/>
                <a:ext cx="228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b="0">
                    <a:solidFill>
                      <a:schemeClr val="tx1"/>
                    </a:solidFill>
                    <a:latin typeface="Arial" pitchFamily="-111" charset="0"/>
                    <a:ea typeface="Arial" pitchFamily="-111" charset="0"/>
                    <a:cs typeface="Arial" pitchFamily="-111" charset="0"/>
                  </a:rPr>
                  <a:t>h</a:t>
                </a:r>
                <a:endParaRPr lang="it-IT" sz="1800" b="0">
                  <a:solidFill>
                    <a:schemeClr val="tx1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endParaRPr>
              </a:p>
            </p:txBody>
          </p:sp>
          <p:sp>
            <p:nvSpPr>
              <p:cNvPr id="1118226" name="Text Box 18"/>
              <p:cNvSpPr txBox="1">
                <a:spLocks noChangeArrowheads="1"/>
              </p:cNvSpPr>
              <p:nvPr/>
            </p:nvSpPr>
            <p:spPr bwMode="auto">
              <a:xfrm>
                <a:off x="4279" y="2040"/>
                <a:ext cx="225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b="0">
                    <a:solidFill>
                      <a:schemeClr val="tx1"/>
                    </a:solidFill>
                    <a:latin typeface="Arial" pitchFamily="-111" charset="0"/>
                    <a:ea typeface="Arial" pitchFamily="-111" charset="0"/>
                    <a:cs typeface="Arial" pitchFamily="-111" charset="0"/>
                  </a:rPr>
                  <a:t>h</a:t>
                </a:r>
                <a:endParaRPr lang="it-IT" sz="1800" b="0">
                  <a:solidFill>
                    <a:schemeClr val="tx1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endParaRP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480" y="3177"/>
              <a:ext cx="1417" cy="855"/>
              <a:chOff x="480" y="3177"/>
              <a:chExt cx="1417" cy="855"/>
            </a:xfrm>
          </p:grpSpPr>
          <p:sp>
            <p:nvSpPr>
              <p:cNvPr id="1118228" name="Oval 20"/>
              <p:cNvSpPr>
                <a:spLocks noChangeArrowheads="1"/>
              </p:cNvSpPr>
              <p:nvPr/>
            </p:nvSpPr>
            <p:spPr bwMode="auto">
              <a:xfrm>
                <a:off x="480" y="3408"/>
                <a:ext cx="409" cy="40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8229" name="Oval 21"/>
              <p:cNvSpPr>
                <a:spLocks noChangeArrowheads="1"/>
              </p:cNvSpPr>
              <p:nvPr/>
            </p:nvSpPr>
            <p:spPr bwMode="auto">
              <a:xfrm>
                <a:off x="1488" y="3408"/>
                <a:ext cx="409" cy="40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8230" name="AutoShape 22"/>
              <p:cNvSpPr>
                <a:spLocks noChangeArrowheads="1"/>
              </p:cNvSpPr>
              <p:nvPr/>
            </p:nvSpPr>
            <p:spPr bwMode="auto">
              <a:xfrm>
                <a:off x="624" y="3177"/>
                <a:ext cx="136" cy="227"/>
              </a:xfrm>
              <a:prstGeom prst="upArrow">
                <a:avLst>
                  <a:gd name="adj1" fmla="val 50000"/>
                  <a:gd name="adj2" fmla="val 41728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8231" name="AutoShape 23"/>
              <p:cNvSpPr>
                <a:spLocks noChangeArrowheads="1"/>
              </p:cNvSpPr>
              <p:nvPr/>
            </p:nvSpPr>
            <p:spPr bwMode="auto">
              <a:xfrm rot="10800000">
                <a:off x="1632" y="3805"/>
                <a:ext cx="136" cy="227"/>
              </a:xfrm>
              <a:prstGeom prst="upArrow">
                <a:avLst>
                  <a:gd name="adj1" fmla="val 50000"/>
                  <a:gd name="adj2" fmla="val 41728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" name="Group 24"/>
              <p:cNvGrpSpPr>
                <a:grpSpLocks/>
              </p:cNvGrpSpPr>
              <p:nvPr/>
            </p:nvGrpSpPr>
            <p:grpSpPr bwMode="auto">
              <a:xfrm>
                <a:off x="624" y="3504"/>
                <a:ext cx="96" cy="192"/>
                <a:chOff x="960" y="3504"/>
                <a:chExt cx="96" cy="192"/>
              </a:xfrm>
            </p:grpSpPr>
            <p:sp>
              <p:nvSpPr>
                <p:cNvPr id="1118233" name="Oval 25"/>
                <p:cNvSpPr>
                  <a:spLocks noChangeArrowheads="1"/>
                </p:cNvSpPr>
                <p:nvPr/>
              </p:nvSpPr>
              <p:spPr bwMode="auto">
                <a:xfrm>
                  <a:off x="960" y="3600"/>
                  <a:ext cx="96" cy="96"/>
                </a:xfrm>
                <a:prstGeom prst="ellipse">
                  <a:avLst/>
                </a:prstGeom>
                <a:solidFill>
                  <a:srgbClr val="00CC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8234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1008" y="35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CC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" name="Group 27"/>
              <p:cNvGrpSpPr>
                <a:grpSpLocks/>
              </p:cNvGrpSpPr>
              <p:nvPr/>
            </p:nvGrpSpPr>
            <p:grpSpPr bwMode="auto">
              <a:xfrm>
                <a:off x="1632" y="3504"/>
                <a:ext cx="96" cy="192"/>
                <a:chOff x="960" y="3504"/>
                <a:chExt cx="96" cy="192"/>
              </a:xfrm>
            </p:grpSpPr>
            <p:sp>
              <p:nvSpPr>
                <p:cNvPr id="1118236" name="Oval 28"/>
                <p:cNvSpPr>
                  <a:spLocks noChangeArrowheads="1"/>
                </p:cNvSpPr>
                <p:nvPr/>
              </p:nvSpPr>
              <p:spPr bwMode="auto">
                <a:xfrm>
                  <a:off x="960" y="3600"/>
                  <a:ext cx="96" cy="96"/>
                </a:xfrm>
                <a:prstGeom prst="ellipse">
                  <a:avLst/>
                </a:prstGeom>
                <a:solidFill>
                  <a:srgbClr val="00CC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8237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1008" y="35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CC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118238" name="Line 30"/>
              <p:cNvSpPr>
                <a:spLocks noChangeShapeType="1"/>
              </p:cNvSpPr>
              <p:nvPr/>
            </p:nvSpPr>
            <p:spPr bwMode="auto">
              <a:xfrm>
                <a:off x="1104" y="3600"/>
                <a:ext cx="14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2304" y="3504"/>
              <a:ext cx="192" cy="192"/>
              <a:chOff x="2304" y="3504"/>
              <a:chExt cx="192" cy="192"/>
            </a:xfrm>
          </p:grpSpPr>
          <p:sp>
            <p:nvSpPr>
              <p:cNvPr id="1118240" name="Oval 32"/>
              <p:cNvSpPr>
                <a:spLocks noChangeArrowheads="1"/>
              </p:cNvSpPr>
              <p:nvPr/>
            </p:nvSpPr>
            <p:spPr bwMode="auto">
              <a:xfrm>
                <a:off x="2304" y="3504"/>
                <a:ext cx="192" cy="19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8241" name="Line 33"/>
              <p:cNvSpPr>
                <a:spLocks noChangeShapeType="1"/>
              </p:cNvSpPr>
              <p:nvPr/>
            </p:nvSpPr>
            <p:spPr bwMode="auto">
              <a:xfrm>
                <a:off x="2313" y="3525"/>
                <a:ext cx="144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8242" name="Line 34"/>
              <p:cNvSpPr>
                <a:spLocks noChangeShapeType="1"/>
              </p:cNvSpPr>
              <p:nvPr/>
            </p:nvSpPr>
            <p:spPr bwMode="auto">
              <a:xfrm flipH="1">
                <a:off x="2343" y="3525"/>
                <a:ext cx="144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762000" y="4800600"/>
            <a:ext cx="8229600" cy="1752600"/>
            <a:chOff x="480" y="2976"/>
            <a:chExt cx="5184" cy="1104"/>
          </a:xfrm>
        </p:grpSpPr>
        <p:grpSp>
          <p:nvGrpSpPr>
            <p:cNvPr id="9" name="Group 36"/>
            <p:cNvGrpSpPr>
              <a:grpSpLocks/>
            </p:cNvGrpSpPr>
            <p:nvPr/>
          </p:nvGrpSpPr>
          <p:grpSpPr bwMode="auto">
            <a:xfrm>
              <a:off x="480" y="2976"/>
              <a:ext cx="5184" cy="1008"/>
              <a:chOff x="480" y="2976"/>
              <a:chExt cx="5184" cy="1008"/>
            </a:xfrm>
          </p:grpSpPr>
          <p:grpSp>
            <p:nvGrpSpPr>
              <p:cNvPr id="10" name="Group 37"/>
              <p:cNvGrpSpPr>
                <a:grpSpLocks/>
              </p:cNvGrpSpPr>
              <p:nvPr/>
            </p:nvGrpSpPr>
            <p:grpSpPr bwMode="auto">
              <a:xfrm>
                <a:off x="480" y="2976"/>
                <a:ext cx="5184" cy="1008"/>
                <a:chOff x="480" y="2976"/>
                <a:chExt cx="5184" cy="1008"/>
              </a:xfrm>
            </p:grpSpPr>
            <p:grpSp>
              <p:nvGrpSpPr>
                <p:cNvPr id="11" name="Group 38"/>
                <p:cNvGrpSpPr>
                  <a:grpSpLocks/>
                </p:cNvGrpSpPr>
                <p:nvPr/>
              </p:nvGrpSpPr>
              <p:grpSpPr bwMode="auto">
                <a:xfrm>
                  <a:off x="480" y="3022"/>
                  <a:ext cx="5184" cy="962"/>
                  <a:chOff x="480" y="3168"/>
                  <a:chExt cx="5184" cy="962"/>
                </a:xfrm>
              </p:grpSpPr>
              <p:grpSp>
                <p:nvGrpSpPr>
                  <p:cNvPr id="12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444" y="3168"/>
                    <a:ext cx="3220" cy="962"/>
                    <a:chOff x="476" y="1006"/>
                    <a:chExt cx="4747" cy="1360"/>
                  </a:xfrm>
                </p:grpSpPr>
                <p:pic>
                  <p:nvPicPr>
                    <p:cNvPr id="1118248" name="Picture 4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/>
                    <a:srcRect/>
                    <a:stretch>
                      <a:fillRect/>
                    </a:stretch>
                  </p:blipFill>
                  <p:spPr bwMode="auto">
                    <a:xfrm>
                      <a:off x="476" y="1071"/>
                      <a:ext cx="4747" cy="118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sp>
                  <p:nvSpPr>
                    <p:cNvPr id="1118249" name="Text Box 4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742" y="1006"/>
                      <a:ext cx="228" cy="32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Arial" pitchFamily="-111" charset="0"/>
                          <a:ea typeface="Arial" pitchFamily="-111" charset="0"/>
                          <a:cs typeface="Arial" pitchFamily="-111" charset="0"/>
                        </a:rPr>
                        <a:t>h</a:t>
                      </a:r>
                      <a:endParaRPr lang="it-IT" sz="1800" b="0">
                        <a:solidFill>
                          <a:schemeClr val="tx1"/>
                        </a:solidFill>
                        <a:latin typeface="Arial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p:txBody>
                </p:sp>
                <p:sp>
                  <p:nvSpPr>
                    <p:cNvPr id="1118250" name="Text Box 4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79" y="2040"/>
                      <a:ext cx="225" cy="32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Arial" pitchFamily="-111" charset="0"/>
                          <a:ea typeface="Arial" pitchFamily="-111" charset="0"/>
                          <a:cs typeface="Arial" pitchFamily="-111" charset="0"/>
                        </a:rPr>
                        <a:t>h</a:t>
                      </a:r>
                      <a:endParaRPr lang="it-IT" sz="1800" b="0">
                        <a:solidFill>
                          <a:schemeClr val="tx1"/>
                        </a:solidFill>
                        <a:latin typeface="Arial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p:txBody>
                </p:sp>
              </p:grpSp>
              <p:grpSp>
                <p:nvGrpSpPr>
                  <p:cNvPr id="13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480" y="3177"/>
                    <a:ext cx="1417" cy="855"/>
                    <a:chOff x="480" y="3177"/>
                    <a:chExt cx="1417" cy="855"/>
                  </a:xfrm>
                </p:grpSpPr>
                <p:sp>
                  <p:nvSpPr>
                    <p:cNvPr id="1118252" name="Oval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" y="3408"/>
                      <a:ext cx="409" cy="408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8253" name="Oval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408"/>
                      <a:ext cx="409" cy="408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8254" name="AutoShape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4" y="3177"/>
                      <a:ext cx="136" cy="227"/>
                    </a:xfrm>
                    <a:prstGeom prst="upArrow">
                      <a:avLst>
                        <a:gd name="adj1" fmla="val 50000"/>
                        <a:gd name="adj2" fmla="val 41728"/>
                      </a:avLst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8255" name="AutoShape 47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632" y="3805"/>
                      <a:ext cx="136" cy="227"/>
                    </a:xfrm>
                    <a:prstGeom prst="upArrow">
                      <a:avLst>
                        <a:gd name="adj1" fmla="val 50000"/>
                        <a:gd name="adj2" fmla="val 41728"/>
                      </a:avLst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4" name="Group 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3504"/>
                      <a:ext cx="96" cy="192"/>
                      <a:chOff x="960" y="3504"/>
                      <a:chExt cx="96" cy="192"/>
                    </a:xfrm>
                  </p:grpSpPr>
                  <p:sp>
                    <p:nvSpPr>
                      <p:cNvPr id="1118257" name="Oval 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60" y="3600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00CC0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18258" name="Line 5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008" y="3504"/>
                        <a:ext cx="0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CC00"/>
                        </a:solidFill>
                        <a:round/>
                        <a:headEnd/>
                        <a:tailEnd type="triangle" w="med" len="med"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" name="Group 5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32" y="3504"/>
                      <a:ext cx="96" cy="192"/>
                      <a:chOff x="960" y="3504"/>
                      <a:chExt cx="96" cy="192"/>
                    </a:xfrm>
                  </p:grpSpPr>
                  <p:sp>
                    <p:nvSpPr>
                      <p:cNvPr id="1118260" name="Oval 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60" y="3600"/>
                        <a:ext cx="96" cy="96"/>
                      </a:xfrm>
                      <a:prstGeom prst="ellipse">
                        <a:avLst/>
                      </a:prstGeom>
                      <a:solidFill>
                        <a:srgbClr val="00CC00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18261" name="Line 5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008" y="3504"/>
                        <a:ext cx="0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CC00"/>
                        </a:solidFill>
                        <a:round/>
                        <a:headEnd/>
                        <a:tailEnd type="triangle" w="med" len="med"/>
                      </a:ln>
                      <a:effectLst/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118262" name="Line 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04" y="3600"/>
                      <a:ext cx="144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2304" y="3504"/>
                    <a:ext cx="192" cy="192"/>
                    <a:chOff x="2304" y="3504"/>
                    <a:chExt cx="192" cy="192"/>
                  </a:xfrm>
                </p:grpSpPr>
                <p:sp>
                  <p:nvSpPr>
                    <p:cNvPr id="1118264" name="Oval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3504"/>
                      <a:ext cx="192" cy="192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8265" name="Line 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13" y="3525"/>
                      <a:ext cx="144" cy="14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8266" name="Line 5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3" y="3525"/>
                      <a:ext cx="144" cy="14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118267" name="Rectangle 59"/>
                <p:cNvSpPr>
                  <a:spLocks noChangeArrowheads="1"/>
                </p:cNvSpPr>
                <p:nvPr/>
              </p:nvSpPr>
              <p:spPr bwMode="auto">
                <a:xfrm>
                  <a:off x="4032" y="3264"/>
                  <a:ext cx="144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8268" name="Rectangle 60"/>
                <p:cNvSpPr>
                  <a:spLocks noChangeArrowheads="1"/>
                </p:cNvSpPr>
                <p:nvPr/>
              </p:nvSpPr>
              <p:spPr bwMode="auto">
                <a:xfrm>
                  <a:off x="4320" y="2976"/>
                  <a:ext cx="1152" cy="96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8269" name="Rectangle 61"/>
                <p:cNvSpPr>
                  <a:spLocks noChangeArrowheads="1"/>
                </p:cNvSpPr>
                <p:nvPr/>
              </p:nvSpPr>
              <p:spPr bwMode="auto">
                <a:xfrm>
                  <a:off x="624" y="3339"/>
                  <a:ext cx="96" cy="9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8270" name="Rectangle 62"/>
                <p:cNvSpPr>
                  <a:spLocks noChangeArrowheads="1"/>
                </p:cNvSpPr>
                <p:nvPr/>
              </p:nvSpPr>
              <p:spPr bwMode="auto">
                <a:xfrm>
                  <a:off x="1632" y="3339"/>
                  <a:ext cx="144" cy="9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8271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1692" y="3360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8272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693" y="3360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65"/>
              <p:cNvGrpSpPr>
                <a:grpSpLocks/>
              </p:cNvGrpSpPr>
              <p:nvPr/>
            </p:nvGrpSpPr>
            <p:grpSpPr bwMode="auto">
              <a:xfrm>
                <a:off x="2736" y="3273"/>
                <a:ext cx="192" cy="174"/>
                <a:chOff x="2736" y="3273"/>
                <a:chExt cx="192" cy="174"/>
              </a:xfrm>
            </p:grpSpPr>
            <p:sp>
              <p:nvSpPr>
                <p:cNvPr id="1118274" name="Rectangle 66"/>
                <p:cNvSpPr>
                  <a:spLocks noChangeArrowheads="1"/>
                </p:cNvSpPr>
                <p:nvPr/>
              </p:nvSpPr>
              <p:spPr bwMode="auto">
                <a:xfrm>
                  <a:off x="2736" y="3273"/>
                  <a:ext cx="192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8275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2832" y="3351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118276" name="Line 68"/>
            <p:cNvSpPr>
              <a:spLocks noChangeShapeType="1"/>
            </p:cNvSpPr>
            <p:nvPr/>
          </p:nvSpPr>
          <p:spPr bwMode="auto">
            <a:xfrm>
              <a:off x="528" y="4080"/>
              <a:ext cx="4512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2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66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75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1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1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8210" grpId="0"/>
      <p:bldP spid="1118211" grpId="0"/>
      <p:bldP spid="1118212" grpId="0" animBg="1"/>
      <p:bldP spid="1118213" grpId="0" animBg="1"/>
      <p:bldP spid="111822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38763" y="-116792"/>
            <a:ext cx="1895621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Spares</a:t>
            </a:r>
          </a:p>
          <a:p>
            <a:pPr algn="ctr">
              <a:defRPr/>
            </a:pP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67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38763" y="-116792"/>
            <a:ext cx="1895621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Spares</a:t>
            </a:r>
          </a:p>
          <a:p>
            <a:pPr algn="ctr">
              <a:defRPr/>
            </a:pP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68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/>
          <p:nvPr/>
        </p:nvGrpSpPr>
        <p:grpSpPr>
          <a:xfrm>
            <a:off x="4797580" y="4083098"/>
            <a:ext cx="3956050" cy="2224087"/>
            <a:chOff x="4737100" y="4191000"/>
            <a:chExt cx="3956050" cy="2224087"/>
          </a:xfrm>
        </p:grpSpPr>
        <p:grpSp>
          <p:nvGrpSpPr>
            <p:cNvPr id="3" name="Group 49"/>
            <p:cNvGrpSpPr/>
            <p:nvPr/>
          </p:nvGrpSpPr>
          <p:grpSpPr>
            <a:xfrm>
              <a:off x="4737100" y="4191000"/>
              <a:ext cx="3956050" cy="2224087"/>
              <a:chOff x="4737100" y="4191000"/>
              <a:chExt cx="3956050" cy="2224087"/>
            </a:xfrm>
          </p:grpSpPr>
          <p:pic>
            <p:nvPicPr>
              <p:cNvPr id="30" name="Picture 9" descr="tabellapdf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737100" y="4191000"/>
                <a:ext cx="3956050" cy="2224087"/>
              </a:xfrm>
              <a:prstGeom prst="rect">
                <a:avLst/>
              </a:prstGeom>
              <a:noFill/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5578930" y="4812728"/>
                <a:ext cx="152400" cy="2926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486400" y="5808616"/>
                <a:ext cx="175080" cy="3654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557436" y="5194637"/>
                <a:ext cx="166920" cy="2823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7644976" y="4790048"/>
                <a:ext cx="175080" cy="3153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7568776" y="5676481"/>
                <a:ext cx="262620" cy="6639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Rectangle 48"/>
            <p:cNvSpPr/>
            <p:nvPr/>
          </p:nvSpPr>
          <p:spPr>
            <a:xfrm>
              <a:off x="6366780" y="5210275"/>
              <a:ext cx="186420" cy="2208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465660" y="5866583"/>
              <a:ext cx="175080" cy="182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7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Snapshot 2009-09-27 10-27-26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17" y="3861439"/>
            <a:ext cx="3172483" cy="2500055"/>
          </a:xfrm>
          <a:prstGeom prst="rect">
            <a:avLst/>
          </a:prstGeom>
        </p:spPr>
      </p:pic>
      <p:sp>
        <p:nvSpPr>
          <p:cNvPr id="1601539" name="Text Box 3"/>
          <p:cNvSpPr txBox="1">
            <a:spLocks noChangeArrowheads="1"/>
          </p:cNvSpPr>
          <p:nvPr/>
        </p:nvSpPr>
        <p:spPr bwMode="auto">
          <a:xfrm>
            <a:off x="1352705" y="2624527"/>
            <a:ext cx="328613" cy="3365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 charset="0"/>
                <a:ea typeface="Arial" charset="0"/>
                <a:cs typeface="Arial" charset="0"/>
              </a:rPr>
              <a:t>┴</a:t>
            </a:r>
          </a:p>
        </p:txBody>
      </p:sp>
      <p:sp>
        <p:nvSpPr>
          <p:cNvPr id="1601540" name="Text Box 4"/>
          <p:cNvSpPr txBox="1">
            <a:spLocks noChangeArrowheads="1"/>
          </p:cNvSpPr>
          <p:nvPr/>
        </p:nvSpPr>
        <p:spPr bwMode="auto">
          <a:xfrm>
            <a:off x="2216305" y="2624527"/>
            <a:ext cx="328613" cy="3365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 charset="0"/>
                <a:ea typeface="Arial" charset="0"/>
                <a:cs typeface="Arial" charset="0"/>
              </a:rPr>
              <a:t>┴</a:t>
            </a:r>
          </a:p>
        </p:txBody>
      </p:sp>
      <p:sp>
        <p:nvSpPr>
          <p:cNvPr id="1601541" name="Text Box 5"/>
          <p:cNvSpPr txBox="1">
            <a:spLocks noChangeArrowheads="1"/>
          </p:cNvSpPr>
          <p:nvPr/>
        </p:nvSpPr>
        <p:spPr bwMode="auto">
          <a:xfrm>
            <a:off x="2978305" y="1432315"/>
            <a:ext cx="309563" cy="3365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 charset="0"/>
                <a:ea typeface="Arial" charset="0"/>
                <a:cs typeface="Arial" charset="0"/>
              </a:rPr>
              <a:t>┴</a:t>
            </a:r>
          </a:p>
        </p:txBody>
      </p:sp>
      <p:sp>
        <p:nvSpPr>
          <p:cNvPr id="1601542" name="Text Box 6"/>
          <p:cNvSpPr txBox="1">
            <a:spLocks noChangeArrowheads="1"/>
          </p:cNvSpPr>
          <p:nvPr/>
        </p:nvSpPr>
        <p:spPr bwMode="auto">
          <a:xfrm>
            <a:off x="3016405" y="2014927"/>
            <a:ext cx="328613" cy="3365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 charset="0"/>
                <a:ea typeface="Arial" charset="0"/>
                <a:cs typeface="Arial" charset="0"/>
              </a:rPr>
              <a:t>┴</a:t>
            </a:r>
          </a:p>
        </p:txBody>
      </p:sp>
      <p:sp>
        <p:nvSpPr>
          <p:cNvPr id="1601543" name="Text Box 7"/>
          <p:cNvSpPr txBox="1">
            <a:spLocks noChangeArrowheads="1"/>
          </p:cNvSpPr>
          <p:nvPr/>
        </p:nvSpPr>
        <p:spPr bwMode="auto">
          <a:xfrm>
            <a:off x="3473605" y="2624527"/>
            <a:ext cx="328613" cy="3365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 charset="0"/>
                <a:ea typeface="Arial" charset="0"/>
                <a:cs typeface="Arial" charset="0"/>
              </a:rPr>
              <a:t>┴</a:t>
            </a:r>
          </a:p>
        </p:txBody>
      </p:sp>
      <p:sp>
        <p:nvSpPr>
          <p:cNvPr id="1601544" name="Rectangle 8"/>
          <p:cNvSpPr>
            <a:spLocks noChangeArrowheads="1"/>
          </p:cNvSpPr>
          <p:nvPr/>
        </p:nvSpPr>
        <p:spPr bwMode="auto">
          <a:xfrm>
            <a:off x="2778280" y="1395802"/>
            <a:ext cx="1117600" cy="584200"/>
          </a:xfrm>
          <a:prstGeom prst="rect">
            <a:avLst/>
          </a:prstGeom>
          <a:solidFill>
            <a:srgbClr val="00CCFF">
              <a:alpha val="30000"/>
            </a:srgbClr>
          </a:solidFill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01545" name="Picture 9" descr="tabellapd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980" y="1267215"/>
            <a:ext cx="3956050" cy="2224087"/>
          </a:xfrm>
          <a:prstGeom prst="rect">
            <a:avLst/>
          </a:prstGeom>
          <a:noFill/>
        </p:spPr>
      </p:pic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1661097" y="2272674"/>
            <a:ext cx="439737" cy="304800"/>
            <a:chOff x="3966" y="1417"/>
            <a:chExt cx="317" cy="200"/>
          </a:xfrm>
        </p:grpSpPr>
        <p:sp>
          <p:nvSpPr>
            <p:cNvPr id="1601575" name="Rectangle 39"/>
            <p:cNvSpPr>
              <a:spLocks noChangeArrowheads="1"/>
            </p:cNvSpPr>
            <p:nvPr/>
          </p:nvSpPr>
          <p:spPr bwMode="auto">
            <a:xfrm>
              <a:off x="4032" y="1433"/>
              <a:ext cx="184" cy="184"/>
            </a:xfrm>
            <a:prstGeom prst="rect">
              <a:avLst/>
            </a:prstGeom>
            <a:solidFill>
              <a:schemeClr val="bg1"/>
            </a:solidFill>
            <a:ln w="31750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01576" name="Rectangle 40"/>
            <p:cNvSpPr>
              <a:spLocks noChangeArrowheads="1"/>
            </p:cNvSpPr>
            <p:nvPr/>
          </p:nvSpPr>
          <p:spPr bwMode="auto">
            <a:xfrm rot="10800000" flipV="1">
              <a:off x="3966" y="1417"/>
              <a:ext cx="317" cy="2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31750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Arial" charset="0"/>
                </a:rPr>
                <a:t>g</a:t>
              </a:r>
              <a:r>
                <a:rPr lang="en-US" sz="1400" baseline="-25000" dirty="0">
                  <a:solidFill>
                    <a:schemeClr val="tx1"/>
                  </a:solidFill>
                  <a:latin typeface="Arial" charset="0"/>
                </a:rPr>
                <a:t>1L</a:t>
              </a:r>
              <a:endParaRPr lang="it-IT" sz="1400" baseline="-2500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2905280" y="2729302"/>
            <a:ext cx="368300" cy="304800"/>
            <a:chOff x="4880" y="1529"/>
            <a:chExt cx="232" cy="192"/>
          </a:xfrm>
        </p:grpSpPr>
        <p:sp>
          <p:nvSpPr>
            <p:cNvPr id="1601578" name="Rectangle 42"/>
            <p:cNvSpPr>
              <a:spLocks noChangeArrowheads="1"/>
            </p:cNvSpPr>
            <p:nvPr/>
          </p:nvSpPr>
          <p:spPr bwMode="auto">
            <a:xfrm>
              <a:off x="4880" y="1536"/>
              <a:ext cx="184" cy="184"/>
            </a:xfrm>
            <a:prstGeom prst="rect">
              <a:avLst/>
            </a:prstGeom>
            <a:solidFill>
              <a:schemeClr val="bg1"/>
            </a:solidFill>
            <a:ln w="31750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01579" name="Rectangle 43"/>
            <p:cNvSpPr>
              <a:spLocks noChangeArrowheads="1"/>
            </p:cNvSpPr>
            <p:nvPr/>
          </p:nvSpPr>
          <p:spPr bwMode="auto">
            <a:xfrm>
              <a:off x="4888" y="1529"/>
              <a:ext cx="224" cy="192"/>
            </a:xfrm>
            <a:prstGeom prst="rect">
              <a:avLst/>
            </a:prstGeom>
            <a:solidFill>
              <a:schemeClr val="bg1"/>
            </a:solidFill>
            <a:ln w="31750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charset="0"/>
                </a:rPr>
                <a:t>h</a:t>
              </a:r>
              <a:r>
                <a:rPr lang="en-US" sz="1400" baseline="-25000">
                  <a:solidFill>
                    <a:schemeClr val="tx1"/>
                  </a:solidFill>
                  <a:latin typeface="Arial" charset="0"/>
                </a:rPr>
                <a:t>1</a:t>
              </a:r>
              <a:endParaRPr lang="it-IT" sz="1400" baseline="-250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1601603" name="Text Box 67"/>
          <p:cNvSpPr txBox="1">
            <a:spLocks noChangeArrowheads="1"/>
          </p:cNvSpPr>
          <p:nvPr/>
        </p:nvSpPr>
        <p:spPr bwMode="auto">
          <a:xfrm>
            <a:off x="4791230" y="3713392"/>
            <a:ext cx="3962400" cy="369332"/>
          </a:xfrm>
          <a:prstGeom prst="rect">
            <a:avLst/>
          </a:prstGeom>
          <a:solidFill>
            <a:srgbClr val="FF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rPr>
              <a:t>Fragmentation Functions (FF)</a:t>
            </a:r>
            <a:endParaRPr lang="it-IT" sz="1800" dirty="0">
              <a:solidFill>
                <a:schemeClr val="tx1"/>
              </a:solidFill>
              <a:latin typeface="Garamond" charset="0"/>
              <a:ea typeface="Arial" charset="0"/>
              <a:cs typeface="Arial" charset="0"/>
            </a:endParaRPr>
          </a:p>
        </p:txBody>
      </p:sp>
      <p:sp>
        <p:nvSpPr>
          <p:cNvPr id="1601604" name="Text Box 68"/>
          <p:cNvSpPr txBox="1">
            <a:spLocks noChangeArrowheads="1"/>
          </p:cNvSpPr>
          <p:nvPr/>
        </p:nvSpPr>
        <p:spPr bwMode="auto">
          <a:xfrm>
            <a:off x="136680" y="878277"/>
            <a:ext cx="3951288" cy="395288"/>
          </a:xfrm>
          <a:prstGeom prst="rect">
            <a:avLst/>
          </a:prstGeom>
          <a:solidFill>
            <a:srgbClr val="FF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rPr>
              <a:t>Distribution Functions (DF)</a:t>
            </a:r>
            <a:endParaRPr lang="it-IT" sz="1800">
              <a:solidFill>
                <a:schemeClr val="tx1"/>
              </a:solidFill>
              <a:latin typeface="Garamond" charset="0"/>
              <a:ea typeface="Arial" charset="0"/>
              <a:cs typeface="Arial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853880" y="-76200"/>
            <a:ext cx="32900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TMD 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correlators</a:t>
            </a:r>
            <a:endParaRPr lang="en-US" sz="3600" b="1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  <a:p>
            <a:pPr algn="ctr">
              <a:defRPr/>
            </a:pP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1601601" name="Object 65"/>
          <p:cNvGraphicFramePr>
            <a:graphicFrameLocks noChangeAspect="1"/>
          </p:cNvGraphicFramePr>
          <p:nvPr/>
        </p:nvGraphicFramePr>
        <p:xfrm>
          <a:off x="5553230" y="4692698"/>
          <a:ext cx="289479" cy="304012"/>
        </p:xfrm>
        <a:graphic>
          <a:graphicData uri="http://schemas.openxmlformats.org/presentationml/2006/ole">
            <p:oleObj spid="_x0000_s661506" name="Equation" r:id="rId6" imgW="6908800" imgH="7315200" progId="Equation.3">
              <p:embed/>
            </p:oleObj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645106" y="1157055"/>
            <a:ext cx="34780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Interference between wave functions with </a:t>
            </a:r>
          </a:p>
          <a:p>
            <a:r>
              <a:rPr lang="en-US" sz="1400" dirty="0" smtClean="0"/>
              <a:t>different angular </a:t>
            </a:r>
            <a:r>
              <a:rPr lang="en-US" sz="1400" dirty="0" err="1" smtClean="0"/>
              <a:t>momenta</a:t>
            </a:r>
            <a:r>
              <a:rPr lang="en-US" sz="1400" dirty="0" smtClean="0"/>
              <a:t>: contains </a:t>
            </a:r>
            <a:r>
              <a:rPr lang="en-US" sz="1400" dirty="0" err="1" smtClean="0"/>
              <a:t>infos</a:t>
            </a:r>
            <a:endParaRPr lang="en-US" sz="1400" dirty="0" smtClean="0"/>
          </a:p>
          <a:p>
            <a:r>
              <a:rPr lang="en-US" sz="1400" dirty="0" smtClean="0"/>
              <a:t>about </a:t>
            </a:r>
            <a:r>
              <a:rPr lang="en-US" sz="1400" dirty="0" err="1" smtClean="0"/>
              <a:t>parton</a:t>
            </a:r>
            <a:r>
              <a:rPr lang="en-US" sz="1400" dirty="0" smtClean="0"/>
              <a:t> orbital angular </a:t>
            </a:r>
            <a:r>
              <a:rPr lang="en-US" sz="1400" dirty="0" err="1" smtClean="0"/>
              <a:t>momenta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4702390" y="2040525"/>
            <a:ext cx="29488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Testing QCD at the amplitude level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4289810" y="738465"/>
            <a:ext cx="455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Off-diagonal elements are important objects: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4900" y="3588523"/>
            <a:ext cx="3650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3D description in momentum space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16200000">
            <a:off x="-446060" y="4954101"/>
            <a:ext cx="2031137" cy="30777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PRD 78 (2008) 074010</a:t>
            </a:r>
            <a:endParaRPr lang="en-US" sz="1400" dirty="0"/>
          </a:p>
        </p:txBody>
      </p:sp>
      <p:sp>
        <p:nvSpPr>
          <p:cNvPr id="37" name="Rectangle 36"/>
          <p:cNvSpPr/>
          <p:nvPr/>
        </p:nvSpPr>
        <p:spPr>
          <a:xfrm>
            <a:off x="6410678" y="5600785"/>
            <a:ext cx="324562" cy="3654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01602" name="Object 66"/>
          <p:cNvGraphicFramePr>
            <a:graphicFrameLocks noChangeAspect="1"/>
          </p:cNvGraphicFramePr>
          <p:nvPr/>
        </p:nvGraphicFramePr>
        <p:xfrm>
          <a:off x="7604280" y="4692698"/>
          <a:ext cx="353044" cy="315352"/>
        </p:xfrm>
        <a:graphic>
          <a:graphicData uri="http://schemas.openxmlformats.org/presentationml/2006/ole">
            <p:oleObj spid="_x0000_s661507" name="Equation" r:id="rId7" imgW="7315200" imgH="6578600" progId="Equation.3">
              <p:embed/>
            </p:oleObj>
          </a:graphicData>
        </a:graphic>
      </p:graphicFrame>
      <p:graphicFrame>
        <p:nvGraphicFramePr>
          <p:cNvPr id="248838" name="Object 6"/>
          <p:cNvGraphicFramePr>
            <a:graphicFrameLocks noChangeAspect="1"/>
          </p:cNvGraphicFramePr>
          <p:nvPr/>
        </p:nvGraphicFramePr>
        <p:xfrm>
          <a:off x="7528080" y="5102373"/>
          <a:ext cx="299966" cy="274998"/>
        </p:xfrm>
        <a:graphic>
          <a:graphicData uri="http://schemas.openxmlformats.org/presentationml/2006/ole">
            <p:oleObj spid="_x0000_s661508" name="Equation" r:id="rId8" imgW="241300" imgH="203200" progId="Equation.3">
              <p:embed/>
            </p:oleObj>
          </a:graphicData>
        </a:graphic>
      </p:graphicFrame>
      <p:graphicFrame>
        <p:nvGraphicFramePr>
          <p:cNvPr id="248839" name="Object 7"/>
          <p:cNvGraphicFramePr>
            <a:graphicFrameLocks noChangeAspect="1"/>
          </p:cNvGraphicFramePr>
          <p:nvPr/>
        </p:nvGraphicFramePr>
        <p:xfrm>
          <a:off x="7643576" y="5569314"/>
          <a:ext cx="265504" cy="260513"/>
        </p:xfrm>
        <a:graphic>
          <a:graphicData uri="http://schemas.openxmlformats.org/presentationml/2006/ole">
            <p:oleObj spid="_x0000_s661509" name="Equation" r:id="rId9" imgW="203200" imgH="203200" progId="Equation.3">
              <p:embed/>
            </p:oleObj>
          </a:graphicData>
        </a:graphic>
      </p:graphicFrame>
      <p:graphicFrame>
        <p:nvGraphicFramePr>
          <p:cNvPr id="248840" name="Object 8"/>
          <p:cNvGraphicFramePr>
            <a:graphicFrameLocks noChangeAspect="1"/>
          </p:cNvGraphicFramePr>
          <p:nvPr/>
        </p:nvGraphicFramePr>
        <p:xfrm>
          <a:off x="7641015" y="5941388"/>
          <a:ext cx="261906" cy="244475"/>
        </p:xfrm>
        <a:graphic>
          <a:graphicData uri="http://schemas.openxmlformats.org/presentationml/2006/ole">
            <p:oleObj spid="_x0000_s661510" name="Equation" r:id="rId10" imgW="241300" imgH="203200" progId="Equation.3">
              <p:embed/>
            </p:oleObj>
          </a:graphicData>
        </a:graphic>
      </p:graphicFrame>
      <p:graphicFrame>
        <p:nvGraphicFramePr>
          <p:cNvPr id="248841" name="Object 9"/>
          <p:cNvGraphicFramePr>
            <a:graphicFrameLocks noChangeAspect="1"/>
          </p:cNvGraphicFramePr>
          <p:nvPr/>
        </p:nvGraphicFramePr>
        <p:xfrm>
          <a:off x="6580343" y="5816648"/>
          <a:ext cx="11112" cy="9525"/>
        </p:xfrm>
        <a:graphic>
          <a:graphicData uri="http://schemas.openxmlformats.org/presentationml/2006/ole">
            <p:oleObj spid="_x0000_s661511" name="Equation" r:id="rId11" imgW="215900" imgH="203200" progId="Equation.3">
              <p:embed/>
            </p:oleObj>
          </a:graphicData>
        </a:graphic>
      </p:graphicFrame>
      <p:graphicFrame>
        <p:nvGraphicFramePr>
          <p:cNvPr id="248842" name="Object 10"/>
          <p:cNvGraphicFramePr>
            <a:graphicFrameLocks noChangeAspect="1"/>
          </p:cNvGraphicFramePr>
          <p:nvPr/>
        </p:nvGraphicFramePr>
        <p:xfrm>
          <a:off x="5470680" y="5701894"/>
          <a:ext cx="294883" cy="286204"/>
        </p:xfrm>
        <a:graphic>
          <a:graphicData uri="http://schemas.openxmlformats.org/presentationml/2006/ole">
            <p:oleObj spid="_x0000_s661512" name="Equation" r:id="rId12" imgW="228600" imgH="203200" progId="Equation.3">
              <p:embed/>
            </p:oleObj>
          </a:graphicData>
        </a:graphic>
      </p:graphicFrame>
      <p:graphicFrame>
        <p:nvGraphicFramePr>
          <p:cNvPr id="248843" name="Object 11"/>
          <p:cNvGraphicFramePr>
            <a:graphicFrameLocks noChangeAspect="1"/>
          </p:cNvGraphicFramePr>
          <p:nvPr/>
        </p:nvGraphicFramePr>
        <p:xfrm>
          <a:off x="6572405" y="5168948"/>
          <a:ext cx="9525" cy="9525"/>
        </p:xfrm>
        <a:graphic>
          <a:graphicData uri="http://schemas.openxmlformats.org/presentationml/2006/ole">
            <p:oleObj spid="_x0000_s661513" name="Equation" r:id="rId13" imgW="190500" imgH="203200" progId="Equation.3">
              <p:embed/>
            </p:oleObj>
          </a:graphicData>
        </a:graphic>
      </p:graphicFrame>
      <p:graphicFrame>
        <p:nvGraphicFramePr>
          <p:cNvPr id="248846" name="Object 14"/>
          <p:cNvGraphicFramePr>
            <a:graphicFrameLocks noChangeAspect="1"/>
          </p:cNvGraphicFramePr>
          <p:nvPr/>
        </p:nvGraphicFramePr>
        <p:xfrm>
          <a:off x="6461280" y="5716910"/>
          <a:ext cx="296922" cy="271188"/>
        </p:xfrm>
        <a:graphic>
          <a:graphicData uri="http://schemas.openxmlformats.org/presentationml/2006/ole">
            <p:oleObj spid="_x0000_s661514" name="Equation" r:id="rId14" imgW="228600" imgH="203200" progId="Equation.3">
              <p:embed/>
            </p:oleObj>
          </a:graphicData>
        </a:graphic>
      </p:graphicFrame>
      <p:graphicFrame>
        <p:nvGraphicFramePr>
          <p:cNvPr id="248847" name="Object 15"/>
          <p:cNvGraphicFramePr>
            <a:graphicFrameLocks noChangeAspect="1"/>
          </p:cNvGraphicFramePr>
          <p:nvPr/>
        </p:nvGraphicFramePr>
        <p:xfrm>
          <a:off x="6398449" y="5102373"/>
          <a:ext cx="291431" cy="266711"/>
        </p:xfrm>
        <a:graphic>
          <a:graphicData uri="http://schemas.openxmlformats.org/presentationml/2006/ole">
            <p:oleObj spid="_x0000_s661515" name="Equation" r:id="rId15" imgW="228600" imgH="203200" progId="Equation.3">
              <p:embed/>
            </p:oleObj>
          </a:graphicData>
        </a:graphic>
      </p:graphicFrame>
      <p:cxnSp>
        <p:nvCxnSpPr>
          <p:cNvPr id="47" name="Straight Connector 46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54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652858" y="2489880"/>
            <a:ext cx="3960126" cy="961453"/>
            <a:chOff x="192433" y="5092700"/>
            <a:chExt cx="4238625" cy="1155700"/>
          </a:xfrm>
        </p:grpSpPr>
        <p:sp>
          <p:nvSpPr>
            <p:cNvPr id="57" name="Rectangle 39"/>
            <p:cNvSpPr>
              <a:spLocks noChangeArrowheads="1"/>
            </p:cNvSpPr>
            <p:nvPr/>
          </p:nvSpPr>
          <p:spPr bwMode="auto">
            <a:xfrm>
              <a:off x="368300" y="5092700"/>
              <a:ext cx="3962400" cy="1155700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bg1"/>
                </a:gs>
              </a:gsLst>
              <a:lin ang="5400000" scaled="1"/>
            </a:gradFill>
            <a:ln w="317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8" name="Text Box 40"/>
            <p:cNvSpPr txBox="1">
              <a:spLocks noChangeArrowheads="1"/>
            </p:cNvSpPr>
            <p:nvPr/>
          </p:nvSpPr>
          <p:spPr bwMode="auto">
            <a:xfrm>
              <a:off x="652964" y="5784848"/>
              <a:ext cx="3112508" cy="44395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Arial" pitchFamily="-111" charset="0"/>
                </a:rPr>
                <a:t>Strict </a:t>
              </a:r>
              <a:r>
                <a:rPr lang="en-US" sz="1600" b="1" dirty="0">
                  <a:solidFill>
                    <a:srgbClr val="FF0000"/>
                  </a:solidFill>
                  <a:latin typeface="Arial" pitchFamily="-111" charset="0"/>
                </a:rPr>
                <a:t>prediction of QCD </a:t>
              </a:r>
              <a:r>
                <a:rPr lang="en-US" sz="1800" dirty="0">
                  <a:solidFill>
                    <a:srgbClr val="FF0000"/>
                  </a:solidFill>
                  <a:latin typeface="Arial" pitchFamily="-111" charset="0"/>
                </a:rPr>
                <a:t>!</a:t>
              </a:r>
              <a:endParaRPr lang="it-IT" sz="1800" dirty="0">
                <a:solidFill>
                  <a:srgbClr val="FF0000"/>
                </a:solidFill>
                <a:latin typeface="Arial" pitchFamily="-111" charset="0"/>
              </a:endParaRPr>
            </a:p>
          </p:txBody>
        </p:sp>
        <p:sp>
          <p:nvSpPr>
            <p:cNvPr id="59" name="Text Box 21"/>
            <p:cNvSpPr txBox="1">
              <a:spLocks noChangeArrowheads="1"/>
            </p:cNvSpPr>
            <p:nvPr/>
          </p:nvSpPr>
          <p:spPr bwMode="auto">
            <a:xfrm>
              <a:off x="192433" y="5112449"/>
              <a:ext cx="4238625" cy="628929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b="0" dirty="0" smtClean="0">
                  <a:solidFill>
                    <a:schemeClr val="tx1"/>
                  </a:solidFill>
                  <a:latin typeface="Arial" pitchFamily="-111" charset="0"/>
                </a:rPr>
                <a:t>           </a:t>
              </a:r>
              <a:r>
                <a:rPr lang="en-US" sz="1400" b="0" dirty="0">
                  <a:solidFill>
                    <a:schemeClr val="tx1"/>
                  </a:solidFill>
                  <a:latin typeface="Arial" pitchFamily="-111" charset="0"/>
                </a:rPr>
                <a:t>sign change between DY and SIDIS </a:t>
              </a:r>
              <a:endParaRPr lang="en-US" sz="1600" b="0" dirty="0">
                <a:latin typeface="Arial" pitchFamily="-111" charset="0"/>
              </a:endParaRPr>
            </a:p>
            <a:p>
              <a:r>
                <a:rPr lang="en-US" sz="1400" b="0" dirty="0">
                  <a:solidFill>
                    <a:srgbClr val="FF0000"/>
                  </a:solidFill>
                  <a:latin typeface="Arial" pitchFamily="-111" charset="0"/>
                </a:rPr>
                <a:t>                 </a:t>
              </a:r>
              <a:r>
                <a:rPr lang="en-US" sz="1400" b="0" dirty="0">
                  <a:solidFill>
                    <a:srgbClr val="FF0000"/>
                  </a:solidFill>
                  <a:latin typeface="Arial" pitchFamily="-111" charset="0"/>
                  <a:ea typeface="Arial" pitchFamily="-111" charset="0"/>
                  <a:cs typeface="Arial" pitchFamily="-111" charset="0"/>
                </a:rPr>
                <a:t>•  </a:t>
              </a:r>
              <a:r>
                <a:rPr lang="en-US" sz="1400" b="0" dirty="0">
                  <a:solidFill>
                    <a:srgbClr val="FF0000"/>
                  </a:solidFill>
                  <a:latin typeface="Arial" pitchFamily="-111" charset="0"/>
                </a:rPr>
                <a:t>universality of </a:t>
              </a:r>
              <a:r>
                <a:rPr lang="en-US" sz="1400" b="0" dirty="0" err="1">
                  <a:solidFill>
                    <a:srgbClr val="FF0000"/>
                  </a:solidFill>
                  <a:latin typeface="Arial" pitchFamily="-111" charset="0"/>
                </a:rPr>
                <a:t>TMDs</a:t>
              </a:r>
              <a:r>
                <a:rPr lang="en-US" sz="1400" b="0" dirty="0">
                  <a:solidFill>
                    <a:srgbClr val="FF0000"/>
                  </a:solidFill>
                  <a:latin typeface="Arial" pitchFamily="-111" charset="0"/>
                </a:rPr>
                <a:t> </a:t>
              </a:r>
              <a:endParaRPr lang="it-IT" sz="1400" b="0" dirty="0">
                <a:solidFill>
                  <a:srgbClr val="FF0000"/>
                </a:solidFill>
                <a:latin typeface="Arial" pitchFamily="-111" charset="0"/>
              </a:endParaRPr>
            </a:p>
          </p:txBody>
        </p:sp>
        <p:sp>
          <p:nvSpPr>
            <p:cNvPr id="60" name="Line 22"/>
            <p:cNvSpPr>
              <a:spLocks noChangeShapeType="1"/>
            </p:cNvSpPr>
            <p:nvPr/>
          </p:nvSpPr>
          <p:spPr bwMode="auto">
            <a:xfrm>
              <a:off x="508000" y="5306049"/>
              <a:ext cx="17621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567" name="Text Box 15"/>
          <p:cNvSpPr txBox="1">
            <a:spLocks noChangeArrowheads="1"/>
          </p:cNvSpPr>
          <p:nvPr/>
        </p:nvSpPr>
        <p:spPr bwMode="auto">
          <a:xfrm>
            <a:off x="1292225" y="2790825"/>
            <a:ext cx="328613" cy="3365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 pitchFamily="-108" charset="0"/>
                <a:ea typeface="Arial" pitchFamily="-108" charset="0"/>
                <a:cs typeface="Arial" pitchFamily="-108" charset="0"/>
              </a:rPr>
              <a:t>┴</a:t>
            </a:r>
          </a:p>
        </p:txBody>
      </p:sp>
      <p:sp>
        <p:nvSpPr>
          <p:cNvPr id="1815568" name="Text Box 16"/>
          <p:cNvSpPr txBox="1">
            <a:spLocks noChangeArrowheads="1"/>
          </p:cNvSpPr>
          <p:nvPr/>
        </p:nvSpPr>
        <p:spPr bwMode="auto">
          <a:xfrm>
            <a:off x="2155825" y="2790825"/>
            <a:ext cx="328613" cy="3365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 pitchFamily="-108" charset="0"/>
                <a:ea typeface="Arial" pitchFamily="-108" charset="0"/>
                <a:cs typeface="Arial" pitchFamily="-108" charset="0"/>
              </a:rPr>
              <a:t>┴</a:t>
            </a:r>
          </a:p>
        </p:txBody>
      </p:sp>
      <p:sp>
        <p:nvSpPr>
          <p:cNvPr id="1815569" name="Text Box 17"/>
          <p:cNvSpPr txBox="1">
            <a:spLocks noChangeArrowheads="1"/>
          </p:cNvSpPr>
          <p:nvPr/>
        </p:nvSpPr>
        <p:spPr bwMode="auto">
          <a:xfrm>
            <a:off x="2917825" y="1598613"/>
            <a:ext cx="309563" cy="3365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 pitchFamily="-108" charset="0"/>
                <a:ea typeface="Arial" pitchFamily="-108" charset="0"/>
                <a:cs typeface="Arial" pitchFamily="-108" charset="0"/>
              </a:rPr>
              <a:t>┴</a:t>
            </a:r>
          </a:p>
        </p:txBody>
      </p:sp>
      <p:sp>
        <p:nvSpPr>
          <p:cNvPr id="1815570" name="Text Box 18"/>
          <p:cNvSpPr txBox="1">
            <a:spLocks noChangeArrowheads="1"/>
          </p:cNvSpPr>
          <p:nvPr/>
        </p:nvSpPr>
        <p:spPr bwMode="auto">
          <a:xfrm>
            <a:off x="2955925" y="2181225"/>
            <a:ext cx="328613" cy="3365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 pitchFamily="-108" charset="0"/>
                <a:ea typeface="Arial" pitchFamily="-108" charset="0"/>
                <a:cs typeface="Arial" pitchFamily="-108" charset="0"/>
              </a:rPr>
              <a:t>┴</a:t>
            </a:r>
          </a:p>
        </p:txBody>
      </p:sp>
      <p:sp>
        <p:nvSpPr>
          <p:cNvPr id="1815571" name="Text Box 19"/>
          <p:cNvSpPr txBox="1">
            <a:spLocks noChangeArrowheads="1"/>
          </p:cNvSpPr>
          <p:nvPr/>
        </p:nvSpPr>
        <p:spPr bwMode="auto">
          <a:xfrm>
            <a:off x="3413125" y="2790825"/>
            <a:ext cx="328613" cy="3365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 pitchFamily="-108" charset="0"/>
                <a:ea typeface="Arial" pitchFamily="-108" charset="0"/>
                <a:cs typeface="Arial" pitchFamily="-108" charset="0"/>
              </a:rPr>
              <a:t>┴</a:t>
            </a:r>
          </a:p>
        </p:txBody>
      </p:sp>
      <p:sp>
        <p:nvSpPr>
          <p:cNvPr id="1815576" name="Rectangle 24"/>
          <p:cNvSpPr>
            <a:spLocks noChangeArrowheads="1"/>
          </p:cNvSpPr>
          <p:nvPr/>
        </p:nvSpPr>
        <p:spPr bwMode="auto">
          <a:xfrm>
            <a:off x="2717800" y="1562100"/>
            <a:ext cx="1117600" cy="584200"/>
          </a:xfrm>
          <a:prstGeom prst="rect">
            <a:avLst/>
          </a:prstGeom>
          <a:solidFill>
            <a:srgbClr val="00CCFF">
              <a:alpha val="30000"/>
            </a:srgbClr>
          </a:solidFill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15586" name="Picture 34" descr="tabellapd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35063"/>
            <a:ext cx="3956050" cy="2224087"/>
          </a:xfrm>
          <a:prstGeom prst="rect">
            <a:avLst/>
          </a:prstGeom>
          <a:noFill/>
        </p:spPr>
      </p:pic>
      <p:sp>
        <p:nvSpPr>
          <p:cNvPr id="1815601" name="Text Box 49"/>
          <p:cNvSpPr txBox="1">
            <a:spLocks noChangeArrowheads="1"/>
          </p:cNvSpPr>
          <p:nvPr/>
        </p:nvSpPr>
        <p:spPr bwMode="auto">
          <a:xfrm>
            <a:off x="0" y="733425"/>
            <a:ext cx="3951288" cy="395288"/>
          </a:xfrm>
          <a:prstGeom prst="rect">
            <a:avLst/>
          </a:prstGeom>
          <a:solidFill>
            <a:srgbClr val="FF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latin typeface="Garamond" pitchFamily="-108" charset="0"/>
                <a:ea typeface="Arial" pitchFamily="-108" charset="0"/>
                <a:cs typeface="Arial" pitchFamily="-108" charset="0"/>
              </a:rPr>
              <a:t>Distribution Functions (DF)</a:t>
            </a:r>
            <a:endParaRPr lang="it-IT" sz="1800">
              <a:solidFill>
                <a:schemeClr val="tx1"/>
              </a:solidFill>
              <a:latin typeface="Garamond" pitchFamily="-108" charset="0"/>
              <a:ea typeface="Arial" pitchFamily="-108" charset="0"/>
              <a:cs typeface="Arial" pitchFamily="-108" charset="0"/>
            </a:endParaRPr>
          </a:p>
        </p:txBody>
      </p:sp>
      <p:grpSp>
        <p:nvGrpSpPr>
          <p:cNvPr id="2" name="Group 41"/>
          <p:cNvGrpSpPr/>
          <p:nvPr/>
        </p:nvGrpSpPr>
        <p:grpSpPr>
          <a:xfrm>
            <a:off x="152400" y="838200"/>
            <a:ext cx="6684963" cy="3719513"/>
            <a:chOff x="152400" y="838200"/>
            <a:chExt cx="6684963" cy="3719513"/>
          </a:xfrm>
        </p:grpSpPr>
        <p:sp>
          <p:nvSpPr>
            <p:cNvPr id="1815599" name="Text Box 47"/>
            <p:cNvSpPr txBox="1">
              <a:spLocks noChangeArrowheads="1"/>
            </p:cNvSpPr>
            <p:nvPr/>
          </p:nvSpPr>
          <p:spPr bwMode="auto">
            <a:xfrm>
              <a:off x="152400" y="3505200"/>
              <a:ext cx="2262188" cy="105251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300" dirty="0">
                  <a:solidFill>
                    <a:schemeClr val="tx1"/>
                  </a:solidFill>
                  <a:latin typeface="Arial" pitchFamily="-108" charset="0"/>
                </a:rPr>
                <a:t>     </a:t>
              </a:r>
              <a:r>
                <a:rPr lang="en-US" sz="2300" dirty="0">
                  <a:solidFill>
                    <a:srgbClr val="CC3300"/>
                  </a:solidFill>
                  <a:latin typeface="Arial" pitchFamily="-108" charset="0"/>
                </a:rPr>
                <a:t>SIVERS</a:t>
              </a:r>
            </a:p>
            <a:p>
              <a:r>
                <a:rPr lang="en-US" sz="2000" dirty="0">
                  <a:solidFill>
                    <a:srgbClr val="CC3300"/>
                  </a:solidFill>
                  <a:latin typeface="Arial" pitchFamily="-108" charset="0"/>
                </a:rPr>
                <a:t>   </a:t>
              </a:r>
              <a:r>
                <a:rPr lang="en-US" sz="1800" b="0" dirty="0">
                  <a:solidFill>
                    <a:srgbClr val="CC3300"/>
                  </a:solidFill>
                  <a:latin typeface="Arial" pitchFamily="-108" charset="0"/>
                </a:rPr>
                <a:t>Quark orbital </a:t>
              </a:r>
            </a:p>
            <a:p>
              <a:r>
                <a:rPr lang="en-US" sz="1800" b="0" dirty="0">
                  <a:solidFill>
                    <a:srgbClr val="CC3300"/>
                  </a:solidFill>
                  <a:latin typeface="Arial" pitchFamily="-108" charset="0"/>
                </a:rPr>
                <a:t>angular momentum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endParaRPr lang="it-IT" sz="2000" dirty="0">
                <a:solidFill>
                  <a:schemeClr val="tx1"/>
                </a:solidFill>
              </a:endParaRPr>
            </a:p>
          </p:txBody>
        </p:sp>
        <p:sp>
          <p:nvSpPr>
            <p:cNvPr id="1815600" name="Oval 48"/>
            <p:cNvSpPr>
              <a:spLocks noChangeArrowheads="1"/>
            </p:cNvSpPr>
            <p:nvPr/>
          </p:nvSpPr>
          <p:spPr bwMode="auto">
            <a:xfrm>
              <a:off x="657226" y="2432051"/>
              <a:ext cx="1000125" cy="923925"/>
            </a:xfrm>
            <a:prstGeom prst="ellipse">
              <a:avLst/>
            </a:prstGeom>
            <a:noFill/>
            <a:ln w="31750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815643" name="Text Box 91"/>
            <p:cNvSpPr txBox="1">
              <a:spLocks noChangeArrowheads="1"/>
            </p:cNvSpPr>
            <p:nvPr/>
          </p:nvSpPr>
          <p:spPr bwMode="auto">
            <a:xfrm>
              <a:off x="4267200" y="838200"/>
              <a:ext cx="2570163" cy="74771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300" dirty="0">
                  <a:solidFill>
                    <a:srgbClr val="CC3300"/>
                  </a:solidFill>
                  <a:latin typeface="Arial" pitchFamily="-108" charset="0"/>
                </a:rPr>
                <a:t>BOER-MULDERS</a:t>
              </a:r>
            </a:p>
            <a:p>
              <a:r>
                <a:rPr lang="en-US" sz="2000" dirty="0">
                  <a:solidFill>
                    <a:srgbClr val="CC3300"/>
                  </a:solidFill>
                  <a:latin typeface="Arial" pitchFamily="-108" charset="0"/>
                </a:rPr>
                <a:t>   </a:t>
              </a:r>
              <a:r>
                <a:rPr lang="en-US" sz="1800" b="0" dirty="0">
                  <a:solidFill>
                    <a:srgbClr val="CC3300"/>
                  </a:solidFill>
                  <a:latin typeface="Arial" pitchFamily="-108" charset="0"/>
                </a:rPr>
                <a:t>Spin orbit effect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endParaRPr lang="it-IT" sz="2000" dirty="0">
                <a:solidFill>
                  <a:schemeClr val="tx1"/>
                </a:solidFill>
              </a:endParaRPr>
            </a:p>
          </p:txBody>
        </p:sp>
        <p:sp>
          <p:nvSpPr>
            <p:cNvPr id="1815644" name="Oval 92"/>
            <p:cNvSpPr>
              <a:spLocks noChangeArrowheads="1"/>
            </p:cNvSpPr>
            <p:nvPr/>
          </p:nvSpPr>
          <p:spPr bwMode="auto">
            <a:xfrm>
              <a:off x="2803526" y="1590676"/>
              <a:ext cx="1304925" cy="604838"/>
            </a:xfrm>
            <a:prstGeom prst="ellipse">
              <a:avLst/>
            </a:prstGeom>
            <a:noFill/>
            <a:ln w="31750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pic>
        <p:nvPicPr>
          <p:cNvPr id="1815648" name="Picture 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2939" y="1737623"/>
            <a:ext cx="1268413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15649" name="Picture 9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648200"/>
            <a:ext cx="1266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8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171903" y="-76200"/>
            <a:ext cx="665406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3D description of the nucleon</a:t>
            </a:r>
          </a:p>
        </p:txBody>
      </p:sp>
      <p:cxnSp>
        <p:nvCxnSpPr>
          <p:cNvPr id="48" name="Straight Connector 47"/>
          <p:cNvCxnSpPr/>
          <p:nvPr/>
        </p:nvCxnSpPr>
        <p:spPr>
          <a:xfrm rot="10800000" flipV="1">
            <a:off x="457200" y="646329"/>
            <a:ext cx="7696202" cy="5830980"/>
          </a:xfrm>
          <a:prstGeom prst="line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 rot="19346319">
            <a:off x="102791" y="5456840"/>
            <a:ext cx="222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3-momentum space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 rot="19353885">
            <a:off x="5887592" y="1403672"/>
            <a:ext cx="273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Impact parameter space</a:t>
            </a:r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152400" y="608012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49"/>
          <p:cNvGrpSpPr/>
          <p:nvPr/>
        </p:nvGrpSpPr>
        <p:grpSpPr>
          <a:xfrm>
            <a:off x="1432450" y="2247370"/>
            <a:ext cx="7711443" cy="4229940"/>
            <a:chOff x="1432450" y="2247370"/>
            <a:chExt cx="7711443" cy="4229940"/>
          </a:xfrm>
        </p:grpSpPr>
        <p:grpSp>
          <p:nvGrpSpPr>
            <p:cNvPr id="4" name="Group 42"/>
            <p:cNvGrpSpPr/>
            <p:nvPr/>
          </p:nvGrpSpPr>
          <p:grpSpPr>
            <a:xfrm>
              <a:off x="1432450" y="2247370"/>
              <a:ext cx="7711443" cy="4229940"/>
              <a:chOff x="1330164" y="2270126"/>
              <a:chExt cx="7711443" cy="4229940"/>
            </a:xfrm>
          </p:grpSpPr>
          <p:grpSp>
            <p:nvGrpSpPr>
              <p:cNvPr id="5" name="Group 27"/>
              <p:cNvGrpSpPr>
                <a:grpSpLocks/>
              </p:cNvGrpSpPr>
              <p:nvPr/>
            </p:nvGrpSpPr>
            <p:grpSpPr bwMode="auto">
              <a:xfrm>
                <a:off x="2555810" y="4671226"/>
                <a:ext cx="2606948" cy="1295363"/>
                <a:chOff x="4139" y="2057"/>
                <a:chExt cx="2053" cy="1011"/>
              </a:xfrm>
            </p:grpSpPr>
            <p:grpSp>
              <p:nvGrpSpPr>
                <p:cNvPr id="6" name="Group 28"/>
                <p:cNvGrpSpPr>
                  <a:grpSpLocks/>
                </p:cNvGrpSpPr>
                <p:nvPr/>
              </p:nvGrpSpPr>
              <p:grpSpPr bwMode="auto">
                <a:xfrm>
                  <a:off x="4139" y="2057"/>
                  <a:ext cx="2053" cy="1011"/>
                  <a:chOff x="2459" y="3121"/>
                  <a:chExt cx="2053" cy="1011"/>
                </a:xfrm>
              </p:grpSpPr>
              <p:pic>
                <p:nvPicPr>
                  <p:cNvPr id="452628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5"/>
                  <a:srcRect l="2637" t="56285" r="66313" b="18323"/>
                  <a:stretch>
                    <a:fillRect/>
                  </a:stretch>
                </p:blipFill>
                <p:spPr bwMode="auto">
                  <a:xfrm>
                    <a:off x="2819" y="3121"/>
                    <a:ext cx="1387" cy="86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52630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59" y="3928"/>
                    <a:ext cx="1406" cy="2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de-DE" sz="1100" b="0" dirty="0">
                        <a:solidFill>
                          <a:srgbClr val="008000"/>
                        </a:solidFill>
                        <a:latin typeface="Arial" pitchFamily="-108" charset="0"/>
                      </a:rPr>
                      <a:t>anti-green remnant</a:t>
                    </a:r>
                  </a:p>
                </p:txBody>
              </p:sp>
              <p:sp>
                <p:nvSpPr>
                  <p:cNvPr id="452632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06" y="3299"/>
                    <a:ext cx="906" cy="2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de-DE" sz="1100" b="0" dirty="0">
                        <a:solidFill>
                          <a:srgbClr val="008000"/>
                        </a:solidFill>
                        <a:latin typeface="Arial" pitchFamily="-108" charset="0"/>
                      </a:rPr>
                      <a:t>green quark</a:t>
                    </a:r>
                  </a:p>
                </p:txBody>
              </p:sp>
            </p:grpSp>
            <p:sp>
              <p:nvSpPr>
                <p:cNvPr id="452631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5187" y="2842"/>
                  <a:ext cx="100" cy="76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2629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5226" y="2263"/>
                  <a:ext cx="137" cy="91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" name="Group 20"/>
              <p:cNvGrpSpPr>
                <a:grpSpLocks/>
              </p:cNvGrpSpPr>
              <p:nvPr/>
            </p:nvGrpSpPr>
            <p:grpSpPr bwMode="auto">
              <a:xfrm>
                <a:off x="4888707" y="2835680"/>
                <a:ext cx="4152900" cy="3664386"/>
                <a:chOff x="2646" y="1574"/>
                <a:chExt cx="2976" cy="2730"/>
              </a:xfrm>
            </p:grpSpPr>
            <p:pic>
              <p:nvPicPr>
                <p:cNvPr id="1815573" name="Picture 21" descr="Sivers_BM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2646" y="1870"/>
                  <a:ext cx="2976" cy="2434"/>
                </a:xfrm>
                <a:prstGeom prst="rect">
                  <a:avLst/>
                </a:prstGeom>
                <a:noFill/>
              </p:spPr>
            </p:pic>
            <p:sp>
              <p:nvSpPr>
                <p:cNvPr id="1815574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3110" y="1574"/>
                  <a:ext cx="699" cy="296"/>
                </a:xfrm>
                <a:prstGeom prst="rect">
                  <a:avLst/>
                </a:prstGeom>
                <a:noFill/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dirty="0">
                      <a:solidFill>
                        <a:schemeClr val="accent2"/>
                      </a:solidFill>
                      <a:latin typeface="Arial" pitchFamily="-108" charset="0"/>
                    </a:rPr>
                    <a:t>GPD E</a:t>
                  </a:r>
                  <a:endParaRPr lang="it-IT" sz="2000" dirty="0">
                    <a:solidFill>
                      <a:schemeClr val="accent2"/>
                    </a:solidFill>
                    <a:latin typeface="Arial" pitchFamily="-108" charset="0"/>
                  </a:endParaRPr>
                </a:p>
              </p:txBody>
            </p:sp>
            <p:sp>
              <p:nvSpPr>
                <p:cNvPr id="1815575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264" y="1574"/>
                  <a:ext cx="1194" cy="298"/>
                </a:xfrm>
                <a:prstGeom prst="rect">
                  <a:avLst/>
                </a:prstGeom>
                <a:noFill/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dirty="0">
                      <a:solidFill>
                        <a:srgbClr val="C0504D"/>
                      </a:solidFill>
                      <a:latin typeface="Arial" pitchFamily="-108" charset="0"/>
                    </a:rPr>
                    <a:t>GPD </a:t>
                  </a:r>
                  <a:r>
                    <a:rPr lang="en-US" sz="2000" dirty="0" smtClean="0">
                      <a:solidFill>
                        <a:srgbClr val="C0504D"/>
                      </a:solidFill>
                      <a:latin typeface="Arial" pitchFamily="-108" charset="0"/>
                    </a:rPr>
                    <a:t>E</a:t>
                  </a:r>
                  <a:r>
                    <a:rPr lang="en-US" sz="2000" baseline="-25000" dirty="0" smtClean="0">
                      <a:solidFill>
                        <a:srgbClr val="C0504D"/>
                      </a:solidFill>
                      <a:latin typeface="Arial" pitchFamily="-108" charset="0"/>
                    </a:rPr>
                    <a:t>T</a:t>
                  </a:r>
                  <a:r>
                    <a:rPr lang="en-US" sz="2000" dirty="0" smtClean="0">
                      <a:solidFill>
                        <a:srgbClr val="C0504D"/>
                      </a:solidFill>
                      <a:latin typeface="Arial" pitchFamily="-108" charset="0"/>
                    </a:rPr>
                    <a:t>+</a:t>
                  </a:r>
                  <a:r>
                    <a:rPr lang="en-US" sz="2000" dirty="0" smtClean="0">
                      <a:solidFill>
                        <a:schemeClr val="accent2"/>
                      </a:solidFill>
                      <a:latin typeface="Arial" pitchFamily="-108" charset="0"/>
                    </a:rPr>
                    <a:t>2H</a:t>
                  </a:r>
                  <a:r>
                    <a:rPr lang="en-US" sz="2000" baseline="-25000" dirty="0" smtClean="0">
                      <a:solidFill>
                        <a:schemeClr val="accent2"/>
                      </a:solidFill>
                      <a:latin typeface="Arial" pitchFamily="-108" charset="0"/>
                    </a:rPr>
                    <a:t>T</a:t>
                  </a:r>
                  <a:endParaRPr lang="it-IT" sz="2000" baseline="-25000" dirty="0">
                    <a:solidFill>
                      <a:schemeClr val="accent2"/>
                    </a:solidFill>
                    <a:latin typeface="Arial" pitchFamily="-108" charset="0"/>
                  </a:endParaRPr>
                </a:p>
              </p:txBody>
            </p:sp>
          </p:grpSp>
          <p:sp>
            <p:nvSpPr>
              <p:cNvPr id="1815598" name="Line 46"/>
              <p:cNvSpPr>
                <a:spLocks noChangeShapeType="1"/>
              </p:cNvSpPr>
              <p:nvPr/>
            </p:nvSpPr>
            <p:spPr bwMode="auto">
              <a:xfrm rot="720000">
                <a:off x="1330164" y="3605689"/>
                <a:ext cx="3657310" cy="564665"/>
              </a:xfrm>
              <a:prstGeom prst="line">
                <a:avLst/>
              </a:prstGeom>
              <a:noFill/>
              <a:ln w="31750">
                <a:solidFill>
                  <a:srgbClr val="3366FF"/>
                </a:solidFill>
                <a:round/>
                <a:headEnd/>
                <a:tailEnd type="stealth" w="lg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5642" name="Line 90"/>
              <p:cNvSpPr>
                <a:spLocks noChangeShapeType="1"/>
              </p:cNvSpPr>
              <p:nvPr/>
            </p:nvSpPr>
            <p:spPr bwMode="auto">
              <a:xfrm rot="720000">
                <a:off x="3941648" y="2270126"/>
                <a:ext cx="3360738" cy="504825"/>
              </a:xfrm>
              <a:prstGeom prst="line">
                <a:avLst/>
              </a:prstGeom>
              <a:noFill/>
              <a:ln w="31750">
                <a:solidFill>
                  <a:srgbClr val="3366FF"/>
                </a:solidFill>
                <a:round/>
                <a:headEnd/>
                <a:tailEnd type="stealth" w="lg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6" name="Text Box 23"/>
            <p:cNvSpPr txBox="1">
              <a:spLocks noChangeArrowheads="1"/>
            </p:cNvSpPr>
            <p:nvPr/>
          </p:nvSpPr>
          <p:spPr bwMode="auto">
            <a:xfrm>
              <a:off x="8455706" y="2663075"/>
              <a:ext cx="334447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chemeClr val="accent2"/>
                  </a:solidFill>
                  <a:latin typeface="Arial" pitchFamily="-108" charset="0"/>
                </a:rPr>
                <a:t>~</a:t>
              </a:r>
              <a:endParaRPr lang="it-IT" sz="2000" baseline="-25000" dirty="0">
                <a:solidFill>
                  <a:schemeClr val="accent2"/>
                </a:solidFill>
                <a:latin typeface="Arial" pitchFamily="-108" charset="0"/>
              </a:endParaRPr>
            </a:p>
          </p:txBody>
        </p:sp>
        <p:sp>
          <p:nvSpPr>
            <p:cNvPr id="49" name="Text Box 23"/>
            <p:cNvSpPr txBox="1">
              <a:spLocks noChangeArrowheads="1"/>
            </p:cNvSpPr>
            <p:nvPr/>
          </p:nvSpPr>
          <p:spPr bwMode="auto">
            <a:xfrm>
              <a:off x="6560159" y="2332319"/>
              <a:ext cx="2056973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C0504D"/>
                  </a:solidFill>
                  <a:latin typeface="Arial" pitchFamily="-108" charset="0"/>
                </a:rPr>
                <a:t>Deformations by</a:t>
              </a:r>
              <a:endParaRPr lang="it-IT" sz="2000" baseline="-25000" dirty="0">
                <a:solidFill>
                  <a:schemeClr val="accent2"/>
                </a:solidFill>
                <a:latin typeface="Arial" pitchFamily="-108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067773" y="6019800"/>
            <a:ext cx="457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i.e. </a:t>
            </a:r>
            <a:r>
              <a:rPr lang="en-US" sz="1400" dirty="0" err="1" smtClean="0">
                <a:solidFill>
                  <a:srgbClr val="0000FF"/>
                </a:solidFill>
              </a:rPr>
              <a:t>Sivers</a:t>
            </a:r>
            <a:r>
              <a:rPr lang="en-US" sz="1400" dirty="0" smtClean="0">
                <a:solidFill>
                  <a:srgbClr val="0000FF"/>
                </a:solidFill>
              </a:rPr>
              <a:t>: spin-orbit correlations with same matrix element of </a:t>
            </a:r>
            <a:r>
              <a:rPr lang="en-US" sz="1400" dirty="0" err="1" smtClean="0">
                <a:solidFill>
                  <a:srgbClr val="0000FF"/>
                </a:solidFill>
              </a:rPr>
              <a:t>anomalus</a:t>
            </a:r>
            <a:r>
              <a:rPr lang="en-US" sz="1400" dirty="0" smtClean="0">
                <a:solidFill>
                  <a:srgbClr val="0000FF"/>
                </a:solidFill>
              </a:rPr>
              <a:t> magnetic moment, and GPD E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4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45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15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15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59338" y="1051718"/>
            <a:ext cx="2951163" cy="2665413"/>
            <a:chOff x="48" y="2434"/>
            <a:chExt cx="1859" cy="1679"/>
          </a:xfrm>
        </p:grpSpPr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48" y="2434"/>
              <a:ext cx="1859" cy="1679"/>
              <a:chOff x="3833" y="799"/>
              <a:chExt cx="1859" cy="1679"/>
            </a:xfrm>
          </p:grpSpPr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3968" y="800"/>
                <a:ext cx="1679" cy="1678"/>
                <a:chOff x="3924" y="800"/>
                <a:chExt cx="1678" cy="1678"/>
              </a:xfrm>
            </p:grpSpPr>
            <p:pic>
              <p:nvPicPr>
                <p:cNvPr id="1591329" name="Picture 33" descr="sidis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3924" y="800"/>
                  <a:ext cx="1678" cy="1678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91330" name="Oval 34"/>
                <p:cNvSpPr>
                  <a:spLocks noChangeArrowheads="1"/>
                </p:cNvSpPr>
                <p:nvPr/>
              </p:nvSpPr>
              <p:spPr bwMode="auto">
                <a:xfrm>
                  <a:off x="4111" y="1995"/>
                  <a:ext cx="272" cy="38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1591331" name="Object 35"/>
                <p:cNvGraphicFramePr>
                  <a:graphicFrameLocks noChangeAspect="1"/>
                </p:cNvGraphicFramePr>
                <p:nvPr/>
              </p:nvGraphicFramePr>
              <p:xfrm>
                <a:off x="4112" y="2106"/>
                <a:ext cx="264" cy="172"/>
              </p:xfrm>
              <a:graphic>
                <a:graphicData uri="http://schemas.openxmlformats.org/presentationml/2006/ole">
                  <p:oleObj spid="_x0000_s530434" name="Equation" r:id="rId5" imgW="266400" imgH="164880" progId="Equation.3">
                    <p:embed/>
                  </p:oleObj>
                </a:graphicData>
              </a:graphic>
            </p:graphicFrame>
            <p:sp>
              <p:nvSpPr>
                <p:cNvPr id="1591332" name="AutoShape 36"/>
                <p:cNvSpPr>
                  <a:spLocks noChangeArrowheads="1"/>
                </p:cNvSpPr>
                <p:nvPr/>
              </p:nvSpPr>
              <p:spPr bwMode="auto">
                <a:xfrm>
                  <a:off x="4513" y="1662"/>
                  <a:ext cx="295" cy="227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B2B2B2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1591333" name="Object 37"/>
                <p:cNvGraphicFramePr>
                  <a:graphicFrameLocks noChangeAspect="1"/>
                </p:cNvGraphicFramePr>
                <p:nvPr/>
              </p:nvGraphicFramePr>
              <p:xfrm>
                <a:off x="4598" y="1713"/>
                <a:ext cx="139" cy="127"/>
              </p:xfrm>
              <a:graphic>
                <a:graphicData uri="http://schemas.openxmlformats.org/presentationml/2006/ole">
                  <p:oleObj spid="_x0000_s530435" name="Equation" r:id="rId6" imgW="152280" imgH="139680" progId="Equation.3">
                    <p:embed/>
                  </p:oleObj>
                </a:graphicData>
              </a:graphic>
            </p:graphicFrame>
            <p:sp>
              <p:nvSpPr>
                <p:cNvPr id="1591334" name="Oval 38"/>
                <p:cNvSpPr>
                  <a:spLocks noChangeArrowheads="1"/>
                </p:cNvSpPr>
                <p:nvPr/>
              </p:nvSpPr>
              <p:spPr bwMode="auto">
                <a:xfrm>
                  <a:off x="5000" y="1399"/>
                  <a:ext cx="272" cy="38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3366FF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1591335" name="Object 39"/>
                <p:cNvGraphicFramePr>
                  <a:graphicFrameLocks noChangeAspect="1"/>
                </p:cNvGraphicFramePr>
                <p:nvPr/>
              </p:nvGraphicFramePr>
              <p:xfrm>
                <a:off x="4998" y="1459"/>
                <a:ext cx="304" cy="274"/>
              </p:xfrm>
              <a:graphic>
                <a:graphicData uri="http://schemas.openxmlformats.org/presentationml/2006/ole">
                  <p:oleObj spid="_x0000_s530436" name="Equation" r:id="rId7" imgW="253800" imgH="228600" progId="Equation.3">
                    <p:embed/>
                  </p:oleObj>
                </a:graphicData>
              </a:graphic>
            </p:graphicFrame>
          </p:grpSp>
          <p:sp>
            <p:nvSpPr>
              <p:cNvPr id="1591336" name="Rectangle 40"/>
              <p:cNvSpPr>
                <a:spLocks noChangeArrowheads="1"/>
              </p:cNvSpPr>
              <p:nvPr/>
            </p:nvSpPr>
            <p:spPr bwMode="auto">
              <a:xfrm>
                <a:off x="3833" y="799"/>
                <a:ext cx="1859" cy="167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1337" name="Rectangle 41"/>
              <p:cNvSpPr>
                <a:spLocks noChangeArrowheads="1"/>
              </p:cNvSpPr>
              <p:nvPr/>
            </p:nvSpPr>
            <p:spPr bwMode="auto">
              <a:xfrm>
                <a:off x="3854" y="813"/>
                <a:ext cx="113" cy="165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1338" name="Rectangle 42"/>
              <p:cNvSpPr>
                <a:spLocks noChangeArrowheads="1"/>
              </p:cNvSpPr>
              <p:nvPr/>
            </p:nvSpPr>
            <p:spPr bwMode="auto">
              <a:xfrm>
                <a:off x="5633" y="806"/>
                <a:ext cx="45" cy="165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91339" name="Rectangle 43"/>
            <p:cNvSpPr>
              <a:spLocks noChangeArrowheads="1"/>
            </p:cNvSpPr>
            <p:nvPr/>
          </p:nvSpPr>
          <p:spPr bwMode="auto">
            <a:xfrm>
              <a:off x="1240" y="2808"/>
              <a:ext cx="600" cy="68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91340" name="Line 44"/>
            <p:cNvSpPr>
              <a:spLocks noChangeShapeType="1"/>
            </p:cNvSpPr>
            <p:nvPr/>
          </p:nvSpPr>
          <p:spPr bwMode="auto">
            <a:xfrm flipV="1">
              <a:off x="1210" y="3352"/>
              <a:ext cx="400" cy="104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91341" name="Line 45"/>
            <p:cNvSpPr>
              <a:spLocks noChangeShapeType="1"/>
            </p:cNvSpPr>
            <p:nvPr/>
          </p:nvSpPr>
          <p:spPr bwMode="auto">
            <a:xfrm flipV="1">
              <a:off x="1210" y="3224"/>
              <a:ext cx="368" cy="96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91342" name="Rectangle 46"/>
            <p:cNvSpPr>
              <a:spLocks noChangeArrowheads="1"/>
            </p:cNvSpPr>
            <p:nvPr/>
          </p:nvSpPr>
          <p:spPr bwMode="auto">
            <a:xfrm>
              <a:off x="1616" y="3576"/>
              <a:ext cx="240" cy="384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91343" name="Rectangle 47"/>
            <p:cNvSpPr>
              <a:spLocks noChangeArrowheads="1"/>
            </p:cNvSpPr>
            <p:nvPr/>
          </p:nvSpPr>
          <p:spPr bwMode="auto">
            <a:xfrm>
              <a:off x="1604" y="3412"/>
              <a:ext cx="249" cy="279"/>
            </a:xfrm>
            <a:prstGeom prst="rect">
              <a:avLst/>
            </a:prstGeom>
            <a:solidFill>
              <a:schemeClr val="bg1"/>
            </a:solidFill>
            <a:ln w="3175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333399"/>
                  </a:solidFill>
                </a:rPr>
                <a:t>X</a:t>
              </a:r>
              <a:endParaRPr lang="it-IT">
                <a:solidFill>
                  <a:srgbClr val="333399"/>
                </a:solidFill>
              </a:endParaRPr>
            </a:p>
          </p:txBody>
        </p:sp>
      </p:grpSp>
      <p:sp>
        <p:nvSpPr>
          <p:cNvPr id="1591344" name="Text Box 48"/>
          <p:cNvSpPr txBox="1">
            <a:spLocks noChangeArrowheads="1"/>
          </p:cNvSpPr>
          <p:nvPr/>
        </p:nvSpPr>
        <p:spPr bwMode="auto">
          <a:xfrm>
            <a:off x="754063" y="610393"/>
            <a:ext cx="1406525" cy="4429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>
                <a:solidFill>
                  <a:srgbClr val="3333CC"/>
                </a:solidFill>
              </a:rPr>
              <a:t>Inclusive</a:t>
            </a:r>
            <a:endParaRPr lang="it-IT" b="0">
              <a:solidFill>
                <a:srgbClr val="3333CC"/>
              </a:solidFill>
            </a:endParaRPr>
          </a:p>
        </p:txBody>
      </p:sp>
      <p:sp>
        <p:nvSpPr>
          <p:cNvPr id="1591351" name="Text Box 55"/>
          <p:cNvSpPr txBox="1">
            <a:spLocks noChangeArrowheads="1"/>
          </p:cNvSpPr>
          <p:nvPr/>
        </p:nvSpPr>
        <p:spPr bwMode="auto">
          <a:xfrm>
            <a:off x="617084" y="3830860"/>
            <a:ext cx="1376816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>
                <a:latin typeface="Arial" pitchFamily="-111" charset="0"/>
              </a:rPr>
              <a:t>SFs</a:t>
            </a:r>
            <a:r>
              <a:rPr lang="en-US" sz="2000" dirty="0" smtClean="0">
                <a:latin typeface="Arial" pitchFamily="-111" charset="0"/>
              </a:rPr>
              <a:t> (x,Q</a:t>
            </a:r>
            <a:r>
              <a:rPr lang="en-US" sz="2000" baseline="30000" dirty="0" smtClean="0">
                <a:latin typeface="Arial" pitchFamily="-111" charset="0"/>
              </a:rPr>
              <a:t>2</a:t>
            </a:r>
            <a:r>
              <a:rPr lang="en-US" sz="2000" dirty="0" smtClean="0">
                <a:latin typeface="Arial" pitchFamily="-111" charset="0"/>
              </a:rPr>
              <a:t>)</a:t>
            </a:r>
            <a:endParaRPr lang="it-IT" sz="2000" dirty="0">
              <a:latin typeface="Arial" pitchFamily="-111" charset="0"/>
            </a:endParaRPr>
          </a:p>
        </p:txBody>
      </p:sp>
      <p:sp>
        <p:nvSpPr>
          <p:cNvPr id="1591352" name="Text Box 56"/>
          <p:cNvSpPr txBox="1">
            <a:spLocks noChangeArrowheads="1"/>
          </p:cNvSpPr>
          <p:nvPr/>
        </p:nvSpPr>
        <p:spPr bwMode="auto">
          <a:xfrm>
            <a:off x="187817" y="4339383"/>
            <a:ext cx="2419953" cy="1323439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itchFamily="-111" charset="0"/>
              </a:rPr>
              <a:t>Structure </a:t>
            </a:r>
            <a:r>
              <a:rPr lang="en-US" sz="1600" dirty="0">
                <a:solidFill>
                  <a:schemeClr val="tx1"/>
                </a:solidFill>
                <a:latin typeface="Arial" pitchFamily="-111" charset="0"/>
              </a:rPr>
              <a:t>functions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rial" pitchFamily="-111" charset="0"/>
              </a:rPr>
              <a:t>(</a:t>
            </a:r>
            <a:r>
              <a:rPr lang="en-US" sz="1600" dirty="0" err="1">
                <a:solidFill>
                  <a:schemeClr val="tx1"/>
                </a:solidFill>
                <a:latin typeface="Arial" pitchFamily="-111" charset="0"/>
              </a:rPr>
              <a:t>unpolarized</a:t>
            </a:r>
            <a:r>
              <a:rPr lang="en-US" sz="1600" dirty="0">
                <a:solidFill>
                  <a:schemeClr val="tx1"/>
                </a:solidFill>
                <a:latin typeface="Arial" pitchFamily="-111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Arial" pitchFamily="-111" charset="0"/>
              </a:rPr>
              <a:t>helicity</a:t>
            </a:r>
            <a:r>
              <a:rPr lang="en-US" sz="1600" dirty="0" smtClean="0">
                <a:solidFill>
                  <a:schemeClr val="tx1"/>
                </a:solidFill>
                <a:latin typeface="Arial" pitchFamily="-111" charset="0"/>
              </a:rPr>
              <a:t>)</a:t>
            </a:r>
          </a:p>
          <a:p>
            <a:pPr algn="ctr"/>
            <a:endParaRPr lang="en-US" sz="1600" dirty="0" smtClean="0">
              <a:solidFill>
                <a:schemeClr val="tx1"/>
              </a:solidFill>
              <a:latin typeface="Arial" pitchFamily="-111" charset="0"/>
            </a:endParaRPr>
          </a:p>
          <a:p>
            <a:pPr algn="ctr"/>
            <a:r>
              <a:rPr lang="en-US" sz="1600" dirty="0" smtClean="0">
                <a:latin typeface="Arial" pitchFamily="-111" charset="0"/>
              </a:rPr>
              <a:t>Sum over quark charges</a:t>
            </a:r>
          </a:p>
          <a:p>
            <a:pPr algn="ctr"/>
            <a:endParaRPr lang="en-US" sz="1600" dirty="0" smtClean="0">
              <a:solidFill>
                <a:schemeClr val="tx1"/>
              </a:solidFill>
              <a:latin typeface="Arial" pitchFamily="-111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928774" y="-76200"/>
            <a:ext cx="514034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Moving out of 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collinearity</a:t>
            </a:r>
            <a:endParaRPr lang="en-US" sz="3600" b="1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9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rgbClr val="898989"/>
                </a:solidFill>
              </a:rPr>
              <a:t> </a:t>
            </a:r>
            <a:r>
              <a:rPr lang="en-US" sz="1200" dirty="0" err="1" smtClean="0">
                <a:solidFill>
                  <a:srgbClr val="898989"/>
                </a:solidFill>
              </a:rPr>
              <a:t>Hadronic</a:t>
            </a:r>
            <a:r>
              <a:rPr lang="en-US" sz="1200" dirty="0" smtClean="0">
                <a:solidFill>
                  <a:srgbClr val="898989"/>
                </a:solidFill>
              </a:rPr>
              <a:t> Structure Physics, 14</a:t>
            </a:r>
            <a:r>
              <a:rPr lang="en-US" sz="1200" baseline="30000" dirty="0" smtClean="0">
                <a:solidFill>
                  <a:srgbClr val="898989"/>
                </a:solidFill>
              </a:rPr>
              <a:t>th</a:t>
            </a:r>
            <a:r>
              <a:rPr lang="en-US" sz="1200" dirty="0" smtClean="0">
                <a:solidFill>
                  <a:srgbClr val="898989"/>
                </a:solidFill>
              </a:rPr>
              <a:t> April 2010, Glasgow University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68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3024788" y="604836"/>
            <a:ext cx="2951163" cy="5588244"/>
            <a:chOff x="3024788" y="604836"/>
            <a:chExt cx="2951163" cy="5588244"/>
          </a:xfrm>
        </p:grpSpPr>
        <p:sp>
          <p:nvSpPr>
            <p:cNvPr id="1591345" name="Text Box 49"/>
            <p:cNvSpPr txBox="1">
              <a:spLocks noChangeArrowheads="1"/>
            </p:cNvSpPr>
            <p:nvPr/>
          </p:nvSpPr>
          <p:spPr bwMode="auto">
            <a:xfrm>
              <a:off x="3586689" y="604836"/>
              <a:ext cx="1793950" cy="36933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0" dirty="0">
                  <a:solidFill>
                    <a:srgbClr val="3333CC"/>
                  </a:solidFill>
                </a:rPr>
                <a:t>Semi-inclusive</a:t>
              </a:r>
              <a:endParaRPr lang="it-IT" b="0" dirty="0">
                <a:solidFill>
                  <a:srgbClr val="3333CC"/>
                </a:solidFill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3024788" y="1047749"/>
              <a:ext cx="2951163" cy="5145331"/>
              <a:chOff x="3024788" y="1047749"/>
              <a:chExt cx="2951163" cy="5145331"/>
            </a:xfrm>
          </p:grpSpPr>
          <p:grpSp>
            <p:nvGrpSpPr>
              <p:cNvPr id="3" name="Group 8"/>
              <p:cNvGrpSpPr>
                <a:grpSpLocks/>
              </p:cNvGrpSpPr>
              <p:nvPr/>
            </p:nvGrpSpPr>
            <p:grpSpPr bwMode="auto">
              <a:xfrm>
                <a:off x="3239101" y="1049337"/>
                <a:ext cx="2665413" cy="2663825"/>
                <a:chOff x="2085" y="2435"/>
                <a:chExt cx="1679" cy="1678"/>
              </a:xfrm>
            </p:grpSpPr>
            <p:pic>
              <p:nvPicPr>
                <p:cNvPr id="1591305" name="Picture 9" descr="sidis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085" y="2435"/>
                  <a:ext cx="1679" cy="1678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91306" name="Oval 10"/>
                <p:cNvSpPr>
                  <a:spLocks noChangeArrowheads="1"/>
                </p:cNvSpPr>
                <p:nvPr/>
              </p:nvSpPr>
              <p:spPr bwMode="auto">
                <a:xfrm>
                  <a:off x="2272" y="3630"/>
                  <a:ext cx="272" cy="38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1591307" name="Object 11"/>
                <p:cNvGraphicFramePr>
                  <a:graphicFrameLocks noChangeAspect="1"/>
                </p:cNvGraphicFramePr>
                <p:nvPr/>
              </p:nvGraphicFramePr>
              <p:xfrm>
                <a:off x="2273" y="3741"/>
                <a:ext cx="264" cy="172"/>
              </p:xfrm>
              <a:graphic>
                <a:graphicData uri="http://schemas.openxmlformats.org/presentationml/2006/ole">
                  <p:oleObj spid="_x0000_s530440" name="Equation" r:id="rId8" imgW="266400" imgH="164880" progId="Equation.3">
                    <p:embed/>
                  </p:oleObj>
                </a:graphicData>
              </a:graphic>
            </p:graphicFrame>
            <p:sp>
              <p:nvSpPr>
                <p:cNvPr id="1591308" name="AutoShape 12"/>
                <p:cNvSpPr>
                  <a:spLocks noChangeArrowheads="1"/>
                </p:cNvSpPr>
                <p:nvPr/>
              </p:nvSpPr>
              <p:spPr bwMode="auto">
                <a:xfrm>
                  <a:off x="2674" y="3297"/>
                  <a:ext cx="296" cy="227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B2B2B2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1591309" name="Object 13"/>
                <p:cNvGraphicFramePr>
                  <a:graphicFrameLocks noChangeAspect="1"/>
                </p:cNvGraphicFramePr>
                <p:nvPr/>
              </p:nvGraphicFramePr>
              <p:xfrm>
                <a:off x="2759" y="3348"/>
                <a:ext cx="139" cy="127"/>
              </p:xfrm>
              <a:graphic>
                <a:graphicData uri="http://schemas.openxmlformats.org/presentationml/2006/ole">
                  <p:oleObj spid="_x0000_s530441" name="Equation" r:id="rId9" imgW="152280" imgH="139680" progId="Equation.3">
                    <p:embed/>
                  </p:oleObj>
                </a:graphicData>
              </a:graphic>
            </p:graphicFrame>
            <p:sp>
              <p:nvSpPr>
                <p:cNvPr id="1591310" name="Oval 14"/>
                <p:cNvSpPr>
                  <a:spLocks noChangeArrowheads="1"/>
                </p:cNvSpPr>
                <p:nvPr/>
              </p:nvSpPr>
              <p:spPr bwMode="auto">
                <a:xfrm>
                  <a:off x="3162" y="3034"/>
                  <a:ext cx="272" cy="38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3366FF"/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1591311" name="Object 15"/>
                <p:cNvGraphicFramePr>
                  <a:graphicFrameLocks noChangeAspect="1"/>
                </p:cNvGraphicFramePr>
                <p:nvPr/>
              </p:nvGraphicFramePr>
              <p:xfrm>
                <a:off x="3160" y="3132"/>
                <a:ext cx="304" cy="198"/>
              </p:xfrm>
              <a:graphic>
                <a:graphicData uri="http://schemas.openxmlformats.org/presentationml/2006/ole">
                  <p:oleObj spid="_x0000_s530442" name="Equation" r:id="rId10" imgW="253800" imgH="164880" progId="Equation.3">
                    <p:embed/>
                  </p:oleObj>
                </a:graphicData>
              </a:graphic>
            </p:graphicFrame>
          </p:grpSp>
          <p:sp>
            <p:nvSpPr>
              <p:cNvPr id="1591312" name="Rectangle 16"/>
              <p:cNvSpPr>
                <a:spLocks noChangeArrowheads="1"/>
              </p:cNvSpPr>
              <p:nvPr/>
            </p:nvSpPr>
            <p:spPr bwMode="auto">
              <a:xfrm>
                <a:off x="3024788" y="1047749"/>
                <a:ext cx="2951163" cy="266541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Text Box 61"/>
              <p:cNvSpPr txBox="1">
                <a:spLocks noChangeArrowheads="1"/>
              </p:cNvSpPr>
              <p:nvPr/>
            </p:nvSpPr>
            <p:spPr bwMode="auto">
              <a:xfrm>
                <a:off x="3622111" y="4318819"/>
                <a:ext cx="1941056" cy="1323439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Arial" pitchFamily="-111" charset="0"/>
                  </a:rPr>
                  <a:t>Parton distributions</a:t>
                </a:r>
                <a:r>
                  <a:rPr lang="en-US" sz="1600" dirty="0" smtClean="0">
                    <a:solidFill>
                      <a:schemeClr val="tx1"/>
                    </a:solidFill>
                    <a:latin typeface="Arial" pitchFamily="-111" charset="0"/>
                  </a:rPr>
                  <a:t> </a:t>
                </a:r>
              </a:p>
              <a:p>
                <a:pPr algn="ctr"/>
                <a:endParaRPr lang="en-US" sz="1600" dirty="0" smtClean="0">
                  <a:solidFill>
                    <a:schemeClr val="tx1"/>
                  </a:solidFill>
                  <a:latin typeface="Arial" pitchFamily="-111" charset="0"/>
                </a:endParaRPr>
              </a:p>
              <a:p>
                <a:pPr algn="ctr"/>
                <a:endParaRPr lang="en-US" sz="1600" dirty="0" smtClean="0">
                  <a:latin typeface="Arial" pitchFamily="-111" charset="0"/>
                </a:endParaRP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rial" pitchFamily="-111" charset="0"/>
                  </a:rPr>
                  <a:t>Flavor sensitivity</a:t>
                </a:r>
              </a:p>
              <a:p>
                <a:pPr algn="ctr"/>
                <a:endParaRPr lang="en-US" sz="1600" dirty="0" smtClean="0">
                  <a:latin typeface="Arial" pitchFamily="-111" charset="0"/>
                </a:endParaRPr>
              </a:p>
            </p:txBody>
          </p:sp>
          <p:sp>
            <p:nvSpPr>
              <p:cNvPr id="61" name="Text Box 62"/>
              <p:cNvSpPr txBox="1">
                <a:spLocks noChangeArrowheads="1"/>
              </p:cNvSpPr>
              <p:nvPr/>
            </p:nvSpPr>
            <p:spPr bwMode="auto">
              <a:xfrm>
                <a:off x="3646822" y="3828281"/>
                <a:ext cx="1809084" cy="400110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000" dirty="0" err="1" smtClean="0">
                    <a:latin typeface="Arial" pitchFamily="-111" charset="0"/>
                  </a:rPr>
                  <a:t>PDFs</a:t>
                </a:r>
                <a:r>
                  <a:rPr lang="en-US" sz="2000" dirty="0" smtClean="0">
                    <a:latin typeface="Arial" pitchFamily="-111" charset="0"/>
                  </a:rPr>
                  <a:t> </a:t>
                </a:r>
                <a:r>
                  <a:rPr lang="en-US" sz="2000" dirty="0">
                    <a:latin typeface="Arial" pitchFamily="-111" charset="0"/>
                  </a:rPr>
                  <a:t>(x</a:t>
                </a:r>
                <a:r>
                  <a:rPr lang="en-US" sz="2000" dirty="0" smtClean="0">
                    <a:latin typeface="Arial" pitchFamily="-111" charset="0"/>
                  </a:rPr>
                  <a:t>,z,Q</a:t>
                </a:r>
                <a:r>
                  <a:rPr lang="en-US" sz="2000" baseline="30000" dirty="0" smtClean="0">
                    <a:latin typeface="Arial" pitchFamily="-111" charset="0"/>
                  </a:rPr>
                  <a:t>2</a:t>
                </a:r>
                <a:r>
                  <a:rPr lang="en-US" sz="2000" dirty="0" smtClean="0">
                    <a:latin typeface="Arial" pitchFamily="-111" charset="0"/>
                  </a:rPr>
                  <a:t>)</a:t>
                </a:r>
                <a:endParaRPr lang="it-IT" sz="2000" dirty="0">
                  <a:latin typeface="Arial" pitchFamily="-111" charset="0"/>
                </a:endParaRPr>
              </a:p>
            </p:txBody>
          </p:sp>
          <p:graphicFrame>
            <p:nvGraphicFramePr>
              <p:cNvPr id="530444" name="Object 12"/>
              <p:cNvGraphicFramePr>
                <a:graphicFrameLocks noChangeAspect="1"/>
              </p:cNvGraphicFramePr>
              <p:nvPr/>
            </p:nvGraphicFramePr>
            <p:xfrm>
              <a:off x="3468688" y="5618405"/>
              <a:ext cx="2124075" cy="574675"/>
            </p:xfrm>
            <a:graphic>
              <a:graphicData uri="http://schemas.openxmlformats.org/presentationml/2006/ole">
                <p:oleObj spid="_x0000_s530444" name="Equation" r:id="rId11" imgW="1358900" imgH="368300" progId="Equation.3">
                  <p:embed/>
                </p:oleObj>
              </a:graphicData>
            </a:graphic>
          </p:graphicFrame>
        </p:grpSp>
      </p:grpSp>
      <p:graphicFrame>
        <p:nvGraphicFramePr>
          <p:cNvPr id="530445" name="Object 13"/>
          <p:cNvGraphicFramePr>
            <a:graphicFrameLocks noChangeAspect="1"/>
          </p:cNvGraphicFramePr>
          <p:nvPr/>
        </p:nvGraphicFramePr>
        <p:xfrm>
          <a:off x="411163" y="5587633"/>
          <a:ext cx="1965325" cy="574675"/>
        </p:xfrm>
        <a:graphic>
          <a:graphicData uri="http://schemas.openxmlformats.org/presentationml/2006/ole">
            <p:oleObj spid="_x0000_s530445" name="Equation" r:id="rId12" imgW="1257300" imgH="368300" progId="Equation.3">
              <p:embed/>
            </p:oleObj>
          </a:graphicData>
        </a:graphic>
      </p:graphicFrame>
      <p:grpSp>
        <p:nvGrpSpPr>
          <p:cNvPr id="79" name="Group 78"/>
          <p:cNvGrpSpPr/>
          <p:nvPr/>
        </p:nvGrpSpPr>
        <p:grpSpPr>
          <a:xfrm>
            <a:off x="5975951" y="602827"/>
            <a:ext cx="3218330" cy="5575503"/>
            <a:chOff x="5975951" y="602827"/>
            <a:chExt cx="3218330" cy="5575503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06034" y="1433791"/>
              <a:ext cx="3188247" cy="2097530"/>
            </a:xfrm>
            <a:prstGeom prst="rect">
              <a:avLst/>
            </a:prstGeom>
          </p:spPr>
        </p:pic>
        <p:grpSp>
          <p:nvGrpSpPr>
            <p:cNvPr id="78" name="Group 77"/>
            <p:cNvGrpSpPr/>
            <p:nvPr/>
          </p:nvGrpSpPr>
          <p:grpSpPr>
            <a:xfrm>
              <a:off x="5975951" y="602827"/>
              <a:ext cx="3201387" cy="5575503"/>
              <a:chOff x="5975951" y="602827"/>
              <a:chExt cx="3201387" cy="5575503"/>
            </a:xfrm>
          </p:grpSpPr>
          <p:sp>
            <p:nvSpPr>
              <p:cNvPr id="1591357" name="Text Box 61"/>
              <p:cNvSpPr txBox="1">
                <a:spLocks noChangeArrowheads="1"/>
              </p:cNvSpPr>
              <p:nvPr/>
            </p:nvSpPr>
            <p:spPr bwMode="auto">
              <a:xfrm>
                <a:off x="6379169" y="4306560"/>
                <a:ext cx="2340605" cy="1077218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rial" pitchFamily="-111" charset="0"/>
                  </a:rPr>
                  <a:t>Transverse </a:t>
                </a:r>
                <a:r>
                  <a:rPr lang="en-US" sz="1600" dirty="0">
                    <a:solidFill>
                      <a:schemeClr val="tx1"/>
                    </a:solidFill>
                    <a:latin typeface="Arial" pitchFamily="-111" charset="0"/>
                  </a:rPr>
                  <a:t>momentum</a:t>
                </a:r>
                <a:endParaRPr lang="en-US" sz="1600" dirty="0" smtClean="0">
                  <a:solidFill>
                    <a:schemeClr val="tx1"/>
                  </a:solidFill>
                  <a:latin typeface="Arial" pitchFamily="-111" charset="0"/>
                </a:endParaRPr>
              </a:p>
              <a:p>
                <a:pPr algn="ctr"/>
                <a:r>
                  <a:rPr lang="en-US" sz="1600" dirty="0" smtClean="0">
                    <a:latin typeface="Arial" pitchFamily="-111" charset="0"/>
                  </a:rPr>
                  <a:t>d</a:t>
                </a:r>
                <a:r>
                  <a:rPr lang="en-US" sz="1600" dirty="0" smtClean="0">
                    <a:solidFill>
                      <a:schemeClr val="tx1"/>
                    </a:solidFill>
                    <a:latin typeface="Arial" pitchFamily="-111" charset="0"/>
                  </a:rPr>
                  <a:t>ependent </a:t>
                </a:r>
                <a:r>
                  <a:rPr lang="en-US" sz="1600" dirty="0" err="1" smtClean="0">
                    <a:latin typeface="Arial" pitchFamily="-111" charset="0"/>
                  </a:rPr>
                  <a:t>parton</a:t>
                </a:r>
                <a:r>
                  <a:rPr lang="en-US" sz="1600" dirty="0" smtClean="0">
                    <a:latin typeface="Arial" pitchFamily="-111" charset="0"/>
                  </a:rPr>
                  <a:t> </a:t>
                </a:r>
                <a:r>
                  <a:rPr lang="en-US" sz="1600" dirty="0" err="1" smtClean="0">
                    <a:latin typeface="Arial" pitchFamily="-111" charset="0"/>
                  </a:rPr>
                  <a:t>distri</a:t>
                </a:r>
                <a:r>
                  <a:rPr lang="en-US" sz="1600" dirty="0" smtClean="0">
                    <a:latin typeface="Arial" pitchFamily="-111" charset="0"/>
                  </a:rPr>
                  <a:t>.</a:t>
                </a:r>
                <a:endParaRPr lang="en-US" sz="1600" dirty="0" smtClean="0">
                  <a:solidFill>
                    <a:schemeClr val="tx1"/>
                  </a:solidFill>
                  <a:latin typeface="Arial" pitchFamily="-111" charset="0"/>
                </a:endParaRPr>
              </a:p>
              <a:p>
                <a:pPr algn="ctr"/>
                <a:endParaRPr lang="en-US" sz="1600" dirty="0" smtClean="0">
                  <a:solidFill>
                    <a:schemeClr val="tx1"/>
                  </a:solidFill>
                  <a:latin typeface="Arial" pitchFamily="-111" charset="0"/>
                </a:endParaRP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Arial" pitchFamily="-111" charset="0"/>
                  </a:rPr>
                  <a:t>Spin-Orbit effects</a:t>
                </a:r>
                <a:endParaRPr lang="it-IT" sz="1600" dirty="0">
                  <a:solidFill>
                    <a:schemeClr val="tx1"/>
                  </a:solidFill>
                  <a:latin typeface="Arial" pitchFamily="-111" charset="0"/>
                </a:endParaRPr>
              </a:p>
            </p:txBody>
          </p:sp>
          <p:sp>
            <p:nvSpPr>
              <p:cNvPr id="1591358" name="Text Box 62"/>
              <p:cNvSpPr txBox="1">
                <a:spLocks noChangeArrowheads="1"/>
              </p:cNvSpPr>
              <p:nvPr/>
            </p:nvSpPr>
            <p:spPr bwMode="auto">
              <a:xfrm>
                <a:off x="6354293" y="3816022"/>
                <a:ext cx="2307810" cy="400110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000" dirty="0" err="1">
                    <a:latin typeface="Arial" pitchFamily="-111" charset="0"/>
                  </a:rPr>
                  <a:t>TMDs</a:t>
                </a:r>
                <a:r>
                  <a:rPr lang="en-US" sz="2000" dirty="0">
                    <a:latin typeface="Arial" pitchFamily="-111" charset="0"/>
                  </a:rPr>
                  <a:t> (</a:t>
                </a:r>
                <a:r>
                  <a:rPr lang="en-US" sz="2000" dirty="0" err="1">
                    <a:latin typeface="Arial" pitchFamily="-111" charset="0"/>
                  </a:rPr>
                  <a:t>x</a:t>
                </a:r>
                <a:r>
                  <a:rPr lang="en-US" sz="2000" dirty="0" err="1" smtClean="0">
                    <a:latin typeface="Arial" pitchFamily="-111" charset="0"/>
                  </a:rPr>
                  <a:t>,z,P</a:t>
                </a:r>
                <a:r>
                  <a:rPr lang="en-US" sz="2000" baseline="-25000" dirty="0" err="1" smtClean="0">
                    <a:latin typeface="Arial" pitchFamily="-111" charset="0"/>
                  </a:rPr>
                  <a:t>h</a:t>
                </a:r>
                <a:r>
                  <a:rPr lang="en-US" sz="2000" baseline="-25000" dirty="0" smtClean="0">
                    <a:latin typeface="Arial" pitchFamily="-111" charset="0"/>
                  </a:rPr>
                  <a:t> </a:t>
                </a:r>
                <a:r>
                  <a:rPr lang="en-US" sz="2000" dirty="0" smtClean="0">
                    <a:latin typeface="Arial" pitchFamily="-111" charset="0"/>
                  </a:rPr>
                  <a:t> ,Q</a:t>
                </a:r>
                <a:r>
                  <a:rPr lang="en-US" sz="2000" baseline="30000" dirty="0" smtClean="0">
                    <a:latin typeface="Arial" pitchFamily="-111" charset="0"/>
                  </a:rPr>
                  <a:t>2</a:t>
                </a:r>
                <a:r>
                  <a:rPr lang="en-US" sz="2000" dirty="0" smtClean="0">
                    <a:latin typeface="Arial" pitchFamily="-111" charset="0"/>
                  </a:rPr>
                  <a:t>)</a:t>
                </a:r>
                <a:endParaRPr lang="it-IT" sz="2000" dirty="0">
                  <a:latin typeface="Arial" pitchFamily="-111" charset="0"/>
                </a:endParaRPr>
              </a:p>
            </p:txBody>
          </p:sp>
          <p:sp>
            <p:nvSpPr>
              <p:cNvPr id="63" name="Text Box 63"/>
              <p:cNvSpPr txBox="1">
                <a:spLocks noChangeArrowheads="1"/>
              </p:cNvSpPr>
              <p:nvPr/>
            </p:nvSpPr>
            <p:spPr bwMode="auto">
              <a:xfrm rot="10800000">
                <a:off x="7895005" y="4092637"/>
                <a:ext cx="285750" cy="290513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baseline="-25000" dirty="0">
                    <a:latin typeface="Arial" pitchFamily="-111" charset="0"/>
                  </a:rPr>
                  <a:t>T</a:t>
                </a:r>
                <a:endParaRPr lang="it-IT" sz="2000" baseline="-25000" dirty="0">
                  <a:latin typeface="Arial" pitchFamily="-111" charset="0"/>
                </a:endParaRPr>
              </a:p>
            </p:txBody>
          </p:sp>
          <p:sp>
            <p:nvSpPr>
              <p:cNvPr id="64" name="Rectangle 16"/>
              <p:cNvSpPr>
                <a:spLocks noChangeArrowheads="1"/>
              </p:cNvSpPr>
              <p:nvPr/>
            </p:nvSpPr>
            <p:spPr bwMode="auto">
              <a:xfrm>
                <a:off x="5975951" y="1053306"/>
                <a:ext cx="3201387" cy="2665413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>
                <a:glow rad="101600">
                  <a:schemeClr val="tx2">
                    <a:lumMod val="40000"/>
                    <a:lumOff val="60000"/>
                    <a:alpha val="75000"/>
                  </a:schemeClr>
                </a:glo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530443" name="Object 11"/>
              <p:cNvGraphicFramePr>
                <a:graphicFrameLocks noChangeAspect="1"/>
              </p:cNvGraphicFramePr>
              <p:nvPr/>
            </p:nvGraphicFramePr>
            <p:xfrm>
              <a:off x="6026150" y="5603655"/>
              <a:ext cx="3036888" cy="574675"/>
            </p:xfrm>
            <a:graphic>
              <a:graphicData uri="http://schemas.openxmlformats.org/presentationml/2006/ole">
                <p:oleObj spid="_x0000_s530443" name="Equation" r:id="rId14" imgW="1943100" imgH="368300" progId="Equation.3">
                  <p:embed/>
                </p:oleObj>
              </a:graphicData>
            </a:graphic>
          </p:graphicFrame>
          <p:sp>
            <p:nvSpPr>
              <p:cNvPr id="75" name="Text Box 49"/>
              <p:cNvSpPr txBox="1">
                <a:spLocks noChangeArrowheads="1"/>
              </p:cNvSpPr>
              <p:nvPr/>
            </p:nvSpPr>
            <p:spPr bwMode="auto">
              <a:xfrm>
                <a:off x="6925824" y="602827"/>
                <a:ext cx="1793950" cy="369332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 dirty="0">
                    <a:solidFill>
                      <a:srgbClr val="3333CC"/>
                    </a:solidFill>
                  </a:rPr>
                  <a:t>Semi-inclusive</a:t>
                </a:r>
                <a:endParaRPr lang="it-IT" b="0" dirty="0">
                  <a:solidFill>
                    <a:srgbClr val="3333CC"/>
                  </a:solidFill>
                </a:endParaRPr>
              </a:p>
            </p:txBody>
          </p:sp>
        </p:grpSp>
      </p:grpSp>
      <p:sp>
        <p:nvSpPr>
          <p:cNvPr id="80" name="TextBox 79"/>
          <p:cNvSpPr txBox="1"/>
          <p:nvPr/>
        </p:nvSpPr>
        <p:spPr>
          <a:xfrm>
            <a:off x="2419746" y="6178330"/>
            <a:ext cx="4288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Rich and Involved  phenomenology !!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\begin{eqnarray}&#10;\color{blue}\frac{1}{2}=\frac{1}{2}\sum_f(q_f^+-q_f^-)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2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183"/>
  <p:tag name="PICTUREFILESIZE" val="17392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\begin{eqnarray}&#10;\color{blue}\frac{1}{2}=\frac{1}{2}\sum_f(q_f^+-q_f^-) +L_q +J_g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2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285"/>
  <p:tag name="PICTUREFILESIZE" val="25072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definecolor{dgreen}{rgb}{0,0.5,0}&#10;\begin{document}&#10;$ g_1^q(x,k_{\perp})=g_1^q(x)\frac{1}{\pi\mu_2^2}exp(-\frac{k_{\perp}^2}{\mu_2^2}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96"/>
  <p:tag name="BOXHEIGHT" val="337"/>
  <p:tag name="BOXFONT" val="10"/>
  <p:tag name="BOXWRAP" val="False"/>
  <p:tag name="WORKAROUNDTRANSPARENCYBUG" val="False"/>
  <p:tag name="ALLOWFONTSUBSTITUTION" val="False"/>
  <p:tag name="BITMAPFORMAT" val="png256"/>
  <p:tag name="ORIGWIDTH" val="292"/>
  <p:tag name="PICTUREFILESIZE" val="31633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definecolor{dgreen}{rgb}{0,0.5,0}&#10;\begin{document}&#10;$ f_1^q(x,k_{\perp})=f_1^q(x)\frac{1}{\pi\mu_0^2}exp(-\frac{k_{\perp}^2}{\mu_0^2}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96"/>
  <p:tag name="BOXHEIGHT" val="337"/>
  <p:tag name="BOXFONT" val="10"/>
  <p:tag name="BOXWRAP" val="False"/>
  <p:tag name="WORKAROUNDTRANSPARENCYBUG" val="False"/>
  <p:tag name="ALLOWFONTSUBSTITUTION" val="False"/>
  <p:tag name="BITMAPFORMAT" val="png256"/>
  <p:tag name="ORIGWIDTH" val="292"/>
  <p:tag name="PICTUREFILESIZE" val="31362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\begin{eqnarray}&#10;\color{blue} A_{UT}^{\sin(\phi-\phi_S)} = \frac{\sum_q e_q^2 f_{1T}^{\perp q} D_1^q}{\sum_q e_q^2 f_1^qD_1^q}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2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246"/>
  <p:tag name="PICTUREFILESIZE" val="40350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colordvi}&#10;\begin{document}&#10;\textBlue&#10;$\displaystyle&#10;\left.\frac{\sigma^{pd}}{2\sigma^{pp}}\right|_{x_b\gg x_t} \approx \frac{1}{2}\left[1+\frac{\bar d(x_t)}{\bar u(x_t)}\right]&#10;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---"/>
  <p:tag name="BITMAPFORMAT" val="bmp256"/>
  <p:tag name="DEBUGINTERACTIVE" val="True"/>
  <p:tag name="ORIGWIDTH" val="914.375"/>
  <p:tag name="PICTUREFILESIZE" val="23780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20061</TotalTime>
  <Words>5573</Words>
  <Application>Microsoft Macintosh PowerPoint</Application>
  <PresentationFormat>On-screen Show (4:3)</PresentationFormat>
  <Paragraphs>1183</Paragraphs>
  <Slides>68</Slides>
  <Notes>54</Notes>
  <HiddenSlides>2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Office Theme</vt:lpstr>
      <vt:lpstr>Equation</vt:lpstr>
      <vt:lpstr>Slide 1</vt:lpstr>
      <vt:lpstr>The spin degree of freedom       </vt:lpstr>
      <vt:lpstr>The spin surprising phenomenology</vt:lpstr>
      <vt:lpstr>The spin structure of the nucleon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Executive summary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Unpolarized target @ CLAS12</vt:lpstr>
      <vt:lpstr>Polarized beam @ CLAS12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Asymmetries and moments</vt:lpstr>
      <vt:lpstr>Slide 67</vt:lpstr>
      <vt:lpstr>Slide 68</vt:lpstr>
    </vt:vector>
  </TitlesOfParts>
  <Company>INFN - Sezione di Ferrara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Marco Contalbrigo</dc:creator>
  <cp:lastModifiedBy>Marco Contalbrigo</cp:lastModifiedBy>
  <cp:revision>288</cp:revision>
  <dcterms:created xsi:type="dcterms:W3CDTF">2010-04-14T08:22:41Z</dcterms:created>
  <dcterms:modified xsi:type="dcterms:W3CDTF">2010-04-14T08:45:11Z</dcterms:modified>
</cp:coreProperties>
</file>