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84" r:id="rId1"/>
  </p:sldMasterIdLst>
  <p:notesMasterIdLst>
    <p:notesMasterId r:id="rId6"/>
  </p:notesMasterIdLst>
  <p:sldIdLst>
    <p:sldId id="663" r:id="rId2"/>
    <p:sldId id="673" r:id="rId3"/>
    <p:sldId id="674" r:id="rId4"/>
    <p:sldId id="67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23AA"/>
    <a:srgbClr val="0000FF"/>
    <a:srgbClr val="006600"/>
    <a:srgbClr val="0066FF"/>
    <a:srgbClr val="008000"/>
    <a:srgbClr val="9B1C23"/>
    <a:srgbClr val="CCECFF"/>
    <a:srgbClr val="FFFFCC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07" autoAdjust="0"/>
    <p:restoredTop sz="94605" autoAdjust="0"/>
  </p:normalViewPr>
  <p:slideViewPr>
    <p:cSldViewPr snapToGrid="0" snapToObjects="1">
      <p:cViewPr varScale="1">
        <p:scale>
          <a:sx n="128" d="100"/>
          <a:sy n="128" d="100"/>
        </p:scale>
        <p:origin x="23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E68F2-64C3-7E42-990B-A41EE5077642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AA75D-8E96-E047-BBCC-D73986C31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7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6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5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9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4707"/>
            <a:ext cx="2133600" cy="258330"/>
          </a:xfrm>
        </p:spPr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4707"/>
            <a:ext cx="2895600" cy="258330"/>
          </a:xfrm>
        </p:spPr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04707"/>
            <a:ext cx="2133600" cy="258330"/>
          </a:xfrm>
        </p:spPr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1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8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8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7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20/Mar/2020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1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5658"/>
            <a:ext cx="8229600" cy="64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4709"/>
            <a:ext cx="2133600" cy="216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20/Mar/2020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4709"/>
            <a:ext cx="2895600" cy="216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E.Cisbani, M.Contalbrigo - dRICH status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4709"/>
            <a:ext cx="2133600" cy="216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5DECE-709F-5547-99FE-06FE9711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6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1"/>
            <a:ext cx="9144000" cy="4461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71631" y="-42760"/>
            <a:ext cx="2092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bg1"/>
                </a:solidFill>
              </a:rPr>
              <a:t>dRICH</a:t>
            </a:r>
            <a:r>
              <a:rPr lang="en-US" sz="2400" dirty="0">
                <a:solidFill>
                  <a:schemeClr val="bg1"/>
                </a:solidFill>
              </a:rPr>
              <a:t> Timeline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09301"/>
            <a:ext cx="9144000" cy="258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9301"/>
            <a:ext cx="2133600" cy="258330"/>
          </a:xfrm>
        </p:spPr>
        <p:txBody>
          <a:bodyPr/>
          <a:lstStyle/>
          <a:p>
            <a:fld id="{8F85DECE-709F-5547-99FE-06FE97115E35}" type="slidenum">
              <a:rPr lang="en-US" smtClean="0">
                <a:solidFill>
                  <a:schemeClr val="bg1"/>
                </a:solidFill>
              </a:r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9301"/>
            <a:ext cx="2895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EIC PID Consortium Meeting</a:t>
            </a:r>
          </a:p>
        </p:txBody>
      </p:sp>
      <p:sp>
        <p:nvSpPr>
          <p:cNvPr id="22" name="Date Placeholder 4">
            <a:extLst>
              <a:ext uri="{FF2B5EF4-FFF2-40B4-BE49-F238E27FC236}">
                <a16:creationId xmlns:a16="http://schemas.microsoft.com/office/drawing/2014/main" id="{DD0781D3-E9D0-084C-8744-8E31A0E1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609301"/>
            <a:ext cx="2133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24 March 2021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11171D7-C2C2-5B42-892A-96A93EB59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7377"/>
              </p:ext>
            </p:extLst>
          </p:nvPr>
        </p:nvGraphicFramePr>
        <p:xfrm>
          <a:off x="311426" y="602608"/>
          <a:ext cx="837537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652">
                  <a:extLst>
                    <a:ext uri="{9D8B030D-6E8A-4147-A177-3AD203B41FA5}">
                      <a16:colId xmlns:a16="http://schemas.microsoft.com/office/drawing/2014/main" val="3504883700"/>
                    </a:ext>
                  </a:extLst>
                </a:gridCol>
                <a:gridCol w="7447722">
                  <a:extLst>
                    <a:ext uri="{9D8B030D-6E8A-4147-A177-3AD203B41FA5}">
                      <a16:colId xmlns:a16="http://schemas.microsoft.com/office/drawing/2014/main" val="4035274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Detailed tasks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876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Development of basic prototype design, simulation and implementation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Optical components:  First selection and tests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Basic prototype: Basic tracking, one choice per radiator, glass  mirrors, reference readout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Beam Test 1: Proof of principle with reference detectors and readout , ideal beam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Import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</a:rPr>
                        <a:t>dRICH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simulation into the supported EIC platforms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84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Analysis of the first test-beam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Refined prototype: refined components and readout, online reconstruction, precise tracking/alignment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Beam Test 2: Performance assessment with reference and custom detectors, hadron tagged beams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R&amp;D on cooling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EIC configuration engineering and integrated  PID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Optical components refinement and cost reduction study (e.g. glass-skin mirror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842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Component alternatives and optimization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Final prototype: various radiators, custom mirrors, gas system, optimized readout 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Beam test 3: Performance assessment with optimized components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3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Engineering of cooling and services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Beam test 4: Contingency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0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1"/>
            <a:ext cx="9144000" cy="4461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110095" y="-42760"/>
            <a:ext cx="3015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Photosensor Timeline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09301"/>
            <a:ext cx="9144000" cy="258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9301"/>
            <a:ext cx="2133600" cy="258330"/>
          </a:xfrm>
        </p:spPr>
        <p:txBody>
          <a:bodyPr/>
          <a:lstStyle/>
          <a:p>
            <a:fld id="{8F85DECE-709F-5547-99FE-06FE97115E35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9301"/>
            <a:ext cx="2895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EIC PID Consortium Meeting</a:t>
            </a:r>
          </a:p>
        </p:txBody>
      </p:sp>
      <p:sp>
        <p:nvSpPr>
          <p:cNvPr id="22" name="Date Placeholder 4">
            <a:extLst>
              <a:ext uri="{FF2B5EF4-FFF2-40B4-BE49-F238E27FC236}">
                <a16:creationId xmlns:a16="http://schemas.microsoft.com/office/drawing/2014/main" id="{DD0781D3-E9D0-084C-8744-8E31A0E1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609301"/>
            <a:ext cx="2133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24 March 2021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11171D7-C2C2-5B42-892A-96A93EB59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80258"/>
              </p:ext>
            </p:extLst>
          </p:nvPr>
        </p:nvGraphicFramePr>
        <p:xfrm>
          <a:off x="311426" y="602608"/>
          <a:ext cx="837537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652">
                  <a:extLst>
                    <a:ext uri="{9D8B030D-6E8A-4147-A177-3AD203B41FA5}">
                      <a16:colId xmlns:a16="http://schemas.microsoft.com/office/drawing/2014/main" val="3504883700"/>
                    </a:ext>
                  </a:extLst>
                </a:gridCol>
                <a:gridCol w="7447722">
                  <a:extLst>
                    <a:ext uri="{9D8B030D-6E8A-4147-A177-3AD203B41FA5}">
                      <a16:colId xmlns:a16="http://schemas.microsoft.com/office/drawing/2014/main" val="4035274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Detailed tasks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876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</a:rPr>
                        <a:t>SiPM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program: radiation tolerance with temperature treatment of status-of-the-art sensor selection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84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program: study of post-irradiation response with dedicated readout electronics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program: work with manufacturers to implement custom solutions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program: radiation tolerance and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temperature treatment </a:t>
                      </a:r>
                      <a:r>
                        <a:rPr lang="en-US" sz="1200" b="0" dirty="0"/>
                        <a:t>of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custom sensors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program: work with manufacturers to implement optimized solutions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842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program: 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radiation tolerance and cooling program of  optimized sensors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3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program: engineering of cooling and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76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1"/>
            <a:ext cx="9144000" cy="4461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426850" y="-42760"/>
            <a:ext cx="2381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Readout Timeline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09301"/>
            <a:ext cx="9144000" cy="258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9301"/>
            <a:ext cx="2133600" cy="258330"/>
          </a:xfrm>
        </p:spPr>
        <p:txBody>
          <a:bodyPr/>
          <a:lstStyle/>
          <a:p>
            <a:fld id="{8F85DECE-709F-5547-99FE-06FE97115E35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9301"/>
            <a:ext cx="2895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EIC PID Consortium Meeting</a:t>
            </a:r>
          </a:p>
        </p:txBody>
      </p:sp>
      <p:sp>
        <p:nvSpPr>
          <p:cNvPr id="22" name="Date Placeholder 4">
            <a:extLst>
              <a:ext uri="{FF2B5EF4-FFF2-40B4-BE49-F238E27FC236}">
                <a16:creationId xmlns:a16="http://schemas.microsoft.com/office/drawing/2014/main" id="{DD0781D3-E9D0-084C-8744-8E31A0E1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609301"/>
            <a:ext cx="2133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24 March 2021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11171D7-C2C2-5B42-892A-96A93EB59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037951"/>
              </p:ext>
            </p:extLst>
          </p:nvPr>
        </p:nvGraphicFramePr>
        <p:xfrm>
          <a:off x="311426" y="602608"/>
          <a:ext cx="8375374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652">
                  <a:extLst>
                    <a:ext uri="{9D8B030D-6E8A-4147-A177-3AD203B41FA5}">
                      <a16:colId xmlns:a16="http://schemas.microsoft.com/office/drawing/2014/main" val="3504883700"/>
                    </a:ext>
                  </a:extLst>
                </a:gridCol>
                <a:gridCol w="7447722">
                  <a:extLst>
                    <a:ext uri="{9D8B030D-6E8A-4147-A177-3AD203B41FA5}">
                      <a16:colId xmlns:a16="http://schemas.microsoft.com/office/drawing/2014/main" val="4035274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Year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T" dirty="0">
                          <a:solidFill>
                            <a:schemeClr val="tx1"/>
                          </a:solidFill>
                        </a:rPr>
                        <a:t>Detailed tasks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876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Maintain reference readout based on MAROC3 (F/E) + SSP (DAQ) 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Test present version of ALCOR chip (spare samples from first batch production)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Develop a basic readout chain based on ALCOR + ARCADIA INFN developments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84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Update ALCOR and ARCADIA readout chain to meet </a:t>
                      </a:r>
                      <a:r>
                        <a:rPr lang="en-US" sz="1200" b="0" dirty="0" err="1"/>
                        <a:t>dRICH</a:t>
                      </a:r>
                      <a:r>
                        <a:rPr lang="en-US" sz="1200" b="0" dirty="0"/>
                        <a:t> requirements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Submission of a custom ALCOR design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Develop a portable DAQ system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9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Optimize ALCOR with proper signal preconditioning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Submission of the optimized ALCOR design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842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Integration of </a:t>
                      </a: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readout with sensor cooling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33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sz="1200" dirty="0"/>
                        <a:t>2025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Engineering of </a:t>
                      </a:r>
                      <a:r>
                        <a:rPr lang="en-US" sz="1200" b="0" dirty="0" err="1"/>
                        <a:t>SiPM</a:t>
                      </a:r>
                      <a:r>
                        <a:rPr lang="en-US" sz="1200" b="0" dirty="0"/>
                        <a:t> readout and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45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1"/>
            <a:ext cx="9144000" cy="4461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611992" y="-42760"/>
            <a:ext cx="2011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TDR Readiness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609301"/>
            <a:ext cx="9144000" cy="2583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609301"/>
            <a:ext cx="2133600" cy="258330"/>
          </a:xfrm>
        </p:spPr>
        <p:txBody>
          <a:bodyPr/>
          <a:lstStyle/>
          <a:p>
            <a:fld id="{8F85DECE-709F-5547-99FE-06FE97115E35}" type="slidenum">
              <a:rPr lang="en-US" smtClean="0">
                <a:solidFill>
                  <a:schemeClr val="bg1"/>
                </a:solidFill>
              </a:r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09301"/>
            <a:ext cx="2895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EIC PID Consortium Meeting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76962" y="1026160"/>
            <a:ext cx="1690732" cy="4754880"/>
          </a:xfrm>
          <a:prstGeom prst="wedgeRoundRectCallout">
            <a:avLst>
              <a:gd name="adj1" fmla="val -49387"/>
              <a:gd name="adj2" fmla="val -26745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2936" y="1107440"/>
            <a:ext cx="1574758" cy="4401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          2020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Prototype design,</a:t>
            </a:r>
          </a:p>
          <a:p>
            <a:r>
              <a:rPr lang="en-US" sz="1400" dirty="0"/>
              <a:t>simulation and </a:t>
            </a:r>
          </a:p>
          <a:p>
            <a:r>
              <a:rPr lang="en-US" sz="1400" dirty="0"/>
              <a:t>implementation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Basic mechanics</a:t>
            </a:r>
          </a:p>
          <a:p>
            <a:r>
              <a:rPr lang="en-US" sz="1400" dirty="0"/>
              <a:t>Electronics </a:t>
            </a:r>
          </a:p>
          <a:p>
            <a:r>
              <a:rPr lang="en-US" sz="1400" dirty="0"/>
              <a:t>adaptation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Component test  </a:t>
            </a:r>
          </a:p>
          <a:p>
            <a:r>
              <a:rPr lang="en-US" sz="1400" dirty="0"/>
              <a:t>and selection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Start of INFN funds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2049367" y="980900"/>
            <a:ext cx="1897639" cy="5215906"/>
          </a:xfrm>
          <a:prstGeom prst="wedgeRoundRectCallout">
            <a:avLst>
              <a:gd name="adj1" fmla="val -50371"/>
              <a:gd name="adj2" fmla="val -22642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150624" y="1026160"/>
            <a:ext cx="1720856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             2021</a:t>
            </a:r>
          </a:p>
          <a:p>
            <a:endParaRPr lang="en-US" sz="1400" dirty="0"/>
          </a:p>
          <a:p>
            <a:r>
              <a:rPr lang="en-US" sz="1400" b="1" dirty="0"/>
              <a:t>Basic prototype </a:t>
            </a:r>
          </a:p>
          <a:p>
            <a:endParaRPr lang="en-US" sz="600" dirty="0"/>
          </a:p>
          <a:p>
            <a:r>
              <a:rPr lang="en-US" sz="1400" dirty="0"/>
              <a:t>- basic tracking</a:t>
            </a:r>
          </a:p>
          <a:p>
            <a:r>
              <a:rPr lang="en-US" sz="1400" dirty="0"/>
              <a:t>- 1 radiator choice</a:t>
            </a:r>
          </a:p>
          <a:p>
            <a:r>
              <a:rPr lang="en-US" sz="1400" dirty="0"/>
              <a:t>- commercial mirror </a:t>
            </a:r>
          </a:p>
          <a:p>
            <a:r>
              <a:rPr lang="en-US" sz="1400" dirty="0"/>
              <a:t>- reference readout</a:t>
            </a:r>
          </a:p>
          <a:p>
            <a:endParaRPr lang="en-US" sz="1400" dirty="0"/>
          </a:p>
          <a:p>
            <a:r>
              <a:rPr lang="en-US" sz="1400" b="1" dirty="0"/>
              <a:t>Beam Test 1</a:t>
            </a:r>
          </a:p>
          <a:p>
            <a:endParaRPr lang="en-US" sz="600" b="1" dirty="0"/>
          </a:p>
          <a:p>
            <a:r>
              <a:rPr lang="en-US" sz="1400" dirty="0"/>
              <a:t>- MA-PMTs, </a:t>
            </a:r>
            <a:r>
              <a:rPr lang="en-US" sz="1400" dirty="0" err="1"/>
              <a:t>SiPMs</a:t>
            </a:r>
            <a:endParaRPr lang="en-US" sz="1400" dirty="0"/>
          </a:p>
          <a:p>
            <a:r>
              <a:rPr lang="en-US" sz="1400" dirty="0"/>
              <a:t>- Pion beam</a:t>
            </a:r>
          </a:p>
          <a:p>
            <a:r>
              <a:rPr lang="en-US" sz="1400" dirty="0"/>
              <a:t>- </a:t>
            </a:r>
            <a:r>
              <a:rPr lang="en-US" sz="1400" b="1" dirty="0">
                <a:solidFill>
                  <a:srgbClr val="FF0000"/>
                </a:solidFill>
              </a:rPr>
              <a:t>Critical aspects</a:t>
            </a:r>
          </a:p>
          <a:p>
            <a:pPr marL="285750" indent="-285750">
              <a:buFontTx/>
              <a:buChar char="-"/>
            </a:pPr>
            <a:endParaRPr lang="en-US" sz="1000" dirty="0"/>
          </a:p>
          <a:p>
            <a:pPr marL="285750" indent="-285750">
              <a:buFontTx/>
              <a:buChar char="-"/>
            </a:pPr>
            <a:endParaRPr lang="en-US" sz="1400" dirty="0"/>
          </a:p>
          <a:p>
            <a:r>
              <a:rPr lang="en-US" sz="1400" b="1" dirty="0"/>
              <a:t>Optical components </a:t>
            </a:r>
          </a:p>
          <a:p>
            <a:r>
              <a:rPr lang="en-US" sz="1400" dirty="0"/>
              <a:t>test  and selection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SiPM program</a:t>
            </a:r>
          </a:p>
          <a:p>
            <a:r>
              <a:rPr lang="en-US" sz="1400" dirty="0"/>
              <a:t>radiation tolerance </a:t>
            </a:r>
          </a:p>
          <a:p>
            <a:r>
              <a:rPr lang="en-US" sz="1400" dirty="0"/>
              <a:t>and cooling program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Status-of-the-art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4071258" y="969592"/>
            <a:ext cx="2228837" cy="5251927"/>
          </a:xfrm>
          <a:prstGeom prst="wedgeRoundRectCallout">
            <a:avLst>
              <a:gd name="adj1" fmla="val 49935"/>
              <a:gd name="adj2" fmla="val -25031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13967" y="1026160"/>
            <a:ext cx="2233560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                 2022 ++</a:t>
            </a:r>
          </a:p>
          <a:p>
            <a:endParaRPr lang="en-US" sz="1400" dirty="0"/>
          </a:p>
          <a:p>
            <a:r>
              <a:rPr lang="en-US" sz="1400" b="1" dirty="0"/>
              <a:t>Refined prototype </a:t>
            </a:r>
          </a:p>
          <a:p>
            <a:endParaRPr lang="en-US" sz="600" dirty="0"/>
          </a:p>
          <a:p>
            <a:r>
              <a:rPr lang="en-US" sz="1400" dirty="0"/>
              <a:t>- precise tracking/alignment</a:t>
            </a:r>
          </a:p>
          <a:p>
            <a:r>
              <a:rPr lang="en-US" sz="1400" dirty="0"/>
              <a:t>- various radiators </a:t>
            </a:r>
          </a:p>
          <a:p>
            <a:r>
              <a:rPr lang="en-US" sz="1400" dirty="0"/>
              <a:t>- custom mirrors </a:t>
            </a:r>
          </a:p>
          <a:p>
            <a:r>
              <a:rPr lang="en-US" sz="1400" dirty="0"/>
              <a:t>- gas system</a:t>
            </a:r>
          </a:p>
          <a:p>
            <a:r>
              <a:rPr lang="en-US" sz="1400" dirty="0"/>
              <a:t>- optimized readout</a:t>
            </a:r>
          </a:p>
          <a:p>
            <a:r>
              <a:rPr lang="en-US" sz="1400" dirty="0"/>
              <a:t>- online reconstruction</a:t>
            </a:r>
          </a:p>
          <a:p>
            <a:endParaRPr lang="en-US" sz="1400" dirty="0"/>
          </a:p>
          <a:p>
            <a:r>
              <a:rPr lang="en-US" sz="1400" b="1" dirty="0"/>
              <a:t>Beam Test 2</a:t>
            </a:r>
          </a:p>
          <a:p>
            <a:endParaRPr lang="en-US" sz="600" b="1" dirty="0"/>
          </a:p>
          <a:p>
            <a:r>
              <a:rPr lang="en-US" sz="1400" dirty="0"/>
              <a:t>- MCP-PMTs, </a:t>
            </a:r>
            <a:r>
              <a:rPr lang="en-US" sz="1400" dirty="0" err="1"/>
              <a:t>SiPMs</a:t>
            </a:r>
            <a:endParaRPr lang="en-US" sz="1400" dirty="0"/>
          </a:p>
          <a:p>
            <a:r>
              <a:rPr lang="en-US" sz="1400" dirty="0"/>
              <a:t>- Hadron beam</a:t>
            </a:r>
          </a:p>
          <a:p>
            <a:r>
              <a:rPr lang="en-US" sz="1400" dirty="0"/>
              <a:t>- </a:t>
            </a:r>
            <a:r>
              <a:rPr lang="en-US" sz="1400" b="1" dirty="0">
                <a:solidFill>
                  <a:srgbClr val="FF0000"/>
                </a:solidFill>
              </a:rPr>
              <a:t>Performance optimization</a:t>
            </a:r>
          </a:p>
          <a:p>
            <a:endParaRPr lang="en-US" sz="1000" dirty="0"/>
          </a:p>
          <a:p>
            <a:endParaRPr lang="en-US" sz="1400" dirty="0"/>
          </a:p>
          <a:p>
            <a:r>
              <a:rPr lang="en-US" sz="1400" b="1" dirty="0"/>
              <a:t>Optical components </a:t>
            </a:r>
          </a:p>
          <a:p>
            <a:r>
              <a:rPr lang="en-US" sz="1400" dirty="0"/>
              <a:t>test  and selection</a:t>
            </a:r>
          </a:p>
          <a:p>
            <a:endParaRPr lang="en-US" sz="1400" dirty="0"/>
          </a:p>
          <a:p>
            <a:r>
              <a:rPr lang="en-US" sz="1400" b="1" dirty="0"/>
              <a:t>SiPM program</a:t>
            </a:r>
          </a:p>
          <a:p>
            <a:r>
              <a:rPr lang="en-US" sz="1400" dirty="0"/>
              <a:t>radiation tolerance </a:t>
            </a:r>
          </a:p>
          <a:p>
            <a:r>
              <a:rPr lang="en-US" sz="1400" dirty="0"/>
              <a:t>and cooling program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Custom electronics</a:t>
            </a:r>
          </a:p>
          <a:p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6517797" y="1001332"/>
            <a:ext cx="2169003" cy="4924424"/>
          </a:xfrm>
          <a:prstGeom prst="wedgeRoundRectCallout">
            <a:avLst>
              <a:gd name="adj1" fmla="val 50368"/>
              <a:gd name="adj2" fmla="val -24317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585444" y="1132040"/>
            <a:ext cx="2137188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               2023 ++</a:t>
            </a:r>
          </a:p>
          <a:p>
            <a:endParaRPr lang="en-US" sz="1400" dirty="0"/>
          </a:p>
          <a:p>
            <a:r>
              <a:rPr lang="en-US" sz="1400" b="1" dirty="0"/>
              <a:t>TDR readiness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rgbClr val="000000"/>
                </a:solidFill>
              </a:rPr>
              <a:t>EIC configuration</a:t>
            </a:r>
          </a:p>
          <a:p>
            <a:r>
              <a:rPr lang="en-US" sz="1400" dirty="0">
                <a:solidFill>
                  <a:srgbClr val="000000"/>
                </a:solidFill>
              </a:rPr>
              <a:t>engineering, realistic PID </a:t>
            </a:r>
          </a:p>
          <a:p>
            <a:endParaRPr lang="en-US" sz="1400" dirty="0"/>
          </a:p>
          <a:p>
            <a:r>
              <a:rPr lang="en-US" sz="1400" b="1" dirty="0"/>
              <a:t>Beam test 3:</a:t>
            </a:r>
          </a:p>
          <a:p>
            <a:endParaRPr lang="en-US" sz="600" b="1" dirty="0"/>
          </a:p>
          <a:p>
            <a:r>
              <a:rPr lang="en-US" sz="1400" dirty="0"/>
              <a:t>- Contingency:</a:t>
            </a:r>
          </a:p>
          <a:p>
            <a:r>
              <a:rPr lang="en-US" sz="1400" dirty="0"/>
              <a:t>- Performance assessment</a:t>
            </a:r>
          </a:p>
          <a:p>
            <a:r>
              <a:rPr lang="en-US" sz="1400" dirty="0"/>
              <a:t>- </a:t>
            </a:r>
            <a:r>
              <a:rPr lang="en-US" sz="1400" b="1" dirty="0">
                <a:solidFill>
                  <a:srgbClr val="FF0000"/>
                </a:solidFill>
              </a:rPr>
              <a:t>Component optimization</a:t>
            </a:r>
          </a:p>
          <a:p>
            <a:endParaRPr lang="en-US" sz="1400" dirty="0"/>
          </a:p>
          <a:p>
            <a:r>
              <a:rPr lang="en-US" sz="1400" b="1" dirty="0"/>
              <a:t>Optical components</a:t>
            </a:r>
          </a:p>
          <a:p>
            <a:r>
              <a:rPr lang="en-US" sz="1400" dirty="0"/>
              <a:t>refinement and </a:t>
            </a:r>
          </a:p>
          <a:p>
            <a:r>
              <a:rPr lang="en-US" sz="1400" dirty="0"/>
              <a:t>cost reduction study</a:t>
            </a:r>
          </a:p>
          <a:p>
            <a:r>
              <a:rPr lang="en-US" sz="1400" dirty="0"/>
              <a:t>(e.g. glass-skin mirror)</a:t>
            </a:r>
          </a:p>
          <a:p>
            <a:endParaRPr lang="en-US" sz="1400" dirty="0"/>
          </a:p>
          <a:p>
            <a:r>
              <a:rPr lang="en-US" sz="1400" b="1" dirty="0"/>
              <a:t>SiPM program</a:t>
            </a:r>
          </a:p>
          <a:p>
            <a:r>
              <a:rPr lang="en-US" sz="1400" dirty="0"/>
              <a:t>radiation tolerance </a:t>
            </a:r>
          </a:p>
          <a:p>
            <a:r>
              <a:rPr lang="en-US" sz="1400" dirty="0"/>
              <a:t>and cooling program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Custom sensors</a:t>
            </a:r>
          </a:p>
          <a:p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0DB412-5815-B747-B54C-AB413A32B862}"/>
              </a:ext>
            </a:extLst>
          </p:cNvPr>
          <p:cNvSpPr txBox="1"/>
          <p:nvPr/>
        </p:nvSpPr>
        <p:spPr>
          <a:xfrm>
            <a:off x="1253720" y="517019"/>
            <a:ext cx="65236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600" dirty="0"/>
              <a:t>So far on track with the program presented at EIC R&amp;D committee on 09/19</a:t>
            </a:r>
          </a:p>
        </p:txBody>
      </p:sp>
      <p:sp>
        <p:nvSpPr>
          <p:cNvPr id="22" name="Date Placeholder 4">
            <a:extLst>
              <a:ext uri="{FF2B5EF4-FFF2-40B4-BE49-F238E27FC236}">
                <a16:creationId xmlns:a16="http://schemas.microsoft.com/office/drawing/2014/main" id="{DD0781D3-E9D0-084C-8744-8E31A0E1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609301"/>
            <a:ext cx="2133600" cy="258330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24 March 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169E23-FFF4-514D-A86A-2D042796C5D7}"/>
              </a:ext>
            </a:extLst>
          </p:cNvPr>
          <p:cNvSpPr txBox="1"/>
          <p:nvPr/>
        </p:nvSpPr>
        <p:spPr>
          <a:xfrm>
            <a:off x="936237" y="6280562"/>
            <a:ext cx="6717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1600" dirty="0"/>
              <a:t>Possible with 60 k$/y (dRICH) + 60 k$/y (SiPM) + 30 k$/y (readout) + personnel</a:t>
            </a:r>
          </a:p>
        </p:txBody>
      </p:sp>
    </p:spTree>
    <p:extLst>
      <p:ext uri="{BB962C8B-B14F-4D97-AF65-F5344CB8AC3E}">
        <p14:creationId xmlns:p14="http://schemas.microsoft.com/office/powerpoint/2010/main" val="33219504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34798</TotalTime>
  <Words>583</Words>
  <Application>Microsoft Macintosh PowerPoint</Application>
  <PresentationFormat>On-screen Show (4:3)</PresentationFormat>
  <Paragraphs>163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Default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psTOF Self-Determined Start Time Study</dc:title>
  <dc:creator>Mickey Chiu</dc:creator>
  <cp:lastModifiedBy>Marco Contalbrigo</cp:lastModifiedBy>
  <cp:revision>990</cp:revision>
  <dcterms:created xsi:type="dcterms:W3CDTF">2017-01-16T16:17:30Z</dcterms:created>
  <dcterms:modified xsi:type="dcterms:W3CDTF">2021-03-25T18:07:47Z</dcterms:modified>
</cp:coreProperties>
</file>