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4" r:id="rId1"/>
  </p:sldMasterIdLst>
  <p:notesMasterIdLst>
    <p:notesMasterId r:id="rId8"/>
  </p:notesMasterIdLst>
  <p:sldIdLst>
    <p:sldId id="812" r:id="rId2"/>
    <p:sldId id="287" r:id="rId3"/>
    <p:sldId id="845" r:id="rId4"/>
    <p:sldId id="846" r:id="rId5"/>
    <p:sldId id="290" r:id="rId6"/>
    <p:sldId id="29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chen Schwiening" initials="JS" lastIdx="1" clrIdx="0">
    <p:extLst/>
  </p:cmAuthor>
  <p:cmAuthor id="2" name="cisbani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003300"/>
    <a:srgbClr val="00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90"/>
    <p:restoredTop sz="94643"/>
  </p:normalViewPr>
  <p:slideViewPr>
    <p:cSldViewPr snapToGrid="0" snapToObjects="1">
      <p:cViewPr varScale="1">
        <p:scale>
          <a:sx n="132" d="100"/>
          <a:sy n="132" d="100"/>
        </p:scale>
        <p:origin x="-1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1-14T13:29:40.445" idx="1">
    <p:pos x="5513" y="1704"/>
    <p:text>Added: Barion and Fanelli
Corrected: Del Dotto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68F2-64C3-7E42-990B-A41EE5077642}" type="datetimeFigureOut">
              <a:rPr lang="en-US" smtClean="0"/>
              <a:t>22/01/20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AA75D-8E96-E047-BBCC-D73986C3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5523D-7ED3-4A0F-8F4F-954297170FD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21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BD10-A8A0-614A-B5C9-FD8FD9B76625}" type="datetime1">
              <a:rPr lang="en-US" smtClean="0"/>
              <a:t>22/01/20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6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EB2-CD93-9744-9A93-9CD70D2677DF}" type="datetime1">
              <a:rPr lang="en-US" smtClean="0"/>
              <a:t>22/01/20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5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1BB-A05B-6E47-AB3C-CCD1BFB9E15B}" type="datetime1">
              <a:rPr lang="en-US" smtClean="0"/>
              <a:t>22/01/20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E809-37C0-204D-98A7-1C8062911993}" type="datetime1">
              <a:rPr lang="en-US" smtClean="0"/>
              <a:t>22/01/20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1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A8B3-85EB-1E4F-A823-EC157AE91AF4}" type="datetime1">
              <a:rPr lang="en-US" smtClean="0"/>
              <a:t>22/01/20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439C-5D14-1C42-AD2B-D51B7F292B48}" type="datetime1">
              <a:rPr lang="en-US" smtClean="0"/>
              <a:t>22/01/20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252B-EB37-6545-98CB-08BBFAABAFEF}" type="datetime1">
              <a:rPr lang="en-US" smtClean="0"/>
              <a:t>22/01/20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D075-A02C-0C4C-9E96-60A284DD413B}" type="datetime1">
              <a:rPr lang="en-US" smtClean="0"/>
              <a:t>22/01/20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0805-2A93-DB4A-8729-BD7044A7AAA2}" type="datetime1">
              <a:rPr lang="en-US" smtClean="0"/>
              <a:t>22/01/20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60D2-1ECF-2B4A-9BF0-4EDD963124B3}" type="datetime1">
              <a:rPr lang="en-US" smtClean="0"/>
              <a:t>22/01/20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7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9531-7C7B-7541-93FE-191A33EB9CFF}" type="datetime1">
              <a:rPr lang="en-US" smtClean="0"/>
              <a:t>22/01/20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658"/>
            <a:ext cx="8229600" cy="64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77F01-3262-5148-99A2-F7D6B119F8B3}" type="datetime1">
              <a:rPr lang="en-US" smtClean="0"/>
              <a:t>22/01/20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uronski@jlab.org" TargetMode="External"/><Relationship Id="rId4" Type="http://schemas.openxmlformats.org/officeDocument/2006/relationships/hyperlink" Target="mailto:jordanka@physics.sc.edu" TargetMode="External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905758" y="418437"/>
            <a:ext cx="7440264" cy="224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3386" dirty="0">
                <a:solidFill>
                  <a:srgbClr val="006633"/>
                </a:solidFill>
                <a:latin typeface="Times New Roman" charset="0"/>
                <a:cs typeface="Arial" charset="0"/>
              </a:rPr>
              <a:t>eRD14 – EIC PID consortium</a:t>
            </a:r>
          </a:p>
          <a:p>
            <a:pPr lvl="1" algn="ctr"/>
            <a:endParaRPr lang="en-US" sz="2540" dirty="0">
              <a:solidFill>
                <a:srgbClr val="006633"/>
              </a:solidFill>
              <a:latin typeface="Times New Roman" charset="0"/>
              <a:cs typeface="Arial" charset="0"/>
            </a:endParaRPr>
          </a:p>
          <a:p>
            <a:pPr algn="ctr"/>
            <a:r>
              <a:rPr lang="en-US" sz="2540" dirty="0">
                <a:solidFill>
                  <a:srgbClr val="006633"/>
                </a:solidFill>
                <a:latin typeface="Times New Roman" charset="0"/>
                <a:cs typeface="Arial" charset="0"/>
              </a:rPr>
              <a:t>- An integrated program for particle identification (PID) for a future Electron-Ion Collider (EIC) detector.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2661261"/>
            <a:ext cx="8189844" cy="25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242" tIns="49526" rIns="95242" bIns="49526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spcBef>
                <a:spcPts val="741"/>
              </a:spcBef>
            </a:pP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M. Alfred, B. Azmoun, F. Barbosa, </a:t>
            </a:r>
            <a:r>
              <a:rPr lang="en-US" sz="1693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L. </a:t>
            </a:r>
            <a:r>
              <a:rPr lang="en-US" sz="1693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Barion</a:t>
            </a:r>
            <a:r>
              <a:rPr lang="en-US" sz="1693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W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. Brooks, T. Cao, M. Chiu, E. Cisbani, M</a:t>
            </a:r>
            <a:r>
              <a:rPr lang="en-US" sz="1693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. </a:t>
            </a:r>
            <a:r>
              <a:rPr lang="en-US" sz="1693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Contalbrigo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S.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Danagoulian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A.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Datta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</a:t>
            </a:r>
            <a:r>
              <a:rPr lang="en-US" sz="1693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A. </a:t>
            </a:r>
            <a:r>
              <a:rPr lang="en-US" sz="1693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Del </a:t>
            </a:r>
            <a:r>
              <a:rPr lang="en-US" sz="1693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</a:t>
            </a:r>
            <a:r>
              <a:rPr lang="en-US" sz="1693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otto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M.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Demarteau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A. Denisov, J.M. Durham, A. Durum, R.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Dzhygadlo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</a:t>
            </a:r>
            <a:r>
              <a:rPr lang="en-US" sz="1693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C. </a:t>
            </a:r>
            <a:r>
              <a:rPr lang="en-US" sz="1693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Fanelli</a:t>
            </a:r>
            <a:r>
              <a:rPr lang="en-US" sz="1693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D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. Fields, Y.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Furletova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C. Gleason, M. Grosse-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Perdekamp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J. Harris, M.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Hattawy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X. He, H. van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Hecke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T. Horn, J. Huang, C. Hyde, Y.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Ilieva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G.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Kalicy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A.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Kebede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B. Kim, E.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Kistenev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M. Liu, R.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Majka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J.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McKisson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R. Mendez, I.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Mostafanezhad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P. Nadel-Turonski, K. Peters, R. Pisani, W.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Roh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P. Rossi, M.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Sarsour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C. Schwarz, J.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Schwiening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C.L. da Silva, N. Smirnov, J. Stevens, A.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Sukhanov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X. Sun, S. Syed, R.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Towell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G. Varner, R. Wagner, C. Woody, C.-P. Wong, W. Xi, J.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Xie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Z.W. Zhao, B. </a:t>
            </a:r>
            <a:r>
              <a:rPr lang="en-US" sz="1693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Zihlmann</a:t>
            </a:r>
            <a:r>
              <a:rPr lang="en-US" sz="1693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, C. Zorn.</a:t>
            </a:r>
          </a:p>
        </p:txBody>
      </p:sp>
      <p:sp>
        <p:nvSpPr>
          <p:cNvPr id="2" name="Rectangle 1"/>
          <p:cNvSpPr/>
          <p:nvPr/>
        </p:nvSpPr>
        <p:spPr>
          <a:xfrm>
            <a:off x="470387" y="5550420"/>
            <a:ext cx="2930037" cy="7567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164" i="1" dirty="0">
                <a:solidFill>
                  <a:srgbClr val="000000"/>
                </a:solidFill>
              </a:rPr>
              <a:t>Contacts:</a:t>
            </a:r>
          </a:p>
          <a:p>
            <a:r>
              <a:rPr lang="en-US" sz="1164" i="1" dirty="0">
                <a:solidFill>
                  <a:srgbClr val="000000"/>
                </a:solidFill>
              </a:rPr>
              <a:t>P. Nadel-Turonski &lt;</a:t>
            </a:r>
            <a:r>
              <a:rPr lang="en-US" sz="1164" i="1" u="sng" dirty="0">
                <a:solidFill>
                  <a:srgbClr val="1155CC"/>
                </a:solidFill>
                <a:hlinkClick r:id="rId3"/>
              </a:rPr>
              <a:t>turonski@jlab.org</a:t>
            </a:r>
            <a:r>
              <a:rPr lang="en-US" sz="1164" i="1" dirty="0">
                <a:solidFill>
                  <a:srgbClr val="000000"/>
                </a:solidFill>
              </a:rPr>
              <a:t>&gt;,</a:t>
            </a:r>
          </a:p>
          <a:p>
            <a:r>
              <a:rPr lang="en-US" sz="1164" i="1" dirty="0">
                <a:solidFill>
                  <a:srgbClr val="000000"/>
                </a:solidFill>
              </a:rPr>
              <a:t>Y. </a:t>
            </a:r>
            <a:r>
              <a:rPr lang="en-US" sz="1164" i="1" dirty="0" err="1">
                <a:solidFill>
                  <a:srgbClr val="000000"/>
                </a:solidFill>
              </a:rPr>
              <a:t>Ilieva</a:t>
            </a:r>
            <a:r>
              <a:rPr lang="en-US" sz="1164" i="1" dirty="0">
                <a:solidFill>
                  <a:srgbClr val="000000"/>
                </a:solidFill>
              </a:rPr>
              <a:t> &lt;</a:t>
            </a:r>
            <a:r>
              <a:rPr lang="en-US" sz="1164" i="1" u="sng" dirty="0">
                <a:solidFill>
                  <a:srgbClr val="1155CC"/>
                </a:solidFill>
                <a:hlinkClick r:id="rId4"/>
              </a:rPr>
              <a:t>jordanka@physics.sc.edu</a:t>
            </a:r>
            <a:r>
              <a:rPr lang="en-US" sz="1164" i="1" dirty="0">
                <a:solidFill>
                  <a:srgbClr val="000000"/>
                </a:solidFill>
              </a:rPr>
              <a:t>&gt;</a:t>
            </a:r>
            <a:endParaRPr lang="en-US" sz="1164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FCAB1869-57A3-FD48-9813-874E73CF4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5625798"/>
            <a:ext cx="5072062" cy="81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242" tIns="49526" rIns="95242" bIns="49526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spcBef>
                <a:spcPts val="741"/>
              </a:spcBef>
            </a:pPr>
            <a:r>
              <a:rPr lang="en-US" sz="1481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Generic Detector R&amp;D for an Electron Ion Collider</a:t>
            </a:r>
          </a:p>
          <a:p>
            <a:pPr>
              <a:spcBef>
                <a:spcPts val="741"/>
              </a:spcBef>
            </a:pPr>
            <a:r>
              <a:rPr lang="en-US" sz="1481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Advisory Committee Meeting, BNL, January 24-25, 2019</a:t>
            </a:r>
          </a:p>
        </p:txBody>
      </p:sp>
    </p:spTree>
    <p:extLst>
      <p:ext uri="{BB962C8B-B14F-4D97-AF65-F5344CB8AC3E}">
        <p14:creationId xmlns:p14="http://schemas.microsoft.com/office/powerpoint/2010/main" val="364581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3606" y="561581"/>
            <a:ext cx="7440264" cy="96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3386" dirty="0">
                <a:solidFill>
                  <a:srgbClr val="006633"/>
                </a:solidFill>
                <a:latin typeface="Times New Roman" charset="0"/>
                <a:cs typeface="Arial" charset="0"/>
              </a:rPr>
              <a:t>Dual-radiator RICH (</a:t>
            </a:r>
            <a:r>
              <a:rPr lang="en-US" sz="3386" dirty="0" err="1">
                <a:solidFill>
                  <a:srgbClr val="006633"/>
                </a:solidFill>
                <a:latin typeface="Times New Roman" charset="0"/>
                <a:cs typeface="Arial" charset="0"/>
              </a:rPr>
              <a:t>dRICH</a:t>
            </a:r>
            <a:r>
              <a:rPr lang="en-US" sz="3386" dirty="0">
                <a:solidFill>
                  <a:srgbClr val="006633"/>
                </a:solidFill>
                <a:latin typeface="Times New Roman" charset="0"/>
                <a:cs typeface="Arial" charset="0"/>
              </a:rPr>
              <a:t>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6479" y="1952691"/>
            <a:ext cx="7496642" cy="36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638" tIns="42451" rIns="81638" bIns="4245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6479" y="3760323"/>
            <a:ext cx="7446240" cy="36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Progress in 2nd half of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2019: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479" y="4245489"/>
            <a:ext cx="8301759" cy="2110861"/>
          </a:xfrm>
          <a:prstGeom prst="rect">
            <a:avLst/>
          </a:prstGeom>
          <a:noFill/>
          <a:ln>
            <a:noFill/>
          </a:ln>
        </p:spPr>
        <p:txBody>
          <a:bodyPr wrap="square" lIns="95242" tIns="47620" rIns="95242" bIns="47620" compatLnSpc="0">
            <a:noAutofit/>
          </a:bodyPr>
          <a:lstStyle/>
          <a:p>
            <a:pPr marL="302381" lvl="1" indent="-302381">
              <a:lnSpc>
                <a:spcPct val="150000"/>
              </a:lnSpc>
              <a:buFont typeface="Wingdings" charset="2"/>
              <a:buChar char="§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Prototyping</a:t>
            </a:r>
          </a:p>
          <a:p>
            <a:pPr marL="759581" lvl="2" indent="-302381">
              <a:lnSpc>
                <a:spcPct val="150000"/>
              </a:lnSpc>
              <a:buFont typeface="Wingdings" charset="2"/>
              <a:buChar char="§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Consolidated prototype design</a:t>
            </a:r>
          </a:p>
          <a:p>
            <a:pPr marL="759581" lvl="2" indent="-302381">
              <a:lnSpc>
                <a:spcPct val="150000"/>
              </a:lnSpc>
              <a:buFont typeface="Wingdings" charset="2"/>
              <a:buChar char="§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Started procurement of prototype components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lvl="1" indent="-302381">
              <a:lnSpc>
                <a:spcPct val="150000"/>
              </a:lnSpc>
              <a:buFont typeface="Wingdings" charset="2"/>
              <a:buChar char="§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Finalized Bayesian Optimization Method for detector design, tested on dRICH</a:t>
            </a:r>
          </a:p>
          <a:p>
            <a:pPr marL="302381" lvl="1" indent="-302381">
              <a:lnSpc>
                <a:spcPct val="150000"/>
              </a:lnSpc>
              <a:buFont typeface="Wingdings" charset="2"/>
              <a:buChar char="§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Detailed analysis of the event-based reconstruction algorithm performance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479" y="2597096"/>
            <a:ext cx="8433146" cy="845364"/>
          </a:xfrm>
          <a:prstGeom prst="rect">
            <a:avLst/>
          </a:prstGeom>
          <a:noFill/>
          <a:ln>
            <a:noFill/>
          </a:ln>
        </p:spPr>
        <p:txBody>
          <a:bodyPr wrap="square" lIns="95242" tIns="47620" rIns="95242" bIns="47620" compatLnSpc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hadron identification (</a:t>
            </a:r>
            <a:r>
              <a:rPr lang="en-US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/K/p) from 3 to 50 GeV/c (3 sigma) and electron identification (e/</a:t>
            </a:r>
            <a:r>
              <a:rPr lang="en-US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up to 15 GeV/c, in the forward ion-side endcap of the EIC detector, covering polar angles up to ~25 deg.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62381"/>
            <a:ext cx="2279275" cy="240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55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dRICH in EIC - baseline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6467" y="4836204"/>
            <a:ext cx="5388033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1600" dirty="0" smtClean="0"/>
              <a:t>Radiators:  Aerogel (4 cm, n</a:t>
            </a:r>
            <a:r>
              <a:rPr lang="it-IT" sz="1600" baseline="-25000" dirty="0" smtClean="0"/>
              <a:t>(400nm)</a:t>
            </a:r>
            <a:r>
              <a:rPr lang="it-IT" sz="1600" dirty="0" smtClean="0">
                <a:sym typeface="Symbol"/>
              </a:rPr>
              <a:t></a:t>
            </a:r>
            <a:r>
              <a:rPr lang="it-IT" sz="1600" dirty="0" smtClean="0"/>
              <a:t>1.02) + 3 mm acrylic filter,</a:t>
            </a:r>
            <a:br>
              <a:rPr lang="it-IT" sz="1600" dirty="0" smtClean="0"/>
            </a:br>
            <a:r>
              <a:rPr lang="it-IT" sz="1600" dirty="0" smtClean="0"/>
              <a:t>		    Gas (1.6 m, n</a:t>
            </a:r>
            <a:r>
              <a:rPr lang="it-IT" sz="1600" baseline="-25000" dirty="0" smtClean="0"/>
              <a:t>C2F6</a:t>
            </a:r>
            <a:r>
              <a:rPr lang="it-IT" sz="1600" dirty="0" smtClean="0">
                <a:sym typeface="Symbol"/>
              </a:rPr>
              <a:t></a:t>
            </a:r>
            <a:r>
              <a:rPr lang="it-IT" sz="1600" dirty="0" smtClean="0"/>
              <a:t>1.0008)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1600" dirty="0" smtClean="0"/>
              <a:t>6 Identical Open Sectors (Petals):</a:t>
            </a:r>
          </a:p>
          <a:p>
            <a:pPr marL="636588" lvl="1" indent="-179388">
              <a:buFont typeface="Arial" panose="020B0604020202020204" pitchFamily="34" charset="0"/>
              <a:buChar char="•"/>
            </a:pPr>
            <a:r>
              <a:rPr lang="it-IT" sz="1600" dirty="0" smtClean="0"/>
              <a:t>Large Focusing Mirror with R </a:t>
            </a:r>
            <a:r>
              <a:rPr lang="it-IT" sz="1600" dirty="0" smtClean="0">
                <a:sym typeface="Symbol"/>
              </a:rPr>
              <a:t>2.9 m </a:t>
            </a:r>
            <a:endParaRPr lang="it-IT" sz="1600" dirty="0" smtClean="0"/>
          </a:p>
          <a:p>
            <a:pPr marL="636588" lvl="1" indent="-179388">
              <a:buFont typeface="Arial" panose="020B0604020202020204" pitchFamily="34" charset="0"/>
              <a:buChar char="•"/>
            </a:pPr>
            <a:r>
              <a:rPr lang="it-IT" sz="1600" dirty="0" smtClean="0"/>
              <a:t>Optical sensor elements: </a:t>
            </a:r>
            <a:r>
              <a:rPr lang="it-IT" sz="1600" dirty="0" smtClean="0">
                <a:sym typeface="Symbol"/>
              </a:rPr>
              <a:t></a:t>
            </a:r>
            <a:r>
              <a:rPr lang="it-IT" sz="1600" dirty="0" smtClean="0"/>
              <a:t>4500 cm</a:t>
            </a:r>
            <a:r>
              <a:rPr lang="it-IT" sz="1600" baseline="30000" dirty="0" smtClean="0"/>
              <a:t>2</a:t>
            </a:r>
            <a:r>
              <a:rPr lang="it-IT" sz="1600" dirty="0" smtClean="0"/>
              <a:t>/sector, 3 mm pixel size, UV sensitive, out of charged particles acceptance </a:t>
            </a:r>
            <a:endParaRPr lang="en-US" sz="16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73002" y="547979"/>
            <a:ext cx="7011784" cy="4200946"/>
            <a:chOff x="1117882" y="547979"/>
            <a:chExt cx="7011784" cy="4200946"/>
          </a:xfrm>
        </p:grpSpPr>
        <p:grpSp>
          <p:nvGrpSpPr>
            <p:cNvPr id="24" name="Group 23"/>
            <p:cNvGrpSpPr/>
            <p:nvPr/>
          </p:nvGrpSpPr>
          <p:grpSpPr>
            <a:xfrm>
              <a:off x="1117882" y="547979"/>
              <a:ext cx="7011784" cy="4200946"/>
              <a:chOff x="1186462" y="707999"/>
              <a:chExt cx="7011784" cy="4200946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186462" y="1022801"/>
                <a:ext cx="2219948" cy="381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4583" y="948945"/>
                <a:ext cx="4007519" cy="39600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309896" y="4149436"/>
                <a:ext cx="14165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smtClean="0"/>
                  <a:t>Sensor Surface</a:t>
                </a:r>
                <a:endParaRPr lang="en-US" sz="16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94399" y="789726"/>
                <a:ext cx="15341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smtClean="0"/>
                  <a:t>Spherical Mirror</a:t>
                </a:r>
                <a:endParaRPr lang="en-US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07194" y="707999"/>
                <a:ext cx="8272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smtClean="0"/>
                  <a:t>Aerogel</a:t>
                </a:r>
                <a:endParaRPr lang="en-US" sz="1600" dirty="0"/>
              </a:p>
            </p:txBody>
          </p:sp>
          <p:cxnSp>
            <p:nvCxnSpPr>
              <p:cNvPr id="14" name="Straight Arrow Connector 13"/>
              <p:cNvCxnSpPr>
                <a:stCxn id="12" idx="2"/>
              </p:cNvCxnSpPr>
              <p:nvPr/>
            </p:nvCxnSpPr>
            <p:spPr>
              <a:xfrm>
                <a:off x="1620801" y="1046553"/>
                <a:ext cx="225068" cy="1155627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4641914" y="3969327"/>
                <a:ext cx="394895" cy="349386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1" idx="2"/>
              </p:cNvCxnSpPr>
              <p:nvPr/>
            </p:nvCxnSpPr>
            <p:spPr>
              <a:xfrm>
                <a:off x="4561468" y="1128280"/>
                <a:ext cx="911077" cy="5896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222076" y="758087"/>
                <a:ext cx="13630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Hits on detector</a:t>
                </a:r>
                <a:endParaRPr lang="en-US" sz="1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41299" y="1090155"/>
                <a:ext cx="12569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400" dirty="0" smtClean="0"/>
                  <a:t>Photon impact</a:t>
                </a:r>
              </a:p>
              <a:p>
                <a:pPr algn="ctr"/>
                <a:r>
                  <a:rPr lang="it-IT" sz="1400" dirty="0" smtClean="0"/>
                  <a:t>on mirror(s)</a:t>
                </a:r>
                <a:endParaRPr lang="en-US" sz="1400" dirty="0"/>
              </a:p>
            </p:txBody>
          </p:sp>
          <p:cxnSp>
            <p:nvCxnSpPr>
              <p:cNvPr id="23" name="Straight Arrow Connector 22"/>
              <p:cNvCxnSpPr>
                <a:stCxn id="20" idx="2"/>
              </p:cNvCxnSpPr>
              <p:nvPr/>
            </p:nvCxnSpPr>
            <p:spPr>
              <a:xfrm flipH="1">
                <a:off x="6400800" y="1065864"/>
                <a:ext cx="502809" cy="81589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6392156" y="1582639"/>
                <a:ext cx="1070041" cy="94675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0" idx="1"/>
              </p:cNvCxnSpPr>
              <p:nvPr/>
            </p:nvCxnSpPr>
            <p:spPr>
              <a:xfrm flipH="1" flipV="1">
                <a:off x="2232660" y="3848100"/>
                <a:ext cx="1077236" cy="470613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3078480" y="1128280"/>
                <a:ext cx="1482988" cy="90736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2377440" y="569541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Gas</a:t>
              </a:r>
              <a:endParaRPr lang="en-US" sz="1600" dirty="0"/>
            </a:p>
          </p:txBody>
        </p:sp>
        <p:cxnSp>
          <p:nvCxnSpPr>
            <p:cNvPr id="27" name="Straight Arrow Connector 26"/>
            <p:cNvCxnSpPr>
              <a:stCxn id="26" idx="2"/>
            </p:cNvCxnSpPr>
            <p:nvPr/>
          </p:nvCxnSpPr>
          <p:spPr>
            <a:xfrm flipH="1">
              <a:off x="2164080" y="908095"/>
              <a:ext cx="459582" cy="1451016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608320" y="4836204"/>
            <a:ext cx="3429332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Advantages:</a:t>
            </a:r>
          </a:p>
          <a:p>
            <a:pPr marL="182563" indent="-182563">
              <a:buFontTx/>
              <a:buChar char="-"/>
            </a:pPr>
            <a:r>
              <a:rPr lang="it-IT" sz="1600" b="1" dirty="0" smtClean="0"/>
              <a:t>Full momentum, continuous coverage</a:t>
            </a:r>
          </a:p>
          <a:p>
            <a:pPr marL="182563" indent="-182563">
              <a:buFontTx/>
              <a:buChar char="-"/>
            </a:pPr>
            <a:r>
              <a:rPr lang="it-IT" sz="1600" dirty="0" smtClean="0"/>
              <a:t>Relatively simple geometry/optics</a:t>
            </a:r>
          </a:p>
          <a:p>
            <a:pPr marL="182563" indent="-182563">
              <a:buFontTx/>
              <a:buChar char="-"/>
            </a:pPr>
            <a:r>
              <a:rPr lang="it-IT" sz="1600" dirty="0" smtClean="0"/>
              <a:t>Expected to be Cost Effective (respect to 2 x detectors solution)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8643" y="1476056"/>
            <a:ext cx="2209010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Available:</a:t>
            </a:r>
          </a:p>
          <a:p>
            <a:pPr marL="176213" indent="-176213">
              <a:buFontTx/>
              <a:buChar char="-"/>
            </a:pPr>
            <a:r>
              <a:rPr lang="it-IT" dirty="0" smtClean="0"/>
              <a:t>detailed simulation model including photon scattering in aerogel and 3 T central magnetic field</a:t>
            </a:r>
            <a:endParaRPr lang="it-IT" dirty="0"/>
          </a:p>
          <a:p>
            <a:pPr marL="176213" indent="-176213">
              <a:buFontTx/>
              <a:buChar char="-"/>
            </a:pPr>
            <a:r>
              <a:rPr lang="it-IT" dirty="0" smtClean="0"/>
              <a:t>event-based reconstruction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93331" y="4125646"/>
            <a:ext cx="2844322" cy="646331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b="1" i="1" dirty="0" smtClean="0">
                <a:solidFill>
                  <a:srgbClr val="C00000"/>
                </a:solidFill>
              </a:rPr>
              <a:t>Demand excellent </a:t>
            </a:r>
            <a:r>
              <a:rPr lang="it-IT" b="1" i="1" dirty="0">
                <a:solidFill>
                  <a:srgbClr val="C00000"/>
                </a:solidFill>
              </a:rPr>
              <a:t>performance from </a:t>
            </a:r>
            <a:r>
              <a:rPr lang="it-IT" b="1" i="1" dirty="0" smtClean="0">
                <a:solidFill>
                  <a:srgbClr val="C00000"/>
                </a:solidFill>
              </a:rPr>
              <a:t>aerogel!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9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1016113" y="120368"/>
            <a:ext cx="7670687" cy="6965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399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</a:t>
            </a:r>
            <a:endParaRPr lang="it-IT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399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</a:t>
            </a:r>
            <a:endParaRPr lang="it-IT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291290" y="149590"/>
            <a:ext cx="8567434" cy="64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7145" tIns="40115" rIns="77145" bIns="40115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dRICH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Performance Optimization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9" name="CustomShape 5"/>
          <p:cNvSpPr/>
          <p:nvPr/>
        </p:nvSpPr>
        <p:spPr>
          <a:xfrm>
            <a:off x="199785" y="735741"/>
            <a:ext cx="8713694" cy="24586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marL="182563" indent="-182563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C00000"/>
                </a:solidFill>
              </a:rPr>
              <a:t>Combine </a:t>
            </a:r>
            <a:r>
              <a:rPr lang="it-IT" sz="2000" dirty="0">
                <a:solidFill>
                  <a:srgbClr val="C00000"/>
                </a:solidFill>
              </a:rPr>
              <a:t>detailed MonteCarlo simulations with </a:t>
            </a:r>
            <a:r>
              <a:rPr lang="it-IT" sz="2000" b="1" dirty="0">
                <a:solidFill>
                  <a:srgbClr val="C00000"/>
                </a:solidFill>
              </a:rPr>
              <a:t>Bayesian Approach </a:t>
            </a:r>
            <a:r>
              <a:rPr lang="it-IT" sz="2000" dirty="0">
                <a:solidFill>
                  <a:srgbClr val="C00000"/>
                </a:solidFill>
              </a:rPr>
              <a:t>to efficienty maximize a proper Figure of Merit</a:t>
            </a:r>
            <a:r>
              <a:rPr lang="en-US" sz="2000" dirty="0">
                <a:solidFill>
                  <a:srgbClr val="C00000"/>
                </a:solidFill>
              </a:rPr>
              <a:t> (</a:t>
            </a:r>
            <a:r>
              <a:rPr lang="en-US" sz="2000" dirty="0" smtClean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en-US" sz="2000" dirty="0" smtClean="0">
                <a:solidFill>
                  <a:srgbClr val="C00000"/>
                </a:solidFill>
              </a:rPr>
              <a:t>-K </a:t>
            </a:r>
            <a:r>
              <a:rPr lang="en-US" sz="2000" dirty="0">
                <a:solidFill>
                  <a:srgbClr val="C00000"/>
                </a:solidFill>
              </a:rPr>
              <a:t>Cherenkov angles separation in critical phase spaces </a:t>
            </a:r>
            <a:r>
              <a:rPr lang="en-US" sz="2000" dirty="0" smtClean="0">
                <a:solidFill>
                  <a:srgbClr val="C00000"/>
                </a:solidFill>
              </a:rPr>
              <a:t>regions, e.g. aerogel-gas transitions, high momentum limit …)</a:t>
            </a:r>
            <a:endParaRPr lang="en-US" sz="2000" dirty="0">
              <a:solidFill>
                <a:srgbClr val="C00000"/>
              </a:solidFill>
            </a:endParaRPr>
          </a:p>
          <a:p>
            <a:pPr marL="182563" indent="-182563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it-IT" sz="2000" dirty="0" smtClean="0"/>
              <a:t>Current implementation uses 8</a:t>
            </a:r>
            <a:br>
              <a:rPr lang="it-IT" sz="2000" dirty="0" smtClean="0"/>
            </a:br>
            <a:r>
              <a:rPr lang="it-IT" sz="2000" dirty="0" smtClean="0"/>
              <a:t>independent parameters (can be</a:t>
            </a:r>
            <a:br>
              <a:rPr lang="it-IT" sz="2000" dirty="0" smtClean="0"/>
            </a:br>
            <a:r>
              <a:rPr lang="it-IT" sz="2000" dirty="0" smtClean="0"/>
              <a:t>extended easily) </a:t>
            </a:r>
            <a:r>
              <a:rPr lang="it-IT" sz="2000" dirty="0">
                <a:sym typeface="Wingdings"/>
              </a:rPr>
              <a:t></a:t>
            </a:r>
            <a:endParaRPr lang="it-IT" sz="2000" dirty="0"/>
          </a:p>
        </p:txBody>
      </p:sp>
      <p:sp>
        <p:nvSpPr>
          <p:cNvPr id="24" name="CustomShape 4"/>
          <p:cNvSpPr/>
          <p:nvPr/>
        </p:nvSpPr>
        <p:spPr>
          <a:xfrm>
            <a:off x="4359949" y="3986109"/>
            <a:ext cx="4691843" cy="24586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</a:rPr>
              <a:t>The method provides optimized performances and hints on relevance of different detector features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3300"/>
                </a:solidFill>
              </a:rPr>
              <a:t>It can </a:t>
            </a:r>
            <a:r>
              <a:rPr lang="it-IT" sz="2000" b="1" dirty="0">
                <a:solidFill>
                  <a:srgbClr val="003300"/>
                </a:solidFill>
              </a:rPr>
              <a:t>be </a:t>
            </a:r>
            <a:r>
              <a:rPr lang="it-IT" sz="2000" b="1" dirty="0" smtClean="0">
                <a:solidFill>
                  <a:srgbClr val="003300"/>
                </a:solidFill>
              </a:rPr>
              <a:t>ported </a:t>
            </a:r>
            <a:r>
              <a:rPr lang="it-IT" sz="2000" b="1" dirty="0">
                <a:solidFill>
                  <a:srgbClr val="003300"/>
                </a:solidFill>
              </a:rPr>
              <a:t>to any detector development </a:t>
            </a:r>
            <a:r>
              <a:rPr lang="it-IT" sz="2000" b="1" dirty="0" smtClean="0">
                <a:solidFill>
                  <a:srgbClr val="003300"/>
                </a:solidFill>
              </a:rPr>
              <a:t>(or combination of detectors) where detailed </a:t>
            </a:r>
            <a:r>
              <a:rPr lang="it-IT" sz="2000" b="1" dirty="0">
                <a:solidFill>
                  <a:srgbClr val="003300"/>
                </a:solidFill>
              </a:rPr>
              <a:t>MonteCarlo </a:t>
            </a:r>
            <a:r>
              <a:rPr lang="it-IT" sz="2000" b="1" dirty="0" smtClean="0">
                <a:solidFill>
                  <a:srgbClr val="003300"/>
                </a:solidFill>
              </a:rPr>
              <a:t>exists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52" y="1911255"/>
            <a:ext cx="4552628" cy="199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" y="3131718"/>
            <a:ext cx="4243877" cy="32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619" y="6356350"/>
            <a:ext cx="2871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arXiv:1911.05797 submitted to JINST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0725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38E0-128C-48D6-8773-A265EFA0E16D}" type="slidenum">
              <a:rPr lang="en-US" smtClean="0"/>
              <a:t>5</a:t>
            </a:fld>
            <a:endParaRPr lang="en-US"/>
          </a:p>
        </p:txBody>
      </p:sp>
      <p:sp>
        <p:nvSpPr>
          <p:cNvPr id="22" name="Text Box 1">
            <a:extLst>
              <a:ext uri="{FF2B5EF4-FFF2-40B4-BE49-F238E27FC236}">
                <a16:creationId xmlns:a16="http://schemas.microsoft.com/office/drawing/2014/main" xmlns="" id="{7AA76FDB-9EB5-3545-9D69-52A971296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72" y="80704"/>
            <a:ext cx="7196213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dRICH </a:t>
            </a:r>
            <a:r>
              <a:rPr lang="en-US" sz="2963" dirty="0" smtClean="0">
                <a:solidFill>
                  <a:srgbClr val="006633"/>
                </a:solidFill>
                <a:latin typeface="Times New Roman" charset="0"/>
                <a:cs typeface="Arial" charset="0"/>
              </a:rPr>
              <a:t>prototype (a new detector …)</a:t>
            </a:r>
            <a:endParaRPr lang="en-US" sz="2963" dirty="0">
              <a:solidFill>
                <a:srgbClr val="006633"/>
              </a:solidFill>
              <a:latin typeface="Times New Roman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20" y="764704"/>
            <a:ext cx="6318281" cy="394560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4708" y="4889252"/>
            <a:ext cx="7912092" cy="1631003"/>
          </a:xfrm>
        </p:spPr>
        <p:txBody>
          <a:bodyPr>
            <a:noAutofit/>
          </a:bodyPr>
          <a:lstStyle/>
          <a:p>
            <a:r>
              <a:rPr lang="it-IT" sz="1800" dirty="0" smtClean="0"/>
              <a:t>Design in an </a:t>
            </a:r>
            <a:r>
              <a:rPr lang="it-IT" sz="1800" dirty="0" err="1" smtClean="0"/>
              <a:t>advanced</a:t>
            </a:r>
            <a:r>
              <a:rPr lang="it-IT" sz="1800" dirty="0" smtClean="0"/>
              <a:t> stage, </a:t>
            </a:r>
            <a:r>
              <a:rPr lang="it-IT" sz="1800" dirty="0" err="1" smtClean="0"/>
              <a:t>mechanical</a:t>
            </a:r>
            <a:r>
              <a:rPr lang="it-IT" sz="1800" dirty="0" smtClean="0"/>
              <a:t> </a:t>
            </a:r>
            <a:r>
              <a:rPr lang="it-IT" sz="1800" dirty="0" err="1" smtClean="0"/>
              <a:t>details</a:t>
            </a:r>
            <a:r>
              <a:rPr lang="it-IT" sz="1800" dirty="0" smtClean="0"/>
              <a:t> </a:t>
            </a:r>
            <a:r>
              <a:rPr lang="it-IT" sz="1800" dirty="0" err="1" smtClean="0"/>
              <a:t>being</a:t>
            </a:r>
            <a:r>
              <a:rPr lang="it-IT" sz="1800" dirty="0" smtClean="0"/>
              <a:t> </a:t>
            </a:r>
            <a:r>
              <a:rPr lang="it-IT" sz="1800" dirty="0" err="1" smtClean="0"/>
              <a:t>finalized</a:t>
            </a:r>
            <a:endParaRPr lang="it-IT" sz="1800" dirty="0" smtClean="0"/>
          </a:p>
          <a:p>
            <a:r>
              <a:rPr lang="it-IT" sz="1800" dirty="0" smtClean="0"/>
              <a:t>Standard </a:t>
            </a:r>
            <a:r>
              <a:rPr lang="it-IT" sz="1800" dirty="0" smtClean="0"/>
              <a:t>Vacuum Technologies to optimize gas handling</a:t>
            </a:r>
          </a:p>
          <a:p>
            <a:r>
              <a:rPr lang="it-IT" sz="1800" dirty="0" smtClean="0"/>
              <a:t>Two tuneable mirrors system for using the </a:t>
            </a:r>
            <a:r>
              <a:rPr lang="it-IT" sz="1800" dirty="0" err="1" smtClean="0"/>
              <a:t>same</a:t>
            </a:r>
            <a:r>
              <a:rPr lang="it-IT" sz="1800" dirty="0" smtClean="0"/>
              <a:t> </a:t>
            </a:r>
            <a:r>
              <a:rPr lang="it-IT" sz="1800" dirty="0" smtClean="0"/>
              <a:t>detector </a:t>
            </a:r>
          </a:p>
          <a:p>
            <a:r>
              <a:rPr lang="it-IT" sz="1800" dirty="0"/>
              <a:t>C</a:t>
            </a:r>
            <a:r>
              <a:rPr lang="it-IT" sz="1800" dirty="0" smtClean="0"/>
              <a:t>ommon (</a:t>
            </a:r>
            <a:r>
              <a:rPr lang="it-IT" sz="1800" dirty="0" smtClean="0"/>
              <a:t>limited) </a:t>
            </a:r>
            <a:r>
              <a:rPr lang="it-IT" sz="1800" dirty="0" smtClean="0"/>
              <a:t>sensitive </a:t>
            </a:r>
            <a:r>
              <a:rPr lang="it-IT" sz="1800" dirty="0" err="1" smtClean="0"/>
              <a:t>surface</a:t>
            </a:r>
            <a:r>
              <a:rPr lang="it-IT" sz="1800" dirty="0" smtClean="0"/>
              <a:t> </a:t>
            </a:r>
            <a:r>
              <a:rPr lang="it-IT" sz="1800" dirty="0" smtClean="0"/>
              <a:t>for both aerogel and gas photons</a:t>
            </a:r>
          </a:p>
          <a:p>
            <a:r>
              <a:rPr lang="it-IT" sz="1800" dirty="0" smtClean="0"/>
              <a:t>Detector and aerogel box isolated from the gas tank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905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68000"/>
              </p:ext>
            </p:extLst>
          </p:nvPr>
        </p:nvGraphicFramePr>
        <p:xfrm>
          <a:off x="179508" y="881806"/>
          <a:ext cx="86409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97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8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Activity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T1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T2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T3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T4</a:t>
                      </a:r>
                      <a:endParaRPr lang="en-US" sz="16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spc="-1" dirty="0" smtClean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Prototype Component</a:t>
                      </a:r>
                      <a:r>
                        <a:rPr lang="it-IT" sz="1600" b="0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procurement</a:t>
                      </a:r>
                      <a:endParaRPr lang="en-US" sz="1600" b="0" spc="-1" dirty="0" smtClean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Prototype</a:t>
                      </a:r>
                      <a:r>
                        <a:rPr lang="it-IT" sz="1600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construction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Prototype simulation analysis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Prototype lab test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Aerogel-gas long term test</a:t>
                      </a:r>
                      <a:endParaRPr lang="en-US" sz="160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Sensor characterization</a:t>
                      </a:r>
                      <a:r>
                        <a:rPr lang="it-IT" sz="1600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(mRICH + dRICH)</a:t>
                      </a:r>
                      <a:endParaRPr lang="en-US" sz="160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Electronics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 and integration (mRICH + dRICH)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36000" marB="360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5422056"/>
            <a:ext cx="876763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Important components (electronics and sensors) of the dRICH prototype are shared with the mRICH development</a:t>
            </a:r>
          </a:p>
          <a:p>
            <a:r>
              <a:rPr lang="it-IT" b="1" dirty="0"/>
              <a:t>CLAS12 infrastructures available in </a:t>
            </a:r>
            <a:r>
              <a:rPr lang="it-IT" b="1" dirty="0" smtClean="0"/>
              <a:t>Ferrara/JLab </a:t>
            </a:r>
            <a:r>
              <a:rPr lang="it-IT" b="1" dirty="0" smtClean="0"/>
              <a:t>is </a:t>
            </a:r>
            <a:r>
              <a:rPr lang="it-IT" b="1" dirty="0"/>
              <a:t>used for aerogel-gas </a:t>
            </a:r>
            <a:r>
              <a:rPr lang="it-IT" b="1" dirty="0" smtClean="0"/>
              <a:t>studies and photon sensors characterization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38E0-128C-48D6-8773-A265EFA0E16D}" type="slidenum">
              <a:rPr lang="en-US" smtClean="0"/>
              <a:t>6</a:t>
            </a:fld>
            <a:endParaRPr lang="en-US"/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xmlns="" id="{3C00557C-157A-DF4A-8AEC-D8ABD4D7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72" y="80704"/>
            <a:ext cx="7196213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963" dirty="0" smtClean="0">
                <a:solidFill>
                  <a:srgbClr val="006633"/>
                </a:solidFill>
                <a:latin typeface="Times New Roman" charset="0"/>
                <a:cs typeface="Arial" charset="0"/>
              </a:rPr>
              <a:t>FY20 </a:t>
            </a:r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outlook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265" y="4551153"/>
            <a:ext cx="807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Contract awarded for mechanics and aerogel, funds secured for mirror system and </a:t>
            </a:r>
          </a:p>
          <a:p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t least the cheaper </a:t>
            </a:r>
            <a:r>
              <a:rPr lang="en-US" b="1" dirty="0" err="1" smtClean="0">
                <a:solidFill>
                  <a:srgbClr val="0000FF"/>
                </a:solidFill>
              </a:rPr>
              <a:t>freon</a:t>
            </a:r>
            <a:r>
              <a:rPr lang="en-US" b="1" dirty="0" smtClean="0">
                <a:solidFill>
                  <a:srgbClr val="0000FF"/>
                </a:solidFill>
              </a:rPr>
              <a:t> gas. Sensor characterization campaign initiated.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323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5869</TotalTime>
  <Words>775</Words>
  <Application>Microsoft Macintosh PowerPoint</Application>
  <PresentationFormat>On-screen Show (4:3)</PresentationFormat>
  <Paragraphs>75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Theme</vt:lpstr>
      <vt:lpstr>PowerPoint Presentation</vt:lpstr>
      <vt:lpstr>PowerPoint Presentation</vt:lpstr>
      <vt:lpstr>dRICH in EIC - baseline model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psTOF Self-Determined Start Time Study</dc:title>
  <dc:creator>Mickey Chiu</dc:creator>
  <cp:lastModifiedBy>Marco Contalbrigo</cp:lastModifiedBy>
  <cp:revision>249</cp:revision>
  <dcterms:created xsi:type="dcterms:W3CDTF">2017-01-16T16:17:30Z</dcterms:created>
  <dcterms:modified xsi:type="dcterms:W3CDTF">2020-01-22T15:40:44Z</dcterms:modified>
</cp:coreProperties>
</file>