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84" r:id="rId1"/>
  </p:sldMasterIdLst>
  <p:notesMasterIdLst>
    <p:notesMasterId r:id="rId27"/>
  </p:notesMasterIdLst>
  <p:sldIdLst>
    <p:sldId id="624" r:id="rId2"/>
    <p:sldId id="623" r:id="rId3"/>
    <p:sldId id="614" r:id="rId4"/>
    <p:sldId id="616" r:id="rId5"/>
    <p:sldId id="618" r:id="rId6"/>
    <p:sldId id="631" r:id="rId7"/>
    <p:sldId id="606" r:id="rId8"/>
    <p:sldId id="605" r:id="rId9"/>
    <p:sldId id="637" r:id="rId10"/>
    <p:sldId id="634" r:id="rId11"/>
    <p:sldId id="632" r:id="rId12"/>
    <p:sldId id="617" r:id="rId13"/>
    <p:sldId id="612" r:id="rId14"/>
    <p:sldId id="654" r:id="rId15"/>
    <p:sldId id="638" r:id="rId16"/>
    <p:sldId id="652" r:id="rId17"/>
    <p:sldId id="653" r:id="rId18"/>
    <p:sldId id="651" r:id="rId19"/>
    <p:sldId id="640" r:id="rId20"/>
    <p:sldId id="641" r:id="rId21"/>
    <p:sldId id="642" r:id="rId22"/>
    <p:sldId id="646" r:id="rId23"/>
    <p:sldId id="647" r:id="rId24"/>
    <p:sldId id="648" r:id="rId25"/>
    <p:sldId id="649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FF"/>
    <a:srgbClr val="0066FF"/>
    <a:srgbClr val="008000"/>
    <a:srgbClr val="9B1C23"/>
    <a:srgbClr val="CCECFF"/>
    <a:srgbClr val="FFFFCC"/>
    <a:srgbClr val="00FF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98" autoAdjust="0"/>
    <p:restoredTop sz="94605" autoAdjust="0"/>
  </p:normalViewPr>
  <p:slideViewPr>
    <p:cSldViewPr snapToGrid="0" snapToObjects="1">
      <p:cViewPr>
        <p:scale>
          <a:sx n="355" d="100"/>
          <a:sy n="355" d="100"/>
        </p:scale>
        <p:origin x="472" y="7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E68F2-64C3-7E42-990B-A41EE5077642}" type="datetimeFigureOut">
              <a:rPr lang="en-US" smtClean="0"/>
              <a:t>23/07/20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FAA75D-8E96-E047-BBCC-D73986C3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07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Vanno</a:t>
            </a:r>
            <a:r>
              <a:rPr lang="en-US" dirty="0" smtClean="0"/>
              <a:t> </a:t>
            </a:r>
            <a:r>
              <a:rPr lang="en-US" dirty="0" err="1" smtClean="0"/>
              <a:t>messi</a:t>
            </a: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innovativi</a:t>
            </a:r>
            <a:r>
              <a:rPr lang="en-US" dirty="0" smtClean="0"/>
              <a:t>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78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20/Mar/2020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E.Cisbani, M.Contalbrigo - dRICH status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62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20/Mar/2020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E.Cisbani, M.Contalbrigo - dRICH status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59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20/Mar/2020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E.Cisbani, M.Contalbrigo - dRICH status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92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04707"/>
            <a:ext cx="2133600" cy="258330"/>
          </a:xfrm>
        </p:spPr>
        <p:txBody>
          <a:bodyPr/>
          <a:lstStyle/>
          <a:p>
            <a:r>
              <a:rPr lang="en-US" smtClean="0"/>
              <a:t>20/Mar/2020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04707"/>
            <a:ext cx="2895600" cy="258330"/>
          </a:xfrm>
        </p:spPr>
        <p:txBody>
          <a:bodyPr/>
          <a:lstStyle/>
          <a:p>
            <a:r>
              <a:rPr lang="en-US" smtClean="0"/>
              <a:t>E.Cisbani, M.Contalbrigo - dRICH status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04707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10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20/Mar/2020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E.Cisbani, M.Contalbrigo - dRICH status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89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20/Mar/2020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E.Cisbani, M.Contalbrigo - dRICH status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9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20/Mar/2020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E.Cisbani, M.Contalbrigo - dRICH status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89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20/Mar/2020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E.Cisbani, M.Contalbrigo - dRICH status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7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20/Mar/2020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E.Cisbani, M.Contalbrigo - dRICH status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20/Mar/2020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E.Cisbani, M.Contalbrigo - dRICH status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76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20/Mar/2020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E.Cisbani, M.Contalbrigo - dRICH status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12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5658"/>
            <a:ext cx="8229600" cy="645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04709"/>
            <a:ext cx="2133600" cy="2167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20/Mar/2020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04709"/>
            <a:ext cx="2895600" cy="2167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E.Cisbani, M.Contalbrigo - dRICH status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04709"/>
            <a:ext cx="2133600" cy="2167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60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jpg"/><Relationship Id="rId7" Type="http://schemas.openxmlformats.org/officeDocument/2006/relationships/image" Target="../media/image43.png"/><Relationship Id="rId8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openxmlformats.org/officeDocument/2006/relationships/image" Target="../media/image52.png"/><Relationship Id="rId11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jpe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0" Type="http://schemas.openxmlformats.org/officeDocument/2006/relationships/image" Target="../media/image71.png"/><Relationship Id="rId11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1120" y="564205"/>
            <a:ext cx="833120" cy="32330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17" y="557213"/>
            <a:ext cx="6539043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410200" y="446119"/>
            <a:ext cx="1271659" cy="3351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7404" y="4398545"/>
            <a:ext cx="5365432" cy="20046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1600" dirty="0" err="1" smtClean="0"/>
              <a:t>dRICH</a:t>
            </a:r>
            <a:r>
              <a:rPr lang="it-IT" sz="1600" dirty="0" smtClean="0"/>
              <a:t>: </a:t>
            </a:r>
            <a:r>
              <a:rPr lang="it-IT" sz="1600" dirty="0"/>
              <a:t> </a:t>
            </a:r>
            <a:r>
              <a:rPr lang="it-IT" sz="1600" dirty="0" err="1" smtClean="0"/>
              <a:t>flexible</a:t>
            </a:r>
            <a:r>
              <a:rPr lang="it-IT" sz="1600" dirty="0" smtClean="0"/>
              <a:t> </a:t>
            </a:r>
            <a:r>
              <a:rPr lang="it-IT" sz="1600" dirty="0" err="1" smtClean="0"/>
              <a:t>configuration</a:t>
            </a:r>
            <a:r>
              <a:rPr lang="it-IT" sz="1600" dirty="0" smtClean="0"/>
              <a:t> (JLEIC, </a:t>
            </a:r>
            <a:r>
              <a:rPr lang="it-IT" sz="1600" dirty="0" err="1" smtClean="0"/>
              <a:t>ePHENIX</a:t>
            </a:r>
            <a:r>
              <a:rPr lang="it-IT" sz="1600" dirty="0" smtClean="0"/>
              <a:t>)</a:t>
            </a:r>
          </a:p>
          <a:p>
            <a:pPr>
              <a:lnSpc>
                <a:spcPct val="120000"/>
              </a:lnSpc>
            </a:pPr>
            <a:endParaRPr lang="it-IT" sz="800" b="1" dirty="0" smtClean="0"/>
          </a:p>
          <a:p>
            <a:pPr>
              <a:lnSpc>
                <a:spcPct val="120000"/>
              </a:lnSpc>
            </a:pPr>
            <a:r>
              <a:rPr lang="it-IT" sz="1600" dirty="0" err="1" smtClean="0"/>
              <a:t>Radiators</a:t>
            </a:r>
            <a:r>
              <a:rPr lang="it-IT" sz="1600" dirty="0" smtClean="0"/>
              <a:t>:   </a:t>
            </a:r>
            <a:r>
              <a:rPr lang="it-IT" sz="1600" dirty="0" err="1" smtClean="0"/>
              <a:t>Aerogel</a:t>
            </a:r>
            <a:r>
              <a:rPr lang="it-IT" sz="1600" dirty="0" smtClean="0"/>
              <a:t> (n</a:t>
            </a:r>
            <a:r>
              <a:rPr lang="it-IT" sz="1600" baseline="-25000" dirty="0" smtClean="0"/>
              <a:t>AERO</a:t>
            </a:r>
            <a:r>
              <a:rPr lang="it-IT" sz="1600" dirty="0" smtClean="0"/>
              <a:t>~1.02) +  </a:t>
            </a:r>
            <a:r>
              <a:rPr lang="it-IT" sz="1600" dirty="0"/>
              <a:t>Gas (</a:t>
            </a:r>
            <a:r>
              <a:rPr lang="it-IT" sz="1600" dirty="0" smtClean="0"/>
              <a:t>n</a:t>
            </a:r>
            <a:r>
              <a:rPr lang="it-IT" sz="1600" baseline="-25000" dirty="0" smtClean="0"/>
              <a:t>C2F6 </a:t>
            </a:r>
            <a:r>
              <a:rPr lang="it-IT" sz="1600" dirty="0" smtClean="0"/>
              <a:t>~</a:t>
            </a:r>
            <a:r>
              <a:rPr lang="it-IT" sz="1600" baseline="-25000" dirty="0" smtClean="0"/>
              <a:t> </a:t>
            </a:r>
            <a:r>
              <a:rPr lang="it-IT" sz="1600" dirty="0" smtClean="0"/>
              <a:t>1.0008)</a:t>
            </a:r>
          </a:p>
          <a:p>
            <a:pPr>
              <a:lnSpc>
                <a:spcPct val="120000"/>
              </a:lnSpc>
            </a:pPr>
            <a:r>
              <a:rPr lang="it-IT" sz="1600" dirty="0" smtClean="0"/>
              <a:t>Detector:    0.5 m</a:t>
            </a:r>
            <a:r>
              <a:rPr lang="it-IT" sz="1600" baseline="30000" dirty="0" smtClean="0"/>
              <a:t>2</a:t>
            </a:r>
            <a:r>
              <a:rPr lang="it-IT" sz="1600" dirty="0" smtClean="0"/>
              <a:t>/</a:t>
            </a:r>
            <a:r>
              <a:rPr lang="it-IT" sz="1600" dirty="0" err="1" smtClean="0"/>
              <a:t>sector</a:t>
            </a:r>
            <a:r>
              <a:rPr lang="it-IT" sz="1600" dirty="0" smtClean="0"/>
              <a:t> , 3x3 mm</a:t>
            </a:r>
            <a:r>
              <a:rPr lang="it-IT" sz="1600" baseline="30000" dirty="0" smtClean="0"/>
              <a:t>2</a:t>
            </a:r>
            <a:r>
              <a:rPr lang="it-IT" sz="1600" dirty="0" smtClean="0"/>
              <a:t> pixel</a:t>
            </a:r>
          </a:p>
          <a:p>
            <a:pPr>
              <a:lnSpc>
                <a:spcPct val="120000"/>
              </a:lnSpc>
            </a:pPr>
            <a:r>
              <a:rPr lang="it-IT" sz="1600" dirty="0"/>
              <a:t> </a:t>
            </a:r>
            <a:r>
              <a:rPr lang="it-IT" sz="1600" dirty="0" smtClean="0"/>
              <a:t>                    Single-</a:t>
            </a:r>
            <a:r>
              <a:rPr lang="it-IT" sz="1600" dirty="0" err="1" smtClean="0"/>
              <a:t>photon</a:t>
            </a:r>
            <a:r>
              <a:rPr lang="it-IT" sz="1600" dirty="0" smtClean="0"/>
              <a:t> </a:t>
            </a:r>
            <a:r>
              <a:rPr lang="it-IT" sz="1600" dirty="0" err="1" smtClean="0"/>
              <a:t>detection</a:t>
            </a:r>
            <a:r>
              <a:rPr lang="it-IT" sz="1600" dirty="0" smtClean="0"/>
              <a:t> in ~1T </a:t>
            </a:r>
            <a:r>
              <a:rPr lang="it-IT" sz="1600" dirty="0" err="1" smtClean="0"/>
              <a:t>magnetic</a:t>
            </a:r>
            <a:r>
              <a:rPr lang="it-IT" sz="1600" dirty="0" smtClean="0"/>
              <a:t> </a:t>
            </a:r>
            <a:r>
              <a:rPr lang="it-IT" sz="1600" dirty="0" err="1" smtClean="0"/>
              <a:t>field</a:t>
            </a:r>
            <a:endParaRPr lang="it-IT" sz="1600" dirty="0" smtClean="0"/>
          </a:p>
          <a:p>
            <a:pPr>
              <a:lnSpc>
                <a:spcPct val="120000"/>
              </a:lnSpc>
            </a:pPr>
            <a:r>
              <a:rPr lang="it-IT" sz="1600" dirty="0"/>
              <a:t> </a:t>
            </a:r>
            <a:r>
              <a:rPr lang="it-IT" sz="1600" dirty="0" smtClean="0"/>
              <a:t>                    </a:t>
            </a:r>
            <a:r>
              <a:rPr lang="it-IT" sz="1600" dirty="0" err="1" smtClean="0"/>
              <a:t>Outside</a:t>
            </a:r>
            <a:r>
              <a:rPr lang="it-IT" sz="1600" dirty="0" smtClean="0"/>
              <a:t> </a:t>
            </a:r>
            <a:r>
              <a:rPr lang="it-IT" sz="1600" dirty="0" err="1" smtClean="0"/>
              <a:t>acceptance</a:t>
            </a:r>
            <a:r>
              <a:rPr lang="it-IT" sz="1600" dirty="0" smtClean="0"/>
              <a:t>, </a:t>
            </a:r>
            <a:r>
              <a:rPr lang="it-IT" sz="1600" dirty="0" err="1" smtClean="0"/>
              <a:t>reduced</a:t>
            </a:r>
            <a:r>
              <a:rPr lang="it-IT" sz="1600" dirty="0" smtClean="0"/>
              <a:t> </a:t>
            </a:r>
            <a:r>
              <a:rPr lang="it-IT" sz="1600" dirty="0" err="1" smtClean="0"/>
              <a:t>constraints</a:t>
            </a:r>
            <a:endParaRPr lang="it-IT" sz="1600" dirty="0" smtClean="0"/>
          </a:p>
          <a:p>
            <a:pPr>
              <a:lnSpc>
                <a:spcPct val="120000"/>
              </a:lnSpc>
            </a:pPr>
            <a:r>
              <a:rPr lang="it-IT" sz="1600" dirty="0"/>
              <a:t> </a:t>
            </a:r>
            <a:r>
              <a:rPr lang="it-IT" sz="1600" dirty="0" smtClean="0"/>
              <a:t>                        </a:t>
            </a:r>
            <a:r>
              <a:rPr lang="it-IT" sz="1600" dirty="0" smtClean="0">
                <a:sym typeface="Wingdings"/>
              </a:rPr>
              <a:t> best candidate for SiPM option</a:t>
            </a:r>
            <a:endParaRPr lang="it-IT" sz="1600" dirty="0" smtClean="0"/>
          </a:p>
        </p:txBody>
      </p:sp>
      <p:grpSp>
        <p:nvGrpSpPr>
          <p:cNvPr id="44" name="Group 43"/>
          <p:cNvGrpSpPr/>
          <p:nvPr/>
        </p:nvGrpSpPr>
        <p:grpSpPr>
          <a:xfrm>
            <a:off x="5552699" y="2992119"/>
            <a:ext cx="3481506" cy="2160000"/>
            <a:chOff x="5608433" y="3627119"/>
            <a:chExt cx="3481506" cy="2160000"/>
          </a:xfrm>
        </p:grpSpPr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8433" y="3627119"/>
              <a:ext cx="3481506" cy="216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7" name="Rounded Rectangle 36"/>
            <p:cNvSpPr/>
            <p:nvPr/>
          </p:nvSpPr>
          <p:spPr>
            <a:xfrm>
              <a:off x="7444740" y="3892550"/>
              <a:ext cx="685800" cy="150876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6106509" y="5419013"/>
            <a:ext cx="2536739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Phase Space:</a:t>
            </a:r>
          </a:p>
          <a:p>
            <a:r>
              <a:rPr lang="it-IT" sz="1600" dirty="0" smtClean="0"/>
              <a:t>- Polar angle: 5-25 deg</a:t>
            </a:r>
          </a:p>
          <a:p>
            <a:pPr marL="92075" indent="-92075">
              <a:buFontTx/>
              <a:buChar char="-"/>
            </a:pPr>
            <a:r>
              <a:rPr lang="it-IT" sz="1600" dirty="0" smtClean="0"/>
              <a:t>Momentum: 3-60 GeV/c</a:t>
            </a:r>
          </a:p>
        </p:txBody>
      </p:sp>
      <p:sp>
        <p:nvSpPr>
          <p:cNvPr id="30" name="Rectangle 29"/>
          <p:cNvSpPr/>
          <p:nvPr/>
        </p:nvSpPr>
        <p:spPr>
          <a:xfrm>
            <a:off x="0" y="6609301"/>
            <a:ext cx="9144000" cy="258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609301"/>
            <a:ext cx="213360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23/July/2020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609301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957736" y="-42760"/>
            <a:ext cx="5335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Dual Radiator RICH in EIC Hadron-</a:t>
            </a:r>
            <a:r>
              <a:rPr lang="en-US" sz="2400" dirty="0" err="1" smtClean="0">
                <a:solidFill>
                  <a:schemeClr val="bg1"/>
                </a:solidFill>
              </a:rPr>
              <a:t>endcap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6702902" y="572467"/>
            <a:ext cx="1719899" cy="2190508"/>
            <a:chOff x="6869125" y="3404676"/>
            <a:chExt cx="1719899" cy="219050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2860" y="3435184"/>
              <a:ext cx="1716164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869125" y="3404676"/>
              <a:ext cx="918514" cy="31892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it-IT" sz="1600" dirty="0" smtClean="0">
                  <a:solidFill>
                    <a:schemeClr val="bg1"/>
                  </a:solidFill>
                </a:rPr>
                <a:t>ePHENIX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7293452" y="3665371"/>
              <a:ext cx="1113947" cy="185278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3" name="Curved Connector 42"/>
          <p:cNvCxnSpPr>
            <a:stCxn id="42" idx="1"/>
          </p:cNvCxnSpPr>
          <p:nvPr/>
        </p:nvCxnSpPr>
        <p:spPr>
          <a:xfrm rot="10800000" flipV="1">
            <a:off x="5552699" y="1759551"/>
            <a:ext cx="1574530" cy="691547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>
            <a:stCxn id="37" idx="0"/>
          </p:cNvCxnSpPr>
          <p:nvPr/>
        </p:nvCxnSpPr>
        <p:spPr>
          <a:xfrm rot="16200000" flipV="1">
            <a:off x="6239079" y="1764722"/>
            <a:ext cx="806450" cy="2179205"/>
          </a:xfrm>
          <a:prstGeom prst="curved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6436080" y="4654599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JLEIC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439920" y="602975"/>
            <a:ext cx="970280" cy="2301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365951" y="505115"/>
            <a:ext cx="11359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Hit on detector</a:t>
            </a:r>
            <a:endParaRPr lang="en-US" sz="1200" dirty="0"/>
          </a:p>
        </p:txBody>
      </p:sp>
      <p:sp>
        <p:nvSpPr>
          <p:cNvPr id="26" name="Rectangle 25"/>
          <p:cNvSpPr/>
          <p:nvPr/>
        </p:nvSpPr>
        <p:spPr>
          <a:xfrm>
            <a:off x="4714616" y="779631"/>
            <a:ext cx="695585" cy="2770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704456" y="789791"/>
            <a:ext cx="1144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Photon impact </a:t>
            </a:r>
          </a:p>
          <a:p>
            <a:r>
              <a:rPr lang="en-US" sz="1200" dirty="0" smtClean="0"/>
              <a:t>      on mirror(s)</a:t>
            </a:r>
            <a:endParaRPr lang="en-US" sz="1200" dirty="0"/>
          </a:p>
        </p:txBody>
      </p:sp>
      <p:sp>
        <p:nvSpPr>
          <p:cNvPr id="3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7997" y="6600834"/>
            <a:ext cx="355766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EIC Detector R&amp;D Advisory Committee Meeting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17" y="3939527"/>
            <a:ext cx="13167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INFN &amp; DUKE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793864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263073" y="3844219"/>
            <a:ext cx="8636000" cy="26835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33" y="3921358"/>
            <a:ext cx="3941557" cy="252291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475" y="3921357"/>
            <a:ext cx="3772434" cy="24925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145154" y="-42760"/>
            <a:ext cx="2945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SiPM Characterization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5041" y="502536"/>
            <a:ext cx="7152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SiPM characterization and proton irradiation @ Proton Therapy </a:t>
            </a:r>
            <a:r>
              <a:rPr lang="en-US" sz="1600" dirty="0"/>
              <a:t>C</a:t>
            </a:r>
            <a:r>
              <a:rPr lang="en-US" sz="1600" dirty="0" smtClean="0"/>
              <a:t>enter of Trento, IT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294" y="946456"/>
            <a:ext cx="3518291" cy="23276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8629" y="959063"/>
            <a:ext cx="3230880" cy="231499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5561" y="3350908"/>
            <a:ext cx="3830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</a:t>
            </a:r>
            <a:r>
              <a:rPr lang="en-US" sz="1600" dirty="0" smtClean="0"/>
              <a:t>-V characteristics         &amp;       Signal sampling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4787509" y="3336302"/>
            <a:ext cx="3264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Temperature control and treatments</a:t>
            </a:r>
            <a:endParaRPr lang="en-US" sz="1600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263073" y="3714030"/>
            <a:ext cx="1660070" cy="8184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73448" y="3722214"/>
            <a:ext cx="0" cy="15240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562247" y="4325306"/>
            <a:ext cx="665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Raw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Filtered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18691" y="6273622"/>
            <a:ext cx="471715" cy="1179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328735" y="6214892"/>
            <a:ext cx="919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V_bias</a:t>
            </a:r>
            <a:r>
              <a:rPr lang="en-US" sz="1400" dirty="0" smtClean="0"/>
              <a:t> (V)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327996" y="5560107"/>
            <a:ext cx="186902" cy="2119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19802" y="4354286"/>
            <a:ext cx="186902" cy="4239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166514" y="4205659"/>
            <a:ext cx="4832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 </a:t>
            </a:r>
            <a:r>
              <a:rPr lang="en-US" sz="1400" dirty="0" smtClean="0"/>
              <a:t>(A</a:t>
            </a:r>
            <a:r>
              <a:rPr lang="en-US" sz="1400" dirty="0" smtClean="0"/>
              <a:t>) </a:t>
            </a:r>
            <a:endParaRPr lang="en-US" sz="14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64352" y="5121766"/>
            <a:ext cx="2467428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1164352" y="4902088"/>
            <a:ext cx="0" cy="37207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631780" y="4934770"/>
            <a:ext cx="0" cy="37207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062422" y="4850205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Working range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97865" y="5937893"/>
            <a:ext cx="942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Break-down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434408" y="4037554"/>
            <a:ext cx="1173843" cy="1814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554053" y="3969255"/>
            <a:ext cx="19533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Dark counts after irradiation</a:t>
            </a:r>
            <a:endParaRPr lang="en-US" sz="1200" dirty="0"/>
          </a:p>
        </p:txBody>
      </p:sp>
      <p:sp>
        <p:nvSpPr>
          <p:cNvPr id="39" name="Rectangle 38"/>
          <p:cNvSpPr/>
          <p:nvPr/>
        </p:nvSpPr>
        <p:spPr>
          <a:xfrm>
            <a:off x="7608251" y="6273958"/>
            <a:ext cx="1173843" cy="1542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7843069" y="6233314"/>
            <a:ext cx="860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Time (ns)</a:t>
            </a:r>
            <a:endParaRPr lang="en-US" sz="1400" dirty="0"/>
          </a:p>
        </p:txBody>
      </p:sp>
      <p:sp>
        <p:nvSpPr>
          <p:cNvPr id="41" name="Rectangle 40"/>
          <p:cNvSpPr/>
          <p:nvPr/>
        </p:nvSpPr>
        <p:spPr>
          <a:xfrm>
            <a:off x="5112973" y="3977449"/>
            <a:ext cx="177524" cy="2087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 rot="16200000">
            <a:off x="4221501" y="4504190"/>
            <a:ext cx="1525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Sampled signal (V)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303620" y="5404452"/>
            <a:ext cx="324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Symbol" charset="2"/>
                <a:cs typeface="Symbol" charset="2"/>
              </a:rPr>
              <a:t>d</a:t>
            </a:r>
            <a:r>
              <a:rPr lang="en-US" sz="1400" dirty="0" err="1" smtClean="0"/>
              <a:t>I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3" name="Rectangle 2"/>
          <p:cNvSpPr/>
          <p:nvPr/>
        </p:nvSpPr>
        <p:spPr>
          <a:xfrm>
            <a:off x="4357320" y="3575047"/>
            <a:ext cx="446577" cy="30014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76932" y="3853290"/>
            <a:ext cx="4064000" cy="2683530"/>
          </a:xfrm>
          <a:prstGeom prst="rect">
            <a:avLst/>
          </a:prstGeom>
          <a:noFill/>
          <a:ln w="381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819456" y="3853290"/>
            <a:ext cx="4064000" cy="2683530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2697358" y="3722224"/>
            <a:ext cx="212558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822947" y="3722224"/>
            <a:ext cx="0" cy="15240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821688" y="4008083"/>
            <a:ext cx="1973080" cy="1814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809493" y="3931801"/>
            <a:ext cx="1995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Dark current after irradiation</a:t>
            </a:r>
            <a:endParaRPr lang="en-US" sz="1200" dirty="0"/>
          </a:p>
        </p:txBody>
      </p:sp>
      <p:sp>
        <p:nvSpPr>
          <p:cNvPr id="45" name="Rectangle 44"/>
          <p:cNvSpPr/>
          <p:nvPr/>
        </p:nvSpPr>
        <p:spPr>
          <a:xfrm>
            <a:off x="0" y="6609301"/>
            <a:ext cx="9144000" cy="258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609301"/>
            <a:ext cx="213360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23/July/2020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609301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7997" y="6600834"/>
            <a:ext cx="355766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EIC Detector R&amp;D Advisory Committee Meeting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021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238" y="3565070"/>
            <a:ext cx="4168603" cy="270044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645287" y="-42760"/>
            <a:ext cx="1944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SiPM Readout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65751" y="640080"/>
            <a:ext cx="1554729" cy="2235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162112" y="4407368"/>
            <a:ext cx="2700447" cy="1015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8504" y="640080"/>
            <a:ext cx="4024705" cy="27004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34" y="3565071"/>
            <a:ext cx="3587358" cy="27004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0329" y="580788"/>
            <a:ext cx="453958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SiPM: </a:t>
            </a:r>
            <a:r>
              <a:rPr lang="en-US" sz="1400" dirty="0" smtClean="0"/>
              <a:t>   sampled for vendor, type and dose (at groups of 4)</a:t>
            </a:r>
          </a:p>
          <a:p>
            <a:r>
              <a:rPr lang="en-US" sz="1400" dirty="0" smtClean="0"/>
              <a:t>               organized in 8 x 4 matrices for imaging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</a:t>
            </a:r>
          </a:p>
          <a:p>
            <a:r>
              <a:rPr lang="en-US" sz="1400" b="1" dirty="0" smtClean="0"/>
              <a:t>SiPM board:   </a:t>
            </a:r>
            <a:r>
              <a:rPr lang="en-US" sz="1400" dirty="0" smtClean="0"/>
              <a:t>bias distributors and signal pre-conditioning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         compatible with temperature treatments and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         laboratory characterization</a:t>
            </a:r>
          </a:p>
          <a:p>
            <a:endParaRPr lang="en-US" sz="1400" dirty="0" smtClean="0"/>
          </a:p>
          <a:p>
            <a:r>
              <a:rPr lang="en-US" sz="1400" b="1" dirty="0"/>
              <a:t>ALCOR chip:  </a:t>
            </a:r>
            <a:r>
              <a:rPr lang="en-US" sz="1400" dirty="0"/>
              <a:t>under development at INFN: </a:t>
            </a:r>
          </a:p>
          <a:p>
            <a:r>
              <a:rPr lang="en-US" sz="1400" dirty="0"/>
              <a:t>                        </a:t>
            </a:r>
            <a:r>
              <a:rPr lang="en-US" sz="1400" dirty="0" err="1"/>
              <a:t>ToT</a:t>
            </a:r>
            <a:r>
              <a:rPr lang="en-US" sz="1400" dirty="0"/>
              <a:t> architecture for cryogenic application</a:t>
            </a:r>
          </a:p>
          <a:p>
            <a:r>
              <a:rPr lang="en-US" sz="1400" dirty="0"/>
              <a:t>                        32 channels, 50 </a:t>
            </a:r>
            <a:r>
              <a:rPr lang="en-US" sz="1400" dirty="0" err="1"/>
              <a:t>ps</a:t>
            </a:r>
            <a:r>
              <a:rPr lang="en-US" sz="1400" dirty="0"/>
              <a:t> TDC, &gt;500 kHz/</a:t>
            </a:r>
            <a:r>
              <a:rPr lang="en-US" sz="1400" dirty="0" smtClean="0"/>
              <a:t>channel</a:t>
            </a:r>
            <a:endParaRPr lang="en-US" sz="1400" dirty="0"/>
          </a:p>
          <a:p>
            <a:endParaRPr lang="en-US" sz="1400" dirty="0"/>
          </a:p>
          <a:p>
            <a:r>
              <a:rPr lang="en-US" sz="1400" b="1" dirty="0" smtClean="0"/>
              <a:t>ALCOR board:</a:t>
            </a:r>
            <a:r>
              <a:rPr lang="en-US" sz="1400" dirty="0" smtClean="0"/>
              <a:t>   connecting to a Xilinx FPGA via firefly lines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6609301"/>
            <a:ext cx="9144000" cy="258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609301"/>
            <a:ext cx="213360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23/July/2020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609301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7997" y="6600834"/>
            <a:ext cx="355766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EIC Detector R&amp;D Advisory Committee Meeting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830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08416" y="-85271"/>
            <a:ext cx="418127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Activity Plan &amp; Deliverables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588441" y="1991360"/>
            <a:ext cx="3648279" cy="4399280"/>
          </a:xfrm>
          <a:prstGeom prst="wedgeRoundRectCallout">
            <a:avLst>
              <a:gd name="adj1" fmla="val -47784"/>
              <a:gd name="adj2" fmla="val -17628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59041" y="2103120"/>
            <a:ext cx="358617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                              </a:t>
            </a:r>
            <a:r>
              <a:rPr lang="en-US" sz="1600" b="1" dirty="0" smtClean="0"/>
              <a:t>2020</a:t>
            </a:r>
          </a:p>
          <a:p>
            <a:endParaRPr lang="en-US" sz="1600" b="1" dirty="0"/>
          </a:p>
          <a:p>
            <a:endParaRPr lang="en-US" sz="1600" dirty="0" smtClean="0"/>
          </a:p>
          <a:p>
            <a:r>
              <a:rPr lang="en-US" sz="1600" b="1" dirty="0" smtClean="0">
                <a:solidFill>
                  <a:srgbClr val="00CC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sz="1600" b="1" dirty="0" smtClean="0">
                <a:latin typeface="Zapf Dingbats"/>
                <a:ea typeface="Zapf Dingbats"/>
                <a:cs typeface="Zapf Dingbats"/>
                <a:sym typeface="Zapf Dingbats"/>
              </a:rPr>
              <a:t>   </a:t>
            </a:r>
            <a:r>
              <a:rPr lang="en-US" sz="1600" dirty="0" smtClean="0"/>
              <a:t>Prototype design, simulation and  implementation</a:t>
            </a:r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b="1" dirty="0" smtClean="0">
                <a:solidFill>
                  <a:srgbClr val="00CC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sz="1600" b="1" dirty="0" smtClean="0">
                <a:latin typeface="Zapf Dingbats"/>
                <a:ea typeface="Zapf Dingbats"/>
                <a:cs typeface="Zapf Dingbats"/>
                <a:sym typeface="Zapf Dingbats"/>
              </a:rPr>
              <a:t>   </a:t>
            </a:r>
            <a:r>
              <a:rPr lang="en-US" sz="1600" dirty="0" smtClean="0"/>
              <a:t>Basic mechanics Electronics </a:t>
            </a:r>
            <a:r>
              <a:rPr lang="en-US" sz="1600" dirty="0"/>
              <a:t> </a:t>
            </a:r>
            <a:r>
              <a:rPr lang="en-US" sz="1600" dirty="0" smtClean="0"/>
              <a:t>adaptation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sz="1600" b="1" dirty="0" smtClean="0">
                <a:latin typeface="Zapf Dingbats"/>
                <a:ea typeface="Zapf Dingbats"/>
                <a:cs typeface="Zapf Dingbats"/>
                <a:sym typeface="Zapf Dingbats"/>
              </a:rPr>
              <a:t>   </a:t>
            </a:r>
            <a:r>
              <a:rPr lang="en-US" sz="1600" dirty="0" smtClean="0"/>
              <a:t>Component test and selection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1600" b="1" dirty="0" smtClean="0">
                <a:solidFill>
                  <a:srgbClr val="00CC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sz="1600" b="1" dirty="0" smtClean="0">
                <a:latin typeface="Zapf Dingbats"/>
                <a:ea typeface="Zapf Dingbats"/>
                <a:cs typeface="Zapf Dingbats"/>
                <a:sym typeface="Zapf Dingbats"/>
              </a:rPr>
              <a:t>   </a:t>
            </a:r>
            <a:r>
              <a:rPr lang="en-US" sz="1600" dirty="0" smtClean="0"/>
              <a:t>Start of INFN funds</a:t>
            </a:r>
          </a:p>
          <a:p>
            <a:r>
              <a:rPr lang="en-US" sz="1600" dirty="0" smtClean="0"/>
              <a:t>      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5273041" y="1010460"/>
            <a:ext cx="3393440" cy="5380180"/>
          </a:xfrm>
          <a:prstGeom prst="wedgeRoundRectCallout">
            <a:avLst>
              <a:gd name="adj1" fmla="val -47962"/>
              <a:gd name="adj2" fmla="val -20755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511890" y="1010460"/>
            <a:ext cx="308347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                           </a:t>
            </a:r>
            <a:r>
              <a:rPr lang="en-US" sz="1600" b="1" dirty="0" smtClean="0"/>
              <a:t>2021</a:t>
            </a:r>
          </a:p>
          <a:p>
            <a:endParaRPr lang="en-US" sz="1400" dirty="0" smtClean="0"/>
          </a:p>
          <a:p>
            <a:r>
              <a:rPr lang="en-US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sz="1600" b="1" dirty="0" smtClean="0"/>
              <a:t>    Basic prototype </a:t>
            </a:r>
          </a:p>
          <a:p>
            <a:r>
              <a:rPr lang="en-US" sz="600" dirty="0" smtClean="0"/>
              <a:t> </a:t>
            </a:r>
          </a:p>
          <a:p>
            <a:r>
              <a:rPr lang="en-US" sz="1600" dirty="0" smtClean="0"/>
              <a:t>           - tracking</a:t>
            </a:r>
          </a:p>
          <a:p>
            <a:r>
              <a:rPr lang="en-US" sz="1600" dirty="0" smtClean="0"/>
              <a:t>           - 1 choice per radiator </a:t>
            </a:r>
          </a:p>
          <a:p>
            <a:r>
              <a:rPr lang="en-US" sz="1600" dirty="0" smtClean="0"/>
              <a:t>           - commercial mirror </a:t>
            </a:r>
          </a:p>
          <a:p>
            <a:r>
              <a:rPr lang="en-US" sz="1600" dirty="0" smtClean="0"/>
              <a:t>           - reference readout</a:t>
            </a:r>
            <a:endParaRPr lang="en-US" sz="1600" dirty="0"/>
          </a:p>
          <a:p>
            <a:endParaRPr lang="en-US" sz="1400" dirty="0" smtClean="0"/>
          </a:p>
          <a:p>
            <a:r>
              <a:rPr lang="en-US" sz="1600" b="1" dirty="0" smtClean="0">
                <a:solidFill>
                  <a:srgbClr val="FAC09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sz="1600" b="1" dirty="0" smtClean="0">
                <a:latin typeface="Zapf Dingbats"/>
                <a:ea typeface="Zapf Dingbats"/>
                <a:cs typeface="Zapf Dingbats"/>
                <a:sym typeface="Zapf Dingbats"/>
              </a:rPr>
              <a:t>   </a:t>
            </a:r>
            <a:r>
              <a:rPr lang="en-US" sz="1600" b="1" dirty="0" smtClean="0"/>
              <a:t>Beam Test 1</a:t>
            </a:r>
          </a:p>
          <a:p>
            <a:endParaRPr lang="en-US" sz="600" b="1" dirty="0" smtClean="0"/>
          </a:p>
          <a:p>
            <a:r>
              <a:rPr lang="en-US" sz="1600" dirty="0" smtClean="0"/>
              <a:t>           - MA-PMTs, </a:t>
            </a:r>
            <a:r>
              <a:rPr lang="en-US" sz="1600" dirty="0" err="1" smtClean="0"/>
              <a:t>SiPMs</a:t>
            </a:r>
            <a:endParaRPr lang="en-US" sz="1600" dirty="0" smtClean="0"/>
          </a:p>
          <a:p>
            <a:r>
              <a:rPr lang="en-US" sz="1600" dirty="0" smtClean="0"/>
              <a:t>           - </a:t>
            </a:r>
            <a:r>
              <a:rPr lang="en-US" sz="1600" dirty="0"/>
              <a:t>p</a:t>
            </a:r>
            <a:r>
              <a:rPr lang="en-US" sz="1600" dirty="0" smtClean="0"/>
              <a:t>roton beam </a:t>
            </a:r>
          </a:p>
          <a:p>
            <a:r>
              <a:rPr lang="en-US" sz="1600" dirty="0" smtClean="0"/>
              <a:t>           - </a:t>
            </a:r>
            <a:r>
              <a:rPr lang="en-US" sz="1600" dirty="0"/>
              <a:t>c</a:t>
            </a:r>
            <a:r>
              <a:rPr lang="en-US" sz="1600" dirty="0" smtClean="0"/>
              <a:t>ritical aspects</a:t>
            </a:r>
            <a:endParaRPr lang="en-US" sz="1600" dirty="0"/>
          </a:p>
          <a:p>
            <a:pPr marL="285750" indent="-285750">
              <a:buFontTx/>
              <a:buChar char="-"/>
            </a:pPr>
            <a:endParaRPr lang="en-US" sz="1000" dirty="0" smtClean="0"/>
          </a:p>
          <a:p>
            <a:pPr marL="285750" indent="-285750">
              <a:buFontTx/>
              <a:buChar char="-"/>
            </a:pPr>
            <a:endParaRPr lang="en-US" sz="1400" dirty="0" smtClean="0"/>
          </a:p>
          <a:p>
            <a:r>
              <a:rPr lang="en-US" sz="1600" b="1" dirty="0" smtClean="0">
                <a:solidFill>
                  <a:srgbClr val="FAC09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sz="1600" b="1" dirty="0" smtClean="0">
                <a:latin typeface="Zapf Dingbats"/>
                <a:ea typeface="Zapf Dingbats"/>
                <a:cs typeface="Zapf Dingbats"/>
                <a:sym typeface="Zapf Dingbats"/>
              </a:rPr>
              <a:t>   </a:t>
            </a:r>
            <a:r>
              <a:rPr lang="en-US" sz="1600" b="1" dirty="0" smtClean="0"/>
              <a:t>Optical components </a:t>
            </a:r>
          </a:p>
          <a:p>
            <a:r>
              <a:rPr lang="en-US" sz="1600" dirty="0" smtClean="0"/>
              <a:t>            - test  and selection</a:t>
            </a:r>
          </a:p>
          <a:p>
            <a:endParaRPr lang="en-US" sz="1400" dirty="0" smtClean="0"/>
          </a:p>
          <a:p>
            <a:endParaRPr lang="en-US" sz="1600" dirty="0"/>
          </a:p>
          <a:p>
            <a:r>
              <a:rPr lang="en-US" sz="1600" b="1" dirty="0" smtClean="0">
                <a:solidFill>
                  <a:srgbClr val="00CC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sz="1600" b="1" dirty="0" smtClean="0">
                <a:latin typeface="Zapf Dingbats"/>
                <a:ea typeface="Zapf Dingbats"/>
                <a:cs typeface="Zapf Dingbats"/>
                <a:sym typeface="Zapf Dingbats"/>
              </a:rPr>
              <a:t>   </a:t>
            </a:r>
            <a:r>
              <a:rPr lang="en-US" sz="1600" b="1" dirty="0" smtClean="0"/>
              <a:t>SiPM program</a:t>
            </a:r>
          </a:p>
          <a:p>
            <a:r>
              <a:rPr lang="en-US" sz="1600" dirty="0" smtClean="0"/>
              <a:t>            - radiation tolerance  </a:t>
            </a:r>
          </a:p>
          <a:p>
            <a:r>
              <a:rPr lang="en-US" sz="1600" dirty="0" smtClean="0"/>
              <a:t>            - and cooling program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248649" y="552494"/>
            <a:ext cx="860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As discussed with  the EIC R&amp;D Committee in September 2019 </a:t>
            </a:r>
            <a:r>
              <a:rPr lang="en-US" b="1" dirty="0" smtClean="0">
                <a:solidFill>
                  <a:srgbClr val="FF0000"/>
                </a:solidFill>
              </a:rPr>
              <a:t>for TDR readiness in 2023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60492" y="1010460"/>
            <a:ext cx="1850987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CC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 </a:t>
            </a:r>
            <a:r>
              <a:rPr lang="en-US" dirty="0" smtClean="0">
                <a:latin typeface="+mj-lt"/>
                <a:ea typeface="Zapf Dingbats"/>
                <a:cs typeface="Zapf Dingbats"/>
                <a:sym typeface="Zapf Dingbats"/>
              </a:rPr>
              <a:t>Ongoing</a:t>
            </a:r>
          </a:p>
          <a:p>
            <a:pPr marL="285750" indent="-285750">
              <a:buFont typeface="Zapf Dingbats" charset="0"/>
              <a:buChar char="✔"/>
            </a:pPr>
            <a:endParaRPr lang="en-US" sz="1000" dirty="0">
              <a:latin typeface="+mj-lt"/>
              <a:ea typeface="Zapf Dingbats"/>
              <a:cs typeface="Zapf Dingbats"/>
              <a:sym typeface="Zapf Dingbats"/>
            </a:endParaRPr>
          </a:p>
          <a:p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b="1" dirty="0" smtClean="0">
                <a:solidFill>
                  <a:srgbClr val="00CC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 </a:t>
            </a:r>
            <a:r>
              <a:rPr lang="en-US" dirty="0" smtClean="0">
                <a:latin typeface="+mj-lt"/>
                <a:ea typeface="Zapf Dingbats"/>
                <a:cs typeface="Zapf Dingbats"/>
                <a:sym typeface="Zapf Dingbats"/>
              </a:rPr>
              <a:t>In preparation</a:t>
            </a:r>
            <a:endParaRPr lang="en-US" dirty="0"/>
          </a:p>
        </p:txBody>
      </p:sp>
      <p:sp>
        <p:nvSpPr>
          <p:cNvPr id="15" name="Rounded Rectangular Callout 14"/>
          <p:cNvSpPr/>
          <p:nvPr/>
        </p:nvSpPr>
        <p:spPr>
          <a:xfrm>
            <a:off x="3111480" y="5850571"/>
            <a:ext cx="1975212" cy="568844"/>
          </a:xfrm>
          <a:prstGeom prst="wedgeRoundRectCallout">
            <a:avLst>
              <a:gd name="adj1" fmla="val -75970"/>
              <a:gd name="adj2" fmla="val -48499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111479" y="5868712"/>
            <a:ext cx="2093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Prototype components</a:t>
            </a:r>
          </a:p>
          <a:p>
            <a:r>
              <a:rPr lang="en-US" sz="1400" dirty="0" smtClean="0"/>
              <a:t>SiPM + electronics</a:t>
            </a:r>
            <a:endParaRPr lang="en-US" sz="1400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0" y="6609301"/>
            <a:ext cx="9144000" cy="258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609301"/>
            <a:ext cx="213360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23/July/2020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609301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7997" y="6600834"/>
            <a:ext cx="355766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EIC Detector R&amp;D Advisory Committee Meeting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3894666" y="4292705"/>
            <a:ext cx="1344425" cy="721730"/>
          </a:xfrm>
          <a:prstGeom prst="wedgeRoundRectCallout">
            <a:avLst>
              <a:gd name="adj1" fmla="val 59789"/>
              <a:gd name="adj2" fmla="val 100099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958218" y="4275771"/>
            <a:ext cx="15978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Hamamtsu</a:t>
            </a:r>
            <a:r>
              <a:rPr lang="en-US" sz="1400" b="1" dirty="0" smtClean="0"/>
              <a:t> Broadcom </a:t>
            </a:r>
          </a:p>
          <a:p>
            <a:r>
              <a:rPr lang="en-US" sz="1400" dirty="0" err="1" smtClean="0"/>
              <a:t>SensL</a:t>
            </a:r>
            <a:r>
              <a:rPr lang="en-US" sz="1400" dirty="0" smtClean="0"/>
              <a:t> </a:t>
            </a:r>
            <a:r>
              <a:rPr lang="mr-IN" sz="1400" dirty="0" smtClean="0"/>
              <a:t>…</a:t>
            </a:r>
            <a:r>
              <a:rPr lang="en-US" sz="1400" dirty="0" smtClean="0"/>
              <a:t>..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558713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782413" y="-42760"/>
            <a:ext cx="1670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Conclusions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7192" y="605305"/>
            <a:ext cx="8843675" cy="5755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Activity plan</a:t>
            </a:r>
            <a:r>
              <a:rPr lang="en-US" sz="1600" b="1" dirty="0" smtClean="0"/>
              <a:t> in line with the </a:t>
            </a:r>
            <a:r>
              <a:rPr lang="en-US" sz="1600" b="1" dirty="0" smtClean="0"/>
              <a:t>EIC R&amp;D Committee </a:t>
            </a:r>
            <a:r>
              <a:rPr lang="en-US" sz="1600" b="1" dirty="0" smtClean="0"/>
              <a:t>recommendations and TDR readiness in 2023</a:t>
            </a:r>
            <a:endParaRPr lang="en-US" sz="1600" b="1" dirty="0" smtClean="0"/>
          </a:p>
          <a:p>
            <a:endParaRPr lang="en-US" sz="1600" b="1" dirty="0" smtClean="0"/>
          </a:p>
          <a:p>
            <a:r>
              <a:rPr lang="en-US" sz="1600" dirty="0" smtClean="0"/>
              <a:t>To address crucial PID aspects at </a:t>
            </a:r>
            <a:r>
              <a:rPr lang="en-US" sz="1600" dirty="0" smtClean="0"/>
              <a:t>EIC synergic with other R&amp;D programs </a:t>
            </a:r>
            <a:r>
              <a:rPr lang="en-US" sz="1400" dirty="0" smtClean="0"/>
              <a:t>(gaseous RICH, electronics, sensors):</a:t>
            </a:r>
            <a:endParaRPr lang="en-US" sz="1400" dirty="0" smtClean="0"/>
          </a:p>
          <a:p>
            <a:endParaRPr lang="en-US" sz="1600" dirty="0"/>
          </a:p>
          <a:p>
            <a:r>
              <a:rPr lang="en-US" sz="1600" dirty="0" smtClean="0"/>
              <a:t>           cost-effective compact solution for hadron PID in the forward region in a wide kinematic range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    in 1 year: prototype complete and first test-beam</a:t>
            </a:r>
          </a:p>
          <a:p>
            <a:endParaRPr lang="en-US" sz="1600" dirty="0"/>
          </a:p>
          <a:p>
            <a:r>
              <a:rPr lang="en-US" sz="1600" dirty="0" smtClean="0"/>
              <a:t>           investigation of novel single-photon detector solution to be operated in high magnetic field</a:t>
            </a:r>
          </a:p>
          <a:p>
            <a:r>
              <a:rPr lang="en-US" sz="1600" dirty="0" smtClean="0"/>
              <a:t>                    in 1 year: post-irradiation characterization and imaging of a status-of-the-art SiPM selection</a:t>
            </a:r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1600" b="1" dirty="0" smtClean="0"/>
              <a:t>Goal: have in one year a full-chain assessment (proof-of-principle) of the </a:t>
            </a:r>
            <a:endParaRPr lang="en-US" sz="1600" b="1" dirty="0"/>
          </a:p>
          <a:p>
            <a:r>
              <a:rPr lang="en-US" sz="1600" b="1" dirty="0" smtClean="0"/>
              <a:t>                    proposed approach and investigated technologies</a:t>
            </a:r>
          </a:p>
          <a:p>
            <a:endParaRPr lang="en-US" sz="1600" dirty="0" smtClean="0"/>
          </a:p>
          <a:p>
            <a:r>
              <a:rPr lang="en-US" sz="1600" dirty="0" smtClean="0"/>
              <a:t>A mandatory step for INFN and eRD14 given the YR, </a:t>
            </a:r>
            <a:r>
              <a:rPr lang="en-US" sz="1600" dirty="0" err="1" smtClean="0"/>
              <a:t>EoI</a:t>
            </a:r>
            <a:r>
              <a:rPr lang="en-US" sz="1600" dirty="0" smtClean="0"/>
              <a:t> and announced Call for Detectors in FY2021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156" y="3091581"/>
            <a:ext cx="5916378" cy="189770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609301"/>
            <a:ext cx="9144000" cy="258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609301"/>
            <a:ext cx="213360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23/July/2020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609301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7997" y="6600834"/>
            <a:ext cx="355766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EIC Detector R&amp;D Advisory Committee Meeting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924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071258" y="-42760"/>
            <a:ext cx="1092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Backup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609301"/>
            <a:ext cx="9144000" cy="258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609301"/>
            <a:ext cx="213360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20/July/2020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609301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609301"/>
            <a:ext cx="289560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EIC PID Consortium Meeting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176962" y="1026160"/>
            <a:ext cx="1690732" cy="4754880"/>
          </a:xfrm>
          <a:prstGeom prst="wedgeRoundRectCallout">
            <a:avLst>
              <a:gd name="adj1" fmla="val -49387"/>
              <a:gd name="adj2" fmla="val -26745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92936" y="1107440"/>
            <a:ext cx="1574758" cy="4401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         2020</a:t>
            </a:r>
          </a:p>
          <a:p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Prototype design,</a:t>
            </a:r>
          </a:p>
          <a:p>
            <a:r>
              <a:rPr lang="en-US" sz="1400" dirty="0"/>
              <a:t>s</a:t>
            </a:r>
            <a:r>
              <a:rPr lang="en-US" sz="1400" dirty="0" smtClean="0"/>
              <a:t>imulation and </a:t>
            </a:r>
          </a:p>
          <a:p>
            <a:r>
              <a:rPr lang="en-US" sz="1400" dirty="0" smtClean="0"/>
              <a:t>implementation</a:t>
            </a:r>
          </a:p>
          <a:p>
            <a:endParaRPr lang="en-US" sz="1400" dirty="0"/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Basic mechanics</a:t>
            </a:r>
          </a:p>
          <a:p>
            <a:r>
              <a:rPr lang="en-US" sz="1400" dirty="0" smtClean="0"/>
              <a:t>Electronics </a:t>
            </a:r>
          </a:p>
          <a:p>
            <a:r>
              <a:rPr lang="en-US" sz="1400" dirty="0" smtClean="0"/>
              <a:t>adaptation</a:t>
            </a:r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Component test  </a:t>
            </a:r>
          </a:p>
          <a:p>
            <a:r>
              <a:rPr lang="en-US" sz="1400" dirty="0"/>
              <a:t>a</a:t>
            </a:r>
            <a:r>
              <a:rPr lang="en-US" sz="1400" dirty="0" smtClean="0"/>
              <a:t>nd selection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Start of INFN funds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2049367" y="980900"/>
            <a:ext cx="1897639" cy="4846574"/>
          </a:xfrm>
          <a:prstGeom prst="wedgeRoundRectCallout">
            <a:avLst>
              <a:gd name="adj1" fmla="val -50371"/>
              <a:gd name="adj2" fmla="val -22642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150624" y="1026160"/>
            <a:ext cx="1695120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            2021</a:t>
            </a:r>
          </a:p>
          <a:p>
            <a:endParaRPr lang="en-US" sz="1400" dirty="0" smtClean="0"/>
          </a:p>
          <a:p>
            <a:r>
              <a:rPr lang="en-US" sz="1400" b="1" dirty="0" smtClean="0"/>
              <a:t>Basic prototype </a:t>
            </a:r>
          </a:p>
          <a:p>
            <a:endParaRPr lang="en-US" sz="600" dirty="0" smtClean="0"/>
          </a:p>
          <a:p>
            <a:r>
              <a:rPr lang="en-US" sz="1400" dirty="0" smtClean="0"/>
              <a:t>- basic tracking</a:t>
            </a:r>
          </a:p>
          <a:p>
            <a:r>
              <a:rPr lang="en-US" sz="1400" dirty="0" smtClean="0"/>
              <a:t>- 1 radiator choice</a:t>
            </a:r>
          </a:p>
          <a:p>
            <a:r>
              <a:rPr lang="en-US" sz="1400" dirty="0" smtClean="0"/>
              <a:t>- commercial mirror </a:t>
            </a:r>
          </a:p>
          <a:p>
            <a:r>
              <a:rPr lang="en-US" sz="1400" dirty="0" smtClean="0"/>
              <a:t>- reference readout</a:t>
            </a:r>
            <a:endParaRPr lang="en-US" sz="1400" dirty="0"/>
          </a:p>
          <a:p>
            <a:endParaRPr lang="en-US" sz="1400" dirty="0" smtClean="0"/>
          </a:p>
          <a:p>
            <a:r>
              <a:rPr lang="en-US" sz="1400" b="1" dirty="0" smtClean="0"/>
              <a:t>Beam Test 1</a:t>
            </a:r>
          </a:p>
          <a:p>
            <a:endParaRPr lang="en-US" sz="600" b="1" dirty="0" smtClean="0"/>
          </a:p>
          <a:p>
            <a:r>
              <a:rPr lang="en-US" sz="1400" dirty="0" smtClean="0"/>
              <a:t>- MA-PMTs, </a:t>
            </a:r>
            <a:r>
              <a:rPr lang="en-US" sz="1400" dirty="0" err="1" smtClean="0"/>
              <a:t>SiPMs</a:t>
            </a:r>
            <a:endParaRPr lang="en-US" sz="1400" dirty="0" smtClean="0"/>
          </a:p>
          <a:p>
            <a:r>
              <a:rPr lang="en-US" sz="1400" dirty="0" smtClean="0"/>
              <a:t>- Proton beam</a:t>
            </a:r>
          </a:p>
          <a:p>
            <a:r>
              <a:rPr lang="en-US" sz="1400" dirty="0" smtClean="0"/>
              <a:t>- </a:t>
            </a:r>
            <a:r>
              <a:rPr lang="en-US" sz="1400" b="1" dirty="0" smtClean="0">
                <a:solidFill>
                  <a:srgbClr val="FF0000"/>
                </a:solidFill>
              </a:rPr>
              <a:t>Critical aspects</a:t>
            </a:r>
            <a:endParaRPr lang="en-US" sz="1400" b="1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en-US" sz="1000" dirty="0" smtClean="0"/>
          </a:p>
          <a:p>
            <a:pPr marL="285750" indent="-285750">
              <a:buFontTx/>
              <a:buChar char="-"/>
            </a:pPr>
            <a:endParaRPr lang="en-US" sz="1400" dirty="0" smtClean="0"/>
          </a:p>
          <a:p>
            <a:r>
              <a:rPr lang="en-US" sz="1400" b="1" dirty="0" smtClean="0"/>
              <a:t>Optical components </a:t>
            </a:r>
          </a:p>
          <a:p>
            <a:r>
              <a:rPr lang="en-US" sz="1400" dirty="0" smtClean="0"/>
              <a:t>test  and selection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b="1" dirty="0" smtClean="0"/>
              <a:t>SiPM program</a:t>
            </a:r>
          </a:p>
          <a:p>
            <a:r>
              <a:rPr lang="en-US" sz="1400" dirty="0"/>
              <a:t>r</a:t>
            </a:r>
            <a:r>
              <a:rPr lang="en-US" sz="1400" dirty="0" smtClean="0"/>
              <a:t>adiation tolerance </a:t>
            </a:r>
          </a:p>
          <a:p>
            <a:r>
              <a:rPr lang="en-US" sz="1400" dirty="0" smtClean="0"/>
              <a:t>and cooling program</a:t>
            </a:r>
            <a:endParaRPr lang="en-US" sz="1400" dirty="0"/>
          </a:p>
        </p:txBody>
      </p:sp>
      <p:sp>
        <p:nvSpPr>
          <p:cNvPr id="18" name="Rounded Rectangular Callout 17"/>
          <p:cNvSpPr/>
          <p:nvPr/>
        </p:nvSpPr>
        <p:spPr>
          <a:xfrm>
            <a:off x="4071258" y="944879"/>
            <a:ext cx="2228837" cy="5047212"/>
          </a:xfrm>
          <a:prstGeom prst="wedgeRoundRectCallout">
            <a:avLst>
              <a:gd name="adj1" fmla="val 49935"/>
              <a:gd name="adj2" fmla="val -25031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113967" y="1026160"/>
            <a:ext cx="2455871" cy="5170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                2022</a:t>
            </a:r>
          </a:p>
          <a:p>
            <a:endParaRPr lang="en-US" sz="1400" dirty="0" smtClean="0"/>
          </a:p>
          <a:p>
            <a:r>
              <a:rPr lang="en-US" sz="1400" b="1" dirty="0" smtClean="0"/>
              <a:t>Refined prototype </a:t>
            </a:r>
          </a:p>
          <a:p>
            <a:endParaRPr lang="en-US" sz="600" dirty="0" smtClean="0"/>
          </a:p>
          <a:p>
            <a:r>
              <a:rPr lang="en-US" sz="1400" dirty="0" smtClean="0"/>
              <a:t>- precision tracking / alignment</a:t>
            </a:r>
          </a:p>
          <a:p>
            <a:r>
              <a:rPr lang="en-US" sz="1400" dirty="0" smtClean="0"/>
              <a:t>- various radiators </a:t>
            </a:r>
          </a:p>
          <a:p>
            <a:r>
              <a:rPr lang="en-US" sz="1400" dirty="0" smtClean="0"/>
              <a:t>- custom mirrors </a:t>
            </a:r>
          </a:p>
          <a:p>
            <a:r>
              <a:rPr lang="en-US" sz="1400" dirty="0" smtClean="0"/>
              <a:t>- gas system</a:t>
            </a:r>
          </a:p>
          <a:p>
            <a:r>
              <a:rPr lang="en-US" sz="1400" dirty="0" smtClean="0"/>
              <a:t>- optimized readout</a:t>
            </a:r>
          </a:p>
          <a:p>
            <a:r>
              <a:rPr lang="en-US" sz="1400" dirty="0" smtClean="0"/>
              <a:t>- online reconstruction</a:t>
            </a:r>
            <a:endParaRPr lang="en-US" sz="1400" dirty="0"/>
          </a:p>
          <a:p>
            <a:endParaRPr lang="en-US" sz="1400" dirty="0" smtClean="0"/>
          </a:p>
          <a:p>
            <a:r>
              <a:rPr lang="en-US" sz="1400" b="1" dirty="0" smtClean="0"/>
              <a:t>Beam Test 2</a:t>
            </a:r>
          </a:p>
          <a:p>
            <a:endParaRPr lang="en-US" sz="600" b="1" dirty="0" smtClean="0"/>
          </a:p>
          <a:p>
            <a:r>
              <a:rPr lang="en-US" sz="1400" dirty="0" smtClean="0"/>
              <a:t>- MCP-PMTs, </a:t>
            </a:r>
            <a:r>
              <a:rPr lang="en-US" sz="1400" dirty="0" err="1" smtClean="0"/>
              <a:t>SiPMs</a:t>
            </a:r>
            <a:endParaRPr lang="en-US" sz="1400" dirty="0" smtClean="0"/>
          </a:p>
          <a:p>
            <a:r>
              <a:rPr lang="en-US" sz="1400" dirty="0" smtClean="0"/>
              <a:t>- Hadron beam</a:t>
            </a:r>
          </a:p>
          <a:p>
            <a:r>
              <a:rPr lang="en-US" sz="1400" dirty="0" smtClean="0"/>
              <a:t>- </a:t>
            </a:r>
            <a:r>
              <a:rPr lang="en-US" sz="1400" b="1" dirty="0" smtClean="0">
                <a:solidFill>
                  <a:srgbClr val="FF0000"/>
                </a:solidFill>
              </a:rPr>
              <a:t>Performance optimization</a:t>
            </a:r>
            <a:endParaRPr lang="en-US" sz="1400" b="1" dirty="0">
              <a:solidFill>
                <a:srgbClr val="FF0000"/>
              </a:solidFill>
            </a:endParaRPr>
          </a:p>
          <a:p>
            <a:endParaRPr lang="en-US" sz="1000" dirty="0" smtClean="0"/>
          </a:p>
          <a:p>
            <a:endParaRPr lang="en-US" sz="1400" dirty="0" smtClean="0"/>
          </a:p>
          <a:p>
            <a:r>
              <a:rPr lang="en-US" sz="1400" b="1" dirty="0" smtClean="0"/>
              <a:t>Optical components </a:t>
            </a:r>
          </a:p>
          <a:p>
            <a:r>
              <a:rPr lang="en-US" sz="1400" dirty="0" smtClean="0"/>
              <a:t>test  and selection</a:t>
            </a:r>
          </a:p>
          <a:p>
            <a:endParaRPr lang="en-US" sz="1400" dirty="0"/>
          </a:p>
          <a:p>
            <a:r>
              <a:rPr lang="en-US" sz="1400" b="1" dirty="0"/>
              <a:t>SiPM program</a:t>
            </a:r>
          </a:p>
          <a:p>
            <a:r>
              <a:rPr lang="en-US" sz="1400" dirty="0"/>
              <a:t>radiation tolerance </a:t>
            </a:r>
          </a:p>
          <a:p>
            <a:r>
              <a:rPr lang="en-US" sz="1400" dirty="0"/>
              <a:t>and cooling program</a:t>
            </a:r>
          </a:p>
          <a:p>
            <a:endParaRPr lang="en-US" sz="1400" dirty="0"/>
          </a:p>
        </p:txBody>
      </p:sp>
      <p:sp>
        <p:nvSpPr>
          <p:cNvPr id="20" name="Rounded Rectangular Callout 19"/>
          <p:cNvSpPr/>
          <p:nvPr/>
        </p:nvSpPr>
        <p:spPr>
          <a:xfrm>
            <a:off x="6517797" y="1050760"/>
            <a:ext cx="2169003" cy="4754880"/>
          </a:xfrm>
          <a:prstGeom prst="wedgeRoundRectCallout">
            <a:avLst>
              <a:gd name="adj1" fmla="val 50368"/>
              <a:gd name="adj2" fmla="val -24317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585444" y="1132040"/>
            <a:ext cx="2142646" cy="4708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              2023</a:t>
            </a:r>
          </a:p>
          <a:p>
            <a:endParaRPr lang="en-US" sz="1400" dirty="0" smtClean="0"/>
          </a:p>
          <a:p>
            <a:r>
              <a:rPr lang="en-US" sz="1400" b="1" dirty="0" smtClean="0"/>
              <a:t>TDR readiness</a:t>
            </a:r>
            <a:endParaRPr lang="en-US" sz="1400" b="1" dirty="0"/>
          </a:p>
          <a:p>
            <a:endParaRPr lang="en-US" sz="1400" dirty="0" smtClean="0"/>
          </a:p>
          <a:p>
            <a:r>
              <a:rPr lang="en-US" sz="1400" b="1" dirty="0" smtClean="0">
                <a:solidFill>
                  <a:srgbClr val="000000"/>
                </a:solidFill>
              </a:rPr>
              <a:t>EIC configuration</a:t>
            </a:r>
          </a:p>
          <a:p>
            <a:r>
              <a:rPr lang="en-US" sz="1400" dirty="0">
                <a:solidFill>
                  <a:srgbClr val="000000"/>
                </a:solidFill>
              </a:rPr>
              <a:t>e</a:t>
            </a:r>
            <a:r>
              <a:rPr lang="en-US" sz="1400" dirty="0" smtClean="0">
                <a:solidFill>
                  <a:srgbClr val="000000"/>
                </a:solidFill>
              </a:rPr>
              <a:t>ngineering, realistic PID </a:t>
            </a:r>
            <a:endParaRPr lang="en-US" sz="1400" dirty="0">
              <a:solidFill>
                <a:srgbClr val="000000"/>
              </a:solidFill>
            </a:endParaRPr>
          </a:p>
          <a:p>
            <a:endParaRPr lang="en-US" sz="1400" dirty="0" smtClean="0"/>
          </a:p>
          <a:p>
            <a:r>
              <a:rPr lang="en-US" sz="1400" b="1" dirty="0" smtClean="0"/>
              <a:t>Contingency:</a:t>
            </a:r>
            <a:endParaRPr lang="en-US" sz="1400" b="1" dirty="0"/>
          </a:p>
          <a:p>
            <a:r>
              <a:rPr lang="en-US" sz="1400" dirty="0" smtClean="0"/>
              <a:t>Beam test 3</a:t>
            </a:r>
          </a:p>
          <a:p>
            <a:endParaRPr lang="en-US" sz="600" b="1" dirty="0" smtClean="0"/>
          </a:p>
          <a:p>
            <a:r>
              <a:rPr lang="en-US" sz="1400" dirty="0" smtClean="0"/>
              <a:t>- Performance assessment</a:t>
            </a:r>
          </a:p>
          <a:p>
            <a:r>
              <a:rPr lang="en-US" sz="1400" dirty="0" smtClean="0"/>
              <a:t>- </a:t>
            </a:r>
            <a:r>
              <a:rPr lang="en-US" sz="1400" b="1" dirty="0" smtClean="0">
                <a:solidFill>
                  <a:srgbClr val="FF0000"/>
                </a:solidFill>
              </a:rPr>
              <a:t>Component optimization</a:t>
            </a:r>
            <a:endParaRPr lang="en-US" sz="1400" b="1" dirty="0">
              <a:solidFill>
                <a:srgbClr val="FF0000"/>
              </a:solidFill>
            </a:endParaRPr>
          </a:p>
          <a:p>
            <a:endParaRPr lang="en-US" sz="1400" dirty="0" smtClean="0"/>
          </a:p>
          <a:p>
            <a:r>
              <a:rPr lang="en-US" sz="1400" b="1" dirty="0" smtClean="0"/>
              <a:t>Optical components</a:t>
            </a:r>
          </a:p>
          <a:p>
            <a:r>
              <a:rPr lang="en-US" sz="1400" dirty="0"/>
              <a:t>r</a:t>
            </a:r>
            <a:r>
              <a:rPr lang="en-US" sz="1400" dirty="0" smtClean="0"/>
              <a:t>efinement and </a:t>
            </a:r>
          </a:p>
          <a:p>
            <a:r>
              <a:rPr lang="en-US" sz="1400" dirty="0" smtClean="0"/>
              <a:t>cost reduction study</a:t>
            </a:r>
          </a:p>
          <a:p>
            <a:r>
              <a:rPr lang="en-US" sz="1400" dirty="0" smtClean="0"/>
              <a:t>(e.g. glass-skin mirror)</a:t>
            </a:r>
          </a:p>
          <a:p>
            <a:endParaRPr lang="en-US" sz="1400" dirty="0" smtClean="0"/>
          </a:p>
          <a:p>
            <a:r>
              <a:rPr lang="en-US" sz="1400" b="1" dirty="0" smtClean="0"/>
              <a:t>SiPM </a:t>
            </a:r>
            <a:r>
              <a:rPr lang="en-US" sz="1400" b="1" dirty="0"/>
              <a:t>program</a:t>
            </a:r>
          </a:p>
          <a:p>
            <a:r>
              <a:rPr lang="en-US" sz="1400" dirty="0"/>
              <a:t>radiation tolerance </a:t>
            </a:r>
          </a:p>
          <a:p>
            <a:r>
              <a:rPr lang="en-US" sz="1400" dirty="0"/>
              <a:t>and cooling program</a:t>
            </a:r>
          </a:p>
          <a:p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857624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071258" y="-42760"/>
            <a:ext cx="1092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Backup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609301"/>
            <a:ext cx="9144000" cy="258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609301"/>
            <a:ext cx="213360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20/July/2020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609301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609301"/>
            <a:ext cx="289560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EIC PID Consortium Meeting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928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9787" y="1587502"/>
            <a:ext cx="6656393" cy="24672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36071" y="4164258"/>
            <a:ext cx="8918634" cy="2256139"/>
            <a:chOff x="81645" y="2022925"/>
            <a:chExt cx="8918634" cy="2256139"/>
          </a:xfrm>
        </p:grpSpPr>
        <p:sp>
          <p:nvSpPr>
            <p:cNvPr id="9" name="Rectangle 8"/>
            <p:cNvSpPr/>
            <p:nvPr/>
          </p:nvSpPr>
          <p:spPr>
            <a:xfrm>
              <a:off x="127000" y="2050144"/>
              <a:ext cx="8873279" cy="2228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645" y="2050144"/>
              <a:ext cx="3402283" cy="222892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17816" y="2240643"/>
              <a:ext cx="2726201" cy="203842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710213" y="2022925"/>
              <a:ext cx="44936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Surface map  by </a:t>
              </a:r>
              <a:r>
                <a:rPr lang="en-US" sz="1200" dirty="0"/>
                <a:t>l</a:t>
              </a:r>
              <a:r>
                <a:rPr lang="en-US" sz="1200" dirty="0" smtClean="0"/>
                <a:t>aser setup             </a:t>
              </a:r>
              <a:r>
                <a:rPr lang="en-US" sz="1200" dirty="0" err="1" smtClean="0"/>
                <a:t>vs</a:t>
              </a:r>
              <a:r>
                <a:rPr lang="en-US" sz="1200" dirty="0" smtClean="0"/>
                <a:t>                               touch machine</a:t>
              </a:r>
              <a:endParaRPr lang="en-US" sz="1200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23065" y="2240641"/>
              <a:ext cx="2539087" cy="2038421"/>
            </a:xfrm>
            <a:prstGeom prst="rect">
              <a:avLst/>
            </a:prstGeom>
          </p:spPr>
        </p:pic>
      </p:grpSp>
      <p:pic>
        <p:nvPicPr>
          <p:cNvPr id="28" name="Picture 27" descr="IMG_20161005_120206_BURST00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7" y="1823360"/>
            <a:ext cx="3973718" cy="22313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0718" y="1823361"/>
            <a:ext cx="2655462" cy="223139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81264" y="1560289"/>
            <a:ext cx="4970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Spectrophotometer                                                           Characterization station</a:t>
            </a:r>
            <a:endParaRPr lang="en-US" sz="12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6839510" y="729293"/>
            <a:ext cx="2304137" cy="3325465"/>
            <a:chOff x="6857652" y="792790"/>
            <a:chExt cx="2304137" cy="3325465"/>
          </a:xfrm>
        </p:grpSpPr>
        <p:sp>
          <p:nvSpPr>
            <p:cNvPr id="33" name="Rectangle 32"/>
            <p:cNvSpPr/>
            <p:nvPr/>
          </p:nvSpPr>
          <p:spPr>
            <a:xfrm>
              <a:off x="6857653" y="792790"/>
              <a:ext cx="2304136" cy="33254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Picture 25" descr="IMG_20151009_163741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7652" y="1069790"/>
              <a:ext cx="2286348" cy="3048464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7355244" y="792790"/>
              <a:ext cx="13516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Controlled storage</a:t>
              </a:r>
              <a:endParaRPr lang="en-US" sz="1200" dirty="0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2649816" y="-85271"/>
            <a:ext cx="369844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Aerogel Test Laboratory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eRD14, 19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2019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3071" y="647654"/>
            <a:ext cx="50643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Existing facility to study detailed aerogel optical properties</a:t>
            </a:r>
          </a:p>
          <a:p>
            <a:r>
              <a:rPr lang="en-US" sz="1600" dirty="0" smtClean="0"/>
              <a:t>(refractive index, surface planarity, forward scattering) </a:t>
            </a:r>
          </a:p>
          <a:p>
            <a:r>
              <a:rPr lang="en-US" sz="1600" dirty="0"/>
              <a:t>s</a:t>
            </a:r>
            <a:r>
              <a:rPr lang="en-US" sz="1600" dirty="0" smtClean="0"/>
              <a:t>afe handling and Interplay with gas radiator</a:t>
            </a:r>
          </a:p>
        </p:txBody>
      </p:sp>
    </p:spTree>
    <p:extLst>
      <p:ext uri="{BB962C8B-B14F-4D97-AF65-F5344CB8AC3E}">
        <p14:creationId xmlns:p14="http://schemas.microsoft.com/office/powerpoint/2010/main" val="1757835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2701112" y="-85271"/>
            <a:ext cx="359585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Mirror Test Laboratory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eRD14, 19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2019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4995" y="593228"/>
            <a:ext cx="49722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Existing facility to study detailed mirror optical properties</a:t>
            </a:r>
          </a:p>
          <a:p>
            <a:r>
              <a:rPr lang="en-US" sz="1600" dirty="0" smtClean="0"/>
              <a:t>(surface map, radius of curvature, reflectivity</a:t>
            </a:r>
            <a:r>
              <a:rPr lang="en-US" sz="1600" dirty="0"/>
              <a:t>)</a:t>
            </a:r>
            <a:r>
              <a:rPr lang="en-US" sz="1600" dirty="0" smtClean="0"/>
              <a:t>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33356" y="1279101"/>
            <a:ext cx="9004531" cy="2270172"/>
            <a:chOff x="133356" y="1651012"/>
            <a:chExt cx="9004531" cy="2270172"/>
          </a:xfrm>
        </p:grpSpPr>
        <p:sp>
          <p:nvSpPr>
            <p:cNvPr id="3" name="Rectangle 2"/>
            <p:cNvSpPr/>
            <p:nvPr/>
          </p:nvSpPr>
          <p:spPr>
            <a:xfrm>
              <a:off x="133356" y="1651012"/>
              <a:ext cx="9004531" cy="22701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356" y="1651012"/>
              <a:ext cx="3234378" cy="181933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4229" y="1659728"/>
              <a:ext cx="2702173" cy="2050492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2504775" y="2268424"/>
              <a:ext cx="2202857" cy="1652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61454" y="2268424"/>
              <a:ext cx="2376433" cy="165275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685794" y="1799725"/>
              <a:ext cx="11113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Reflectivity</a:t>
              </a:r>
              <a:endParaRPr lang="en-US" sz="16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517899" y="1781582"/>
              <a:ext cx="9223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Planarity</a:t>
              </a:r>
              <a:endParaRPr lang="en-US" sz="16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24066" y="3657415"/>
            <a:ext cx="8709095" cy="2916739"/>
            <a:chOff x="133356" y="3711841"/>
            <a:chExt cx="8709095" cy="2916739"/>
          </a:xfrm>
        </p:grpSpPr>
        <p:sp>
          <p:nvSpPr>
            <p:cNvPr id="58" name="Rectangle 57"/>
            <p:cNvSpPr/>
            <p:nvPr/>
          </p:nvSpPr>
          <p:spPr>
            <a:xfrm>
              <a:off x="133356" y="3712107"/>
              <a:ext cx="8709095" cy="29164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33356" y="3711841"/>
              <a:ext cx="8709095" cy="2916739"/>
              <a:chOff x="-368009" y="3711841"/>
              <a:chExt cx="8709095" cy="2916739"/>
            </a:xfrm>
          </p:grpSpPr>
          <p:pic>
            <p:nvPicPr>
              <p:cNvPr id="25" name="Picture 24" descr="Mirror_test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68009" y="3711842"/>
                <a:ext cx="2413335" cy="2760386"/>
              </a:xfrm>
              <a:prstGeom prst="rect">
                <a:avLst/>
              </a:prstGeom>
            </p:spPr>
          </p:pic>
          <p:pic>
            <p:nvPicPr>
              <p:cNvPr id="27" name="Picture 26" descr="SH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0148" y="4077875"/>
                <a:ext cx="2526864" cy="2394351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49316" y="3711841"/>
                <a:ext cx="1556565" cy="2760386"/>
              </a:xfrm>
              <a:prstGeom prst="rect">
                <a:avLst/>
              </a:prstGeom>
            </p:spPr>
          </p:pic>
          <p:pic>
            <p:nvPicPr>
              <p:cNvPr id="34" name="Picture 5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0671" y="4057247"/>
                <a:ext cx="2230415" cy="12865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6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0671" y="5336272"/>
                <a:ext cx="2230415" cy="1292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1" name="TextBox 40"/>
            <p:cNvSpPr txBox="1"/>
            <p:nvPr/>
          </p:nvSpPr>
          <p:spPr>
            <a:xfrm>
              <a:off x="2513271" y="3728342"/>
              <a:ext cx="2653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Shack-Hartmann:</a:t>
              </a:r>
              <a:r>
                <a:rPr lang="en-US" sz="1600" dirty="0"/>
                <a:t> </a:t>
              </a:r>
              <a:r>
                <a:rPr lang="en-US" sz="1600" dirty="0" smtClean="0"/>
                <a:t>Aberrations</a:t>
              </a:r>
              <a:endParaRPr lang="en-US" sz="16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648320" y="3730250"/>
              <a:ext cx="21425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Point Image: Alignment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40326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74" y="587433"/>
            <a:ext cx="4285751" cy="318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5004234" y="864222"/>
            <a:ext cx="3438726" cy="111697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2075" tIns="46038" rIns="92075" bIns="46038">
            <a:spAutoFit/>
          </a:bodyPr>
          <a:lstStyle/>
          <a:p>
            <a:pPr marL="288925" indent="-288925">
              <a:tabLst>
                <a:tab pos="1050925" algn="l"/>
              </a:tabLst>
            </a:pP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560353" y="-85271"/>
            <a:ext cx="587740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SiPM Radiation Tolerance Investigation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eRD14, 19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September 2019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2146" y="2864875"/>
            <a:ext cx="5269433" cy="364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117274" y="3934777"/>
            <a:ext cx="3362960" cy="107786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2075" tIns="46038" rIns="92075" bIns="46038">
            <a:spAutoFit/>
          </a:bodyPr>
          <a:lstStyle/>
          <a:p>
            <a:pPr marL="288925" indent="-288925">
              <a:tabLst>
                <a:tab pos="1050925" algn="l"/>
              </a:tabLst>
            </a:pPr>
            <a:r>
              <a:rPr lang="en-US" sz="1600" dirty="0" err="1">
                <a:solidFill>
                  <a:srgbClr val="008000"/>
                </a:solidFill>
              </a:rPr>
              <a:t>SiPMs</a:t>
            </a:r>
            <a:r>
              <a:rPr lang="en-US" sz="1600" dirty="0">
                <a:solidFill>
                  <a:srgbClr val="008000"/>
                </a:solidFill>
              </a:rPr>
              <a:t> with high cell density and </a:t>
            </a:r>
            <a:endParaRPr lang="en-US" sz="1600" dirty="0" smtClean="0">
              <a:solidFill>
                <a:srgbClr val="008000"/>
              </a:solidFill>
            </a:endParaRPr>
          </a:p>
          <a:p>
            <a:pPr marL="288925" indent="-288925">
              <a:tabLst>
                <a:tab pos="1050925" algn="l"/>
              </a:tabLst>
            </a:pPr>
            <a:r>
              <a:rPr lang="en-US" sz="1600" dirty="0" smtClean="0">
                <a:solidFill>
                  <a:srgbClr val="008000"/>
                </a:solidFill>
              </a:rPr>
              <a:t>fast </a:t>
            </a:r>
            <a:r>
              <a:rPr lang="en-US" sz="1600" dirty="0">
                <a:solidFill>
                  <a:srgbClr val="008000"/>
                </a:solidFill>
              </a:rPr>
              <a:t>recovery time can </a:t>
            </a:r>
            <a:r>
              <a:rPr lang="en-US" sz="1600" dirty="0" smtClean="0">
                <a:solidFill>
                  <a:srgbClr val="008000"/>
                </a:solidFill>
              </a:rPr>
              <a:t>operate </a:t>
            </a:r>
            <a:r>
              <a:rPr lang="en-US" sz="1600" dirty="0">
                <a:solidFill>
                  <a:srgbClr val="008000"/>
                </a:solidFill>
              </a:rPr>
              <a:t>up </a:t>
            </a:r>
            <a:endParaRPr lang="en-US" sz="1600" dirty="0" smtClean="0">
              <a:solidFill>
                <a:srgbClr val="008000"/>
              </a:solidFill>
            </a:endParaRPr>
          </a:p>
          <a:p>
            <a:pPr marL="288925" indent="-288925">
              <a:tabLst>
                <a:tab pos="1050925" algn="l"/>
              </a:tabLst>
            </a:pPr>
            <a:r>
              <a:rPr lang="en-US" sz="1600" dirty="0" smtClean="0">
                <a:solidFill>
                  <a:srgbClr val="008000"/>
                </a:solidFill>
              </a:rPr>
              <a:t>to </a:t>
            </a:r>
            <a:r>
              <a:rPr lang="en-US" sz="1600" dirty="0">
                <a:solidFill>
                  <a:srgbClr val="008000"/>
                </a:solidFill>
              </a:rPr>
              <a:t>3*10</a:t>
            </a:r>
            <a:r>
              <a:rPr lang="en-US" sz="1600" baseline="30000" dirty="0">
                <a:solidFill>
                  <a:srgbClr val="008000"/>
                </a:solidFill>
              </a:rPr>
              <a:t>12</a:t>
            </a:r>
            <a:r>
              <a:rPr lang="en-US" sz="1600" dirty="0">
                <a:solidFill>
                  <a:srgbClr val="008000"/>
                </a:solidFill>
              </a:rPr>
              <a:t> neutrons/cm</a:t>
            </a:r>
            <a:r>
              <a:rPr lang="en-US" sz="1600" baseline="30000" dirty="0">
                <a:solidFill>
                  <a:srgbClr val="008000"/>
                </a:solidFill>
              </a:rPr>
              <a:t>2</a:t>
            </a:r>
            <a:r>
              <a:rPr lang="en-US" sz="1600" dirty="0">
                <a:solidFill>
                  <a:srgbClr val="008000"/>
                </a:solidFill>
              </a:rPr>
              <a:t> </a:t>
            </a:r>
            <a:endParaRPr lang="en-US" sz="1600" dirty="0" smtClean="0">
              <a:solidFill>
                <a:srgbClr val="008000"/>
              </a:solidFill>
            </a:endParaRPr>
          </a:p>
          <a:p>
            <a:pPr marL="288925" indent="-288925">
              <a:tabLst>
                <a:tab pos="1050925" algn="l"/>
              </a:tabLst>
            </a:pPr>
            <a:r>
              <a:rPr lang="en-US" sz="1600" dirty="0" smtClean="0">
                <a:solidFill>
                  <a:srgbClr val="008000"/>
                </a:solidFill>
              </a:rPr>
              <a:t>(</a:t>
            </a:r>
            <a:r>
              <a:rPr lang="en-US" sz="1600" dirty="0">
                <a:solidFill>
                  <a:srgbClr val="008000"/>
                </a:solidFill>
              </a:rPr>
              <a:t>gain change is&lt; 25%). 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796365" y="2568331"/>
            <a:ext cx="218521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Yu. </a:t>
            </a:r>
            <a:r>
              <a:rPr lang="en-US" sz="1400" dirty="0" err="1" smtClean="0">
                <a:solidFill>
                  <a:srgbClr val="00B050"/>
                </a:solidFill>
              </a:rPr>
              <a:t>Musienko</a:t>
            </a:r>
            <a:r>
              <a:rPr lang="en-US" sz="1400" dirty="0" smtClean="0">
                <a:solidFill>
                  <a:srgbClr val="00B050"/>
                </a:solidFill>
              </a:rPr>
              <a:t> @ DIRC2019</a:t>
            </a:r>
            <a:endParaRPr lang="en-US" sz="1400" dirty="0">
              <a:solidFill>
                <a:srgbClr val="00B05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66367" y="987654"/>
            <a:ext cx="3533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u="sng" dirty="0">
                <a:solidFill>
                  <a:srgbClr val="008000"/>
                </a:solidFill>
              </a:rPr>
              <a:t>General trend is that </a:t>
            </a:r>
            <a:r>
              <a:rPr lang="en-US" sz="1600" u="sng" dirty="0" err="1">
                <a:solidFill>
                  <a:srgbClr val="008000"/>
                </a:solidFill>
              </a:rPr>
              <a:t>SiPMs</a:t>
            </a:r>
            <a:r>
              <a:rPr lang="en-US" sz="1600" u="sng" dirty="0">
                <a:solidFill>
                  <a:srgbClr val="008000"/>
                </a:solidFill>
              </a:rPr>
              <a:t> with high </a:t>
            </a:r>
            <a:endParaRPr lang="en-US" sz="1600" u="sng" dirty="0" smtClean="0">
              <a:solidFill>
                <a:srgbClr val="008000"/>
              </a:solidFill>
            </a:endParaRPr>
          </a:p>
          <a:p>
            <a:r>
              <a:rPr lang="en-US" sz="1600" u="sng" dirty="0" smtClean="0">
                <a:solidFill>
                  <a:srgbClr val="008000"/>
                </a:solidFill>
              </a:rPr>
              <a:t>VB </a:t>
            </a:r>
            <a:r>
              <a:rPr lang="en-US" sz="1600" u="sng" dirty="0">
                <a:solidFill>
                  <a:srgbClr val="008000"/>
                </a:solidFill>
              </a:rPr>
              <a:t>value have faster dark current </a:t>
            </a:r>
            <a:endParaRPr lang="en-US" sz="1600" u="sng" dirty="0" smtClean="0">
              <a:solidFill>
                <a:srgbClr val="008000"/>
              </a:solidFill>
            </a:endParaRPr>
          </a:p>
          <a:p>
            <a:r>
              <a:rPr lang="en-US" sz="1600" u="sng" dirty="0" smtClean="0">
                <a:solidFill>
                  <a:srgbClr val="008000"/>
                </a:solidFill>
              </a:rPr>
              <a:t>reduction </a:t>
            </a:r>
            <a:r>
              <a:rPr lang="en-US" sz="1600" u="sng" dirty="0">
                <a:solidFill>
                  <a:srgbClr val="008000"/>
                </a:solidFill>
              </a:rPr>
              <a:t>with the temperature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2560" y="5212080"/>
            <a:ext cx="28170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+  Low/uniform field</a:t>
            </a:r>
          </a:p>
          <a:p>
            <a:r>
              <a:rPr lang="en-US" sz="1600" dirty="0" smtClean="0"/>
              <a:t>+  Entrance window (annealing)</a:t>
            </a:r>
            <a:endParaRPr lang="en-US" sz="1600" dirty="0"/>
          </a:p>
          <a:p>
            <a:r>
              <a:rPr lang="en-US" sz="1600" dirty="0" smtClean="0"/>
              <a:t>+  Packaging (</a:t>
            </a:r>
            <a:r>
              <a:rPr lang="en-US" sz="1600" dirty="0" smtClean="0">
                <a:latin typeface="Symbol" charset="2"/>
                <a:cs typeface="Symbol" charset="2"/>
              </a:rPr>
              <a:t>D</a:t>
            </a:r>
            <a:r>
              <a:rPr lang="en-US" sz="1600" dirty="0" smtClean="0"/>
              <a:t>T, cooling)</a:t>
            </a:r>
          </a:p>
          <a:p>
            <a:r>
              <a:rPr lang="en-US" sz="1600" dirty="0" smtClean="0"/>
              <a:t>+  </a:t>
            </a:r>
            <a:r>
              <a:rPr lang="mr-IN" sz="1600" dirty="0" smtClean="0"/>
              <a:t>……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24254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444138" y="-42760"/>
            <a:ext cx="2347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</a:rPr>
              <a:t>dRICH</a:t>
            </a:r>
            <a:r>
              <a:rPr lang="en-US" sz="2400" dirty="0" smtClean="0">
                <a:solidFill>
                  <a:schemeClr val="bg1"/>
                </a:solidFill>
              </a:rPr>
              <a:t> Resolution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609301"/>
            <a:ext cx="9144000" cy="258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609301"/>
            <a:ext cx="213360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20/July/2020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609301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609301"/>
            <a:ext cx="289560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EIC PID Consortium Meeting</a:t>
            </a:r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579193"/>
              </p:ext>
            </p:extLst>
          </p:nvPr>
        </p:nvGraphicFramePr>
        <p:xfrm>
          <a:off x="924561" y="685800"/>
          <a:ext cx="7402026" cy="243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3839"/>
                <a:gridCol w="2326640"/>
                <a:gridCol w="229154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 </a:t>
                      </a:r>
                      <a:r>
                        <a:rPr lang="en-US" sz="1600" dirty="0" err="1" smtClean="0"/>
                        <a:t>p.e.</a:t>
                      </a:r>
                      <a:r>
                        <a:rPr lang="en-US" sz="1600" dirty="0" smtClean="0"/>
                        <a:t> error</a:t>
                      </a:r>
                    </a:p>
                    <a:p>
                      <a:r>
                        <a:rPr lang="en-US" sz="1600" dirty="0" smtClean="0"/>
                        <a:t>(</a:t>
                      </a:r>
                      <a:r>
                        <a:rPr lang="en-US" sz="1600" dirty="0" err="1" smtClean="0"/>
                        <a:t>mrad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            Aerogel       </a:t>
                      </a:r>
                      <a:endParaRPr lang="en-US" sz="1600" dirty="0" smtClean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   Demo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           </a:t>
                      </a:r>
                      <a:r>
                        <a:rPr lang="en-US" sz="1600" baseline="0" dirty="0" err="1" smtClean="0">
                          <a:solidFill>
                            <a:schemeClr val="bg1"/>
                          </a:solidFill>
                        </a:rPr>
                        <a:t>dRICH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                Gas</a:t>
                      </a:r>
                    </a:p>
                    <a:p>
                      <a:r>
                        <a:rPr lang="en-US" sz="1600" dirty="0" smtClean="0"/>
                        <a:t>   Demo           </a:t>
                      </a:r>
                      <a:r>
                        <a:rPr lang="en-US" sz="1600" dirty="0" err="1" smtClean="0"/>
                        <a:t>dRICH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8000"/>
                          </a:solidFill>
                        </a:rPr>
                        <a:t>Pixel                      </a:t>
                      </a:r>
                      <a:r>
                        <a:rPr lang="en-US" sz="1600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008000"/>
                          </a:solidFill>
                        </a:rPr>
                        <a:t>     </a:t>
                      </a:r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( 3mm</a:t>
                      </a:r>
                      <a:r>
                        <a:rPr lang="en-US" sz="1400" baseline="0" dirty="0" smtClean="0">
                          <a:solidFill>
                            <a:srgbClr val="008000"/>
                          </a:solidFill>
                        </a:rPr>
                        <a:t> pixel)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8000"/>
                          </a:solidFill>
                        </a:rPr>
                        <a:t>     1.9               (0.6)</a:t>
                      </a:r>
                      <a:endParaRPr lang="en-US" sz="16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8000"/>
                          </a:solidFill>
                        </a:rPr>
                        <a:t>     0.6                 (0.5)</a:t>
                      </a:r>
                      <a:endParaRPr lang="en-US" sz="16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Chromatic               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(300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</a:rPr>
                        <a:t> nm filter)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     1.8               (2.2)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     0.6                 (0.5)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Emission           </a:t>
                      </a:r>
                      <a:r>
                        <a:rPr lang="en-US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(1 cm out of focus)</a:t>
                      </a:r>
                      <a:endParaRPr lang="en-US" sz="14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    0.3               (0.3)</a:t>
                      </a:r>
                      <a:endParaRPr 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    0.4                 (0.6)</a:t>
                      </a:r>
                      <a:endParaRPr 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Tracking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         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                </a:t>
                      </a:r>
                      <a:r>
                        <a:rPr lang="en-US" sz="14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(0.5 </a:t>
                      </a:r>
                      <a:r>
                        <a:rPr lang="en-US" sz="1400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mrad</a:t>
                      </a:r>
                      <a:r>
                        <a:rPr lang="en-US" sz="14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)</a:t>
                      </a:r>
                      <a:endParaRPr lang="en-US" sz="14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     0.4               (0.3)</a:t>
                      </a:r>
                      <a:endParaRPr lang="en-US" sz="16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     0.4                 (0.4)</a:t>
                      </a:r>
                      <a:endParaRPr lang="en-US" sz="16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Total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     3.0               </a:t>
                      </a:r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(2.3)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     1.1                 </a:t>
                      </a:r>
                      <a:r>
                        <a:rPr lang="en-US" sz="1600" dirty="0" smtClean="0">
                          <a:solidFill>
                            <a:srgbClr val="0000FF"/>
                          </a:solidFill>
                        </a:rPr>
                        <a:t>(1.0)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314025" y="3359330"/>
            <a:ext cx="8545495" cy="2983274"/>
            <a:chOff x="-624421" y="3000141"/>
            <a:chExt cx="9671477" cy="3381187"/>
          </a:xfrm>
        </p:grpSpPr>
        <p:grpSp>
          <p:nvGrpSpPr>
            <p:cNvPr id="22" name="Group 21"/>
            <p:cNvGrpSpPr/>
            <p:nvPr/>
          </p:nvGrpSpPr>
          <p:grpSpPr>
            <a:xfrm>
              <a:off x="-624421" y="3000141"/>
              <a:ext cx="9671477" cy="3381187"/>
              <a:chOff x="-624421" y="2424077"/>
              <a:chExt cx="9671477" cy="338118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144" r="9486" b="-1"/>
              <a:stretch/>
            </p:blipFill>
            <p:spPr>
              <a:xfrm>
                <a:off x="4505846" y="2424079"/>
                <a:ext cx="4541210" cy="3381185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143" r="9395"/>
              <a:stretch/>
            </p:blipFill>
            <p:spPr>
              <a:xfrm>
                <a:off x="-624421" y="2424077"/>
                <a:ext cx="4545782" cy="3381186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1043608" y="2515374"/>
                <a:ext cx="9199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>
                    <a:solidFill>
                      <a:srgbClr val="C00000"/>
                    </a:solidFill>
                  </a:rPr>
                  <a:t>Aerogel</a:t>
                </a:r>
                <a:endParaRPr lang="en-US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148064" y="2515374"/>
                <a:ext cx="5373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>
                    <a:solidFill>
                      <a:srgbClr val="C00000"/>
                    </a:solidFill>
                  </a:rPr>
                  <a:t>Gas</a:t>
                </a:r>
                <a:endParaRPr lang="en-US" b="1" dirty="0">
                  <a:solidFill>
                    <a:srgbClr val="C00000"/>
                  </a:solidFill>
                </a:endParaRPr>
              </a:p>
            </p:txBody>
          </p:sp>
        </p:grpSp>
        <p:cxnSp>
          <p:nvCxnSpPr>
            <p:cNvPr id="25" name="Straight Connector 24"/>
            <p:cNvCxnSpPr/>
            <p:nvPr/>
          </p:nvCxnSpPr>
          <p:spPr>
            <a:xfrm>
              <a:off x="3829060" y="3717032"/>
              <a:ext cx="216024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997904" y="3717032"/>
              <a:ext cx="216024" cy="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Oval 3"/>
          <p:cNvSpPr/>
          <p:nvPr/>
        </p:nvSpPr>
        <p:spPr>
          <a:xfrm>
            <a:off x="1676097" y="4715887"/>
            <a:ext cx="111760" cy="11176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676097" y="5740125"/>
            <a:ext cx="111760" cy="11176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685954" y="5638936"/>
            <a:ext cx="111760" cy="11176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716737" y="4827647"/>
            <a:ext cx="111760" cy="11176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724273" y="5572073"/>
            <a:ext cx="111760" cy="11176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851273" y="5631385"/>
            <a:ext cx="111760" cy="11176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748026" y="5687265"/>
            <a:ext cx="111760" cy="11176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780153" y="5549831"/>
            <a:ext cx="111760" cy="11176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17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4320" y="1003382"/>
            <a:ext cx="8656320" cy="23970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095536" y="-42760"/>
            <a:ext cx="3044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</a:rPr>
              <a:t>dRICH</a:t>
            </a:r>
            <a:r>
              <a:rPr lang="en-US" sz="2400" dirty="0" smtClean="0">
                <a:solidFill>
                  <a:schemeClr val="bg1"/>
                </a:solidFill>
              </a:rPr>
              <a:t> Feasibility Study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891670"/>
            <a:ext cx="8255000" cy="259002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193041" y="3400411"/>
            <a:ext cx="8950960" cy="2470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74320" y="3938472"/>
            <a:ext cx="8656320" cy="25768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5996" y="3938470"/>
            <a:ext cx="7718572" cy="2576854"/>
            <a:chOff x="715356" y="3826710"/>
            <a:chExt cx="7718572" cy="2576854"/>
          </a:xfrm>
        </p:grpSpPr>
        <p:grpSp>
          <p:nvGrpSpPr>
            <p:cNvPr id="35" name="Group 34"/>
            <p:cNvGrpSpPr/>
            <p:nvPr/>
          </p:nvGrpSpPr>
          <p:grpSpPr>
            <a:xfrm>
              <a:off x="715356" y="3826710"/>
              <a:ext cx="7718572" cy="2576854"/>
              <a:chOff x="-624421" y="3000141"/>
              <a:chExt cx="9671477" cy="3381187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-624421" y="3000141"/>
                <a:ext cx="9671477" cy="3381187"/>
                <a:chOff x="-624421" y="2424077"/>
                <a:chExt cx="9671477" cy="3381187"/>
              </a:xfrm>
            </p:grpSpPr>
            <p:pic>
              <p:nvPicPr>
                <p:cNvPr id="39" name="Picture 38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0144" r="9486" b="-1"/>
                <a:stretch/>
              </p:blipFill>
              <p:spPr>
                <a:xfrm>
                  <a:off x="4505846" y="2424079"/>
                  <a:ext cx="4541210" cy="3381185"/>
                </a:xfrm>
                <a:prstGeom prst="rect">
                  <a:avLst/>
                </a:prstGeom>
              </p:spPr>
            </p:pic>
            <p:pic>
              <p:nvPicPr>
                <p:cNvPr id="40" name="Picture 39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0143" r="9395"/>
                <a:stretch/>
              </p:blipFill>
              <p:spPr>
                <a:xfrm>
                  <a:off x="-624421" y="2424077"/>
                  <a:ext cx="4545782" cy="3381186"/>
                </a:xfrm>
                <a:prstGeom prst="rect">
                  <a:avLst/>
                </a:prstGeom>
              </p:spPr>
            </p:pic>
            <p:sp>
              <p:nvSpPr>
                <p:cNvPr id="41" name="TextBox 40"/>
                <p:cNvSpPr txBox="1"/>
                <p:nvPr/>
              </p:nvSpPr>
              <p:spPr>
                <a:xfrm>
                  <a:off x="141933" y="2515373"/>
                  <a:ext cx="1876407" cy="4038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400" b="1" dirty="0" err="1" smtClean="0">
                      <a:solidFill>
                        <a:srgbClr val="C00000"/>
                      </a:solidFill>
                    </a:rPr>
                    <a:t>Aerogel</a:t>
                  </a:r>
                  <a:r>
                    <a:rPr lang="it-IT" sz="1400" b="1" dirty="0" smtClean="0">
                      <a:solidFill>
                        <a:srgbClr val="C00000"/>
                      </a:solidFill>
                    </a:rPr>
                    <a:t>  SPE</a:t>
                  </a:r>
                  <a:endParaRPr lang="en-US" sz="1400" b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5198986" y="2502042"/>
                  <a:ext cx="1542414" cy="4038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400" b="1" dirty="0" smtClean="0">
                      <a:solidFill>
                        <a:srgbClr val="C00000"/>
                      </a:solidFill>
                    </a:rPr>
                    <a:t>Gas  SPE</a:t>
                  </a:r>
                  <a:endParaRPr lang="en-US" sz="1400" b="1" dirty="0">
                    <a:solidFill>
                      <a:srgbClr val="C00000"/>
                    </a:solidFill>
                  </a:endParaRPr>
                </a:p>
              </p:txBody>
            </p:sp>
          </p:grpSp>
          <p:cxnSp>
            <p:nvCxnSpPr>
              <p:cNvPr id="37" name="Straight Connector 36"/>
              <p:cNvCxnSpPr/>
              <p:nvPr/>
            </p:nvCxnSpPr>
            <p:spPr>
              <a:xfrm>
                <a:off x="3829060" y="3717032"/>
                <a:ext cx="216024" cy="0"/>
              </a:xfrm>
              <a:prstGeom prst="line">
                <a:avLst/>
              </a:prstGeom>
              <a:ln w="12700">
                <a:solidFill>
                  <a:schemeClr val="accent4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7997904" y="3717032"/>
                <a:ext cx="216024" cy="0"/>
              </a:xfrm>
              <a:prstGeom prst="line">
                <a:avLst/>
              </a:prstGeom>
              <a:ln w="12700">
                <a:solidFill>
                  <a:schemeClr val="accent4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/>
            <p:cNvSpPr txBox="1"/>
            <p:nvPr/>
          </p:nvSpPr>
          <p:spPr>
            <a:xfrm>
              <a:off x="1402080" y="5120640"/>
              <a:ext cx="22493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Refractive index / UV filters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V="1">
              <a:off x="3127198" y="4826000"/>
              <a:ext cx="0" cy="2946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5889230" y="4914463"/>
              <a:ext cx="22493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Gap length / Sensor surface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flipV="1">
              <a:off x="6230522" y="5258674"/>
              <a:ext cx="0" cy="294640"/>
            </a:xfrm>
            <a:prstGeom prst="straightConnector1">
              <a:avLst/>
            </a:prstGeom>
            <a:ln>
              <a:headEnd type="arrow"/>
              <a:tailEnd type="non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357160" y="3413846"/>
            <a:ext cx="8349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Studied with full Geant4 simulation, </a:t>
            </a:r>
            <a:r>
              <a:rPr lang="en-US" sz="1400" b="1" dirty="0"/>
              <a:t>with Bayesian      </a:t>
            </a:r>
            <a:r>
              <a:rPr lang="en-US" sz="1400" b="1" dirty="0" smtClean="0"/>
              <a:t>        </a:t>
            </a:r>
            <a:r>
              <a:rPr lang="nb-NO" sz="1400" b="1" dirty="0" smtClean="0"/>
              <a:t>L</a:t>
            </a:r>
            <a:r>
              <a:rPr lang="nb-NO" sz="1400" b="1" dirty="0"/>
              <a:t>. </a:t>
            </a:r>
            <a:r>
              <a:rPr lang="nb-NO" sz="1400" b="1" dirty="0" err="1"/>
              <a:t>Barion</a:t>
            </a:r>
            <a:r>
              <a:rPr lang="nb-NO" sz="1400" b="1" dirty="0"/>
              <a:t> et al., JINST 15 (2020) 02, </a:t>
            </a:r>
            <a:r>
              <a:rPr lang="nb-NO" sz="1400" b="1" dirty="0" smtClean="0"/>
              <a:t>C02040 </a:t>
            </a:r>
            <a:endParaRPr lang="nb-NO" sz="1400" b="1" dirty="0"/>
          </a:p>
          <a:p>
            <a:r>
              <a:rPr lang="en-US" sz="1400" b="1" dirty="0" smtClean="0"/>
              <a:t>optimization and analytic parameterizations                          </a:t>
            </a:r>
            <a:r>
              <a:rPr lang="is-IS" sz="1400" b="1" dirty="0" smtClean="0"/>
              <a:t>E</a:t>
            </a:r>
            <a:r>
              <a:rPr lang="is-IS" sz="1400" b="1" dirty="0"/>
              <a:t>. Cisbani et al., JINST 15 (2020) 05, </a:t>
            </a:r>
            <a:r>
              <a:rPr lang="is-IS" sz="1400" b="1" dirty="0" smtClean="0"/>
              <a:t>P05009 </a:t>
            </a:r>
            <a:endParaRPr lang="is-IS" sz="1400" b="1" dirty="0"/>
          </a:p>
        </p:txBody>
      </p:sp>
      <p:sp>
        <p:nvSpPr>
          <p:cNvPr id="49" name="Rectangle 48"/>
          <p:cNvSpPr/>
          <p:nvPr/>
        </p:nvSpPr>
        <p:spPr>
          <a:xfrm>
            <a:off x="81280" y="756352"/>
            <a:ext cx="8950960" cy="2470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644236" y="449385"/>
            <a:ext cx="6609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Compact and cost-effective solution for continuous momentum coverage (3-60 GeV/c)</a:t>
            </a:r>
          </a:p>
          <a:p>
            <a:r>
              <a:rPr lang="en-US" sz="1400" b="1" dirty="0" smtClean="0"/>
              <a:t>Strong interest in the </a:t>
            </a:r>
            <a:r>
              <a:rPr lang="en-US" sz="1400" b="1" dirty="0" err="1" smtClean="0"/>
              <a:t>dRICH</a:t>
            </a:r>
            <a:r>
              <a:rPr lang="en-US" sz="1400" b="1" dirty="0" smtClean="0"/>
              <a:t> electron-pion separation capability</a:t>
            </a:r>
            <a:endParaRPr lang="en-US" sz="14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1412240" y="1084143"/>
            <a:ext cx="42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e</a:t>
            </a:r>
            <a:r>
              <a:rPr lang="en-US" sz="1400" b="1" dirty="0" smtClean="0">
                <a:solidFill>
                  <a:srgbClr val="FF0000"/>
                </a:solidFill>
              </a:rPr>
              <a:t>-</a:t>
            </a:r>
            <a:r>
              <a:rPr lang="en-US" sz="14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endParaRPr lang="en-US" sz="1400" b="1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279732" y="1063823"/>
            <a:ext cx="479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p-</a:t>
            </a:r>
            <a:r>
              <a:rPr lang="en-US" sz="1400" b="1" dirty="0" smtClean="0">
                <a:solidFill>
                  <a:srgbClr val="FF0000"/>
                </a:solidFill>
                <a:latin typeface="+mj-lt"/>
                <a:cs typeface="Symbol" charset="2"/>
              </a:rPr>
              <a:t>k</a:t>
            </a:r>
            <a:endParaRPr lang="en-US" sz="1400" b="1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253738" y="1084143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p-k</a:t>
            </a:r>
            <a:endParaRPr lang="en-US" sz="1400" b="1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0" y="6609301"/>
            <a:ext cx="9144000" cy="258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609301"/>
            <a:ext cx="213360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23/July/2020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609301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7997" y="6600834"/>
            <a:ext cx="355766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EIC Detector R&amp;D Advisory Committee Meeting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035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018586" y="-42760"/>
            <a:ext cx="3198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SiPM Candidates Survey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609301"/>
            <a:ext cx="9144000" cy="258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609301"/>
            <a:ext cx="213360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20/July/2020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609301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609301"/>
            <a:ext cx="289560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EIC PID Consortium Meeting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1216660"/>
            <a:ext cx="9144000" cy="5148615"/>
            <a:chOff x="0" y="1521460"/>
            <a:chExt cx="9144000" cy="514861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521460"/>
              <a:ext cx="9144000" cy="514861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8595360" y="3464560"/>
              <a:ext cx="548640" cy="812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32080" y="730766"/>
            <a:ext cx="8105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Hamamatsu (a sort of reference), Broadcom/FBK (a sort of INFN partner in Italy), </a:t>
            </a:r>
            <a:r>
              <a:rPr lang="mr-IN" dirty="0" smtClean="0">
                <a:latin typeface="+mj-lt"/>
              </a:rPr>
              <a:t>……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4182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ital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888" y="1552433"/>
            <a:ext cx="4793552" cy="4793552"/>
          </a:xfrm>
          <a:prstGeom prst="rect">
            <a:avLst/>
          </a:prstGeom>
        </p:spPr>
      </p:pic>
      <p:sp>
        <p:nvSpPr>
          <p:cNvPr id="50" name="Right Triangle 49"/>
          <p:cNvSpPr/>
          <p:nvPr/>
        </p:nvSpPr>
        <p:spPr>
          <a:xfrm>
            <a:off x="915733" y="2177510"/>
            <a:ext cx="3259966" cy="4431791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/>
          <p:cNvSpPr/>
          <p:nvPr/>
        </p:nvSpPr>
        <p:spPr>
          <a:xfrm rot="10800000">
            <a:off x="4583553" y="1394471"/>
            <a:ext cx="3259966" cy="4431791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12" y="1465339"/>
            <a:ext cx="2467966" cy="253281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642137" y="-85271"/>
            <a:ext cx="371385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INFN Groups and eRD14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14625" y="645220"/>
            <a:ext cx="4877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Several INFN groups interested to pursue </a:t>
            </a:r>
            <a:r>
              <a:rPr lang="en-US" dirty="0" err="1" smtClean="0"/>
              <a:t>dRICH</a:t>
            </a:r>
            <a:r>
              <a:rPr lang="en-US" dirty="0" smtClean="0"/>
              <a:t> </a:t>
            </a:r>
          </a:p>
          <a:p>
            <a:r>
              <a:rPr lang="en-US" dirty="0" smtClean="0"/>
              <a:t>and other activities within the eRD14 Consortium</a:t>
            </a:r>
            <a:endParaRPr lang="en-US" dirty="0"/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504" y="2851057"/>
            <a:ext cx="2421210" cy="1364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1" descr="IMG_004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812" y="4933406"/>
            <a:ext cx="2483342" cy="164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1503" y="1435113"/>
            <a:ext cx="2404877" cy="1442926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5674251" y="5618104"/>
            <a:ext cx="202099" cy="208159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799410" y="4035525"/>
            <a:ext cx="202099" cy="208159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758100" y="3827366"/>
            <a:ext cx="202099" cy="20815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097268" y="4288380"/>
            <a:ext cx="1933900" cy="61860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>
            <a:stCxn id="36" idx="6"/>
            <a:endCxn id="6" idx="1"/>
          </p:cNvCxnSpPr>
          <p:nvPr/>
        </p:nvCxnSpPr>
        <p:spPr>
          <a:xfrm flipV="1">
            <a:off x="5876350" y="4597681"/>
            <a:ext cx="1220918" cy="1124503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37" idx="0"/>
          </p:cNvCxnSpPr>
          <p:nvPr/>
        </p:nvCxnSpPr>
        <p:spPr>
          <a:xfrm flipV="1">
            <a:off x="4900460" y="1322032"/>
            <a:ext cx="2334018" cy="2713493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7183098" y="548639"/>
            <a:ext cx="1848070" cy="84583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4926" y="675700"/>
            <a:ext cx="1933900" cy="61860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>
            <a:endCxn id="41" idx="2"/>
          </p:cNvCxnSpPr>
          <p:nvPr/>
        </p:nvCxnSpPr>
        <p:spPr>
          <a:xfrm>
            <a:off x="2072224" y="1322031"/>
            <a:ext cx="2103475" cy="1432473"/>
          </a:xfrm>
          <a:prstGeom prst="line">
            <a:avLst/>
          </a:prstGeom>
          <a:ln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44" idx="3"/>
            <a:endCxn id="38" idx="2"/>
          </p:cNvCxnSpPr>
          <p:nvPr/>
        </p:nvCxnSpPr>
        <p:spPr>
          <a:xfrm flipV="1">
            <a:off x="2079856" y="3931446"/>
            <a:ext cx="2678244" cy="439506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28164" y="604580"/>
            <a:ext cx="1380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INFN-FE</a:t>
            </a:r>
          </a:p>
          <a:p>
            <a:r>
              <a:rPr lang="en-US" dirty="0" smtClean="0"/>
              <a:t>CLAS12 RICH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45956" y="4061651"/>
            <a:ext cx="1933900" cy="61860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38324" y="4035525"/>
            <a:ext cx="1380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INFN-LNF</a:t>
            </a:r>
          </a:p>
          <a:p>
            <a:r>
              <a:rPr lang="en-US" dirty="0" smtClean="0"/>
              <a:t>CLAS12 RICH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21521" y="491463"/>
            <a:ext cx="15903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INFN-RM1</a:t>
            </a:r>
          </a:p>
          <a:p>
            <a:pPr algn="r"/>
            <a:r>
              <a:rPr lang="en-US" dirty="0" smtClean="0"/>
              <a:t>HERMES  RICH</a:t>
            </a:r>
          </a:p>
          <a:p>
            <a:pPr algn="r"/>
            <a:r>
              <a:rPr lang="en-US" dirty="0" smtClean="0"/>
              <a:t>Hall-A Tracking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643945" y="4287075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INFN-CT</a:t>
            </a:r>
          </a:p>
          <a:p>
            <a:pPr algn="r"/>
            <a:r>
              <a:rPr lang="en-US" dirty="0" smtClean="0"/>
              <a:t>Hall-A HCAL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324" y="4689654"/>
            <a:ext cx="2919836" cy="1882706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1246907" y="1847102"/>
            <a:ext cx="11545" cy="1980264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arrow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7762" y="2608666"/>
            <a:ext cx="486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6m 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4175699" y="2650424"/>
            <a:ext cx="202099" cy="20815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0" y="6609301"/>
            <a:ext cx="9144000" cy="258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609301"/>
            <a:ext cx="213360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08/June/2020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609301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21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609301"/>
            <a:ext cx="289560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EIC PID Consortium Meeting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48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782413" y="-42760"/>
            <a:ext cx="1670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Conclusions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609301"/>
            <a:ext cx="9144000" cy="258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609301"/>
            <a:ext cx="213360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20/July/2020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609301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22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609301"/>
            <a:ext cx="289560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EIC PID Consortium Meeting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7192" y="605305"/>
            <a:ext cx="8700951" cy="5755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INFN has developed a plan to address the EIC R&amp;D Committee recommendations</a:t>
            </a:r>
          </a:p>
          <a:p>
            <a:endParaRPr lang="en-US" sz="1600" b="1" dirty="0" smtClean="0"/>
          </a:p>
          <a:p>
            <a:r>
              <a:rPr lang="en-US" sz="1600" dirty="0" smtClean="0"/>
              <a:t>To address crucial PID aspects at EIC:</a:t>
            </a:r>
          </a:p>
          <a:p>
            <a:endParaRPr lang="en-US" sz="1600" dirty="0"/>
          </a:p>
          <a:p>
            <a:r>
              <a:rPr lang="en-US" sz="1600" dirty="0" smtClean="0"/>
              <a:t>           cost-effective compact solution for hadron PID in the forward region in a wide kinematic range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    in 1 year: prototype complete and first test-beam</a:t>
            </a:r>
          </a:p>
          <a:p>
            <a:endParaRPr lang="en-US" sz="1600" dirty="0"/>
          </a:p>
          <a:p>
            <a:r>
              <a:rPr lang="en-US" sz="1600" dirty="0" smtClean="0"/>
              <a:t>           investigation of novel single-photon detector solution to be operated in high magnetic field</a:t>
            </a:r>
          </a:p>
          <a:p>
            <a:r>
              <a:rPr lang="en-US" sz="1600" dirty="0" smtClean="0"/>
              <a:t>                    in 1 year: post-irradiation characterization and imaging of a status-of-the-art SiPM selection</a:t>
            </a:r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1600" b="1" dirty="0" smtClean="0"/>
              <a:t>Goal: have in one year a full-chain assessment (proof-of-principle) of the </a:t>
            </a:r>
            <a:endParaRPr lang="en-US" sz="1600" b="1" dirty="0"/>
          </a:p>
          <a:p>
            <a:r>
              <a:rPr lang="en-US" sz="1600" b="1" dirty="0" smtClean="0"/>
              <a:t>                    proposed approach and investigated technologies</a:t>
            </a:r>
          </a:p>
          <a:p>
            <a:endParaRPr lang="en-US" sz="1600" dirty="0" smtClean="0"/>
          </a:p>
          <a:p>
            <a:r>
              <a:rPr lang="en-US" sz="1600" dirty="0" smtClean="0"/>
              <a:t>A mandatory step for INFN and eRD14 given the YR, </a:t>
            </a:r>
            <a:r>
              <a:rPr lang="en-US" sz="1600" dirty="0" err="1" smtClean="0"/>
              <a:t>EoI</a:t>
            </a:r>
            <a:r>
              <a:rPr lang="en-US" sz="1600" dirty="0" smtClean="0"/>
              <a:t> and announced Call for Detectors in FY2021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22" y="2959239"/>
            <a:ext cx="6724915" cy="2157048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7121081" y="4127501"/>
            <a:ext cx="1941280" cy="988786"/>
          </a:xfrm>
          <a:prstGeom prst="wedgeRoundRectCallout">
            <a:avLst>
              <a:gd name="adj1" fmla="val -65770"/>
              <a:gd name="adj2" fmla="val -8652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141299" y="4136908"/>
            <a:ext cx="19204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SiPM carrier</a:t>
            </a:r>
          </a:p>
          <a:p>
            <a:r>
              <a:rPr lang="en-US" sz="1400" dirty="0" smtClean="0"/>
              <a:t>Radiators/Consumables</a:t>
            </a:r>
          </a:p>
          <a:p>
            <a:r>
              <a:rPr lang="en-US" sz="1400" dirty="0" smtClean="0"/>
              <a:t>US test-beam needs</a:t>
            </a:r>
          </a:p>
          <a:p>
            <a:r>
              <a:rPr lang="en-US" sz="1400" dirty="0" smtClean="0"/>
              <a:t>Travel/Transport</a:t>
            </a:r>
            <a:endParaRPr lang="en-US" sz="1400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7141299" y="3129846"/>
            <a:ext cx="1941280" cy="748071"/>
          </a:xfrm>
          <a:prstGeom prst="wedgeRoundRectCallout">
            <a:avLst>
              <a:gd name="adj1" fmla="val -65285"/>
              <a:gd name="adj2" fmla="val 25302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161517" y="3139253"/>
            <a:ext cx="19283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</a:t>
            </a:r>
            <a:r>
              <a:rPr lang="en-US" sz="1400" dirty="0" smtClean="0"/>
              <a:t>-funding</a:t>
            </a:r>
          </a:p>
          <a:p>
            <a:r>
              <a:rPr lang="en-US" sz="1400" dirty="0"/>
              <a:t>s</a:t>
            </a:r>
            <a:r>
              <a:rPr lang="en-US" sz="1400" dirty="0" smtClean="0"/>
              <a:t>timulus for INFN </a:t>
            </a:r>
          </a:p>
          <a:p>
            <a:r>
              <a:rPr lang="en-US" sz="1400" dirty="0"/>
              <a:t>m</a:t>
            </a:r>
            <a:r>
              <a:rPr lang="en-US" sz="1400" dirty="0" smtClean="0"/>
              <a:t>anpower involvement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9679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stomShape 5"/>
          <p:cNvSpPr/>
          <p:nvPr/>
        </p:nvSpPr>
        <p:spPr>
          <a:xfrm>
            <a:off x="387069" y="530221"/>
            <a:ext cx="8352927" cy="4615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/>
          <a:lstStyle/>
          <a:p>
            <a:pPr algn="ctr">
              <a:lnSpc>
                <a:spcPts val="3000"/>
              </a:lnSpc>
            </a:pPr>
            <a:r>
              <a:rPr lang="it-IT" sz="2000" b="1" dirty="0" smtClean="0">
                <a:solidFill>
                  <a:schemeClr val="accent4">
                    <a:lumMod val="75000"/>
                  </a:schemeClr>
                </a:solidFill>
              </a:rPr>
              <a:t>Use Bayesian Inference to efficiently </a:t>
            </a:r>
            <a:r>
              <a:rPr lang="it-IT" sz="2000" b="1" dirty="0">
                <a:solidFill>
                  <a:schemeClr val="accent4">
                    <a:lumMod val="75000"/>
                  </a:schemeClr>
                </a:solidFill>
              </a:rPr>
              <a:t>maximize </a:t>
            </a:r>
            <a:r>
              <a:rPr lang="it-IT" sz="2000" b="1" dirty="0" smtClean="0">
                <a:solidFill>
                  <a:schemeClr val="accent4">
                    <a:lumMod val="75000"/>
                  </a:schemeClr>
                </a:solidFill>
              </a:rPr>
              <a:t>proper </a:t>
            </a:r>
            <a:r>
              <a:rPr lang="it-IT" sz="2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Figure of </a:t>
            </a:r>
            <a:r>
              <a:rPr lang="it-IT" sz="20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Merit</a:t>
            </a:r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620732" y="-42760"/>
            <a:ext cx="5993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</a:rPr>
              <a:t>dRICH</a:t>
            </a:r>
            <a:r>
              <a:rPr lang="en-US" sz="2400" dirty="0" smtClean="0">
                <a:solidFill>
                  <a:schemeClr val="bg1"/>
                </a:solidFill>
              </a:rPr>
              <a:t> Model Integrated in Bayesian Optimizer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609301"/>
            <a:ext cx="9144000" cy="258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609301"/>
            <a:ext cx="2133600" cy="258330"/>
          </a:xfrm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27/May/2020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609301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327" y="2133256"/>
            <a:ext cx="4708504" cy="3600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7544" y="6084004"/>
            <a:ext cx="827245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Recently published: J. Inst., vol.15</a:t>
            </a:r>
            <a:r>
              <a:rPr lang="en-US" dirty="0"/>
              <a:t>, May </a:t>
            </a:r>
            <a:r>
              <a:rPr lang="en-US" dirty="0" smtClean="0"/>
              <a:t>2020 </a:t>
            </a:r>
            <a:r>
              <a:rPr lang="en-US" dirty="0"/>
              <a:t>DOI: </a:t>
            </a:r>
            <a:r>
              <a:rPr lang="en-US" dirty="0" smtClean="0"/>
              <a:t>10.1088/1748-0221/15/05/P05009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1843" y="1066106"/>
            <a:ext cx="8742645" cy="838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General optimization framework with </a:t>
            </a:r>
            <a:r>
              <a:rPr lang="it-IT" b="1" dirty="0" smtClean="0">
                <a:solidFill>
                  <a:schemeClr val="accent4">
                    <a:lumMod val="75000"/>
                  </a:schemeClr>
                </a:solidFill>
              </a:rPr>
              <a:t>parallelized </a:t>
            </a:r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computation associated to automated convergence </a:t>
            </a:r>
            <a:r>
              <a:rPr lang="it-IT" b="1" dirty="0" smtClean="0">
                <a:solidFill>
                  <a:schemeClr val="accent4">
                    <a:lumMod val="75000"/>
                  </a:schemeClr>
                </a:solidFill>
              </a:rPr>
              <a:t>criteria; implemented on python </a:t>
            </a:r>
            <a:r>
              <a:rPr lang="it-IT" b="1" i="1" dirty="0" smtClean="0">
                <a:solidFill>
                  <a:schemeClr val="accent4">
                    <a:lumMod val="75000"/>
                  </a:schemeClr>
                </a:solidFill>
              </a:rPr>
              <a:t>sklearn</a:t>
            </a:r>
            <a:r>
              <a:rPr lang="it-IT" b="1" dirty="0" smtClean="0">
                <a:solidFill>
                  <a:schemeClr val="accent4">
                    <a:lumMod val="75000"/>
                  </a:schemeClr>
                </a:solidFill>
              </a:rPr>
              <a:t> machine learning libraries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262919" y="2288808"/>
            <a:ext cx="3960440" cy="2160240"/>
          </a:xfrm>
          <a:prstGeom prst="homePlate">
            <a:avLst>
              <a:gd name="adj" fmla="val 2692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dRICH use case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accent4">
                    <a:lumMod val="75000"/>
                  </a:schemeClr>
                </a:solidFill>
              </a:rPr>
              <a:t>FoM: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Symbol" panose="05050102010706020507" pitchFamily="18" charset="2"/>
              </a:rPr>
              <a:t>p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-K Cherenkov angles separation in critical phase space 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regions (other criteria can be added);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8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optimizable 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parameters selected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(can be 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extended)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62918" y="4725144"/>
            <a:ext cx="40210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An efficient way to re-optimize relevant </a:t>
            </a:r>
            <a:r>
              <a:rPr lang="en-US" i="1" dirty="0"/>
              <a:t>parameters </a:t>
            </a:r>
            <a:r>
              <a:rPr lang="en-US" i="1" dirty="0" smtClean="0"/>
              <a:t>and </a:t>
            </a:r>
            <a:r>
              <a:rPr lang="en-US" i="1" dirty="0"/>
              <a:t>consolidate the performances </a:t>
            </a:r>
            <a:r>
              <a:rPr lang="en-US" i="1" dirty="0" smtClean="0"/>
              <a:t>of the dRICH once we have prototype test results</a:t>
            </a:r>
            <a:endParaRPr lang="en-US" i="1" dirty="0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609301"/>
            <a:ext cx="289560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EIC PID Consortium Meeting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562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29840" y="-42760"/>
            <a:ext cx="5975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</a:rPr>
              <a:t>dRICH</a:t>
            </a:r>
            <a:r>
              <a:rPr lang="en-US" sz="2400" dirty="0" smtClean="0">
                <a:solidFill>
                  <a:schemeClr val="bg1"/>
                </a:solidFill>
              </a:rPr>
              <a:t> Performance Parameterization </a:t>
            </a:r>
            <a:r>
              <a:rPr lang="en-US" sz="2400" dirty="0" err="1">
                <a:solidFill>
                  <a:schemeClr val="bg1"/>
                </a:solidFill>
              </a:rPr>
              <a:t>A</a:t>
            </a:r>
            <a:r>
              <a:rPr lang="en-US" sz="2400" dirty="0" err="1" smtClean="0">
                <a:solidFill>
                  <a:schemeClr val="bg1"/>
                </a:solidFill>
              </a:rPr>
              <a:t>b</a:t>
            </a:r>
            <a:r>
              <a:rPr lang="en-US" sz="2400" dirty="0" smtClean="0">
                <a:solidFill>
                  <a:schemeClr val="bg1"/>
                </a:solidFill>
              </a:rPr>
              <a:t>-initio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73660" y="485894"/>
            <a:ext cx="3181818" cy="5569466"/>
            <a:chOff x="73660" y="485894"/>
            <a:chExt cx="3181818" cy="5569466"/>
          </a:xfrm>
        </p:grpSpPr>
        <p:sp>
          <p:nvSpPr>
            <p:cNvPr id="40" name="Rectangle 39"/>
            <p:cNvSpPr/>
            <p:nvPr/>
          </p:nvSpPr>
          <p:spPr>
            <a:xfrm>
              <a:off x="73660" y="911012"/>
              <a:ext cx="3181818" cy="5144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660" y="1026160"/>
              <a:ext cx="3181817" cy="206502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738" y="4828274"/>
              <a:ext cx="3126740" cy="113818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1157" y="3582432"/>
              <a:ext cx="2265680" cy="80857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33680" y="3182620"/>
              <a:ext cx="27960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Sellmeier</a:t>
              </a:r>
              <a:r>
                <a:rPr lang="en-US" b="1" dirty="0" smtClean="0"/>
                <a:t> parameterization </a:t>
              </a:r>
              <a:endParaRPr lang="en-US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5440" y="4375388"/>
              <a:ext cx="2531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Mixture of air and quartz</a:t>
              </a:r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99023" y="485894"/>
              <a:ext cx="16616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Chromatic term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599659" y="484972"/>
            <a:ext cx="2483381" cy="5570388"/>
            <a:chOff x="6660619" y="484972"/>
            <a:chExt cx="2483381" cy="5570388"/>
          </a:xfrm>
        </p:grpSpPr>
        <p:sp>
          <p:nvSpPr>
            <p:cNvPr id="44" name="Rectangle 43"/>
            <p:cNvSpPr/>
            <p:nvPr/>
          </p:nvSpPr>
          <p:spPr>
            <a:xfrm>
              <a:off x="6660619" y="895866"/>
              <a:ext cx="2483381" cy="5159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60619" y="911012"/>
              <a:ext cx="2483381" cy="2594188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333885" y="484972"/>
              <a:ext cx="11395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Sensor QE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274560" y="3749040"/>
              <a:ext cx="12541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Data-Sheet</a:t>
              </a:r>
              <a:endParaRPr lang="en-US" b="1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27903" y="4179332"/>
              <a:ext cx="1864995" cy="36322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6731739" y="4790846"/>
              <a:ext cx="231826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66FF"/>
                  </a:solidFill>
                </a:rPr>
                <a:t>Collection efficiency: 0.80</a:t>
              </a:r>
            </a:p>
            <a:p>
              <a:r>
                <a:rPr lang="en-US" sz="1600" dirty="0" smtClean="0">
                  <a:solidFill>
                    <a:srgbClr val="0066FF"/>
                  </a:solidFill>
                </a:rPr>
                <a:t>Packing fraction       : 0.89</a:t>
              </a:r>
            </a:p>
            <a:p>
              <a:r>
                <a:rPr lang="en-US" sz="1600" dirty="0" smtClean="0">
                  <a:solidFill>
                    <a:srgbClr val="0066FF"/>
                  </a:solidFill>
                </a:rPr>
                <a:t>Discriminating eff.   : 0.87 </a:t>
              </a:r>
              <a:endParaRPr lang="en-US" sz="1600" dirty="0">
                <a:solidFill>
                  <a:srgbClr val="0066FF"/>
                </a:solidFill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42567" y="6156960"/>
            <a:ext cx="8865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Instrumental to select &amp; compare promising </a:t>
            </a:r>
            <a:r>
              <a:rPr lang="en-US" dirty="0" err="1" smtClean="0"/>
              <a:t>dRICH</a:t>
            </a:r>
            <a:r>
              <a:rPr lang="en-US" dirty="0" smtClean="0"/>
              <a:t> configurations prior to full MC simulation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0" y="6609301"/>
            <a:ext cx="9144000" cy="258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609301"/>
            <a:ext cx="213360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08/June/2020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609301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24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609301"/>
            <a:ext cx="289560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EIC PID Consortium Meeting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733800" y="1188720"/>
            <a:ext cx="1412240" cy="2222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931920" y="1215628"/>
            <a:ext cx="776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Aerogel</a:t>
            </a:r>
            <a:endParaRPr lang="en-US" sz="1400" dirty="0">
              <a:solidFill>
                <a:srgbClr val="0000FF"/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3214837" y="485894"/>
            <a:ext cx="3405142" cy="5569466"/>
            <a:chOff x="3224997" y="485894"/>
            <a:chExt cx="3405142" cy="5569466"/>
          </a:xfrm>
        </p:grpSpPr>
        <p:grpSp>
          <p:nvGrpSpPr>
            <p:cNvPr id="47" name="Group 46"/>
            <p:cNvGrpSpPr/>
            <p:nvPr/>
          </p:nvGrpSpPr>
          <p:grpSpPr>
            <a:xfrm>
              <a:off x="3224997" y="485894"/>
              <a:ext cx="3405142" cy="5569466"/>
              <a:chOff x="3224997" y="485894"/>
              <a:chExt cx="3405142" cy="5569466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3360420" y="895866"/>
                <a:ext cx="3162300" cy="51594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60420" y="803876"/>
                <a:ext cx="3162300" cy="2307624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93762" y="3325424"/>
                <a:ext cx="2501455" cy="90621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93762" y="4363720"/>
                <a:ext cx="2518475" cy="381000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93762" y="4882286"/>
                <a:ext cx="880740" cy="436473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93762" y="5318759"/>
                <a:ext cx="2205837" cy="474979"/>
              </a:xfrm>
              <a:prstGeom prst="rect">
                <a:avLst/>
              </a:prstGeom>
            </p:spPr>
          </p:pic>
          <p:sp>
            <p:nvSpPr>
              <p:cNvPr id="41" name="Rectangle 40"/>
              <p:cNvSpPr/>
              <p:nvPr/>
            </p:nvSpPr>
            <p:spPr>
              <a:xfrm>
                <a:off x="3224997" y="721360"/>
                <a:ext cx="3405142" cy="189652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133678" y="485894"/>
                <a:ext cx="19231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Light Transmission 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4133678" y="911012"/>
              <a:ext cx="1300925" cy="115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6323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509730" y="-42760"/>
            <a:ext cx="2216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Irradiation Tests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609301"/>
            <a:ext cx="9144000" cy="258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609301"/>
            <a:ext cx="213360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08/June/2020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609301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25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609301"/>
            <a:ext cx="289560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EIC PID Consortium Meeting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0560" y="585044"/>
            <a:ext cx="775739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Organize groups of SiPM in 4x8 customized matrices, each group with </a:t>
            </a:r>
          </a:p>
          <a:p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       -  various producers </a:t>
            </a:r>
          </a:p>
          <a:p>
            <a:r>
              <a:rPr lang="en-US" dirty="0"/>
              <a:t> </a:t>
            </a:r>
            <a:r>
              <a:rPr lang="en-US" dirty="0" smtClean="0"/>
              <a:t>         -  different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eq</a:t>
            </a:r>
            <a:r>
              <a:rPr lang="en-US" dirty="0" smtClean="0"/>
              <a:t> integrated dose                                                  (cm</a:t>
            </a:r>
            <a:r>
              <a:rPr lang="en-US" baseline="30000" dirty="0" smtClean="0"/>
              <a:t>-2</a:t>
            </a:r>
            <a:r>
              <a:rPr lang="en-US" dirty="0" smtClean="0"/>
              <a:t>)</a:t>
            </a:r>
          </a:p>
          <a:p>
            <a:r>
              <a:rPr lang="en-US" dirty="0" smtClean="0"/>
              <a:t>          -  alternative designs (microcell size, quench resistor, wavelength range, </a:t>
            </a:r>
            <a:r>
              <a:rPr lang="mr-IN" dirty="0" smtClean="0"/>
              <a:t>…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Use available facilities in Italy (</a:t>
            </a:r>
            <a:r>
              <a:rPr lang="en-US" b="1" dirty="0" smtClean="0"/>
              <a:t>protons: TIFPA</a:t>
            </a:r>
            <a:r>
              <a:rPr lang="en-US" dirty="0" smtClean="0"/>
              <a:t>, LNS    neutrons: ENEA,  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0" y="2799249"/>
            <a:ext cx="2522220" cy="31016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" y="2799249"/>
            <a:ext cx="2425187" cy="310164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4080" y="6080206"/>
            <a:ext cx="7268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Designed to be used for irradiation tests and at test-beams after irradiation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920" y="2799249"/>
            <a:ext cx="3870960" cy="31016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6910" y="1298244"/>
            <a:ext cx="1695450" cy="43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06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26" y="621384"/>
            <a:ext cx="8835081" cy="39627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823" y="638497"/>
            <a:ext cx="6318281" cy="394560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483853" y="-42760"/>
            <a:ext cx="2267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</a:rPr>
              <a:t>dRICH</a:t>
            </a:r>
            <a:r>
              <a:rPr lang="en-US" sz="2400" dirty="0" smtClean="0">
                <a:solidFill>
                  <a:schemeClr val="bg1"/>
                </a:solidFill>
              </a:rPr>
              <a:t> Prototype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8878" y="732076"/>
            <a:ext cx="28406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Dual radiator imaging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Pressure vessel for gas &amp; n tune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Sensor &amp; readout friendly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8878" y="3114841"/>
            <a:ext cx="22749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Test-beams FY21 options 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(post COVID-19):</a:t>
            </a:r>
          </a:p>
          <a:p>
            <a:pPr marL="285750" indent="-285750">
              <a:buFontTx/>
              <a:buChar char="-"/>
            </a:pPr>
            <a:r>
              <a:rPr lang="en-US" sz="1600" dirty="0" err="1" smtClean="0">
                <a:solidFill>
                  <a:srgbClr val="FFFFFF"/>
                </a:solidFill>
              </a:rPr>
              <a:t>Fermilab</a:t>
            </a:r>
            <a:r>
              <a:rPr lang="en-US" sz="1600" dirty="0" smtClean="0">
                <a:solidFill>
                  <a:srgbClr val="FFFFFF"/>
                </a:solidFill>
              </a:rPr>
              <a:t> with SBU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rgbClr val="FFFFFF"/>
                </a:solidFill>
              </a:rPr>
              <a:t>JLab 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rgbClr val="FFFFFF"/>
                </a:solidFill>
              </a:rPr>
              <a:t>CERN / DESY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86107" y="621384"/>
            <a:ext cx="157893" cy="448535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4"/>
          <p:cNvSpPr>
            <a:spLocks noGrp="1"/>
          </p:cNvSpPr>
          <p:nvPr>
            <p:ph idx="1"/>
          </p:nvPr>
        </p:nvSpPr>
        <p:spPr>
          <a:xfrm>
            <a:off x="774708" y="4710369"/>
            <a:ext cx="7912092" cy="18123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600" b="1" dirty="0" err="1" smtClean="0"/>
              <a:t>Procurement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initiated</a:t>
            </a:r>
            <a:r>
              <a:rPr lang="it-IT" sz="1600" b="1" dirty="0" smtClean="0"/>
              <a:t> (INFN in-</a:t>
            </a:r>
            <a:r>
              <a:rPr lang="it-IT" sz="1600" b="1" dirty="0" err="1" smtClean="0"/>
              <a:t>kind</a:t>
            </a:r>
            <a:r>
              <a:rPr lang="it-IT" sz="1600" b="1" dirty="0" smtClean="0"/>
              <a:t>):</a:t>
            </a:r>
          </a:p>
          <a:p>
            <a:pPr marL="0" indent="0">
              <a:buNone/>
            </a:pPr>
            <a:r>
              <a:rPr lang="it-IT" sz="1600" dirty="0" smtClean="0"/>
              <a:t>*     </a:t>
            </a:r>
            <a:r>
              <a:rPr lang="it-IT" sz="1600" dirty="0" err="1" smtClean="0"/>
              <a:t>Aerogel</a:t>
            </a:r>
            <a:r>
              <a:rPr lang="it-IT" sz="1600" dirty="0" smtClean="0"/>
              <a:t> (</a:t>
            </a:r>
            <a:r>
              <a:rPr lang="it-IT" sz="1600" dirty="0" err="1" smtClean="0"/>
              <a:t>n</a:t>
            </a:r>
            <a:r>
              <a:rPr lang="it-IT" sz="1600" dirty="0" smtClean="0"/>
              <a:t>=1.02, </a:t>
            </a:r>
            <a:r>
              <a:rPr lang="it-IT" sz="1600" dirty="0" err="1" smtClean="0"/>
              <a:t>n</a:t>
            </a:r>
            <a:r>
              <a:rPr lang="it-IT" sz="1600" dirty="0" smtClean="0"/>
              <a:t>=1.03) with </a:t>
            </a:r>
            <a:r>
              <a:rPr lang="it-IT" sz="1600" dirty="0" err="1" smtClean="0"/>
              <a:t>dimensions</a:t>
            </a:r>
            <a:r>
              <a:rPr lang="it-IT" sz="1600" dirty="0" smtClean="0"/>
              <a:t> </a:t>
            </a:r>
            <a:r>
              <a:rPr lang="it-IT" sz="1600" dirty="0" err="1" smtClean="0"/>
              <a:t>compatible</a:t>
            </a:r>
            <a:r>
              <a:rPr lang="it-IT" sz="1600" dirty="0" smtClean="0"/>
              <a:t> with </a:t>
            </a:r>
            <a:r>
              <a:rPr lang="it-IT" sz="1600" dirty="0" err="1" smtClean="0"/>
              <a:t>mRICH</a:t>
            </a:r>
            <a:endParaRPr lang="it-IT" sz="1600" dirty="0" smtClean="0"/>
          </a:p>
          <a:p>
            <a:r>
              <a:rPr lang="it-IT" sz="1600" dirty="0" smtClean="0"/>
              <a:t>Standard </a:t>
            </a:r>
            <a:r>
              <a:rPr lang="it-IT" sz="1600" dirty="0" err="1" smtClean="0"/>
              <a:t>vacuum</a:t>
            </a:r>
            <a:r>
              <a:rPr lang="it-IT" sz="1600" dirty="0" smtClean="0"/>
              <a:t> </a:t>
            </a:r>
            <a:r>
              <a:rPr lang="it-IT" sz="1600" dirty="0" err="1" smtClean="0"/>
              <a:t>components</a:t>
            </a:r>
            <a:r>
              <a:rPr lang="it-IT" sz="1600" dirty="0" smtClean="0"/>
              <a:t> (</a:t>
            </a:r>
            <a:r>
              <a:rPr lang="it-IT" sz="1600" dirty="0" err="1" smtClean="0"/>
              <a:t>pipes</a:t>
            </a:r>
            <a:r>
              <a:rPr lang="it-IT" sz="1600" dirty="0" smtClean="0"/>
              <a:t>, </a:t>
            </a:r>
            <a:r>
              <a:rPr lang="it-IT" sz="1600" dirty="0" err="1" smtClean="0"/>
              <a:t>clamps</a:t>
            </a:r>
            <a:r>
              <a:rPr lang="it-IT" sz="1600" dirty="0" smtClean="0"/>
              <a:t>, o-</a:t>
            </a:r>
            <a:r>
              <a:rPr lang="it-IT" sz="1600" dirty="0" err="1" smtClean="0"/>
              <a:t>rings</a:t>
            </a:r>
            <a:r>
              <a:rPr lang="it-IT" sz="1600" dirty="0" smtClean="0"/>
              <a:t>)</a:t>
            </a:r>
          </a:p>
          <a:p>
            <a:r>
              <a:rPr lang="it-IT" sz="1600" dirty="0" smtClean="0"/>
              <a:t>Custom </a:t>
            </a:r>
            <a:r>
              <a:rPr lang="it-IT" sz="1600" dirty="0" err="1" smtClean="0"/>
              <a:t>flanges</a:t>
            </a:r>
            <a:r>
              <a:rPr lang="it-IT" sz="1600" dirty="0" smtClean="0"/>
              <a:t> </a:t>
            </a:r>
          </a:p>
          <a:p>
            <a:pPr marL="0" indent="0">
              <a:buNone/>
            </a:pPr>
            <a:r>
              <a:rPr lang="it-IT" sz="1600" b="1" dirty="0" err="1" smtClean="0"/>
              <a:t>Survey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ongoing</a:t>
            </a:r>
            <a:r>
              <a:rPr lang="it-IT" sz="1600" b="1" dirty="0" smtClean="0"/>
              <a:t>:</a:t>
            </a:r>
          </a:p>
          <a:p>
            <a:r>
              <a:rPr lang="it-IT" sz="1600" dirty="0" smtClean="0"/>
              <a:t>Gas / </a:t>
            </a:r>
            <a:r>
              <a:rPr lang="it-IT" sz="1600" dirty="0" err="1" smtClean="0"/>
              <a:t>mirrors</a:t>
            </a:r>
            <a:r>
              <a:rPr lang="it-IT" sz="1600" dirty="0" smtClean="0"/>
              <a:t> / </a:t>
            </a:r>
            <a:r>
              <a:rPr lang="it-IT" sz="1600" dirty="0" err="1" smtClean="0"/>
              <a:t>mechanics</a:t>
            </a:r>
            <a:endParaRPr lang="it-IT" sz="1600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0" y="6609301"/>
            <a:ext cx="9144000" cy="258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609301"/>
            <a:ext cx="213360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23/July/2020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609301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7997" y="6600834"/>
            <a:ext cx="355766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EIC Detector R&amp;D Advisory Committee Meeting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65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070" y="4023902"/>
            <a:ext cx="2731682" cy="25163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428" y="4023902"/>
            <a:ext cx="2781372" cy="25163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50" y="4023902"/>
            <a:ext cx="2739968" cy="249251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613053" y="-42760"/>
            <a:ext cx="2009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</a:rPr>
              <a:t>dRICH</a:t>
            </a:r>
            <a:r>
              <a:rPr lang="en-US" sz="2400" dirty="0" smtClean="0">
                <a:solidFill>
                  <a:schemeClr val="bg1"/>
                </a:solidFill>
              </a:rPr>
              <a:t> Imaging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8993" y="496300"/>
            <a:ext cx="7036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House the same principles and readout units used for </a:t>
            </a:r>
            <a:r>
              <a:rPr lang="en-US" sz="1600" dirty="0" err="1" smtClean="0"/>
              <a:t>mRICH</a:t>
            </a:r>
            <a:r>
              <a:rPr lang="en-US" sz="1600" dirty="0" smtClean="0"/>
              <a:t> test</a:t>
            </a:r>
            <a:r>
              <a:rPr lang="en-US" sz="1600" dirty="0"/>
              <a:t>-</a:t>
            </a:r>
            <a:r>
              <a:rPr lang="en-US" sz="1600" dirty="0" smtClean="0"/>
              <a:t>beams</a:t>
            </a:r>
          </a:p>
          <a:p>
            <a:r>
              <a:rPr lang="en-US" sz="1600" dirty="0" smtClean="0"/>
              <a:t>Compatible with H13700/S12642 + MAROC front-end</a:t>
            </a:r>
          </a:p>
          <a:p>
            <a:r>
              <a:rPr lang="en-US" sz="1600" dirty="0"/>
              <a:t>A</a:t>
            </a:r>
            <a:r>
              <a:rPr lang="en-US" sz="1600" dirty="0" smtClean="0"/>
              <a:t>llows to study the working principles and optical performance of the components 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52417" y="4062045"/>
            <a:ext cx="713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FF0000"/>
                </a:solidFill>
              </a:rPr>
              <a:t>Kaon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r>
              <a:rPr lang="en-US" sz="1400" b="1" dirty="0" smtClean="0">
                <a:solidFill>
                  <a:srgbClr val="FF0000"/>
                </a:solidFill>
              </a:rPr>
              <a:t>4 </a:t>
            </a:r>
            <a:r>
              <a:rPr lang="en-US" sz="1200" b="1" dirty="0" smtClean="0">
                <a:solidFill>
                  <a:srgbClr val="FF0000"/>
                </a:solidFill>
              </a:rPr>
              <a:t>GeV/c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" y="1369795"/>
            <a:ext cx="3605879" cy="25636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6710" y="1385241"/>
            <a:ext cx="3702720" cy="252786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478497" y="4062045"/>
            <a:ext cx="804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FF0000"/>
                </a:solidFill>
              </a:rPr>
              <a:t>Kaon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r>
              <a:rPr lang="en-US" sz="1400" b="1" dirty="0" smtClean="0">
                <a:solidFill>
                  <a:srgbClr val="FF0000"/>
                </a:solidFill>
              </a:rPr>
              <a:t>15 </a:t>
            </a:r>
            <a:r>
              <a:rPr lang="en-US" sz="1200" b="1" dirty="0" smtClean="0">
                <a:solidFill>
                  <a:srgbClr val="FF0000"/>
                </a:solidFill>
              </a:rPr>
              <a:t>GeV/c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71920" y="4054990"/>
            <a:ext cx="804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FF0000"/>
                </a:solidFill>
              </a:rPr>
              <a:t>Kaon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r>
              <a:rPr lang="en-US" sz="1400" b="1" dirty="0" smtClean="0">
                <a:solidFill>
                  <a:srgbClr val="FF0000"/>
                </a:solidFill>
              </a:rPr>
              <a:t>25 </a:t>
            </a:r>
            <a:r>
              <a:rPr lang="en-US" sz="1200" b="1" dirty="0" smtClean="0">
                <a:solidFill>
                  <a:srgbClr val="FF0000"/>
                </a:solidFill>
              </a:rPr>
              <a:t>GeV/c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18962" y="3605329"/>
            <a:ext cx="1139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</a:rPr>
              <a:t>4 x H13700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55670" y="3593680"/>
            <a:ext cx="1640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3</a:t>
            </a:r>
            <a:r>
              <a:rPr lang="en-US" sz="1400" b="1" dirty="0" smtClean="0">
                <a:solidFill>
                  <a:schemeClr val="bg1"/>
                </a:solidFill>
              </a:rPr>
              <a:t> x S12642-1616PA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6609301"/>
            <a:ext cx="9144000" cy="258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609301"/>
            <a:ext cx="213360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23/July/2020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609301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7997" y="6600834"/>
            <a:ext cx="355766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EIC Detector R&amp;D Advisory Committee Meeting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319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7029094"/>
              </p:ext>
            </p:extLst>
          </p:nvPr>
        </p:nvGraphicFramePr>
        <p:xfrm>
          <a:off x="83821" y="772158"/>
          <a:ext cx="8961120" cy="5496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9150"/>
                <a:gridCol w="2193629"/>
                <a:gridCol w="2042160"/>
                <a:gridCol w="372618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Component</a:t>
                      </a:r>
                      <a:endParaRPr lang="en-US" sz="1400" dirty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Function</a:t>
                      </a:r>
                      <a:endParaRPr lang="en-US" sz="1400" dirty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Specs/Requirements</a:t>
                      </a:r>
                      <a:endParaRPr lang="en-US" sz="1400" dirty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Critical Issues / Comments</a:t>
                      </a:r>
                      <a:endParaRPr lang="en-US" sz="1400" dirty="0"/>
                    </a:p>
                  </a:txBody>
                  <a:tcPr marL="36000" marR="36000" marT="36000" marB="36000"/>
                </a:tc>
              </a:tr>
              <a:tr h="370840">
                <a:tc>
                  <a:txBody>
                    <a:bodyPr/>
                    <a:lstStyle/>
                    <a:p>
                      <a:endParaRPr lang="it-IT" sz="1400" dirty="0" smtClean="0"/>
                    </a:p>
                    <a:p>
                      <a:r>
                        <a:rPr lang="it-IT" sz="1400" b="1" dirty="0" err="1" smtClean="0"/>
                        <a:t>Mechanics</a:t>
                      </a:r>
                      <a:endParaRPr lang="en-US" sz="1400" b="1" dirty="0"/>
                    </a:p>
                  </a:txBody>
                  <a:tcPr marL="36000" marR="36000" marT="36000" marB="360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Support all other components and services</a:t>
                      </a:r>
                    </a:p>
                    <a:p>
                      <a:r>
                        <a:rPr lang="it-IT" sz="1400" dirty="0" smtClean="0"/>
                        <a:t>Keep in position and aligned</a:t>
                      </a:r>
                      <a:endParaRPr lang="en-US" sz="1400" dirty="0"/>
                    </a:p>
                  </a:txBody>
                  <a:tcPr marL="36000" marR="36000" marT="36000" marB="360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/>
                        <a:t>Large volume gas and</a:t>
                      </a:r>
                      <a:r>
                        <a:rPr lang="it-IT" sz="1400" baseline="0" dirty="0" smtClean="0"/>
                        <a:t> light tightness; alignment of components</a:t>
                      </a:r>
                      <a:endParaRPr lang="en-US" sz="1400" dirty="0"/>
                    </a:p>
                  </a:txBody>
                  <a:tcPr marL="36000" marR="36000" marT="36000" marB="360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Technically demanding but feasible; </a:t>
                      </a:r>
                    </a:p>
                    <a:p>
                      <a:r>
                        <a:rPr lang="it-IT" sz="1400" dirty="0" smtClean="0"/>
                        <a:t>no major challenges expected</a:t>
                      </a:r>
                      <a:endParaRPr lang="en-US" sz="1400" dirty="0"/>
                    </a:p>
                  </a:txBody>
                  <a:tcPr marL="36000" marR="36000" marT="36000" marB="360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b="1" dirty="0" smtClean="0">
                          <a:solidFill>
                            <a:schemeClr val="tx1"/>
                          </a:solidFill>
                        </a:rPr>
                        <a:t>Optics (Mirrors)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solidFill>
                            <a:schemeClr val="tx1"/>
                          </a:solidFill>
                        </a:rPr>
                        <a:t>Focus (expecially for gas) and deflect photons out of particle acceptance and reduce</a:t>
                      </a:r>
                      <a:r>
                        <a:rPr lang="it-IT" sz="1400" baseline="0" dirty="0" smtClean="0">
                          <a:solidFill>
                            <a:schemeClr val="tx1"/>
                          </a:solidFill>
                        </a:rPr>
                        <a:t> sensor surface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>
                          <a:solidFill>
                            <a:schemeClr val="tx1"/>
                          </a:solidFill>
                        </a:rPr>
                        <a:t>sub-</a:t>
                      </a:r>
                      <a:r>
                        <a:rPr lang="it-IT" sz="1400" dirty="0" err="1" smtClean="0">
                          <a:solidFill>
                            <a:schemeClr val="tx1"/>
                          </a:solidFill>
                        </a:rPr>
                        <a:t>mrad</a:t>
                      </a:r>
                      <a:r>
                        <a:rPr lang="it-IT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baseline="0" dirty="0" err="1" smtClean="0">
                          <a:solidFill>
                            <a:schemeClr val="tx1"/>
                          </a:solidFill>
                        </a:rPr>
                        <a:t>precision</a:t>
                      </a:r>
                      <a:endParaRPr lang="it-IT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>
                          <a:solidFill>
                            <a:schemeClr val="tx1"/>
                          </a:solidFill>
                        </a:rPr>
                        <a:t>reflectivity </a:t>
                      </a:r>
                      <a:r>
                        <a:rPr lang="it-IT" sz="1400" dirty="0" smtClean="0">
                          <a:solidFill>
                            <a:schemeClr val="tx1"/>
                          </a:solidFill>
                          <a:sym typeface="Symbol"/>
                        </a:rPr>
                        <a:t> 90%</a:t>
                      </a:r>
                      <a:r>
                        <a:rPr lang="it-IT" sz="1400" baseline="0" dirty="0" smtClean="0">
                          <a:solidFill>
                            <a:schemeClr val="tx1"/>
                          </a:solidFill>
                          <a:sym typeface="Symbol"/>
                        </a:rPr>
                        <a:t> </a:t>
                      </a:r>
                    </a:p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aseline="0" dirty="0" err="1" smtClean="0">
                          <a:solidFill>
                            <a:schemeClr val="tx1"/>
                          </a:solidFill>
                          <a:sym typeface="Symbol"/>
                        </a:rPr>
                        <a:t>low</a:t>
                      </a:r>
                      <a:r>
                        <a:rPr lang="it-IT" sz="1400" baseline="0" dirty="0" smtClean="0">
                          <a:solidFill>
                            <a:schemeClr val="tx1"/>
                          </a:solidFill>
                          <a:sym typeface="Symbol"/>
                        </a:rPr>
                        <a:t> </a:t>
                      </a:r>
                      <a:r>
                        <a:rPr lang="it-IT" sz="1400" baseline="0" dirty="0" err="1" smtClean="0">
                          <a:solidFill>
                            <a:schemeClr val="tx1"/>
                          </a:solidFill>
                          <a:sym typeface="Symbol"/>
                        </a:rPr>
                        <a:t>material</a:t>
                      </a:r>
                      <a:r>
                        <a:rPr lang="it-IT" sz="1400" baseline="0" dirty="0" smtClean="0">
                          <a:solidFill>
                            <a:schemeClr val="tx1"/>
                          </a:solidFill>
                          <a:sym typeface="Symbol"/>
                        </a:rPr>
                        <a:t> budget</a:t>
                      </a:r>
                      <a:endParaRPr lang="it-IT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solidFill>
                            <a:schemeClr val="tx1"/>
                          </a:solidFill>
                        </a:rPr>
                        <a:t>Spherical mirrors technology of CLAS12 suitable (optical</a:t>
                      </a:r>
                      <a:r>
                        <a:rPr lang="it-IT" sz="1400" baseline="0" dirty="0" smtClean="0">
                          <a:solidFill>
                            <a:schemeClr val="tx1"/>
                          </a:solidFill>
                        </a:rPr>
                        <a:t> fiber and/or glass skin)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;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sz="1400" dirty="0" smtClean="0">
                          <a:solidFill>
                            <a:schemeClr val="tx1"/>
                          </a:solidFill>
                          <a:sym typeface="Symbol"/>
                        </a:rPr>
                        <a:t>similar geometry; </a:t>
                      </a:r>
                    </a:p>
                    <a:p>
                      <a:r>
                        <a:rPr lang="it-IT" sz="1400" b="1" dirty="0" smtClean="0">
                          <a:solidFill>
                            <a:schemeClr val="tx1"/>
                          </a:solidFill>
                          <a:sym typeface="Symbol"/>
                        </a:rPr>
                        <a:t>Development for cost</a:t>
                      </a:r>
                      <a:r>
                        <a:rPr lang="it-IT" sz="1400" b="1" baseline="0" dirty="0" smtClean="0">
                          <a:solidFill>
                            <a:schemeClr val="tx1"/>
                          </a:solidFill>
                          <a:sym typeface="Symbol"/>
                        </a:rPr>
                        <a:t> reduction</a:t>
                      </a:r>
                      <a:endParaRPr lang="it-IT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b="1" dirty="0" smtClean="0"/>
                        <a:t>Aerogel</a:t>
                      </a:r>
                      <a:r>
                        <a:rPr lang="it-IT" sz="1400" b="1" baseline="0" dirty="0" smtClean="0"/>
                        <a:t> Radiator</a:t>
                      </a:r>
                      <a:endParaRPr lang="en-US" sz="1400" b="1" dirty="0"/>
                    </a:p>
                  </a:txBody>
                  <a:tcPr marL="36000" marR="36000" marT="36000" marB="360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Cover Low Mom.</a:t>
                      </a:r>
                      <a:r>
                        <a:rPr lang="it-IT" sz="1400" baseline="0" dirty="0" smtClean="0"/>
                        <a:t> Range between TOF and Gas</a:t>
                      </a:r>
                      <a:endParaRPr lang="en-US" sz="1400" dirty="0"/>
                    </a:p>
                  </a:txBody>
                  <a:tcPr marL="36000" marR="36000" marT="36000" marB="360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sym typeface="Symbol"/>
                        </a:rPr>
                        <a:t></a:t>
                      </a:r>
                      <a:r>
                        <a:rPr lang="it-IT" sz="1400" dirty="0" smtClean="0"/>
                        <a:t>3</a:t>
                      </a:r>
                      <a:r>
                        <a:rPr lang="it-IT" sz="1400" dirty="0" smtClean="0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smtClean="0">
                          <a:latin typeface="Symbol" panose="05050102010706020507" pitchFamily="18" charset="2"/>
                        </a:rPr>
                        <a:t>p</a:t>
                      </a:r>
                      <a:r>
                        <a:rPr lang="it-IT" sz="1400" dirty="0" smtClean="0"/>
                        <a:t>-K separation up to </a:t>
                      </a:r>
                      <a:r>
                        <a:rPr lang="it-IT" sz="1400" dirty="0" smtClean="0">
                          <a:sym typeface="Symbol"/>
                        </a:rPr>
                        <a:t>Gas</a:t>
                      </a:r>
                      <a:r>
                        <a:rPr lang="it-IT" sz="1400" baseline="0" dirty="0" smtClean="0">
                          <a:sym typeface="Symbol"/>
                        </a:rPr>
                        <a:t> region (</a:t>
                      </a:r>
                      <a:r>
                        <a:rPr lang="it-IT" sz="1400" dirty="0" smtClean="0">
                          <a:sym typeface="Symbol"/>
                        </a:rPr>
                        <a:t>13</a:t>
                      </a:r>
                      <a:r>
                        <a:rPr lang="it-IT" sz="1400" dirty="0" smtClean="0"/>
                        <a:t> GeV)</a:t>
                      </a:r>
                      <a:endParaRPr lang="en-US" sz="1400" dirty="0"/>
                    </a:p>
                  </a:txBody>
                  <a:tcPr marL="36000" marR="36000" marT="36000" marB="360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Procurement:</a:t>
                      </a:r>
                      <a:r>
                        <a:rPr lang="it-IT" sz="1400" baseline="0" dirty="0" smtClean="0"/>
                        <a:t> currently 1 active provider </a:t>
                      </a:r>
                    </a:p>
                    <a:p>
                      <a:r>
                        <a:rPr lang="it-IT" sz="1400" baseline="0" dirty="0" smtClean="0"/>
                        <a:t>(2 </a:t>
                      </a:r>
                      <a:r>
                        <a:rPr lang="it-IT" sz="1400" baseline="0" dirty="0" err="1" smtClean="0"/>
                        <a:t>main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producers</a:t>
                      </a:r>
                      <a:r>
                        <a:rPr lang="it-IT" sz="1400" baseline="0" dirty="0" smtClean="0"/>
                        <a:t> + 1 </a:t>
                      </a:r>
                      <a:r>
                        <a:rPr lang="it-IT" sz="1400" baseline="0" dirty="0" err="1" smtClean="0"/>
                        <a:t>potential</a:t>
                      </a:r>
                      <a:r>
                        <a:rPr lang="it-IT" sz="1400" baseline="0" dirty="0" smtClean="0"/>
                        <a:t>)</a:t>
                      </a:r>
                    </a:p>
                    <a:p>
                      <a:r>
                        <a:rPr lang="it-IT" sz="1400" b="1" dirty="0" smtClean="0"/>
                        <a:t>Long </a:t>
                      </a:r>
                      <a:r>
                        <a:rPr lang="it-IT" sz="1400" b="1" baseline="0" dirty="0" err="1" smtClean="0"/>
                        <a:t>term</a:t>
                      </a:r>
                      <a:r>
                        <a:rPr lang="it-IT" sz="1400" b="1" baseline="0" dirty="0" smtClean="0"/>
                        <a:t> </a:t>
                      </a:r>
                      <a:r>
                        <a:rPr lang="it-IT" sz="1400" b="1" dirty="0" smtClean="0"/>
                        <a:t>stability </a:t>
                      </a:r>
                      <a:r>
                        <a:rPr lang="it-IT" sz="1400" b="1" dirty="0" err="1" smtClean="0"/>
                        <a:t>assessment</a:t>
                      </a:r>
                      <a:r>
                        <a:rPr lang="it-IT" sz="1400" b="1" baseline="0" dirty="0" smtClean="0"/>
                        <a:t> in </a:t>
                      </a:r>
                      <a:r>
                        <a:rPr lang="it-IT" sz="1400" b="1" baseline="0" dirty="0" err="1" smtClean="0"/>
                        <a:t>conjunction</a:t>
                      </a:r>
                      <a:r>
                        <a:rPr lang="it-IT" sz="1400" b="1" baseline="0" dirty="0" smtClean="0"/>
                        <a:t> with gas </a:t>
                      </a:r>
                      <a:endParaRPr lang="en-US" sz="1400" b="1" dirty="0"/>
                    </a:p>
                  </a:txBody>
                  <a:tcPr marL="36000" marR="36000" marT="36000" marB="360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b="1" dirty="0" smtClean="0"/>
                        <a:t>Gas </a:t>
                      </a:r>
                    </a:p>
                    <a:p>
                      <a:r>
                        <a:rPr lang="it-IT" sz="1400" b="1" dirty="0" err="1" smtClean="0"/>
                        <a:t>Radiator</a:t>
                      </a:r>
                      <a:endParaRPr lang="en-US" sz="1400" b="1" dirty="0"/>
                    </a:p>
                  </a:txBody>
                  <a:tcPr marL="36000" marR="36000" marT="36000" marB="360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Cover High</a:t>
                      </a:r>
                      <a:r>
                        <a:rPr lang="it-IT" sz="1400" baseline="0" dirty="0" smtClean="0"/>
                        <a:t> Mom. </a:t>
                      </a:r>
                      <a:r>
                        <a:rPr lang="it-IT" sz="1400" baseline="0" dirty="0" err="1" smtClean="0"/>
                        <a:t>Range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above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baseline="0" dirty="0" err="1" smtClean="0"/>
                        <a:t>Aerogel</a:t>
                      </a:r>
                      <a:endParaRPr lang="en-US" sz="1400" dirty="0"/>
                    </a:p>
                  </a:txBody>
                  <a:tcPr marL="36000" marR="36000" marT="36000" marB="360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sym typeface="Symbol"/>
                        </a:rPr>
                        <a:t></a:t>
                      </a:r>
                      <a:r>
                        <a:rPr lang="it-IT" sz="1400" dirty="0" smtClean="0"/>
                        <a:t>3</a:t>
                      </a:r>
                      <a:r>
                        <a:rPr lang="it-IT" sz="1400" dirty="0" smtClean="0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smtClean="0">
                          <a:latin typeface="Symbol" panose="05050102010706020507" pitchFamily="18" charset="2"/>
                        </a:rPr>
                        <a:t>p</a:t>
                      </a:r>
                      <a:r>
                        <a:rPr lang="it-IT" sz="1400" dirty="0" smtClean="0"/>
                        <a:t>-K separation up to </a:t>
                      </a:r>
                      <a:r>
                        <a:rPr lang="it-IT" sz="1400" dirty="0" smtClean="0">
                          <a:sym typeface="Symbol"/>
                        </a:rPr>
                        <a:t>50</a:t>
                      </a:r>
                      <a:r>
                        <a:rPr lang="it-IT" sz="1400" dirty="0" smtClean="0"/>
                        <a:t> GeV and overlap to aerogel</a:t>
                      </a:r>
                      <a:endParaRPr lang="en-US" sz="1400" dirty="0"/>
                    </a:p>
                  </a:txBody>
                  <a:tcPr marL="36000" marR="36000" marT="36000" marB="360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dirty="0" smtClean="0"/>
                        <a:t>Greenhouse</a:t>
                      </a:r>
                      <a:r>
                        <a:rPr lang="it-IT" sz="1400" b="0" baseline="0" dirty="0" smtClean="0"/>
                        <a:t> gas: potential </a:t>
                      </a:r>
                      <a:r>
                        <a:rPr lang="it-IT" sz="1400" b="0" baseline="0" dirty="0" err="1" smtClean="0"/>
                        <a:t>procurement</a:t>
                      </a:r>
                      <a:r>
                        <a:rPr lang="it-IT" sz="1400" b="0" baseline="0" dirty="0" smtClean="0"/>
                        <a:t> </a:t>
                      </a:r>
                      <a:r>
                        <a:rPr lang="it-IT" sz="1400" b="0" baseline="0" dirty="0" err="1" smtClean="0"/>
                        <a:t>issue</a:t>
                      </a:r>
                      <a:endParaRPr lang="it-IT" sz="1400" b="0" baseline="0" dirty="0" smtClean="0"/>
                    </a:p>
                    <a:p>
                      <a:r>
                        <a:rPr lang="it-IT" sz="1400" b="1" baseline="0" dirty="0" err="1" smtClean="0"/>
                        <a:t>Search</a:t>
                      </a:r>
                      <a:r>
                        <a:rPr lang="it-IT" sz="1400" b="1" baseline="0" dirty="0" smtClean="0"/>
                        <a:t> for </a:t>
                      </a:r>
                      <a:r>
                        <a:rPr lang="it-IT" sz="1400" b="1" baseline="0" dirty="0" err="1" smtClean="0"/>
                        <a:t>alternatives</a:t>
                      </a:r>
                      <a:endParaRPr lang="en-US" sz="1400" b="1" dirty="0"/>
                    </a:p>
                  </a:txBody>
                  <a:tcPr marL="36000" marR="36000" marT="36000" marB="3600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b="1" dirty="0" err="1" smtClean="0"/>
                        <a:t>Photon</a:t>
                      </a:r>
                      <a:r>
                        <a:rPr lang="it-IT" sz="1400" b="1" baseline="0" dirty="0" smtClean="0"/>
                        <a:t> Detector</a:t>
                      </a:r>
                      <a:endParaRPr lang="en-US" sz="1400" b="1" dirty="0"/>
                    </a:p>
                  </a:txBody>
                  <a:tcPr marL="36000" marR="36000" marT="36000" marB="3600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Single photon spatial detection</a:t>
                      </a:r>
                      <a:r>
                        <a:rPr lang="it-IT" sz="1400" baseline="0" dirty="0" smtClean="0"/>
                        <a:t> </a:t>
                      </a:r>
                      <a:endParaRPr lang="en-US" sz="1400" dirty="0"/>
                    </a:p>
                  </a:txBody>
                  <a:tcPr marL="36000" marR="36000" marT="36000" marB="3600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Magnetic field tolerant and radiation hardness; </a:t>
                      </a:r>
                      <a:r>
                        <a:rPr lang="it-IT" sz="1400" dirty="0" smtClean="0">
                          <a:sym typeface="Symbol"/>
                        </a:rPr>
                        <a:t> few </a:t>
                      </a:r>
                      <a:r>
                        <a:rPr lang="it-IT" sz="1400" dirty="0" smtClean="0"/>
                        <a:t>mm spatial resolution</a:t>
                      </a:r>
                      <a:endParaRPr lang="en-US" sz="1400" dirty="0"/>
                    </a:p>
                  </a:txBody>
                  <a:tcPr marL="36000" marR="36000" marT="36000" marB="3600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dirty="0" smtClean="0"/>
                        <a:t>MCP-PMT is likely doable, </a:t>
                      </a:r>
                      <a:r>
                        <a:rPr lang="it-IT" sz="1400" b="0" dirty="0" err="1" smtClean="0"/>
                        <a:t>but</a:t>
                      </a:r>
                      <a:r>
                        <a:rPr lang="it-IT" sz="1400" b="0" dirty="0" smtClean="0"/>
                        <a:t> </a:t>
                      </a:r>
                      <a:r>
                        <a:rPr lang="it-IT" sz="1400" b="0" dirty="0" err="1" smtClean="0"/>
                        <a:t>expensive</a:t>
                      </a:r>
                      <a:r>
                        <a:rPr lang="it-IT" sz="1400" b="0" dirty="0" smtClean="0"/>
                        <a:t>.</a:t>
                      </a:r>
                      <a:r>
                        <a:rPr lang="it-IT" sz="1400" b="0" baseline="0" dirty="0" smtClean="0"/>
                        <a:t> </a:t>
                      </a:r>
                    </a:p>
                    <a:p>
                      <a:r>
                        <a:rPr lang="it-IT" sz="1400" dirty="0" smtClean="0"/>
                        <a:t>LAPPD may represent an alternative. </a:t>
                      </a:r>
                    </a:p>
                    <a:p>
                      <a:r>
                        <a:rPr lang="it-IT" sz="1400" b="1" dirty="0" smtClean="0"/>
                        <a:t>R&amp;D on SiPM:</a:t>
                      </a:r>
                      <a:r>
                        <a:rPr lang="it-IT" sz="1400" dirty="0" smtClean="0"/>
                        <a:t> a promising, quicky improving, </a:t>
                      </a:r>
                      <a:r>
                        <a:rPr lang="it-IT" sz="1400" dirty="0" err="1" smtClean="0"/>
                        <a:t>wordwide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pursued</a:t>
                      </a:r>
                      <a:r>
                        <a:rPr lang="it-IT" sz="1400" dirty="0" smtClean="0"/>
                        <a:t>, and </a:t>
                      </a:r>
                      <a:r>
                        <a:rPr lang="it-IT" sz="1400" baseline="0" dirty="0" smtClean="0"/>
                        <a:t>cheap </a:t>
                      </a:r>
                      <a:r>
                        <a:rPr lang="it-IT" sz="1400" dirty="0" smtClean="0"/>
                        <a:t>technology. </a:t>
                      </a:r>
                      <a:endParaRPr lang="en-US" sz="1400" dirty="0" smtClean="0"/>
                    </a:p>
                  </a:txBody>
                  <a:tcPr marL="36000" marR="36000" marT="36000" marB="3600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b="1" dirty="0" smtClean="0"/>
                        <a:t>Electronics</a:t>
                      </a:r>
                      <a:endParaRPr lang="en-US" sz="1400" b="1" dirty="0"/>
                    </a:p>
                  </a:txBody>
                  <a:tcPr marL="36000" marR="36000" marT="36000" marB="3600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Amplify and shape </a:t>
                      </a:r>
                      <a:r>
                        <a:rPr lang="it-IT" sz="1400" baseline="0" dirty="0" smtClean="0"/>
                        <a:t>single photon analog signal, convert to digital, transfer to DAQ nodes</a:t>
                      </a:r>
                      <a:endParaRPr lang="en-US" sz="1400" dirty="0"/>
                    </a:p>
                  </a:txBody>
                  <a:tcPr marL="36000" marR="36000" marT="36000" marB="3600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Low</a:t>
                      </a:r>
                      <a:r>
                        <a:rPr lang="it-IT" sz="1400" dirty="0" smtClean="0"/>
                        <a:t> </a:t>
                      </a:r>
                      <a:r>
                        <a:rPr lang="it-IT" sz="1400" dirty="0" err="1" smtClean="0"/>
                        <a:t>noise</a:t>
                      </a:r>
                      <a:r>
                        <a:rPr lang="it-IT" sz="1400" baseline="0" dirty="0" smtClean="0"/>
                        <a:t> </a:t>
                      </a:r>
                    </a:p>
                    <a:p>
                      <a:r>
                        <a:rPr lang="it-IT" sz="1400" baseline="0" dirty="0" smtClean="0"/>
                        <a:t>Time res. </a:t>
                      </a:r>
                      <a:r>
                        <a:rPr lang="it-IT" sz="1400" baseline="0" dirty="0" smtClean="0">
                          <a:sym typeface="Symbol"/>
                        </a:rPr>
                        <a:t> 0.5 ns</a:t>
                      </a:r>
                    </a:p>
                    <a:p>
                      <a:r>
                        <a:rPr lang="it-IT" sz="1400" baseline="0" dirty="0" smtClean="0">
                          <a:latin typeface="Symbol" panose="05050102010706020507" pitchFamily="18" charset="2"/>
                          <a:sym typeface="Symbol"/>
                        </a:rPr>
                        <a:t>m</a:t>
                      </a:r>
                      <a:r>
                        <a:rPr lang="it-IT" sz="1400" baseline="0" dirty="0" smtClean="0">
                          <a:sym typeface="Symbol"/>
                        </a:rPr>
                        <a:t>s signal latency</a:t>
                      </a:r>
                      <a:endParaRPr lang="en-US" sz="1400" dirty="0"/>
                    </a:p>
                  </a:txBody>
                  <a:tcPr marL="36000" marR="36000" marT="36000" marB="3600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/>
                        <a:t>MAROC3 based readout available for prototyping;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err="1" smtClean="0"/>
                        <a:t>final</a:t>
                      </a:r>
                      <a:r>
                        <a:rPr lang="it-IT" sz="1400" dirty="0" smtClean="0"/>
                        <a:t> choice will depend on sensor</a:t>
                      </a:r>
                      <a:r>
                        <a:rPr lang="it-IT" sz="1400" baseline="0" dirty="0" smtClean="0"/>
                        <a:t>.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baseline="0" dirty="0" smtClean="0"/>
                        <a:t>ASIC </a:t>
                      </a:r>
                      <a:r>
                        <a:rPr lang="it-IT" sz="1400" b="1" baseline="0" dirty="0" err="1" smtClean="0"/>
                        <a:t>development</a:t>
                      </a:r>
                      <a:r>
                        <a:rPr lang="it-IT" sz="1400" b="1" baseline="0" dirty="0" smtClean="0"/>
                        <a:t> for </a:t>
                      </a:r>
                      <a:r>
                        <a:rPr lang="it-IT" sz="1400" b="1" baseline="0" dirty="0" err="1" smtClean="0"/>
                        <a:t>optimised</a:t>
                      </a:r>
                      <a:r>
                        <a:rPr lang="it-IT" sz="1400" b="1" baseline="0" dirty="0" smtClean="0"/>
                        <a:t>  streaming </a:t>
                      </a:r>
                      <a:r>
                        <a:rPr lang="it-IT" sz="1400" b="1" baseline="0" dirty="0" err="1" smtClean="0"/>
                        <a:t>readout</a:t>
                      </a:r>
                      <a:r>
                        <a:rPr lang="it-IT" sz="1400" b="1" baseline="0" dirty="0" smtClean="0"/>
                        <a:t> (</a:t>
                      </a:r>
                      <a:r>
                        <a:rPr lang="it-IT" sz="1400" b="1" baseline="0" dirty="0" err="1" smtClean="0"/>
                        <a:t>discrimination</a:t>
                      </a:r>
                      <a:r>
                        <a:rPr lang="it-IT" sz="1400" b="1" baseline="0" dirty="0" smtClean="0"/>
                        <a:t> vs </a:t>
                      </a:r>
                      <a:r>
                        <a:rPr lang="it-IT" sz="1400" b="1" baseline="0" dirty="0" err="1" smtClean="0"/>
                        <a:t>sampling</a:t>
                      </a:r>
                      <a:r>
                        <a:rPr lang="it-IT" sz="1400" b="1" baseline="0" dirty="0" smtClean="0"/>
                        <a:t>)</a:t>
                      </a:r>
                      <a:endParaRPr lang="en-US" sz="1400" b="1" dirty="0" smtClean="0"/>
                    </a:p>
                  </a:txBody>
                  <a:tcPr marL="36000" marR="36000" marT="36000" marB="3600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97567" y="-42760"/>
            <a:ext cx="4440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</a:rPr>
              <a:t>dRICH</a:t>
            </a:r>
            <a:r>
              <a:rPr lang="en-US" sz="2400" dirty="0" smtClean="0">
                <a:solidFill>
                  <a:schemeClr val="bg1"/>
                </a:solidFill>
              </a:rPr>
              <a:t> Key Hardware Components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609301"/>
            <a:ext cx="9144000" cy="258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609301"/>
            <a:ext cx="213360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23/July/2020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609301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7997" y="6600834"/>
            <a:ext cx="355766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EIC Detector R&amp;D Advisory Committee Meeting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838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873779" y="3560925"/>
            <a:ext cx="918315" cy="25140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873779" y="3091685"/>
            <a:ext cx="419092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b="1" dirty="0" smtClean="0"/>
          </a:p>
          <a:p>
            <a:r>
              <a:rPr lang="en-US" sz="1400" b="1" dirty="0" smtClean="0"/>
              <a:t>Magnetic Field</a:t>
            </a:r>
            <a:endParaRPr lang="en-US" sz="1400" dirty="0" smtClean="0"/>
          </a:p>
          <a:p>
            <a:r>
              <a:rPr lang="en-US" sz="1400" dirty="0" smtClean="0"/>
              <a:t>~ 1 T order of magnitude, varying orientation</a:t>
            </a:r>
          </a:p>
          <a:p>
            <a:endParaRPr lang="en-US" sz="1400" dirty="0"/>
          </a:p>
          <a:p>
            <a:r>
              <a:rPr lang="en-US" sz="1400" b="1" dirty="0"/>
              <a:t>SiPM: </a:t>
            </a:r>
            <a:r>
              <a:rPr lang="en-US" sz="1400" b="1" dirty="0" smtClean="0"/>
              <a:t>PET study up to 7 T   </a:t>
            </a:r>
            <a:r>
              <a:rPr lang="is-IS" sz="1200" dirty="0" smtClean="0"/>
              <a:t>10.1109</a:t>
            </a:r>
            <a:r>
              <a:rPr lang="is-IS" sz="1200" dirty="0"/>
              <a:t>/NSSMIC.</a:t>
            </a:r>
            <a:r>
              <a:rPr lang="is-IS" sz="1200" dirty="0" smtClean="0"/>
              <a:t>2008.4774097</a:t>
            </a:r>
            <a:endParaRPr lang="en-US" sz="1200" dirty="0"/>
          </a:p>
        </p:txBody>
      </p:sp>
      <p:sp>
        <p:nvSpPr>
          <p:cNvPr id="8" name="Rounded Rectangle 7"/>
          <p:cNvSpPr/>
          <p:nvPr/>
        </p:nvSpPr>
        <p:spPr>
          <a:xfrm>
            <a:off x="5174270" y="2523363"/>
            <a:ext cx="1012544" cy="308217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485665" y="539231"/>
            <a:ext cx="4658335" cy="5870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485665" y="4426856"/>
            <a:ext cx="4658335" cy="20773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873779" y="1313316"/>
            <a:ext cx="4083169" cy="1713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Neutron </a:t>
            </a:r>
            <a:r>
              <a:rPr lang="en-US" sz="1400" b="1" dirty="0" err="1" smtClean="0"/>
              <a:t>Fluence</a:t>
            </a:r>
            <a:r>
              <a:rPr lang="en-US" sz="1400" b="1" dirty="0"/>
              <a:t> </a:t>
            </a:r>
            <a:endParaRPr lang="en-US" sz="1400" b="1" dirty="0" smtClean="0"/>
          </a:p>
          <a:p>
            <a:r>
              <a:rPr lang="en-US" sz="1400" dirty="0" smtClean="0"/>
              <a:t>Moderate except for very forward regions</a:t>
            </a:r>
          </a:p>
          <a:p>
            <a:r>
              <a:rPr lang="en-US" sz="1400" dirty="0" smtClean="0"/>
              <a:t>Reference value ~ 10 </a:t>
            </a:r>
            <a:r>
              <a:rPr lang="en-US" sz="1400" baseline="30000" dirty="0" smtClean="0"/>
              <a:t>11  </a:t>
            </a:r>
            <a:r>
              <a:rPr lang="en-US" sz="1400" dirty="0" err="1" smtClean="0"/>
              <a:t>n</a:t>
            </a:r>
            <a:r>
              <a:rPr lang="en-US" sz="1400" baseline="-25000" dirty="0" err="1" smtClean="0"/>
              <a:t>eq</a:t>
            </a:r>
            <a:r>
              <a:rPr lang="en-US" sz="1400" dirty="0" smtClean="0"/>
              <a:t>/cm</a:t>
            </a:r>
            <a:r>
              <a:rPr lang="en-US" sz="1400" baseline="30000" dirty="0" smtClean="0"/>
              <a:t>2</a:t>
            </a:r>
          </a:p>
          <a:p>
            <a:r>
              <a:rPr lang="en-US" sz="1400" dirty="0"/>
              <a:t>f</a:t>
            </a:r>
            <a:r>
              <a:rPr lang="en-US" sz="1400" dirty="0" smtClean="0"/>
              <a:t>or several years at max </a:t>
            </a:r>
            <a:r>
              <a:rPr lang="en-US" sz="1400" dirty="0" err="1" smtClean="0"/>
              <a:t>lumi</a:t>
            </a:r>
            <a:r>
              <a:rPr lang="en-US" sz="1400" dirty="0" smtClean="0"/>
              <a:t> (10</a:t>
            </a:r>
            <a:r>
              <a:rPr lang="en-US" sz="1400" baseline="30000" dirty="0" smtClean="0"/>
              <a:t>34</a:t>
            </a:r>
            <a:r>
              <a:rPr lang="en-US" sz="1400" dirty="0" smtClean="0"/>
              <a:t>)</a:t>
            </a:r>
          </a:p>
          <a:p>
            <a:endParaRPr lang="en-US" sz="1400" baseline="30000" dirty="0"/>
          </a:p>
          <a:p>
            <a:r>
              <a:rPr lang="en-US" sz="1400" b="1" dirty="0" smtClean="0"/>
              <a:t>SiPM: radiation mitigation for SPE actively studied</a:t>
            </a:r>
          </a:p>
          <a:p>
            <a:r>
              <a:rPr lang="en-US" sz="1400" b="1" dirty="0" smtClean="0"/>
              <a:t>till 10</a:t>
            </a:r>
            <a:r>
              <a:rPr lang="en-US" sz="1400" b="1" baseline="30000" dirty="0" smtClean="0"/>
              <a:t>11</a:t>
            </a:r>
            <a:r>
              <a:rPr lang="en-US" sz="1400" b="1" dirty="0" smtClean="0"/>
              <a:t>  </a:t>
            </a:r>
            <a:r>
              <a:rPr lang="en-US" sz="1400" b="1" dirty="0" err="1"/>
              <a:t>n</a:t>
            </a:r>
            <a:r>
              <a:rPr lang="en-US" sz="1400" b="1" baseline="-25000" dirty="0" err="1"/>
              <a:t>eq</a:t>
            </a:r>
            <a:r>
              <a:rPr lang="en-US" sz="1400" b="1" dirty="0"/>
              <a:t>/</a:t>
            </a:r>
            <a:r>
              <a:rPr lang="en-US" sz="1400" b="1" dirty="0" smtClean="0"/>
              <a:t>cm</a:t>
            </a:r>
            <a:r>
              <a:rPr lang="en-US" sz="1400" b="1" baseline="30000" dirty="0" smtClean="0"/>
              <a:t>2 </a:t>
            </a:r>
            <a:r>
              <a:rPr lang="en-US" sz="1400" b="1" dirty="0" smtClean="0"/>
              <a:t>and above </a:t>
            </a:r>
            <a:r>
              <a:rPr lang="en-US" sz="1400" b="1" dirty="0"/>
              <a:t> </a:t>
            </a:r>
            <a:r>
              <a:rPr lang="hr-HR" sz="1200" dirty="0" smtClean="0"/>
              <a:t>10.1016</a:t>
            </a:r>
            <a:r>
              <a:rPr lang="hr-HR" sz="1200" dirty="0"/>
              <a:t>/j.nima.</a:t>
            </a:r>
            <a:r>
              <a:rPr lang="hr-HR" sz="1200" dirty="0" smtClean="0"/>
              <a:t>2019.01.013</a:t>
            </a:r>
          </a:p>
          <a:p>
            <a:r>
              <a:rPr lang="hr-HR" sz="1200" dirty="0" smtClean="0"/>
              <a:t>                                                             10.1016</a:t>
            </a:r>
            <a:r>
              <a:rPr lang="hr-HR" sz="1200" dirty="0"/>
              <a:t>/j.nima.</a:t>
            </a:r>
            <a:r>
              <a:rPr lang="hr-HR" sz="1200" dirty="0" smtClean="0"/>
              <a:t>2018.10.191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625697" y="-57879"/>
            <a:ext cx="3804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</a:rPr>
              <a:t>dRICH</a:t>
            </a:r>
            <a:r>
              <a:rPr lang="en-US" sz="2400" dirty="0" smtClean="0">
                <a:solidFill>
                  <a:schemeClr val="bg1"/>
                </a:solidFill>
              </a:rPr>
              <a:t> Detector Environment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-18142" y="584019"/>
            <a:ext cx="4485665" cy="3103519"/>
            <a:chOff x="0" y="547735"/>
            <a:chExt cx="4576375" cy="310351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47735"/>
              <a:ext cx="4576375" cy="3103519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 flipV="1">
              <a:off x="3312583" y="2296579"/>
              <a:ext cx="254000" cy="190500"/>
            </a:xfrm>
            <a:prstGeom prst="line">
              <a:avLst/>
            </a:prstGeom>
            <a:ln w="508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41030" y="3829496"/>
            <a:ext cx="4399280" cy="2555772"/>
            <a:chOff x="140811" y="4010916"/>
            <a:chExt cx="4399280" cy="2555772"/>
          </a:xfrm>
        </p:grpSpPr>
        <p:grpSp>
          <p:nvGrpSpPr>
            <p:cNvPr id="6" name="Group 5"/>
            <p:cNvGrpSpPr/>
            <p:nvPr/>
          </p:nvGrpSpPr>
          <p:grpSpPr>
            <a:xfrm>
              <a:off x="140811" y="4010916"/>
              <a:ext cx="4399280" cy="2555772"/>
              <a:chOff x="4744720" y="3955335"/>
              <a:chExt cx="4399280" cy="2555772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44720" y="3955335"/>
                <a:ext cx="4399280" cy="2555772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 rot="18811717">
                <a:off x="7198113" y="5040801"/>
                <a:ext cx="67197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rgbClr val="660066"/>
                    </a:solidFill>
                  </a:rPr>
                  <a:t>dRICH</a:t>
                </a:r>
                <a:endParaRPr lang="en-US" sz="1400" dirty="0" smtClean="0">
                  <a:solidFill>
                    <a:srgbClr val="660066"/>
                  </a:solidFill>
                </a:endParaRPr>
              </a:p>
              <a:p>
                <a:r>
                  <a:rPr lang="en-US" sz="1400" dirty="0" smtClean="0">
                    <a:solidFill>
                      <a:srgbClr val="660066"/>
                    </a:solidFill>
                  </a:rPr>
                  <a:t>sensor</a:t>
                </a:r>
                <a:endParaRPr lang="en-US" sz="1400" dirty="0">
                  <a:solidFill>
                    <a:srgbClr val="660066"/>
                  </a:solidFill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584614" y="4108779"/>
              <a:ext cx="12287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Magnetic field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2540786" y="5077794"/>
              <a:ext cx="354227" cy="331156"/>
            </a:xfrm>
            <a:prstGeom prst="line">
              <a:avLst/>
            </a:prstGeom>
            <a:ln w="508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7621" y="4933178"/>
            <a:ext cx="1961817" cy="142846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9438" y="4912858"/>
            <a:ext cx="1735951" cy="1428462"/>
          </a:xfrm>
          <a:prstGeom prst="rect">
            <a:avLst/>
          </a:prstGeom>
        </p:spPr>
      </p:pic>
      <p:pic>
        <p:nvPicPr>
          <p:cNvPr id="27" name="Picture 26" descr="SIPM_matrix_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367" y="4916072"/>
            <a:ext cx="1186814" cy="141277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83503" y="4426856"/>
            <a:ext cx="4733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SiPM SPE capability under study since 2012 @ INFN</a:t>
            </a:r>
          </a:p>
          <a:p>
            <a:r>
              <a:rPr lang="en-US" sz="1200" dirty="0" smtClean="0"/>
              <a:t>Contalbrigo++  NIMA 766 (2014) 22, </a:t>
            </a:r>
            <a:r>
              <a:rPr lang="en-US" sz="1200" dirty="0" err="1" smtClean="0"/>
              <a:t>Balossino</a:t>
            </a:r>
            <a:r>
              <a:rPr lang="en-US" sz="1200" dirty="0" smtClean="0"/>
              <a:t> ++ NIMA876 (2017) 89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873779" y="563167"/>
            <a:ext cx="36728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err="1" smtClean="0"/>
              <a:t>dRICH</a:t>
            </a:r>
            <a:r>
              <a:rPr lang="en-US" sz="1500" b="1" dirty="0" smtClean="0"/>
              <a:t> sensor location relaxes requirements</a:t>
            </a:r>
          </a:p>
          <a:p>
            <a:r>
              <a:rPr lang="en-US" sz="1500" b="1" dirty="0"/>
              <a:t>o</a:t>
            </a:r>
            <a:r>
              <a:rPr lang="en-US" sz="1500" b="1" dirty="0" smtClean="0"/>
              <a:t>n neutron dose and material budget</a:t>
            </a:r>
            <a:endParaRPr lang="en-US" sz="15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637233" y="944372"/>
            <a:ext cx="2581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Neutron flux</a:t>
            </a:r>
            <a:r>
              <a:rPr lang="en-US" sz="1200" dirty="0" smtClean="0">
                <a:solidFill>
                  <a:schemeClr val="bg1"/>
                </a:solidFill>
              </a:rPr>
              <a:t> (Courtesy of A. </a:t>
            </a:r>
            <a:r>
              <a:rPr lang="en-US" sz="1200" dirty="0" err="1" smtClean="0">
                <a:solidFill>
                  <a:schemeClr val="bg1"/>
                </a:solidFill>
              </a:rPr>
              <a:t>Kiselev</a:t>
            </a:r>
            <a:r>
              <a:rPr lang="en-US" sz="1200" dirty="0" smtClean="0">
                <a:solidFill>
                  <a:schemeClr val="bg1"/>
                </a:solidFill>
              </a:rPr>
              <a:t>)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6609301"/>
            <a:ext cx="9144000" cy="258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609301"/>
            <a:ext cx="213360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23/July/2020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609301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7997" y="6600834"/>
            <a:ext cx="355766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EIC Detector R&amp;D Advisory Committee Meeting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41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747" y="1053158"/>
            <a:ext cx="9087313" cy="28369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mRICH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223447" y="-42760"/>
            <a:ext cx="2788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SiPM and Electronics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31892" y="4028429"/>
            <a:ext cx="8564880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 smtClean="0"/>
              <a:t>EIC </a:t>
            </a:r>
            <a:r>
              <a:rPr lang="en-US" sz="1500" b="1" dirty="0"/>
              <a:t>Detector Advisory </a:t>
            </a:r>
            <a:r>
              <a:rPr lang="en-US" sz="1500" b="1" dirty="0" smtClean="0"/>
              <a:t>Committee</a:t>
            </a:r>
            <a:r>
              <a:rPr lang="en-US" sz="1500" b="1" dirty="0"/>
              <a:t>, </a:t>
            </a:r>
            <a:r>
              <a:rPr lang="en-US" sz="1500" b="1" dirty="0" smtClean="0"/>
              <a:t>Report on </a:t>
            </a:r>
            <a:r>
              <a:rPr lang="en-US" sz="1500" b="1" dirty="0" err="1" smtClean="0"/>
              <a:t>dRICH</a:t>
            </a:r>
            <a:r>
              <a:rPr lang="en-US" sz="1500" b="1" dirty="0" smtClean="0"/>
              <a:t>                11/25/</a:t>
            </a:r>
            <a:r>
              <a:rPr lang="en-US" sz="1500" b="1" dirty="0"/>
              <a:t>2019</a:t>
            </a:r>
          </a:p>
          <a:p>
            <a:endParaRPr lang="en-US" sz="1500" dirty="0" smtClean="0"/>
          </a:p>
          <a:p>
            <a:r>
              <a:rPr lang="en-US" sz="1500" dirty="0" smtClean="0"/>
              <a:t>“</a:t>
            </a:r>
            <a:r>
              <a:rPr lang="en-US" sz="1500" i="1" dirty="0" smtClean="0"/>
              <a:t>An </a:t>
            </a:r>
            <a:r>
              <a:rPr lang="en-US" sz="1500" i="1" dirty="0"/>
              <a:t>important remaining issue is the SiPM noise rate after irradiation which should be clarified. We </a:t>
            </a:r>
            <a:r>
              <a:rPr lang="en-US" sz="1500" i="1" dirty="0" smtClean="0"/>
              <a:t>expect that </a:t>
            </a:r>
            <a:r>
              <a:rPr lang="en-US" sz="1500" i="1" dirty="0"/>
              <a:t>it will take 2-3 years to fully understand if </a:t>
            </a:r>
            <a:r>
              <a:rPr lang="en-US" sz="1500" i="1" dirty="0" err="1"/>
              <a:t>SiPMs</a:t>
            </a:r>
            <a:r>
              <a:rPr lang="en-US" sz="1500" i="1" dirty="0"/>
              <a:t> can be used in RICH detectors at </a:t>
            </a:r>
            <a:r>
              <a:rPr lang="en-US" sz="1500" i="1" dirty="0" smtClean="0"/>
              <a:t>EIC</a:t>
            </a:r>
            <a:r>
              <a:rPr lang="en-US" sz="1500" dirty="0" smtClean="0"/>
              <a:t>“</a:t>
            </a:r>
          </a:p>
          <a:p>
            <a:endParaRPr lang="en-US" sz="1500" dirty="0" smtClean="0"/>
          </a:p>
          <a:p>
            <a:r>
              <a:rPr lang="en-US" sz="1500" b="1" dirty="0"/>
              <a:t>EIC Detector Advisory </a:t>
            </a:r>
            <a:r>
              <a:rPr lang="en-US" sz="1500" b="1" dirty="0" smtClean="0"/>
              <a:t>Committee</a:t>
            </a:r>
            <a:r>
              <a:rPr lang="en-US" sz="1500" b="1" dirty="0"/>
              <a:t>, </a:t>
            </a:r>
            <a:r>
              <a:rPr lang="en-US" sz="1500" b="1" dirty="0" smtClean="0"/>
              <a:t>Report on Electronics       01/30/2020</a:t>
            </a:r>
            <a:endParaRPr lang="en-US" sz="1500" dirty="0"/>
          </a:p>
          <a:p>
            <a:endParaRPr lang="en-US" sz="1500" dirty="0" smtClean="0"/>
          </a:p>
          <a:p>
            <a:r>
              <a:rPr lang="en-US" sz="1500" dirty="0" smtClean="0"/>
              <a:t>“</a:t>
            </a:r>
            <a:r>
              <a:rPr lang="en-US" sz="1500" i="1" dirty="0" smtClean="0"/>
              <a:t>The </a:t>
            </a:r>
            <a:r>
              <a:rPr lang="en-US" sz="1500" i="1" dirty="0"/>
              <a:t>committee again recommends the group to re-examine options that do not rely on waveform </a:t>
            </a:r>
            <a:r>
              <a:rPr lang="en-US" sz="1500" dirty="0" smtClean="0"/>
              <a:t>sampling</a:t>
            </a:r>
            <a:r>
              <a:rPr lang="en-US" sz="1500" i="1" dirty="0" smtClean="0"/>
              <a:t>, </a:t>
            </a:r>
            <a:r>
              <a:rPr lang="en-US" sz="1500" i="1" dirty="0"/>
              <a:t>e.g., a TOT-based design like the TOPFET2 </a:t>
            </a:r>
            <a:r>
              <a:rPr lang="en-US" sz="1500" i="1" dirty="0" smtClean="0"/>
              <a:t>ASIC, which is radiation </a:t>
            </a:r>
            <a:r>
              <a:rPr lang="en-US" sz="1500" i="1" dirty="0"/>
              <a:t>hard, has low power consumption and has achieved a very good resolution per single photon with </a:t>
            </a:r>
            <a:r>
              <a:rPr lang="en-US" sz="1500" i="1" dirty="0" err="1"/>
              <a:t>SiPMs</a:t>
            </a:r>
            <a:r>
              <a:rPr lang="en-US" sz="1500" i="1" dirty="0" smtClean="0"/>
              <a:t>.</a:t>
            </a:r>
            <a:r>
              <a:rPr lang="en-US" sz="1500" dirty="0" smtClean="0"/>
              <a:t>”</a:t>
            </a:r>
            <a:endParaRPr lang="en-US" sz="15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379" y="1081308"/>
            <a:ext cx="2496681" cy="28087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020" y="2018138"/>
            <a:ext cx="977900" cy="1478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619" y="1110251"/>
            <a:ext cx="3495040" cy="27188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" y="1247562"/>
            <a:ext cx="3095453" cy="232159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661196" y="1227242"/>
            <a:ext cx="1711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FFFFFF"/>
                </a:solidFill>
              </a:rPr>
              <a:t>Peltier</a:t>
            </a:r>
            <a:r>
              <a:rPr lang="en-US" sz="1400" dirty="0" smtClean="0">
                <a:solidFill>
                  <a:srgbClr val="FFFFFF"/>
                </a:solidFill>
              </a:rPr>
              <a:t> cell cooling </a:t>
            </a:r>
          </a:p>
          <a:p>
            <a:r>
              <a:rPr lang="en-US" sz="1400" dirty="0" smtClean="0">
                <a:solidFill>
                  <a:srgbClr val="FFFFFF"/>
                </a:solidFill>
              </a:rPr>
              <a:t>Down to -30</a:t>
            </a:r>
            <a:r>
              <a:rPr lang="en-US" sz="1400" baseline="30000" dirty="0" smtClean="0">
                <a:solidFill>
                  <a:srgbClr val="FFFFFF"/>
                </a:solidFill>
              </a:rPr>
              <a:t>o </a:t>
            </a:r>
            <a:r>
              <a:rPr lang="en-US" sz="1400" dirty="0" smtClean="0">
                <a:solidFill>
                  <a:srgbClr val="FFFFFF"/>
                </a:solidFill>
              </a:rPr>
              <a:t>in N</a:t>
            </a:r>
            <a:r>
              <a:rPr lang="en-US" sz="1400" baseline="-25000" dirty="0" smtClean="0">
                <a:solidFill>
                  <a:srgbClr val="FFFFFF"/>
                </a:solidFill>
              </a:rPr>
              <a:t>2</a:t>
            </a:r>
            <a:endParaRPr lang="en-US" sz="1400" baseline="-250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84231" y="1444230"/>
            <a:ext cx="11921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SiPM @ -30</a:t>
            </a:r>
            <a:r>
              <a:rPr lang="en-US" sz="1400" baseline="30000" dirty="0" smtClean="0"/>
              <a:t>o</a:t>
            </a:r>
            <a:r>
              <a:rPr lang="en-US" sz="1400" dirty="0" smtClean="0"/>
              <a:t>C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84252" y="677674"/>
            <a:ext cx="2753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mRICH</a:t>
            </a:r>
            <a:r>
              <a:rPr lang="en-US" sz="1400" dirty="0" smtClean="0"/>
              <a:t> test-beam @ </a:t>
            </a:r>
            <a:r>
              <a:rPr lang="en-US" sz="1400" dirty="0" err="1" smtClean="0"/>
              <a:t>Fermilab</a:t>
            </a:r>
            <a:r>
              <a:rPr lang="en-US" sz="1400" dirty="0" smtClean="0"/>
              <a:t> 2018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6860738" y="529938"/>
            <a:ext cx="1803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SiPM irradiation  2016</a:t>
            </a:r>
          </a:p>
          <a:p>
            <a:r>
              <a:rPr lang="en-US" sz="1400" dirty="0" smtClean="0"/>
              <a:t>NIMA 876(2017) 89</a:t>
            </a:r>
            <a:endParaRPr lang="en-US" sz="1400" dirty="0"/>
          </a:p>
        </p:txBody>
      </p:sp>
      <p:sp>
        <p:nvSpPr>
          <p:cNvPr id="23" name="Rectangle 22"/>
          <p:cNvSpPr/>
          <p:nvPr/>
        </p:nvSpPr>
        <p:spPr>
          <a:xfrm>
            <a:off x="0" y="6609301"/>
            <a:ext cx="9144000" cy="258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609301"/>
            <a:ext cx="213360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23/July/2020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609301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7997" y="6600834"/>
            <a:ext cx="355766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EIC Detector R&amp;D Advisory Committee Meeting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899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ital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888" y="1552433"/>
            <a:ext cx="4793552" cy="4793552"/>
          </a:xfrm>
          <a:prstGeom prst="rect">
            <a:avLst/>
          </a:prstGeom>
        </p:spPr>
      </p:pic>
      <p:sp>
        <p:nvSpPr>
          <p:cNvPr id="49" name="Right Triangle 48"/>
          <p:cNvSpPr/>
          <p:nvPr/>
        </p:nvSpPr>
        <p:spPr>
          <a:xfrm>
            <a:off x="915733" y="2177510"/>
            <a:ext cx="3259966" cy="4431791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ight Triangle 61"/>
          <p:cNvSpPr/>
          <p:nvPr/>
        </p:nvSpPr>
        <p:spPr>
          <a:xfrm rot="10800000">
            <a:off x="4583553" y="1394471"/>
            <a:ext cx="3259966" cy="4431791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143373" y="2400507"/>
            <a:ext cx="202099" cy="208159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367025" y="563940"/>
            <a:ext cx="4452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Enriched INFN expertise and manpower</a:t>
            </a:r>
          </a:p>
          <a:p>
            <a:r>
              <a:rPr lang="en-US" dirty="0"/>
              <a:t>t</a:t>
            </a:r>
            <a:r>
              <a:rPr lang="en-US" dirty="0" smtClean="0"/>
              <a:t>o support </a:t>
            </a:r>
            <a:r>
              <a:rPr lang="en-US" dirty="0" err="1" smtClean="0"/>
              <a:t>dRICH</a:t>
            </a:r>
            <a:r>
              <a:rPr lang="en-US" dirty="0"/>
              <a:t>,</a:t>
            </a:r>
            <a:r>
              <a:rPr lang="en-US" dirty="0" smtClean="0"/>
              <a:t> SiPM (and eRD14) program </a:t>
            </a:r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4181360" y="2873918"/>
            <a:ext cx="202099" cy="208159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>
            <a:stCxn id="37" idx="7"/>
          </p:cNvCxnSpPr>
          <p:nvPr/>
        </p:nvCxnSpPr>
        <p:spPr>
          <a:xfrm flipV="1">
            <a:off x="4353862" y="1350378"/>
            <a:ext cx="2849578" cy="1554024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7183098" y="558800"/>
            <a:ext cx="1848070" cy="79157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>
            <a:stCxn id="3" idx="3"/>
            <a:endCxn id="34" idx="1"/>
          </p:cNvCxnSpPr>
          <p:nvPr/>
        </p:nvCxnSpPr>
        <p:spPr>
          <a:xfrm>
            <a:off x="1723610" y="1004690"/>
            <a:ext cx="1449360" cy="1426301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28164" y="604580"/>
            <a:ext cx="1595446" cy="80021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INFN-TO</a:t>
            </a:r>
          </a:p>
          <a:p>
            <a:r>
              <a:rPr lang="en-US" sz="1400" b="1" dirty="0" smtClean="0"/>
              <a:t>COMPASS RICH F-E</a:t>
            </a:r>
          </a:p>
          <a:p>
            <a:r>
              <a:rPr lang="en-US" sz="1400" b="1" dirty="0" smtClean="0"/>
              <a:t>DARKSIDE F-E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72811" y="481303"/>
            <a:ext cx="137420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INFN-BO</a:t>
            </a:r>
          </a:p>
          <a:p>
            <a:r>
              <a:rPr lang="en-US" sz="1400" b="1" dirty="0" smtClean="0"/>
              <a:t>ALICE TOF</a:t>
            </a:r>
          </a:p>
          <a:p>
            <a:r>
              <a:rPr lang="en-US" sz="1400" b="1" dirty="0" smtClean="0"/>
              <a:t>DARKSIDE SiPM</a:t>
            </a:r>
          </a:p>
        </p:txBody>
      </p:sp>
      <p:sp>
        <p:nvSpPr>
          <p:cNvPr id="41" name="Oval 40"/>
          <p:cNvSpPr/>
          <p:nvPr/>
        </p:nvSpPr>
        <p:spPr>
          <a:xfrm>
            <a:off x="4175699" y="2650424"/>
            <a:ext cx="202099" cy="20815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674251" y="5618104"/>
            <a:ext cx="202099" cy="20815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799410" y="4035525"/>
            <a:ext cx="202099" cy="20815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040" y="1411744"/>
            <a:ext cx="2528767" cy="161902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6669" y="3018156"/>
            <a:ext cx="2495137" cy="157918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80" y="1604378"/>
            <a:ext cx="2546473" cy="144408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80" y="3048464"/>
            <a:ext cx="2571023" cy="1449220"/>
          </a:xfrm>
          <a:prstGeom prst="rect">
            <a:avLst/>
          </a:prstGeom>
        </p:spPr>
      </p:pic>
      <p:cxnSp>
        <p:nvCxnSpPr>
          <p:cNvPr id="29" name="Straight Connector 28"/>
          <p:cNvCxnSpPr>
            <a:stCxn id="42" idx="5"/>
          </p:cNvCxnSpPr>
          <p:nvPr/>
        </p:nvCxnSpPr>
        <p:spPr>
          <a:xfrm>
            <a:off x="5846753" y="5795779"/>
            <a:ext cx="1432293" cy="357057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7244646" y="5869958"/>
            <a:ext cx="1872352" cy="61860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455960" y="5842229"/>
            <a:ext cx="10720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INFN-CT</a:t>
            </a:r>
          </a:p>
          <a:p>
            <a:r>
              <a:rPr lang="en-US" sz="1400" b="1" dirty="0" smtClean="0"/>
              <a:t>Hall-A HCAL</a:t>
            </a:r>
          </a:p>
        </p:txBody>
      </p:sp>
      <p:cxnSp>
        <p:nvCxnSpPr>
          <p:cNvPr id="33" name="Straight Connector 32"/>
          <p:cNvCxnSpPr>
            <a:stCxn id="43" idx="5"/>
          </p:cNvCxnSpPr>
          <p:nvPr/>
        </p:nvCxnSpPr>
        <p:spPr>
          <a:xfrm>
            <a:off x="4971912" y="4213200"/>
            <a:ext cx="2334136" cy="1277338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251328" y="5146700"/>
            <a:ext cx="1872352" cy="61860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7362651" y="5129132"/>
            <a:ext cx="11290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INFN-LNF</a:t>
            </a:r>
          </a:p>
          <a:p>
            <a:r>
              <a:rPr lang="en-US" sz="1400" b="1" dirty="0" smtClean="0"/>
              <a:t>CLAS12 RICH</a:t>
            </a:r>
          </a:p>
        </p:txBody>
      </p:sp>
      <p:cxnSp>
        <p:nvCxnSpPr>
          <p:cNvPr id="44" name="Straight Connector 43"/>
          <p:cNvCxnSpPr>
            <a:stCxn id="41" idx="2"/>
          </p:cNvCxnSpPr>
          <p:nvPr/>
        </p:nvCxnSpPr>
        <p:spPr>
          <a:xfrm flipH="1">
            <a:off x="2000516" y="2754504"/>
            <a:ext cx="2175183" cy="2453156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107844" y="4912890"/>
            <a:ext cx="1872352" cy="61860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/>
          <p:nvPr/>
        </p:nvCxnSpPr>
        <p:spPr>
          <a:xfrm flipH="1">
            <a:off x="2000516" y="3892829"/>
            <a:ext cx="2806047" cy="1977129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114286" y="5618104"/>
            <a:ext cx="1872352" cy="87045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152877" y="4885161"/>
            <a:ext cx="11290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INFN-FE</a:t>
            </a:r>
          </a:p>
          <a:p>
            <a:r>
              <a:rPr lang="en-US" sz="1400" b="1" dirty="0" smtClean="0"/>
              <a:t>CLAS12 RICH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32557" y="5628621"/>
            <a:ext cx="131318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INFN-RM1</a:t>
            </a:r>
          </a:p>
          <a:p>
            <a:r>
              <a:rPr lang="en-US" sz="1400" b="1" dirty="0" smtClean="0"/>
              <a:t>HERMES  RICH</a:t>
            </a:r>
          </a:p>
          <a:p>
            <a:r>
              <a:rPr lang="en-US" sz="1400" b="1" dirty="0" smtClean="0"/>
              <a:t>Hall-A Tracking</a:t>
            </a:r>
          </a:p>
        </p:txBody>
      </p:sp>
      <p:sp>
        <p:nvSpPr>
          <p:cNvPr id="47" name="Oval 46"/>
          <p:cNvSpPr/>
          <p:nvPr/>
        </p:nvSpPr>
        <p:spPr>
          <a:xfrm>
            <a:off x="4758100" y="3827366"/>
            <a:ext cx="202099" cy="20815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080546" y="-39684"/>
            <a:ext cx="321113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 smtClean="0">
                <a:ln w="1905"/>
                <a:solidFill>
                  <a:schemeClr val="bg1"/>
                </a:solidFill>
                <a:latin typeface="Calibri"/>
              </a:rPr>
              <a:t>INFN Groups and eRD14</a:t>
            </a:r>
            <a:endParaRPr lang="en-US" sz="24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0" y="6609301"/>
            <a:ext cx="9144000" cy="258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609301"/>
            <a:ext cx="213360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23/July/2020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609301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7997" y="6600834"/>
            <a:ext cx="355766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EIC Detector R&amp;D Advisory Committee Meeting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872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30578" y="2709794"/>
            <a:ext cx="4670022" cy="172674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22331" y="539255"/>
            <a:ext cx="3879618" cy="4283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2331" y="1061784"/>
            <a:ext cx="3879617" cy="239698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636493" y="-42760"/>
            <a:ext cx="1962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SiPM Program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5241" y="660922"/>
            <a:ext cx="38819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Enriched INFN manpower and expertise towards a 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comprehensive program of post-irradiation SiPM + 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electronics single photon detection assessment.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5978" y="1617927"/>
            <a:ext cx="4890155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Done so far,  use few SiPM samples for the study of </a:t>
            </a:r>
          </a:p>
          <a:p>
            <a:endParaRPr lang="en-US" sz="1000" dirty="0" smtClean="0"/>
          </a:p>
          <a:p>
            <a:r>
              <a:rPr lang="en-US" sz="1400" dirty="0" smtClean="0"/>
              <a:t> -  Cherenkov application prior of irradiation </a:t>
            </a:r>
          </a:p>
          <a:p>
            <a:r>
              <a:rPr lang="en-US" sz="1400" dirty="0" smtClean="0"/>
              <a:t> -  Single photon counting </a:t>
            </a:r>
            <a:r>
              <a:rPr lang="en-US" sz="1400" dirty="0" err="1" smtClean="0"/>
              <a:t>vs</a:t>
            </a:r>
            <a:r>
              <a:rPr lang="en-US" sz="1400" dirty="0" smtClean="0"/>
              <a:t> dose and temperature</a:t>
            </a:r>
          </a:p>
          <a:p>
            <a:endParaRPr lang="en-US" sz="2000" dirty="0" smtClean="0"/>
          </a:p>
          <a:p>
            <a:endParaRPr lang="en-US" sz="400" dirty="0" smtClean="0"/>
          </a:p>
          <a:p>
            <a:r>
              <a:rPr lang="en-US" sz="1400" dirty="0" smtClean="0">
                <a:solidFill>
                  <a:srgbClr val="0000FF"/>
                </a:solidFill>
              </a:rPr>
              <a:t>Short term goal (~ 1 year):  </a:t>
            </a:r>
          </a:p>
          <a:p>
            <a:endParaRPr lang="en-US" sz="1000" dirty="0"/>
          </a:p>
          <a:p>
            <a:r>
              <a:rPr lang="en-US" sz="1400" dirty="0" smtClean="0">
                <a:solidFill>
                  <a:srgbClr val="0000FF"/>
                </a:solidFill>
              </a:rPr>
              <a:t>    -  Characterize irradiated status-of-the-art SiPM candidates</a:t>
            </a:r>
            <a:endParaRPr lang="en-US" sz="1400" dirty="0" smtClean="0"/>
          </a:p>
          <a:p>
            <a:r>
              <a:rPr lang="en-US" sz="1400" dirty="0" smtClean="0">
                <a:solidFill>
                  <a:srgbClr val="0000FF"/>
                </a:solidFill>
              </a:rPr>
              <a:t>    -  </a:t>
            </a:r>
            <a:r>
              <a:rPr lang="en-US" sz="1400" dirty="0">
                <a:solidFill>
                  <a:srgbClr val="0000FF"/>
                </a:solidFill>
              </a:rPr>
              <a:t>E</a:t>
            </a:r>
            <a:r>
              <a:rPr lang="en-US" sz="1400" dirty="0" smtClean="0">
                <a:solidFill>
                  <a:srgbClr val="0000FF"/>
                </a:solidFill>
              </a:rPr>
              <a:t>xploit in-house dedicated </a:t>
            </a:r>
            <a:r>
              <a:rPr lang="en-US" sz="1400" dirty="0">
                <a:solidFill>
                  <a:srgbClr val="0000FF"/>
                </a:solidFill>
              </a:rPr>
              <a:t>electronics </a:t>
            </a:r>
            <a:endParaRPr lang="en-US" sz="1400" dirty="0" smtClean="0">
              <a:solidFill>
                <a:srgbClr val="0000FF"/>
              </a:solidFill>
            </a:endParaRPr>
          </a:p>
          <a:p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                 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(</a:t>
            </a:r>
            <a:r>
              <a:rPr lang="en-US" sz="1400" dirty="0" err="1" smtClean="0">
                <a:solidFill>
                  <a:srgbClr val="0000FF"/>
                </a:solidFill>
              </a:rPr>
              <a:t>ToT</a:t>
            </a:r>
            <a:r>
              <a:rPr lang="en-US" sz="1400" dirty="0" smtClean="0">
                <a:solidFill>
                  <a:srgbClr val="0000FF"/>
                </a:solidFill>
              </a:rPr>
              <a:t> based, for cooled SiPM + annealing) 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    </a:t>
            </a:r>
            <a:r>
              <a:rPr lang="en-US" sz="1400" dirty="0">
                <a:solidFill>
                  <a:srgbClr val="0000FF"/>
                </a:solidFill>
              </a:rPr>
              <a:t>-  </a:t>
            </a:r>
            <a:r>
              <a:rPr lang="en-US" sz="1400" dirty="0" smtClean="0">
                <a:solidFill>
                  <a:srgbClr val="0000FF"/>
                </a:solidFill>
              </a:rPr>
              <a:t>Cherenkov imaging after EIC</a:t>
            </a:r>
            <a:r>
              <a:rPr lang="en-US" sz="1400" dirty="0">
                <a:solidFill>
                  <a:srgbClr val="0000FF"/>
                </a:solidFill>
              </a:rPr>
              <a:t>-</a:t>
            </a:r>
            <a:r>
              <a:rPr lang="en-US" sz="1400" dirty="0" smtClean="0">
                <a:solidFill>
                  <a:srgbClr val="0000FF"/>
                </a:solidFill>
              </a:rPr>
              <a:t>like </a:t>
            </a:r>
            <a:r>
              <a:rPr lang="en-US" sz="1400" dirty="0">
                <a:solidFill>
                  <a:srgbClr val="0000FF"/>
                </a:solidFill>
              </a:rPr>
              <a:t>irradiation </a:t>
            </a:r>
            <a:endParaRPr lang="en-US" sz="1400" dirty="0" smtClean="0">
              <a:solidFill>
                <a:srgbClr val="0000FF"/>
              </a:solidFill>
            </a:endParaRPr>
          </a:p>
          <a:p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                  (</a:t>
            </a:r>
            <a:r>
              <a:rPr lang="en-US" sz="1400" dirty="0">
                <a:solidFill>
                  <a:srgbClr val="0000FF"/>
                </a:solidFill>
              </a:rPr>
              <a:t>proof-of-principle</a:t>
            </a:r>
            <a:r>
              <a:rPr lang="en-US" sz="1400" dirty="0" smtClean="0">
                <a:solidFill>
                  <a:srgbClr val="0000FF"/>
                </a:solidFill>
              </a:rPr>
              <a:t>)</a:t>
            </a:r>
            <a:endParaRPr lang="en-US" sz="1400" dirty="0"/>
          </a:p>
          <a:p>
            <a:endParaRPr lang="en-US" sz="2000" dirty="0" smtClean="0"/>
          </a:p>
          <a:p>
            <a:endParaRPr lang="en-US" sz="1400" dirty="0" smtClean="0"/>
          </a:p>
          <a:p>
            <a:r>
              <a:rPr lang="en-US" sz="1400" dirty="0" smtClean="0"/>
              <a:t>Long term plan (~2-3 years):</a:t>
            </a:r>
            <a:endParaRPr lang="en-US" sz="1400" dirty="0"/>
          </a:p>
          <a:p>
            <a:endParaRPr lang="en-US" sz="1000" dirty="0" smtClean="0"/>
          </a:p>
          <a:p>
            <a:r>
              <a:rPr lang="en-US" dirty="0" smtClean="0"/>
              <a:t>   </a:t>
            </a:r>
            <a:r>
              <a:rPr lang="en-US" sz="1400" dirty="0" smtClean="0"/>
              <a:t>-  Systematic study towards performance optimization </a:t>
            </a:r>
          </a:p>
          <a:p>
            <a:r>
              <a:rPr lang="en-US" sz="1400" dirty="0" smtClean="0"/>
              <a:t>    -  SiPM engineering with producers</a:t>
            </a:r>
          </a:p>
          <a:p>
            <a:r>
              <a:rPr lang="en-US" sz="1400" dirty="0" smtClean="0"/>
              <a:t>    -  Temperature treatment protocols </a:t>
            </a:r>
            <a:r>
              <a:rPr lang="en-US" sz="1400" dirty="0" err="1" smtClean="0"/>
              <a:t>vs</a:t>
            </a:r>
            <a:r>
              <a:rPr lang="en-US" sz="1400" dirty="0" smtClean="0"/>
              <a:t> radiation</a:t>
            </a:r>
          </a:p>
          <a:p>
            <a:r>
              <a:rPr lang="en-US" sz="1400" dirty="0" smtClean="0"/>
              <a:t>    -  Assess discriminating </a:t>
            </a:r>
            <a:r>
              <a:rPr lang="en-US" sz="1400" dirty="0" err="1" smtClean="0"/>
              <a:t>vs</a:t>
            </a:r>
            <a:r>
              <a:rPr lang="en-US" sz="1400" dirty="0" smtClean="0"/>
              <a:t> sampling readout performance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-  Development of an optimized streaming readout    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332" y="3563520"/>
            <a:ext cx="3879617" cy="29304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935130" y="2474874"/>
            <a:ext cx="17119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At -30 </a:t>
            </a:r>
            <a:r>
              <a:rPr lang="en-US" sz="1200" baseline="30000" dirty="0" err="1" smtClean="0">
                <a:solidFill>
                  <a:schemeClr val="bg1"/>
                </a:solidFill>
              </a:rPr>
              <a:t>o</a:t>
            </a:r>
            <a:r>
              <a:rPr lang="en-US" sz="1200" dirty="0" err="1" smtClean="0">
                <a:solidFill>
                  <a:schemeClr val="bg1"/>
                </a:solidFill>
              </a:rPr>
              <a:t>C</a:t>
            </a:r>
            <a:r>
              <a:rPr lang="en-US" sz="1200" dirty="0" smtClean="0">
                <a:solidFill>
                  <a:schemeClr val="bg1"/>
                </a:solidFill>
              </a:rPr>
              <a:t> after annealing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21162" y="2742638"/>
            <a:ext cx="2480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M. </a:t>
            </a:r>
            <a:r>
              <a:rPr lang="en-US" sz="1200" dirty="0" err="1" smtClean="0">
                <a:solidFill>
                  <a:schemeClr val="bg1"/>
                </a:solidFill>
              </a:rPr>
              <a:t>Calvi</a:t>
            </a:r>
            <a:r>
              <a:rPr lang="en-US" sz="1200" dirty="0" smtClean="0">
                <a:solidFill>
                  <a:schemeClr val="bg1"/>
                </a:solidFill>
              </a:rPr>
              <a:t>  et al., NIMA 922 (2019) 243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69399" y="600590"/>
            <a:ext cx="3832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Key: Temperature treatment &amp; dedicated readout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0" y="6609301"/>
            <a:ext cx="9144000" cy="258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609301"/>
            <a:ext cx="213360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23/July/2020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609301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7997" y="6600834"/>
            <a:ext cx="3557660" cy="25833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EIC Detector R&amp;D Advisory Committee Meeting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379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22967</TotalTime>
  <Words>2809</Words>
  <Application>Microsoft Macintosh PowerPoint</Application>
  <PresentationFormat>On-screen Show (4:3)</PresentationFormat>
  <Paragraphs>591</Paragraphs>
  <Slides>25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psTOF Self-Determined Start Time Study</dc:title>
  <dc:creator>Mickey Chiu</dc:creator>
  <cp:lastModifiedBy>Marco Contalbrigo</cp:lastModifiedBy>
  <cp:revision>917</cp:revision>
  <dcterms:created xsi:type="dcterms:W3CDTF">2017-01-16T16:17:30Z</dcterms:created>
  <dcterms:modified xsi:type="dcterms:W3CDTF">2020-07-24T11:18:23Z</dcterms:modified>
</cp:coreProperties>
</file>