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848" r:id="rId2"/>
    <p:sldId id="854" r:id="rId3"/>
    <p:sldId id="855" r:id="rId4"/>
    <p:sldId id="856" r:id="rId5"/>
    <p:sldId id="861" r:id="rId6"/>
    <p:sldId id="857" r:id="rId7"/>
    <p:sldId id="821" r:id="rId8"/>
    <p:sldId id="867" r:id="rId9"/>
    <p:sldId id="823" r:id="rId10"/>
    <p:sldId id="840" r:id="rId11"/>
    <p:sldId id="868" r:id="rId12"/>
    <p:sldId id="869" r:id="rId13"/>
    <p:sldId id="881" r:id="rId14"/>
    <p:sldId id="880" r:id="rId15"/>
    <p:sldId id="841" r:id="rId16"/>
    <p:sldId id="889" r:id="rId17"/>
    <p:sldId id="892" r:id="rId18"/>
    <p:sldId id="893" r:id="rId19"/>
    <p:sldId id="894" r:id="rId20"/>
    <p:sldId id="895" r:id="rId21"/>
    <p:sldId id="897" r:id="rId22"/>
    <p:sldId id="886" r:id="rId23"/>
    <p:sldId id="899" r:id="rId24"/>
    <p:sldId id="89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9622"/>
    <a:srgbClr val="688E21"/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60" autoAdjust="0"/>
    <p:restoredTop sz="99391" autoAdjust="0"/>
  </p:normalViewPr>
  <p:slideViewPr>
    <p:cSldViewPr snapToGrid="0" snapToObjects="1">
      <p:cViewPr>
        <p:scale>
          <a:sx n="110" d="100"/>
          <a:sy n="110" d="100"/>
        </p:scale>
        <p:origin x="-2160" y="-9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18/09/19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18/09/19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Immagine</a:t>
            </a:r>
            <a:r>
              <a:rPr lang="en-US" dirty="0" smtClean="0"/>
              <a:t> electronic panel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Immagine</a:t>
            </a:r>
            <a:r>
              <a:rPr lang="en-US" dirty="0" smtClean="0"/>
              <a:t> electronic panel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Immagine</a:t>
            </a:r>
            <a:r>
              <a:rPr lang="en-US" dirty="0" smtClean="0"/>
              <a:t> electronic panel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375A-5670-0D4E-B2AF-0094C5B5429D}" type="datetime1">
              <a:rPr lang="en-US" smtClean="0"/>
              <a:t>18/09/19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C594-0128-4747-8BA4-74157B4BC173}" type="datetime1">
              <a:rPr lang="en-US" smtClean="0"/>
              <a:t>18/09/19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05F31-20D8-BD41-B367-974353807A09}" type="datetime1">
              <a:rPr lang="en-US" smtClean="0"/>
              <a:t>18/09/19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997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91B2-9085-2947-B3E5-B5CB4509149E}" type="datetime1">
              <a:rPr lang="en-US" smtClean="0"/>
              <a:t>18/09/19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725F-1200-9F45-AF8D-593E2ADB6439}" type="datetime1">
              <a:rPr lang="en-US" smtClean="0"/>
              <a:t>18/09/19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9B1A-F481-FD4C-A54C-AAC542FDDAAF}" type="datetime1">
              <a:rPr lang="en-US" smtClean="0"/>
              <a:t>18/09/19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41B7-04E3-7342-B363-43FEBFF788F7}" type="datetime1">
              <a:rPr lang="en-US" smtClean="0"/>
              <a:t>18/09/19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C31B7-36BE-7044-8AF4-ADD58D0B6F3C}" type="datetime1">
              <a:rPr lang="en-US" smtClean="0"/>
              <a:t>18/09/19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98076-51B4-9F41-BF18-AF8C4FAED91B}" type="datetime1">
              <a:rPr lang="en-US" smtClean="0"/>
              <a:t>18/09/19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F6EEF-5A8D-9A4B-9344-2DC4539E56BC}" type="datetime1">
              <a:rPr lang="en-US" smtClean="0"/>
              <a:t>18/09/19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8A85F-7327-2D43-BD81-396D1C0EC601}" type="datetime1">
              <a:rPr lang="en-US" smtClean="0"/>
              <a:t>18/09/19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F9AA6-9072-E74D-B2FD-4F53BBF5A881}" type="datetime1">
              <a:rPr lang="en-US" smtClean="0"/>
              <a:t>18/09/19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jpg"/><Relationship Id="rId7" Type="http://schemas.openxmlformats.org/officeDocument/2006/relationships/image" Target="../media/image51.png"/><Relationship Id="rId8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tiff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7" Type="http://schemas.openxmlformats.org/officeDocument/2006/relationships/image" Target="../media/image40.jpeg"/><Relationship Id="rId8" Type="http://schemas.openxmlformats.org/officeDocument/2006/relationships/image" Target="../media/image41.png"/><Relationship Id="rId9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812" y="599440"/>
            <a:ext cx="8994568" cy="59116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ita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88" y="1552433"/>
            <a:ext cx="4793552" cy="47935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2" y="1465339"/>
            <a:ext cx="2467966" cy="25328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1"/>
            <a:ext cx="9144000" cy="22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301613" y="2851057"/>
            <a:ext cx="202099" cy="2081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42137" y="-85271"/>
            <a:ext cx="371385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INFN Groups and eRD14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7025" y="675700"/>
            <a:ext cx="4877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Several INFN groups interested to pursue </a:t>
            </a:r>
            <a:r>
              <a:rPr lang="en-US" dirty="0" err="1" smtClean="0"/>
              <a:t>dRICH</a:t>
            </a:r>
            <a:r>
              <a:rPr lang="en-US" dirty="0" smtClean="0"/>
              <a:t> </a:t>
            </a:r>
          </a:p>
          <a:p>
            <a:r>
              <a:rPr lang="en-US" dirty="0" smtClean="0"/>
              <a:t>and other activities within the eRD14 Consortium</a:t>
            </a:r>
            <a:endParaRPr lang="en-US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504" y="2851057"/>
            <a:ext cx="2421210" cy="136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1" descr="IMG_004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12" y="4862286"/>
            <a:ext cx="2483342" cy="164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503" y="1435113"/>
            <a:ext cx="2404877" cy="1442926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5674251" y="5618104"/>
            <a:ext cx="202099" cy="20815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799410" y="4035525"/>
            <a:ext cx="202099" cy="20815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758100" y="3827366"/>
            <a:ext cx="202099" cy="20815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97268" y="4227420"/>
            <a:ext cx="1933900" cy="6186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36" idx="6"/>
            <a:endCxn id="6" idx="1"/>
          </p:cNvCxnSpPr>
          <p:nvPr/>
        </p:nvCxnSpPr>
        <p:spPr>
          <a:xfrm flipV="1">
            <a:off x="5876350" y="4536721"/>
            <a:ext cx="1220918" cy="1185463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7" idx="0"/>
          </p:cNvCxnSpPr>
          <p:nvPr/>
        </p:nvCxnSpPr>
        <p:spPr>
          <a:xfrm flipV="1">
            <a:off x="4900460" y="1322032"/>
            <a:ext cx="2334018" cy="2713493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183098" y="650240"/>
            <a:ext cx="1848070" cy="72259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4926" y="675700"/>
            <a:ext cx="1933900" cy="61860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>
            <a:endCxn id="34" idx="1"/>
          </p:cNvCxnSpPr>
          <p:nvPr/>
        </p:nvCxnSpPr>
        <p:spPr>
          <a:xfrm>
            <a:off x="2072224" y="1322031"/>
            <a:ext cx="2258986" cy="1559510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4" idx="3"/>
            <a:endCxn id="38" idx="2"/>
          </p:cNvCxnSpPr>
          <p:nvPr/>
        </p:nvCxnSpPr>
        <p:spPr>
          <a:xfrm flipV="1">
            <a:off x="2079856" y="3931446"/>
            <a:ext cx="2678244" cy="439506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28164" y="604580"/>
            <a:ext cx="1380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INFN-FE</a:t>
            </a:r>
          </a:p>
          <a:p>
            <a:r>
              <a:rPr lang="en-US" dirty="0" smtClean="0"/>
              <a:t>CLAS12 RICH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45956" y="4061651"/>
            <a:ext cx="1933900" cy="61860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8324" y="4035525"/>
            <a:ext cx="1380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INFN-LNF</a:t>
            </a:r>
          </a:p>
          <a:p>
            <a:r>
              <a:rPr lang="en-US" dirty="0" smtClean="0"/>
              <a:t>CLAS12 RICH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77713" y="572743"/>
            <a:ext cx="14342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INFN-RM1</a:t>
            </a:r>
          </a:p>
          <a:p>
            <a:pPr algn="r"/>
            <a:r>
              <a:rPr lang="en-US" sz="1600" dirty="0" smtClean="0"/>
              <a:t>HERMES  RICH</a:t>
            </a:r>
          </a:p>
          <a:p>
            <a:pPr algn="r"/>
            <a:r>
              <a:rPr lang="en-US" sz="1600" dirty="0" smtClean="0"/>
              <a:t>Hall-A Tracking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43945" y="4215955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INFN-CT</a:t>
            </a:r>
          </a:p>
          <a:p>
            <a:pPr algn="r"/>
            <a:r>
              <a:rPr lang="en-US" dirty="0" smtClean="0"/>
              <a:t>Hall-A HCAL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324" y="4689654"/>
            <a:ext cx="2919836" cy="188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8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DSC_74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44" y="790913"/>
            <a:ext cx="3877508" cy="2580146"/>
          </a:xfrm>
          <a:prstGeom prst="rect">
            <a:avLst/>
          </a:prstGeom>
        </p:spPr>
      </p:pic>
      <p:sp>
        <p:nvSpPr>
          <p:cNvPr id="25" name="Line Callout 1 24"/>
          <p:cNvSpPr/>
          <p:nvPr/>
        </p:nvSpPr>
        <p:spPr bwMode="auto">
          <a:xfrm>
            <a:off x="5272795" y="2778782"/>
            <a:ext cx="1180567" cy="523220"/>
          </a:xfrm>
          <a:prstGeom prst="borderCallout1">
            <a:avLst>
              <a:gd name="adj1" fmla="val -294"/>
              <a:gd name="adj2" fmla="val 51776"/>
              <a:gd name="adj3" fmla="val -220018"/>
              <a:gd name="adj4" fmla="val 117622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9" name="Line Callout 1 38"/>
          <p:cNvSpPr/>
          <p:nvPr/>
        </p:nvSpPr>
        <p:spPr bwMode="auto">
          <a:xfrm>
            <a:off x="7600281" y="2778782"/>
            <a:ext cx="1336641" cy="523220"/>
          </a:xfrm>
          <a:prstGeom prst="borderCallout1">
            <a:avLst>
              <a:gd name="adj1" fmla="val -276"/>
              <a:gd name="adj2" fmla="val 51008"/>
              <a:gd name="adj3" fmla="val -127863"/>
              <a:gd name="adj4" fmla="val 67808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96686" y="2778781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Laser head +</a:t>
            </a:r>
          </a:p>
          <a:p>
            <a:r>
              <a:rPr lang="en-US" sz="1400" dirty="0" smtClean="0"/>
              <a:t>diffuser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7636566" y="2895037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MAPMT holder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49715" y="2194005"/>
            <a:ext cx="4641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JLab </a:t>
            </a: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632 nm picosecond pulsed laser light</a:t>
            </a:r>
          </a:p>
          <a:p>
            <a:r>
              <a:rPr lang="en-US" sz="1600" dirty="0" smtClean="0"/>
              <a:t>Light diffuser to illuminate the whole MAPMT surface</a:t>
            </a:r>
          </a:p>
          <a:p>
            <a:r>
              <a:rPr lang="en-US" sz="1600" dirty="0" smtClean="0"/>
              <a:t>Standardized system with CLAS12 electronics </a:t>
            </a:r>
          </a:p>
          <a:p>
            <a:r>
              <a:rPr lang="en-US" sz="1600" dirty="0" smtClean="0"/>
              <a:t>H8500 6x6 mm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pixel sensor so far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9724" y="4568584"/>
            <a:ext cx="42991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INFN</a:t>
            </a: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dirty="0" smtClean="0"/>
              <a:t>632 nm and 407 nm picosecond pulsed laser light</a:t>
            </a:r>
          </a:p>
          <a:p>
            <a:r>
              <a:rPr lang="en-US" sz="1600" dirty="0" smtClean="0"/>
              <a:t>Light concentrator to scan the </a:t>
            </a:r>
            <a:r>
              <a:rPr lang="en-US" sz="1600" dirty="0"/>
              <a:t>s</a:t>
            </a:r>
            <a:r>
              <a:rPr lang="en-US" sz="1600" dirty="0" smtClean="0"/>
              <a:t>ensor surface</a:t>
            </a:r>
          </a:p>
          <a:p>
            <a:r>
              <a:rPr lang="en-US" sz="1600" dirty="0" smtClean="0"/>
              <a:t>Flexible layout supporting various sensors and</a:t>
            </a:r>
          </a:p>
          <a:p>
            <a:r>
              <a:rPr lang="en-US" sz="1600" dirty="0" smtClean="0"/>
              <a:t>Front-End electronics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3431" y="954205"/>
            <a:ext cx="4787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Detailed characterization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Sensors:  gain, efficiency, cross-talk, radiation tolerance 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Electronics: gain, cross-talk, thresholds, time resolution</a:t>
            </a:r>
            <a:endParaRPr lang="en-US" sz="1600" dirty="0" smtClean="0"/>
          </a:p>
        </p:txBody>
      </p:sp>
      <p:pic>
        <p:nvPicPr>
          <p:cNvPr id="3" name="Picture 2" descr="IMG_20190107_1700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44" y="3619500"/>
            <a:ext cx="3853018" cy="2889763"/>
          </a:xfrm>
          <a:prstGeom prst="rect">
            <a:avLst/>
          </a:prstGeom>
        </p:spPr>
      </p:pic>
      <p:sp>
        <p:nvSpPr>
          <p:cNvPr id="37" name="Line Callout 1 36"/>
          <p:cNvSpPr/>
          <p:nvPr/>
        </p:nvSpPr>
        <p:spPr bwMode="auto">
          <a:xfrm>
            <a:off x="5642910" y="5876635"/>
            <a:ext cx="1180567" cy="523220"/>
          </a:xfrm>
          <a:prstGeom prst="borderCallout1">
            <a:avLst>
              <a:gd name="adj1" fmla="val -294"/>
              <a:gd name="adj2" fmla="val 51776"/>
              <a:gd name="adj3" fmla="val -181875"/>
              <a:gd name="adj4" fmla="val 120696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8" name="Line Callout 1 37"/>
          <p:cNvSpPr/>
          <p:nvPr/>
        </p:nvSpPr>
        <p:spPr bwMode="auto">
          <a:xfrm>
            <a:off x="7600281" y="5876635"/>
            <a:ext cx="1336641" cy="523220"/>
          </a:xfrm>
          <a:prstGeom prst="borderCallout1">
            <a:avLst>
              <a:gd name="adj1" fmla="val -276"/>
              <a:gd name="adj2" fmla="val 51008"/>
              <a:gd name="adj3" fmla="val -127863"/>
              <a:gd name="adj4" fmla="val 67808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66801" y="5876634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Laser head +</a:t>
            </a:r>
          </a:p>
          <a:p>
            <a:r>
              <a:rPr lang="en-US" sz="1400" dirty="0" smtClean="0"/>
              <a:t>collimator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7636566" y="5992890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MAPMT holder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00892" y="-85271"/>
            <a:ext cx="399630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Pulsed Laser Test Benches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25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9787" y="1587502"/>
            <a:ext cx="6656393" cy="24672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36071" y="4164258"/>
            <a:ext cx="8918634" cy="2256139"/>
            <a:chOff x="81645" y="2022925"/>
            <a:chExt cx="8918634" cy="2256139"/>
          </a:xfrm>
        </p:grpSpPr>
        <p:sp>
          <p:nvSpPr>
            <p:cNvPr id="9" name="Rectangle 8"/>
            <p:cNvSpPr/>
            <p:nvPr/>
          </p:nvSpPr>
          <p:spPr>
            <a:xfrm>
              <a:off x="127000" y="2050144"/>
              <a:ext cx="8873279" cy="2228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645" y="2050144"/>
              <a:ext cx="3402283" cy="222892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7816" y="2240643"/>
              <a:ext cx="2726201" cy="203842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710213" y="2022925"/>
              <a:ext cx="4493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Surface map  by </a:t>
              </a:r>
              <a:r>
                <a:rPr lang="en-US" sz="1200" dirty="0"/>
                <a:t>l</a:t>
              </a:r>
              <a:r>
                <a:rPr lang="en-US" sz="1200" dirty="0" smtClean="0"/>
                <a:t>aser setup             </a:t>
              </a:r>
              <a:r>
                <a:rPr lang="en-US" sz="1200" dirty="0" err="1" smtClean="0"/>
                <a:t>vs</a:t>
              </a:r>
              <a:r>
                <a:rPr lang="en-US" sz="1200" dirty="0" smtClean="0"/>
                <a:t>                               touch machine</a:t>
              </a:r>
              <a:endParaRPr lang="en-US" sz="12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3065" y="2240641"/>
              <a:ext cx="2539087" cy="2038421"/>
            </a:xfrm>
            <a:prstGeom prst="rect">
              <a:avLst/>
            </a:prstGeom>
          </p:spPr>
        </p:pic>
      </p:grpSp>
      <p:pic>
        <p:nvPicPr>
          <p:cNvPr id="28" name="Picture 27" descr="IMG_20161005_120206_BURST00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7" y="1823360"/>
            <a:ext cx="3973718" cy="22313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0718" y="1823361"/>
            <a:ext cx="2655462" cy="22313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81264" y="1560289"/>
            <a:ext cx="4970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Spectrophotometer                                                           Characterization station</a:t>
            </a:r>
            <a:endParaRPr lang="en-US" sz="1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6839510" y="729293"/>
            <a:ext cx="2304137" cy="3325465"/>
            <a:chOff x="6857652" y="792790"/>
            <a:chExt cx="2304137" cy="3325465"/>
          </a:xfrm>
        </p:grpSpPr>
        <p:sp>
          <p:nvSpPr>
            <p:cNvPr id="33" name="Rectangle 32"/>
            <p:cNvSpPr/>
            <p:nvPr/>
          </p:nvSpPr>
          <p:spPr>
            <a:xfrm>
              <a:off x="6857653" y="792790"/>
              <a:ext cx="2304136" cy="3325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 descr="IMG_20151009_163741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7652" y="1069790"/>
              <a:ext cx="2286348" cy="304846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355244" y="792790"/>
              <a:ext cx="13516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Controlled storage</a:t>
              </a:r>
              <a:endParaRPr lang="en-US" sz="1200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649816" y="-85271"/>
            <a:ext cx="369844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Aerogel Test Laboratory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3071" y="647654"/>
            <a:ext cx="5064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Existing facility to study detailed aerogel optical properties</a:t>
            </a:r>
          </a:p>
          <a:p>
            <a:r>
              <a:rPr lang="en-US" sz="1600" dirty="0" smtClean="0"/>
              <a:t>(refractive index, surface planarity, forward scattering) </a:t>
            </a:r>
          </a:p>
          <a:p>
            <a:r>
              <a:rPr lang="en-US" sz="1600" dirty="0"/>
              <a:t>s</a:t>
            </a:r>
            <a:r>
              <a:rPr lang="en-US" sz="1600" dirty="0" smtClean="0"/>
              <a:t>afe handling and Interplay with gas radiator</a:t>
            </a:r>
          </a:p>
        </p:txBody>
      </p:sp>
    </p:spTree>
    <p:extLst>
      <p:ext uri="{BB962C8B-B14F-4D97-AF65-F5344CB8AC3E}">
        <p14:creationId xmlns:p14="http://schemas.microsoft.com/office/powerpoint/2010/main" val="68506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701112" y="-85271"/>
            <a:ext cx="359585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Mirror Test Laboratory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4995" y="593228"/>
            <a:ext cx="49722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Existing facility to study detailed mirror optical properties</a:t>
            </a:r>
          </a:p>
          <a:p>
            <a:r>
              <a:rPr lang="en-US" sz="1600" dirty="0" smtClean="0"/>
              <a:t>(surface map, radius of curvature, reflectivity</a:t>
            </a:r>
            <a:r>
              <a:rPr lang="en-US" sz="1600" dirty="0"/>
              <a:t>)</a:t>
            </a:r>
            <a:r>
              <a:rPr lang="en-US" sz="1600" dirty="0" smtClean="0"/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3356" y="1279101"/>
            <a:ext cx="9004531" cy="2270172"/>
            <a:chOff x="133356" y="1651012"/>
            <a:chExt cx="9004531" cy="2270172"/>
          </a:xfrm>
        </p:grpSpPr>
        <p:sp>
          <p:nvSpPr>
            <p:cNvPr id="3" name="Rectangle 2"/>
            <p:cNvSpPr/>
            <p:nvPr/>
          </p:nvSpPr>
          <p:spPr>
            <a:xfrm>
              <a:off x="133356" y="1651012"/>
              <a:ext cx="9004531" cy="22701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356" y="1651012"/>
              <a:ext cx="3234378" cy="181933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4229" y="1659728"/>
              <a:ext cx="2702173" cy="205049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2504775" y="2268424"/>
              <a:ext cx="2202857" cy="1652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61454" y="2268424"/>
              <a:ext cx="2376433" cy="165275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685794" y="1799725"/>
              <a:ext cx="11113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Reflectivity</a:t>
              </a:r>
              <a:endParaRPr lang="en-US" sz="16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517899" y="1781582"/>
              <a:ext cx="9223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Planarity</a:t>
              </a:r>
              <a:endParaRPr lang="en-US" sz="1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4066" y="3657415"/>
            <a:ext cx="8709095" cy="2916739"/>
            <a:chOff x="133356" y="3711841"/>
            <a:chExt cx="8709095" cy="2916739"/>
          </a:xfrm>
        </p:grpSpPr>
        <p:sp>
          <p:nvSpPr>
            <p:cNvPr id="58" name="Rectangle 57"/>
            <p:cNvSpPr/>
            <p:nvPr/>
          </p:nvSpPr>
          <p:spPr>
            <a:xfrm>
              <a:off x="133356" y="3712107"/>
              <a:ext cx="8709095" cy="29164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33356" y="3711841"/>
              <a:ext cx="8709095" cy="2916739"/>
              <a:chOff x="-368009" y="3711841"/>
              <a:chExt cx="8709095" cy="2916739"/>
            </a:xfrm>
          </p:grpSpPr>
          <p:pic>
            <p:nvPicPr>
              <p:cNvPr id="25" name="Picture 24" descr="Mirror_test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8009" y="3711842"/>
                <a:ext cx="2413335" cy="2760386"/>
              </a:xfrm>
              <a:prstGeom prst="rect">
                <a:avLst/>
              </a:prstGeom>
            </p:spPr>
          </p:pic>
          <p:pic>
            <p:nvPicPr>
              <p:cNvPr id="27" name="Picture 26" descr="SH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0148" y="4077875"/>
                <a:ext cx="2526864" cy="2394351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49316" y="3711841"/>
                <a:ext cx="1556565" cy="2760386"/>
              </a:xfrm>
              <a:prstGeom prst="rect">
                <a:avLst/>
              </a:prstGeom>
            </p:spPr>
          </p:pic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0671" y="4057247"/>
                <a:ext cx="2230415" cy="1286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6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0671" y="5336272"/>
                <a:ext cx="2230415" cy="1292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" name="TextBox 40"/>
            <p:cNvSpPr txBox="1"/>
            <p:nvPr/>
          </p:nvSpPr>
          <p:spPr>
            <a:xfrm>
              <a:off x="2513271" y="3728342"/>
              <a:ext cx="2653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Shack-Hartmann:</a:t>
              </a:r>
              <a:r>
                <a:rPr lang="en-US" sz="1600" dirty="0"/>
                <a:t> </a:t>
              </a:r>
              <a:r>
                <a:rPr lang="en-US" sz="1600" dirty="0" smtClean="0"/>
                <a:t>Aberrations</a:t>
              </a:r>
              <a:endParaRPr lang="en-US" sz="16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648320" y="3730250"/>
              <a:ext cx="21425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Point Image: Alignment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5356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87328"/>
            <a:ext cx="5456215" cy="37001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11248" y="-85271"/>
            <a:ext cx="397561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EIC Detector Environment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7071" y="916214"/>
            <a:ext cx="31983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Neutron </a:t>
            </a:r>
            <a:r>
              <a:rPr lang="en-US" b="1" dirty="0" err="1" smtClean="0"/>
              <a:t>Fluence</a:t>
            </a:r>
            <a:endParaRPr lang="en-US" b="1" dirty="0" smtClean="0"/>
          </a:p>
          <a:p>
            <a:endParaRPr lang="en-US" dirty="0"/>
          </a:p>
          <a:p>
            <a:r>
              <a:rPr lang="en-US" dirty="0" smtClean="0"/>
              <a:t>Under control outside the </a:t>
            </a:r>
            <a:r>
              <a:rPr lang="en-US" dirty="0" err="1" smtClean="0"/>
              <a:t>calo’s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Reference value ~ 10 </a:t>
            </a:r>
            <a:r>
              <a:rPr lang="en-US" baseline="30000" dirty="0" smtClean="0"/>
              <a:t>11 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eq</a:t>
            </a:r>
            <a:r>
              <a:rPr lang="en-US" dirty="0" smtClean="0"/>
              <a:t>/cm</a:t>
            </a:r>
            <a:r>
              <a:rPr lang="en-US" baseline="30000" dirty="0" smtClean="0"/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15256" y="4782833"/>
            <a:ext cx="3261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Magnetic Field</a:t>
            </a:r>
          </a:p>
          <a:p>
            <a:endParaRPr lang="en-US" dirty="0" smtClean="0"/>
          </a:p>
          <a:p>
            <a:r>
              <a:rPr lang="en-US" dirty="0" smtClean="0"/>
              <a:t>~ 1 T order of magnitude</a:t>
            </a:r>
          </a:p>
          <a:p>
            <a:r>
              <a:rPr lang="en-US" dirty="0" smtClean="0"/>
              <a:t>Detector orientation to be tuned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720" y="3955335"/>
            <a:ext cx="4399280" cy="2555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8811717">
            <a:off x="7198113" y="5040801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660066"/>
                </a:solidFill>
              </a:rPr>
              <a:t>dRICH</a:t>
            </a:r>
            <a:endParaRPr lang="en-US" sz="1400" dirty="0" smtClean="0">
              <a:solidFill>
                <a:srgbClr val="660066"/>
              </a:solidFill>
            </a:endParaRPr>
          </a:p>
          <a:p>
            <a:r>
              <a:rPr lang="en-US" sz="1400" dirty="0" smtClean="0">
                <a:solidFill>
                  <a:srgbClr val="660066"/>
                </a:solidFill>
              </a:rPr>
              <a:t>sensor</a:t>
            </a:r>
            <a:endParaRPr lang="en-US" sz="1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75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56" y="956425"/>
            <a:ext cx="3077907" cy="54449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574" y="3678924"/>
            <a:ext cx="3776244" cy="283218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72215" y="561949"/>
            <a:ext cx="4319002" cy="3643898"/>
            <a:chOff x="3954292" y="616375"/>
            <a:chExt cx="4319002" cy="3643898"/>
          </a:xfrm>
        </p:grpSpPr>
        <p:sp>
          <p:nvSpPr>
            <p:cNvPr id="9" name="Rectangle 8"/>
            <p:cNvSpPr/>
            <p:nvPr/>
          </p:nvSpPr>
          <p:spPr>
            <a:xfrm>
              <a:off x="4018643" y="616375"/>
              <a:ext cx="4181929" cy="3643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3357" y="616375"/>
              <a:ext cx="3803826" cy="340982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481453" y="3841533"/>
              <a:ext cx="791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Pixel #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3743037" y="1087704"/>
              <a:ext cx="791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Pixel #</a:t>
              </a:r>
              <a:endParaRPr lang="en-US" dirty="0"/>
            </a:p>
          </p:txBody>
        </p:sp>
      </p:grpSp>
      <p:sp>
        <p:nvSpPr>
          <p:cNvPr id="20" name="Rounded Rectangular Callout 19"/>
          <p:cNvSpPr/>
          <p:nvPr/>
        </p:nvSpPr>
        <p:spPr>
          <a:xfrm>
            <a:off x="7192819" y="4421909"/>
            <a:ext cx="1731817" cy="577273"/>
          </a:xfrm>
          <a:prstGeom prst="wedgeRoundRectCallout">
            <a:avLst>
              <a:gd name="adj1" fmla="val -111233"/>
              <a:gd name="adj2" fmla="val 6850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192819" y="4375942"/>
            <a:ext cx="19770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Peltier</a:t>
            </a:r>
            <a:r>
              <a:rPr lang="en-US" sz="1600" dirty="0" smtClean="0"/>
              <a:t> cell cooling </a:t>
            </a:r>
          </a:p>
          <a:p>
            <a:r>
              <a:rPr lang="en-US" sz="1600" dirty="0" smtClean="0"/>
              <a:t>Down to -30</a:t>
            </a:r>
            <a:r>
              <a:rPr lang="en-US" sz="1600" baseline="30000" dirty="0" smtClean="0"/>
              <a:t>o </a:t>
            </a:r>
            <a:r>
              <a:rPr lang="en-US" sz="1600" dirty="0" smtClean="0"/>
              <a:t>in N</a:t>
            </a:r>
            <a:r>
              <a:rPr lang="en-US" sz="1600" baseline="-25000" dirty="0" smtClean="0"/>
              <a:t>2</a:t>
            </a:r>
            <a:endParaRPr lang="en-US" sz="1600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493965" y="-85271"/>
            <a:ext cx="201018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SiPM Option  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056" y="536694"/>
            <a:ext cx="2776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Viable solution with cooling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07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639" y="1633385"/>
            <a:ext cx="3000499" cy="22592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486" y="2997815"/>
            <a:ext cx="2400300" cy="1789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149" y="5235195"/>
            <a:ext cx="2356833" cy="12732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7977" y="603684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Paolo </a:t>
            </a:r>
            <a:r>
              <a:rPr lang="en-US" dirty="0" err="1" smtClean="0">
                <a:solidFill>
                  <a:srgbClr val="FF0000"/>
                </a:solidFill>
              </a:rPr>
              <a:t>Carniti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@ RICH 2018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82258" y="614247"/>
            <a:ext cx="2072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I. </a:t>
            </a:r>
            <a:r>
              <a:rPr lang="en-US" dirty="0" err="1" smtClean="0">
                <a:solidFill>
                  <a:srgbClr val="FF0000"/>
                </a:solidFill>
              </a:rPr>
              <a:t>Balossino</a:t>
            </a:r>
            <a:r>
              <a:rPr lang="en-US" dirty="0" smtClean="0">
                <a:solidFill>
                  <a:srgbClr val="FF0000"/>
                </a:solidFill>
              </a:rPr>
              <a:t> et al.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NIMA 876 (2017) 89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969" y="1454627"/>
            <a:ext cx="3008676" cy="390072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726214" y="3973286"/>
            <a:ext cx="898072" cy="2267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85901" y="622024"/>
            <a:ext cx="2438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T. Tsang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et al.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JINST 11 (2016) P12002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2210" y="5871811"/>
            <a:ext cx="16135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T= 25 C</a:t>
            </a:r>
          </a:p>
          <a:p>
            <a:r>
              <a:rPr lang="en-US" sz="1400" dirty="0" smtClean="0"/>
              <a:t>10</a:t>
            </a:r>
            <a:r>
              <a:rPr lang="en-US" sz="1400" baseline="30000" dirty="0" smtClean="0"/>
              <a:t>9</a:t>
            </a:r>
            <a:r>
              <a:rPr lang="en-US" sz="1400" dirty="0" smtClean="0"/>
              <a:t> 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eq</a:t>
            </a:r>
            <a:r>
              <a:rPr lang="en-US" sz="1400" dirty="0"/>
              <a:t> </a:t>
            </a:r>
            <a:r>
              <a:rPr lang="en-US" sz="1400" dirty="0" smtClean="0"/>
              <a:t>cm</a:t>
            </a:r>
            <a:r>
              <a:rPr lang="en-US" sz="1400" baseline="30000" dirty="0" smtClean="0"/>
              <a:t>2</a:t>
            </a:r>
          </a:p>
          <a:p>
            <a:r>
              <a:rPr lang="en-US" sz="1400" dirty="0" smtClean="0"/>
              <a:t>Annealing at 250 </a:t>
            </a:r>
            <a:r>
              <a:rPr lang="en-US" sz="1400" baseline="30000" dirty="0" err="1" smtClean="0"/>
              <a:t>o</a:t>
            </a:r>
            <a:r>
              <a:rPr lang="en-US" sz="1400" dirty="0" err="1" smtClean="0"/>
              <a:t>C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325587" y="5758764"/>
            <a:ext cx="132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T= 0 </a:t>
            </a:r>
            <a:r>
              <a:rPr lang="en-US" sz="1400" dirty="0"/>
              <a:t>C</a:t>
            </a:r>
            <a:endParaRPr lang="en-US" sz="1400" dirty="0" smtClean="0"/>
          </a:p>
          <a:p>
            <a:r>
              <a:rPr lang="en-US" sz="1400" dirty="0"/>
              <a:t>f</a:t>
            </a:r>
            <a:r>
              <a:rPr lang="en-US" sz="1400" dirty="0" smtClean="0"/>
              <a:t>ew 10</a:t>
            </a:r>
            <a:r>
              <a:rPr lang="en-US" sz="1400" baseline="30000" dirty="0" smtClean="0"/>
              <a:t>9</a:t>
            </a:r>
            <a:r>
              <a:rPr lang="en-US" sz="1400" dirty="0" smtClean="0"/>
              <a:t> 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eq</a:t>
            </a:r>
            <a:r>
              <a:rPr lang="en-US" sz="1400" dirty="0"/>
              <a:t> </a:t>
            </a:r>
            <a:r>
              <a:rPr lang="en-US" sz="1400" dirty="0" smtClean="0"/>
              <a:t>cm</a:t>
            </a:r>
            <a:r>
              <a:rPr lang="en-US" sz="1400" baseline="30000" dirty="0" smtClean="0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40696" y="-85271"/>
            <a:ext cx="391670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SiPM Radiation Tolerance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01" y="1260577"/>
            <a:ext cx="2292258" cy="461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8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4" y="587433"/>
            <a:ext cx="4285751" cy="318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5004234" y="864222"/>
            <a:ext cx="3438726" cy="11169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2075" tIns="46038" rIns="92075" bIns="46038">
            <a:spAutoFit/>
          </a:bodyPr>
          <a:lstStyle/>
          <a:p>
            <a:pPr marL="288925" indent="-288925">
              <a:tabLst>
                <a:tab pos="1050925" algn="l"/>
              </a:tabLst>
            </a:pP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40696" y="-85271"/>
            <a:ext cx="391670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SiPM Radiation Tolerance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2146" y="2864875"/>
            <a:ext cx="5269433" cy="364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17274" y="3934777"/>
            <a:ext cx="3362960" cy="10778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2075" tIns="46038" rIns="92075" bIns="46038">
            <a:spAutoFit/>
          </a:bodyPr>
          <a:lstStyle/>
          <a:p>
            <a:pPr marL="288925" indent="-288925">
              <a:tabLst>
                <a:tab pos="1050925" algn="l"/>
              </a:tabLst>
            </a:pPr>
            <a:r>
              <a:rPr lang="en-US" sz="1600" dirty="0" err="1">
                <a:solidFill>
                  <a:srgbClr val="008000"/>
                </a:solidFill>
              </a:rPr>
              <a:t>SiPMs</a:t>
            </a:r>
            <a:r>
              <a:rPr lang="en-US" sz="1600" dirty="0">
                <a:solidFill>
                  <a:srgbClr val="008000"/>
                </a:solidFill>
              </a:rPr>
              <a:t> with high cell density and </a:t>
            </a:r>
            <a:endParaRPr lang="en-US" sz="1600" dirty="0" smtClean="0">
              <a:solidFill>
                <a:srgbClr val="008000"/>
              </a:solidFill>
            </a:endParaRPr>
          </a:p>
          <a:p>
            <a:pPr marL="288925" indent="-288925">
              <a:tabLst>
                <a:tab pos="1050925" algn="l"/>
              </a:tabLst>
            </a:pPr>
            <a:r>
              <a:rPr lang="en-US" sz="1600" dirty="0" smtClean="0">
                <a:solidFill>
                  <a:srgbClr val="008000"/>
                </a:solidFill>
              </a:rPr>
              <a:t>fast </a:t>
            </a:r>
            <a:r>
              <a:rPr lang="en-US" sz="1600" dirty="0">
                <a:solidFill>
                  <a:srgbClr val="008000"/>
                </a:solidFill>
              </a:rPr>
              <a:t>recovery time can </a:t>
            </a:r>
            <a:r>
              <a:rPr lang="en-US" sz="1600" dirty="0" smtClean="0">
                <a:solidFill>
                  <a:srgbClr val="008000"/>
                </a:solidFill>
              </a:rPr>
              <a:t>operate </a:t>
            </a:r>
            <a:r>
              <a:rPr lang="en-US" sz="1600" dirty="0">
                <a:solidFill>
                  <a:srgbClr val="008000"/>
                </a:solidFill>
              </a:rPr>
              <a:t>up </a:t>
            </a:r>
            <a:endParaRPr lang="en-US" sz="1600" dirty="0" smtClean="0">
              <a:solidFill>
                <a:srgbClr val="008000"/>
              </a:solidFill>
            </a:endParaRPr>
          </a:p>
          <a:p>
            <a:pPr marL="288925" indent="-288925">
              <a:tabLst>
                <a:tab pos="1050925" algn="l"/>
              </a:tabLst>
            </a:pPr>
            <a:r>
              <a:rPr lang="en-US" sz="1600" dirty="0" smtClean="0">
                <a:solidFill>
                  <a:srgbClr val="008000"/>
                </a:solidFill>
              </a:rPr>
              <a:t>to </a:t>
            </a:r>
            <a:r>
              <a:rPr lang="en-US" sz="1600" dirty="0">
                <a:solidFill>
                  <a:srgbClr val="008000"/>
                </a:solidFill>
              </a:rPr>
              <a:t>3*10</a:t>
            </a:r>
            <a:r>
              <a:rPr lang="en-US" sz="1600" baseline="30000" dirty="0">
                <a:solidFill>
                  <a:srgbClr val="008000"/>
                </a:solidFill>
              </a:rPr>
              <a:t>12</a:t>
            </a:r>
            <a:r>
              <a:rPr lang="en-US" sz="1600" dirty="0">
                <a:solidFill>
                  <a:srgbClr val="008000"/>
                </a:solidFill>
              </a:rPr>
              <a:t> neutrons/cm</a:t>
            </a:r>
            <a:r>
              <a:rPr lang="en-US" sz="1600" baseline="30000" dirty="0">
                <a:solidFill>
                  <a:srgbClr val="008000"/>
                </a:solidFill>
              </a:rPr>
              <a:t>2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endParaRPr lang="en-US" sz="1600" dirty="0" smtClean="0">
              <a:solidFill>
                <a:srgbClr val="008000"/>
              </a:solidFill>
            </a:endParaRPr>
          </a:p>
          <a:p>
            <a:pPr marL="288925" indent="-288925">
              <a:tabLst>
                <a:tab pos="1050925" algn="l"/>
              </a:tabLst>
            </a:pPr>
            <a:r>
              <a:rPr lang="en-US" sz="1600" dirty="0" smtClean="0">
                <a:solidFill>
                  <a:srgbClr val="008000"/>
                </a:solidFill>
              </a:rPr>
              <a:t>(</a:t>
            </a:r>
            <a:r>
              <a:rPr lang="en-US" sz="1600" dirty="0">
                <a:solidFill>
                  <a:srgbClr val="008000"/>
                </a:solidFill>
              </a:rPr>
              <a:t>gain change is&lt; 25%).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96365" y="2568331"/>
            <a:ext cx="21852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Yu. </a:t>
            </a:r>
            <a:r>
              <a:rPr lang="en-US" sz="1400" dirty="0" err="1" smtClean="0">
                <a:solidFill>
                  <a:srgbClr val="00B050"/>
                </a:solidFill>
              </a:rPr>
              <a:t>Musienko</a:t>
            </a:r>
            <a:r>
              <a:rPr lang="en-US" sz="1400" dirty="0" smtClean="0">
                <a:solidFill>
                  <a:srgbClr val="00B050"/>
                </a:solidFill>
              </a:rPr>
              <a:t> @ DIRC2019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66367" y="987654"/>
            <a:ext cx="3533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008000"/>
                </a:solidFill>
              </a:rPr>
              <a:t>General trend is that </a:t>
            </a:r>
            <a:r>
              <a:rPr lang="en-US" sz="1600" u="sng" dirty="0" err="1">
                <a:solidFill>
                  <a:srgbClr val="008000"/>
                </a:solidFill>
              </a:rPr>
              <a:t>SiPMs</a:t>
            </a:r>
            <a:r>
              <a:rPr lang="en-US" sz="1600" u="sng" dirty="0">
                <a:solidFill>
                  <a:srgbClr val="008000"/>
                </a:solidFill>
              </a:rPr>
              <a:t> with high </a:t>
            </a:r>
            <a:endParaRPr lang="en-US" sz="1600" u="sng" dirty="0" smtClean="0">
              <a:solidFill>
                <a:srgbClr val="008000"/>
              </a:solidFill>
            </a:endParaRPr>
          </a:p>
          <a:p>
            <a:r>
              <a:rPr lang="en-US" sz="1600" u="sng" dirty="0" smtClean="0">
                <a:solidFill>
                  <a:srgbClr val="008000"/>
                </a:solidFill>
              </a:rPr>
              <a:t>VB </a:t>
            </a:r>
            <a:r>
              <a:rPr lang="en-US" sz="1600" u="sng" dirty="0">
                <a:solidFill>
                  <a:srgbClr val="008000"/>
                </a:solidFill>
              </a:rPr>
              <a:t>value have faster dark current </a:t>
            </a:r>
            <a:endParaRPr lang="en-US" sz="1600" u="sng" dirty="0" smtClean="0">
              <a:solidFill>
                <a:srgbClr val="008000"/>
              </a:solidFill>
            </a:endParaRPr>
          </a:p>
          <a:p>
            <a:r>
              <a:rPr lang="en-US" sz="1600" u="sng" dirty="0" smtClean="0">
                <a:solidFill>
                  <a:srgbClr val="008000"/>
                </a:solidFill>
              </a:rPr>
              <a:t>reduction </a:t>
            </a:r>
            <a:r>
              <a:rPr lang="en-US" sz="1600" u="sng" dirty="0">
                <a:solidFill>
                  <a:srgbClr val="008000"/>
                </a:solidFill>
              </a:rPr>
              <a:t>with the temperature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560" y="5212080"/>
            <a:ext cx="22753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  Low/uniform field</a:t>
            </a:r>
          </a:p>
          <a:p>
            <a:r>
              <a:rPr lang="en-US" sz="1600" dirty="0" smtClean="0"/>
              <a:t>+  Entrance window</a:t>
            </a:r>
            <a:endParaRPr lang="en-US" sz="1600" dirty="0"/>
          </a:p>
          <a:p>
            <a:r>
              <a:rPr lang="en-US" sz="1600" dirty="0" smtClean="0"/>
              <a:t>+  Packaging (</a:t>
            </a:r>
            <a:r>
              <a:rPr lang="en-US" sz="1600" dirty="0" err="1" smtClean="0"/>
              <a:t>Dt</a:t>
            </a:r>
            <a:r>
              <a:rPr lang="en-US" sz="1600" dirty="0" smtClean="0"/>
              <a:t>, cooling)</a:t>
            </a:r>
          </a:p>
          <a:p>
            <a:r>
              <a:rPr lang="en-US" sz="1600" dirty="0" smtClean="0"/>
              <a:t>+  </a:t>
            </a:r>
            <a:r>
              <a:rPr lang="mr-IN" sz="1600" dirty="0" smtClean="0"/>
              <a:t>……</a:t>
            </a:r>
            <a:r>
              <a:rPr lang="en-US" sz="1600" dirty="0" smtClean="0"/>
              <a:t>..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43247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648458"/>
              </p:ext>
            </p:extLst>
          </p:nvPr>
        </p:nvGraphicFramePr>
        <p:xfrm>
          <a:off x="90718" y="585659"/>
          <a:ext cx="8971644" cy="584796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523996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62654"/>
              </a:tblGrid>
              <a:tr h="35840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INFN</a:t>
                      </a:r>
                      <a:endParaRPr lang="en-US" sz="1000" dirty="0"/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Post-doc (Hardware)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Post-doc</a:t>
                      </a:r>
                      <a:r>
                        <a:rPr lang="en-US" sz="1000" baseline="0" dirty="0" smtClean="0"/>
                        <a:t> (Design)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Travel (Test-beam)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   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56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817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Mechanics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Windows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Gas system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Electronics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Tracking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Shipment,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Incidentals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817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Mirrors 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65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Aerogel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Gas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MCP-PMTs (LAPPDs)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SiPMs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75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SiPM </a:t>
                      </a:r>
                      <a:r>
                        <a:rPr lang="en-US" sz="1000" dirty="0" err="1" smtClean="0"/>
                        <a:t>Coolling</a:t>
                      </a:r>
                      <a:endParaRPr lang="en-US" sz="1000" dirty="0" smtClean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817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Total</a:t>
                      </a:r>
                      <a:r>
                        <a:rPr lang="en-US" sz="1000" baseline="0" dirty="0" smtClean="0"/>
                        <a:t> personal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44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42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326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8175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Total material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90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338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58631" y="-85271"/>
            <a:ext cx="208084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Activity 2020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3910762" y="944880"/>
            <a:ext cx="1690732" cy="4754880"/>
          </a:xfrm>
          <a:prstGeom prst="wedgeRoundRectCallout">
            <a:avLst>
              <a:gd name="adj1" fmla="val -87445"/>
              <a:gd name="adj2" fmla="val -49893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26736" y="1026160"/>
            <a:ext cx="1574758" cy="4401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    2020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Prototype </a:t>
            </a:r>
            <a:r>
              <a:rPr lang="en-US" sz="1400" dirty="0" smtClean="0"/>
              <a:t>design,</a:t>
            </a:r>
            <a:endParaRPr lang="en-US" sz="1400" dirty="0" smtClean="0"/>
          </a:p>
          <a:p>
            <a:r>
              <a:rPr lang="en-US" sz="1400" dirty="0"/>
              <a:t>s</a:t>
            </a:r>
            <a:r>
              <a:rPr lang="en-US" sz="1400" dirty="0" smtClean="0"/>
              <a:t>imulation and </a:t>
            </a:r>
          </a:p>
          <a:p>
            <a:r>
              <a:rPr lang="en-US" sz="1400" dirty="0" smtClean="0"/>
              <a:t>implementation</a:t>
            </a:r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Basic mechanics</a:t>
            </a:r>
          </a:p>
          <a:p>
            <a:r>
              <a:rPr lang="en-US" sz="1400" dirty="0" smtClean="0"/>
              <a:t>E</a:t>
            </a:r>
            <a:r>
              <a:rPr lang="en-US" sz="1400" dirty="0" smtClean="0"/>
              <a:t>lectronics </a:t>
            </a:r>
          </a:p>
          <a:p>
            <a:r>
              <a:rPr lang="en-US" sz="1400" dirty="0" smtClean="0"/>
              <a:t>adaptation</a:t>
            </a:r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Component test  </a:t>
            </a:r>
          </a:p>
          <a:p>
            <a:r>
              <a:rPr lang="en-US" sz="1400" dirty="0"/>
              <a:t>a</a:t>
            </a:r>
            <a:r>
              <a:rPr lang="en-US" sz="1400" dirty="0" smtClean="0"/>
              <a:t>nd </a:t>
            </a:r>
            <a:r>
              <a:rPr lang="en-US" sz="1400" dirty="0" smtClean="0"/>
              <a:t>selection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Start of INFN funds</a:t>
            </a:r>
          </a:p>
        </p:txBody>
      </p:sp>
    </p:spTree>
    <p:extLst>
      <p:ext uri="{BB962C8B-B14F-4D97-AF65-F5344CB8AC3E}">
        <p14:creationId xmlns:p14="http://schemas.microsoft.com/office/powerpoint/2010/main" val="275588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872352"/>
              </p:ext>
            </p:extLst>
          </p:nvPr>
        </p:nvGraphicFramePr>
        <p:xfrm>
          <a:off x="90718" y="585659"/>
          <a:ext cx="8971644" cy="584796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523996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62654"/>
              </a:tblGrid>
              <a:tr h="35840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INFN</a:t>
                      </a:r>
                      <a:endParaRPr lang="en-US" sz="1000" dirty="0"/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Post-doc (Hardware)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Post-doc</a:t>
                      </a:r>
                      <a:r>
                        <a:rPr lang="en-US" sz="1000" baseline="0" dirty="0" smtClean="0"/>
                        <a:t> (Design)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Travel (Test-beam)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</a:t>
                      </a:r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   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56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817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Mechanics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Windows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Gas system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Electronics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Tracking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Shipment,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Incidentals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817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Mirrors 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65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Aerogel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Gas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MCP-PMTs (LAPPDs)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SiPMs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75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SiPM </a:t>
                      </a:r>
                      <a:r>
                        <a:rPr lang="en-US" sz="1000" dirty="0" err="1" smtClean="0"/>
                        <a:t>Coolling</a:t>
                      </a:r>
                      <a:endParaRPr lang="en-US" sz="1000" dirty="0" smtClean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817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Total</a:t>
                      </a:r>
                      <a:r>
                        <a:rPr lang="en-US" sz="1000" baseline="0" dirty="0" smtClean="0"/>
                        <a:t> personal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44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42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326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8175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Total material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90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338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58631" y="-85271"/>
            <a:ext cx="208084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Activity 2021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410633" y="914400"/>
            <a:ext cx="1897639" cy="4846574"/>
          </a:xfrm>
          <a:prstGeom prst="wedgeRoundRectCallout">
            <a:avLst>
              <a:gd name="adj1" fmla="val -78480"/>
              <a:gd name="adj2" fmla="val -49894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11890" y="959660"/>
            <a:ext cx="169512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   </a:t>
            </a:r>
            <a:r>
              <a:rPr lang="en-US" sz="1400" dirty="0" smtClean="0"/>
              <a:t>    </a:t>
            </a:r>
            <a:r>
              <a:rPr lang="en-US" sz="1400" dirty="0" smtClean="0"/>
              <a:t>2021</a:t>
            </a:r>
          </a:p>
          <a:p>
            <a:endParaRPr lang="en-US" sz="1400" dirty="0" smtClean="0"/>
          </a:p>
          <a:p>
            <a:r>
              <a:rPr lang="en-US" sz="1400" b="1" dirty="0" smtClean="0"/>
              <a:t>Basic prototype </a:t>
            </a:r>
          </a:p>
          <a:p>
            <a:endParaRPr lang="en-US" sz="600" dirty="0" smtClean="0"/>
          </a:p>
          <a:p>
            <a:r>
              <a:rPr lang="en-US" sz="1400" dirty="0" smtClean="0"/>
              <a:t>- basic tracking</a:t>
            </a:r>
          </a:p>
          <a:p>
            <a:r>
              <a:rPr lang="en-US" sz="1400" dirty="0" smtClean="0"/>
              <a:t>- 1 radiator choice</a:t>
            </a:r>
          </a:p>
          <a:p>
            <a:r>
              <a:rPr lang="en-US" sz="1400" dirty="0" smtClean="0"/>
              <a:t>- commercial mirror </a:t>
            </a:r>
          </a:p>
          <a:p>
            <a:r>
              <a:rPr lang="en-US" sz="1400" dirty="0" smtClean="0"/>
              <a:t>- </a:t>
            </a:r>
            <a:r>
              <a:rPr lang="en-US" sz="1400" dirty="0" smtClean="0"/>
              <a:t>r</a:t>
            </a:r>
            <a:r>
              <a:rPr lang="en-US" sz="1400" dirty="0" smtClean="0"/>
              <a:t>eference readout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b="1" dirty="0" smtClean="0"/>
              <a:t>Beam Test 1</a:t>
            </a:r>
          </a:p>
          <a:p>
            <a:endParaRPr lang="en-US" sz="600" b="1" dirty="0" smtClean="0"/>
          </a:p>
          <a:p>
            <a:r>
              <a:rPr lang="en-US" sz="1400" dirty="0" smtClean="0"/>
              <a:t>- MA-PMTs, </a:t>
            </a:r>
            <a:r>
              <a:rPr lang="en-US" sz="1400" dirty="0" err="1" smtClean="0"/>
              <a:t>SiPMs</a:t>
            </a:r>
            <a:endParaRPr lang="en-US" sz="1400" dirty="0" smtClean="0"/>
          </a:p>
          <a:p>
            <a:r>
              <a:rPr lang="en-US" sz="1400" dirty="0" smtClean="0"/>
              <a:t>- Proton beam</a:t>
            </a:r>
          </a:p>
          <a:p>
            <a:r>
              <a:rPr lang="en-US" sz="1400" dirty="0" smtClean="0"/>
              <a:t>- Critical </a:t>
            </a:r>
            <a:r>
              <a:rPr lang="en-US" sz="1400" dirty="0" smtClean="0"/>
              <a:t>aspects</a:t>
            </a:r>
            <a:endParaRPr lang="en-US" sz="1400" dirty="0"/>
          </a:p>
          <a:p>
            <a:pPr marL="285750" indent="-285750">
              <a:buFontTx/>
              <a:buChar char="-"/>
            </a:pPr>
            <a:endParaRPr lang="en-US" sz="1000" dirty="0" smtClean="0"/>
          </a:p>
          <a:p>
            <a:pPr marL="285750" indent="-285750">
              <a:buFontTx/>
              <a:buChar char="-"/>
            </a:pPr>
            <a:endParaRPr lang="en-US" sz="1400" dirty="0" smtClean="0"/>
          </a:p>
          <a:p>
            <a:r>
              <a:rPr lang="en-US" sz="1400" b="1" dirty="0" smtClean="0"/>
              <a:t>Optical c</a:t>
            </a:r>
            <a:r>
              <a:rPr lang="en-US" sz="1400" b="1" dirty="0" smtClean="0"/>
              <a:t>omponents </a:t>
            </a:r>
          </a:p>
          <a:p>
            <a:r>
              <a:rPr lang="en-US" sz="1400" dirty="0" smtClean="0"/>
              <a:t>test  and </a:t>
            </a:r>
            <a:r>
              <a:rPr lang="en-US" sz="1400" dirty="0" smtClean="0"/>
              <a:t>selection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b="1" dirty="0" smtClean="0"/>
              <a:t>SiPM </a:t>
            </a:r>
            <a:r>
              <a:rPr lang="en-US" sz="1400" b="1" dirty="0" smtClean="0"/>
              <a:t>program</a:t>
            </a:r>
          </a:p>
          <a:p>
            <a:r>
              <a:rPr lang="en-US" sz="1400" dirty="0"/>
              <a:t>r</a:t>
            </a:r>
            <a:r>
              <a:rPr lang="en-US" sz="1400" dirty="0" smtClean="0"/>
              <a:t>adiation tolerance </a:t>
            </a:r>
          </a:p>
          <a:p>
            <a:r>
              <a:rPr lang="en-US" sz="1400" dirty="0" smtClean="0"/>
              <a:t>and cooling program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5203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962075"/>
              </p:ext>
            </p:extLst>
          </p:nvPr>
        </p:nvGraphicFramePr>
        <p:xfrm>
          <a:off x="90718" y="585659"/>
          <a:ext cx="8971644" cy="584796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523996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62654"/>
              </a:tblGrid>
              <a:tr h="35840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INFN</a:t>
                      </a:r>
                      <a:endParaRPr lang="en-US" sz="1000" dirty="0"/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Post-doc (Hardware)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Post-doc</a:t>
                      </a:r>
                      <a:r>
                        <a:rPr lang="en-US" sz="1000" baseline="0" dirty="0" smtClean="0"/>
                        <a:t> (Design)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Travel (Test-beam)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   </a:t>
                      </a:r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56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817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Mechanics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Windows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Gas system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Electronics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Tracking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Shipment,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Incidentals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817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Mirrors 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65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Aerogel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Gas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MCP-PMTs (LAPPDs)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SiPMs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75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SiPM </a:t>
                      </a:r>
                      <a:r>
                        <a:rPr lang="en-US" sz="1000" dirty="0" err="1" smtClean="0"/>
                        <a:t>Coolling</a:t>
                      </a:r>
                      <a:endParaRPr lang="en-US" sz="1000" dirty="0" smtClean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817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Total</a:t>
                      </a:r>
                      <a:r>
                        <a:rPr lang="en-US" sz="1000" baseline="0" dirty="0" smtClean="0"/>
                        <a:t> personal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44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42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326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8175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Total material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90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338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58631" y="-85271"/>
            <a:ext cx="208084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Activity 2022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751796" y="944879"/>
            <a:ext cx="2228837" cy="5047212"/>
          </a:xfrm>
          <a:prstGeom prst="wedgeRoundRectCallout">
            <a:avLst>
              <a:gd name="adj1" fmla="val 93240"/>
              <a:gd name="adj2" fmla="val -49187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94505" y="1026160"/>
            <a:ext cx="2455871" cy="5170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   </a:t>
            </a:r>
            <a:r>
              <a:rPr lang="en-US" sz="1400" dirty="0" smtClean="0"/>
              <a:t>        </a:t>
            </a:r>
            <a:r>
              <a:rPr lang="en-US" sz="1400" dirty="0" smtClean="0"/>
              <a:t>2022</a:t>
            </a:r>
          </a:p>
          <a:p>
            <a:endParaRPr lang="en-US" sz="1400" dirty="0" smtClean="0"/>
          </a:p>
          <a:p>
            <a:r>
              <a:rPr lang="en-US" sz="1400" b="1" dirty="0" smtClean="0"/>
              <a:t>Refined prototype </a:t>
            </a:r>
          </a:p>
          <a:p>
            <a:endParaRPr lang="en-US" sz="600" dirty="0" smtClean="0"/>
          </a:p>
          <a:p>
            <a:r>
              <a:rPr lang="en-US" sz="1400" dirty="0" smtClean="0"/>
              <a:t>- </a:t>
            </a:r>
            <a:r>
              <a:rPr lang="en-US" sz="1400" dirty="0" smtClean="0"/>
              <a:t>p</a:t>
            </a:r>
            <a:r>
              <a:rPr lang="en-US" sz="1400" dirty="0" smtClean="0"/>
              <a:t>recision tracking / alignment</a:t>
            </a:r>
            <a:endParaRPr lang="en-US" sz="1400" dirty="0" smtClean="0"/>
          </a:p>
          <a:p>
            <a:r>
              <a:rPr lang="en-US" sz="1400" dirty="0" smtClean="0"/>
              <a:t>- various radiators </a:t>
            </a:r>
          </a:p>
          <a:p>
            <a:r>
              <a:rPr lang="en-US" sz="1400" dirty="0" smtClean="0"/>
              <a:t>- custom mirrors </a:t>
            </a:r>
          </a:p>
          <a:p>
            <a:r>
              <a:rPr lang="en-US" sz="1400" dirty="0" smtClean="0"/>
              <a:t>- gas system</a:t>
            </a:r>
          </a:p>
          <a:p>
            <a:r>
              <a:rPr lang="en-US" sz="1400" dirty="0" smtClean="0"/>
              <a:t>- optimized readout</a:t>
            </a:r>
          </a:p>
          <a:p>
            <a:r>
              <a:rPr lang="en-US" sz="1400" dirty="0" smtClean="0"/>
              <a:t>- o</a:t>
            </a:r>
            <a:r>
              <a:rPr lang="en-US" sz="1400" dirty="0" smtClean="0"/>
              <a:t>nline reconstruction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b="1" dirty="0" smtClean="0"/>
              <a:t>Beam Test 2</a:t>
            </a:r>
          </a:p>
          <a:p>
            <a:endParaRPr lang="en-US" sz="600" b="1" dirty="0" smtClean="0"/>
          </a:p>
          <a:p>
            <a:r>
              <a:rPr lang="en-US" sz="1400" dirty="0" smtClean="0"/>
              <a:t>- MCP-PMTs, </a:t>
            </a:r>
            <a:r>
              <a:rPr lang="en-US" sz="1400" dirty="0" err="1" smtClean="0"/>
              <a:t>SiPMs</a:t>
            </a:r>
            <a:endParaRPr lang="en-US" sz="1400" dirty="0" smtClean="0"/>
          </a:p>
          <a:p>
            <a:r>
              <a:rPr lang="en-US" sz="1400" dirty="0" smtClean="0"/>
              <a:t>- Hadron beam</a:t>
            </a:r>
          </a:p>
          <a:p>
            <a:r>
              <a:rPr lang="en-US" sz="1400" dirty="0" smtClean="0"/>
              <a:t>- </a:t>
            </a:r>
            <a:r>
              <a:rPr lang="en-US" sz="1400" dirty="0" smtClean="0"/>
              <a:t>Performance optimization</a:t>
            </a:r>
            <a:endParaRPr lang="en-US" sz="1400" dirty="0"/>
          </a:p>
          <a:p>
            <a:endParaRPr lang="en-US" sz="1000" dirty="0" smtClean="0"/>
          </a:p>
          <a:p>
            <a:endParaRPr lang="en-US" sz="1400" dirty="0" smtClean="0"/>
          </a:p>
          <a:p>
            <a:r>
              <a:rPr lang="en-US" sz="1400" b="1" dirty="0" smtClean="0"/>
              <a:t>Optical c</a:t>
            </a:r>
            <a:r>
              <a:rPr lang="en-US" sz="1400" b="1" dirty="0" smtClean="0"/>
              <a:t>omponents </a:t>
            </a:r>
          </a:p>
          <a:p>
            <a:r>
              <a:rPr lang="en-US" sz="1400" dirty="0" smtClean="0"/>
              <a:t>test  and </a:t>
            </a:r>
            <a:r>
              <a:rPr lang="en-US" sz="1400" dirty="0" smtClean="0"/>
              <a:t>selection</a:t>
            </a:r>
          </a:p>
          <a:p>
            <a:endParaRPr lang="en-US" sz="1400" dirty="0"/>
          </a:p>
          <a:p>
            <a:r>
              <a:rPr lang="en-US" sz="1400" b="1" dirty="0"/>
              <a:t>SiPM program</a:t>
            </a:r>
          </a:p>
          <a:p>
            <a:r>
              <a:rPr lang="en-US" sz="1400" dirty="0"/>
              <a:t>radiation tolerance </a:t>
            </a:r>
          </a:p>
          <a:p>
            <a:r>
              <a:rPr lang="en-US" sz="1400" dirty="0"/>
              <a:t>and cooling program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36906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8635" y="4085879"/>
            <a:ext cx="2829739" cy="21219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356" y="704246"/>
            <a:ext cx="2523096" cy="1779486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4213723" y="471003"/>
            <a:ext cx="4839370" cy="2735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142994" y="3569368"/>
            <a:ext cx="4839370" cy="69090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Snapshot 2013-02-14 23-40-00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34" y="750426"/>
            <a:ext cx="1859635" cy="1655123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76087" y="677061"/>
            <a:ext cx="1316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GEM  chamber</a:t>
            </a:r>
          </a:p>
        </p:txBody>
      </p:sp>
      <p:sp>
        <p:nvSpPr>
          <p:cNvPr id="4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54" y="634681"/>
            <a:ext cx="4041140" cy="3044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006" y="2603874"/>
            <a:ext cx="2175095" cy="15548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6125" y="2608474"/>
            <a:ext cx="2254033" cy="15683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40" y="3751926"/>
            <a:ext cx="2333472" cy="28098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0605" y="4295380"/>
            <a:ext cx="2579553" cy="22242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14243" y="4558631"/>
            <a:ext cx="1478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Goal:</a:t>
            </a:r>
          </a:p>
          <a:p>
            <a:r>
              <a:rPr lang="en-US" dirty="0" smtClean="0"/>
              <a:t>Separation </a:t>
            </a:r>
          </a:p>
          <a:p>
            <a:r>
              <a:rPr lang="en-US" dirty="0"/>
              <a:t>u</a:t>
            </a:r>
            <a:r>
              <a:rPr lang="en-US" dirty="0" smtClean="0"/>
              <a:t>p to 8 GeV/c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98741" y="2954426"/>
            <a:ext cx="700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Front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29801" y="2954426"/>
            <a:ext cx="63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Back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848244" y="-85271"/>
            <a:ext cx="53016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CLAS12 RICH Prototype @ CERN T9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683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388187"/>
              </p:ext>
            </p:extLst>
          </p:nvPr>
        </p:nvGraphicFramePr>
        <p:xfrm>
          <a:off x="90718" y="585659"/>
          <a:ext cx="8971644" cy="584796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523996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62654"/>
              </a:tblGrid>
              <a:tr h="35840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INFN</a:t>
                      </a:r>
                      <a:endParaRPr lang="en-US" sz="1000" dirty="0"/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Post-doc (Hardware)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Post-doc</a:t>
                      </a:r>
                      <a:r>
                        <a:rPr lang="en-US" sz="1000" baseline="0" dirty="0" smtClean="0"/>
                        <a:t> (Design)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Travel (Test-beam)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   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</a:t>
                      </a:r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56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817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Mechanics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Windows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Gas system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Electronics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Tracking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Shipment,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Incidentals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817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Mirrors 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40</a:t>
                      </a:r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65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Aerogel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Gas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MCP-PMTs (LAPPDs)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SiPMs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75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SiPM </a:t>
                      </a:r>
                      <a:r>
                        <a:rPr lang="en-US" sz="1000" dirty="0" err="1" smtClean="0"/>
                        <a:t>Coolling</a:t>
                      </a:r>
                      <a:endParaRPr lang="en-US" sz="1000" dirty="0" smtClean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817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Total</a:t>
                      </a:r>
                      <a:r>
                        <a:rPr lang="en-US" sz="1000" baseline="0" dirty="0" smtClean="0"/>
                        <a:t> personal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44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42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326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8175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Total material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90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338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458631" y="-85271"/>
            <a:ext cx="208084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Activity 2023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3595451" y="944880"/>
            <a:ext cx="2169003" cy="4754880"/>
          </a:xfrm>
          <a:prstGeom prst="wedgeRoundRectCallout">
            <a:avLst>
              <a:gd name="adj1" fmla="val 83548"/>
              <a:gd name="adj2" fmla="val -50136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63098" y="1026160"/>
            <a:ext cx="2127831" cy="4493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    </a:t>
            </a:r>
            <a:r>
              <a:rPr lang="en-US" sz="1400" dirty="0" smtClean="0"/>
              <a:t>     2023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b="1" dirty="0" smtClean="0"/>
              <a:t>TDR readiness</a:t>
            </a:r>
            <a:endParaRPr lang="en-US" sz="1400" b="1" dirty="0"/>
          </a:p>
          <a:p>
            <a:endParaRPr lang="en-US" sz="1400" dirty="0" smtClean="0"/>
          </a:p>
          <a:p>
            <a:r>
              <a:rPr lang="en-US" sz="1400" b="1" dirty="0" smtClean="0">
                <a:solidFill>
                  <a:srgbClr val="000000"/>
                </a:solidFill>
              </a:rPr>
              <a:t>EIC configuration</a:t>
            </a:r>
          </a:p>
          <a:p>
            <a:r>
              <a:rPr lang="en-US" sz="1400" dirty="0">
                <a:solidFill>
                  <a:srgbClr val="000000"/>
                </a:solidFill>
              </a:rPr>
              <a:t>e</a:t>
            </a:r>
            <a:r>
              <a:rPr lang="en-US" sz="1400" dirty="0" smtClean="0">
                <a:solidFill>
                  <a:srgbClr val="000000"/>
                </a:solidFill>
              </a:rPr>
              <a:t>ngineering, realistic PID </a:t>
            </a:r>
            <a:endParaRPr lang="en-US" sz="1400" dirty="0">
              <a:solidFill>
                <a:srgbClr val="000000"/>
              </a:solidFill>
            </a:endParaRPr>
          </a:p>
          <a:p>
            <a:endParaRPr lang="en-US" sz="1400" dirty="0" smtClean="0"/>
          </a:p>
          <a:p>
            <a:r>
              <a:rPr lang="en-US" sz="1400" b="1" dirty="0" smtClean="0"/>
              <a:t>Contingency:</a:t>
            </a:r>
            <a:endParaRPr lang="en-US" sz="1400" b="1" dirty="0"/>
          </a:p>
          <a:p>
            <a:r>
              <a:rPr lang="en-US" sz="1400" dirty="0" smtClean="0"/>
              <a:t>Beam test 3</a:t>
            </a:r>
          </a:p>
          <a:p>
            <a:endParaRPr lang="en-US" sz="600" b="1" dirty="0" smtClean="0"/>
          </a:p>
          <a:p>
            <a:r>
              <a:rPr lang="en-US" sz="1400" dirty="0" smtClean="0"/>
              <a:t>- </a:t>
            </a:r>
            <a:r>
              <a:rPr lang="en-US" sz="1400" dirty="0" smtClean="0"/>
              <a:t>Performance assessment</a:t>
            </a:r>
            <a:endParaRPr lang="en-US" sz="1400" dirty="0" smtClean="0"/>
          </a:p>
          <a:p>
            <a:r>
              <a:rPr lang="en-US" sz="1400" dirty="0" smtClean="0"/>
              <a:t>- </a:t>
            </a:r>
            <a:r>
              <a:rPr lang="en-US" sz="1400" dirty="0" smtClean="0"/>
              <a:t>Component optimization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b="1" dirty="0" smtClean="0"/>
              <a:t>Optical c</a:t>
            </a:r>
            <a:r>
              <a:rPr lang="en-US" sz="1400" b="1" dirty="0" smtClean="0"/>
              <a:t>omponents</a:t>
            </a:r>
            <a:endParaRPr lang="en-US" sz="1400" b="1" dirty="0" smtClean="0"/>
          </a:p>
          <a:p>
            <a:r>
              <a:rPr lang="en-US" sz="1400" dirty="0"/>
              <a:t>r</a:t>
            </a:r>
            <a:r>
              <a:rPr lang="en-US" sz="1400" dirty="0" smtClean="0"/>
              <a:t>efinement and </a:t>
            </a:r>
          </a:p>
          <a:p>
            <a:r>
              <a:rPr lang="en-US" sz="1400" dirty="0" smtClean="0"/>
              <a:t>cost reduction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b="1" dirty="0" smtClean="0"/>
              <a:t>SiPM </a:t>
            </a:r>
            <a:r>
              <a:rPr lang="en-US" sz="1400" b="1" dirty="0"/>
              <a:t>program</a:t>
            </a:r>
          </a:p>
          <a:p>
            <a:r>
              <a:rPr lang="en-US" sz="1400" dirty="0"/>
              <a:t>radiation tolerance </a:t>
            </a:r>
          </a:p>
          <a:p>
            <a:r>
              <a:rPr lang="en-US" sz="1400" dirty="0"/>
              <a:t>and cooling program</a:t>
            </a:r>
          </a:p>
          <a:p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06016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799944"/>
              </p:ext>
            </p:extLst>
          </p:nvPr>
        </p:nvGraphicFramePr>
        <p:xfrm>
          <a:off x="90718" y="585659"/>
          <a:ext cx="8971644" cy="584796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523996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62654"/>
              </a:tblGrid>
              <a:tr h="35840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INFN</a:t>
                      </a:r>
                      <a:endParaRPr lang="en-US" sz="1000" dirty="0"/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Post-doc (Hardware)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Post-doc</a:t>
                      </a:r>
                      <a:r>
                        <a:rPr lang="en-US" sz="1000" baseline="0" dirty="0" smtClean="0"/>
                        <a:t> (Design)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Travel (Test-beam)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</a:t>
                      </a:r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   </a:t>
                      </a:r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</a:t>
                      </a:r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56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817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Mechanics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Windows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Gas system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Electronics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Tracking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Shipment,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Incidentals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rgbClr val="6D962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817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Mirrors 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40</a:t>
                      </a:r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65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Aerogel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Gas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MCP-PMTs (LAPPDs)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SiPMs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</a:t>
                      </a:r>
                      <a:endParaRPr lang="en-US" sz="1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75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SiPM </a:t>
                      </a:r>
                      <a:r>
                        <a:rPr lang="en-US" sz="1000" dirty="0" err="1" smtClean="0"/>
                        <a:t>Coolling</a:t>
                      </a:r>
                      <a:endParaRPr lang="en-US" sz="1000" dirty="0" smtClean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817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54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Total</a:t>
                      </a:r>
                      <a:r>
                        <a:rPr lang="en-US" sz="1000" baseline="0" dirty="0" smtClean="0"/>
                        <a:t> personal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44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42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326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8175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Total material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90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338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03666" y="-85271"/>
            <a:ext cx="219077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Activity 20-23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84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26914" y="-85271"/>
            <a:ext cx="254428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Summary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634" y="623455"/>
            <a:ext cx="8685679" cy="5847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                </a:t>
            </a:r>
            <a:r>
              <a:rPr lang="en-US" b="1" dirty="0" smtClean="0">
                <a:solidFill>
                  <a:srgbClr val="FF0000"/>
                </a:solidFill>
              </a:rPr>
              <a:t>                 </a:t>
            </a:r>
            <a:r>
              <a:rPr lang="en-US" b="1" dirty="0" smtClean="0">
                <a:solidFill>
                  <a:srgbClr val="FF0000"/>
                </a:solidFill>
              </a:rPr>
              <a:t>In good position to achieve TDR readiness in 2023</a:t>
            </a:r>
          </a:p>
          <a:p>
            <a:endParaRPr lang="en-US" dirty="0"/>
          </a:p>
          <a:p>
            <a:r>
              <a:rPr lang="en-US" dirty="0" smtClean="0"/>
              <a:t>Increasing interest within INFN groups with hardware </a:t>
            </a:r>
            <a:r>
              <a:rPr lang="en-US" dirty="0" smtClean="0"/>
              <a:t>expertise</a:t>
            </a:r>
            <a:endParaRPr lang="en-US" dirty="0" smtClean="0"/>
          </a:p>
          <a:p>
            <a:endParaRPr lang="en-US" sz="1000" dirty="0"/>
          </a:p>
          <a:p>
            <a:r>
              <a:rPr lang="en-US" dirty="0" smtClean="0"/>
              <a:t>Feasibility study completed for EIC generic requirements</a:t>
            </a:r>
          </a:p>
          <a:p>
            <a:endParaRPr lang="en-US" sz="1000" dirty="0" smtClean="0"/>
          </a:p>
          <a:p>
            <a:r>
              <a:rPr lang="en-US" dirty="0" smtClean="0"/>
              <a:t>Sophisticated software tools developed for further optimization</a:t>
            </a:r>
          </a:p>
          <a:p>
            <a:endParaRPr lang="en-US" dirty="0" smtClean="0"/>
          </a:p>
          <a:p>
            <a:endParaRPr lang="en-US" sz="1000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Technical risks:</a:t>
            </a:r>
          </a:p>
          <a:p>
            <a:endParaRPr lang="en-US" dirty="0"/>
          </a:p>
          <a:p>
            <a:r>
              <a:rPr lang="en-US" dirty="0" smtClean="0"/>
              <a:t>  -  Radiator quality and interplay</a:t>
            </a:r>
          </a:p>
          <a:p>
            <a:r>
              <a:rPr lang="en-US" dirty="0"/>
              <a:t> </a:t>
            </a:r>
            <a:r>
              <a:rPr lang="en-US" dirty="0" smtClean="0"/>
              <a:t> -  Availability of sensor solution in 3T magnetic field </a:t>
            </a:r>
            <a:r>
              <a:rPr lang="en-US" dirty="0" smtClean="0"/>
              <a:t>                            </a:t>
            </a:r>
            <a:r>
              <a:rPr lang="en-US" dirty="0" smtClean="0"/>
              <a:t>(shared within eRD14) </a:t>
            </a:r>
          </a:p>
          <a:p>
            <a:r>
              <a:rPr lang="en-US" dirty="0"/>
              <a:t> </a:t>
            </a:r>
            <a:r>
              <a:rPr lang="en-US" dirty="0" smtClean="0"/>
              <a:t> -  Availability of </a:t>
            </a:r>
            <a:r>
              <a:rPr lang="en-US" dirty="0" smtClean="0"/>
              <a:t>an advanced (fast sampling) </a:t>
            </a:r>
            <a:r>
              <a:rPr lang="en-US" dirty="0" smtClean="0"/>
              <a:t>readout electronics </a:t>
            </a:r>
            <a:r>
              <a:rPr lang="en-US" dirty="0" smtClean="0"/>
              <a:t>     </a:t>
            </a:r>
            <a:r>
              <a:rPr lang="en-US" dirty="0" smtClean="0"/>
              <a:t>(shared within eRD14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FF"/>
                </a:solidFill>
              </a:rPr>
              <a:t>Mitigations: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 Only possible with:</a:t>
            </a:r>
          </a:p>
          <a:p>
            <a:endParaRPr lang="en-US" sz="1000" b="1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     </a:t>
            </a:r>
            <a:r>
              <a:rPr lang="en-US" dirty="0" smtClean="0"/>
              <a:t>-  </a:t>
            </a:r>
            <a:r>
              <a:rPr lang="en-US" dirty="0" smtClean="0"/>
              <a:t> a prototype and a stable program of component development and tests </a:t>
            </a:r>
            <a:endParaRPr lang="en-US" dirty="0"/>
          </a:p>
          <a:p>
            <a:r>
              <a:rPr lang="en-US" sz="1000" dirty="0"/>
              <a:t> </a:t>
            </a:r>
            <a:r>
              <a:rPr lang="en-US" sz="1000" dirty="0" smtClean="0"/>
              <a:t> </a:t>
            </a:r>
          </a:p>
          <a:p>
            <a:r>
              <a:rPr lang="en-US" dirty="0" smtClean="0"/>
              <a:t>     -   a steady funding plan </a:t>
            </a:r>
            <a:r>
              <a:rPr lang="en-US" dirty="0"/>
              <a:t>accounting for the necessary prototype validation </a:t>
            </a:r>
          </a:p>
          <a:p>
            <a:r>
              <a:rPr lang="en-US" dirty="0" smtClean="0"/>
              <a:t>         and </a:t>
            </a:r>
            <a:r>
              <a:rPr lang="en-US" dirty="0"/>
              <a:t>newly (cost-effective) technological solution assessments (</a:t>
            </a:r>
            <a:r>
              <a:rPr lang="en-US" dirty="0" err="1"/>
              <a:t>SiPMs</a:t>
            </a:r>
            <a:r>
              <a:rPr lang="en-US" dirty="0"/>
              <a:t>, mirrors) </a:t>
            </a:r>
          </a:p>
        </p:txBody>
      </p:sp>
      <p:sp>
        <p:nvSpPr>
          <p:cNvPr id="1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08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37189" y="-76200"/>
            <a:ext cx="172362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BACKUP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747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382306"/>
              </p:ext>
            </p:extLst>
          </p:nvPr>
        </p:nvGraphicFramePr>
        <p:xfrm>
          <a:off x="90718" y="707579"/>
          <a:ext cx="8971644" cy="218588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523996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10882"/>
                <a:gridCol w="462654"/>
              </a:tblGrid>
              <a:tr h="36693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21-4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23-4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INFN</a:t>
                      </a:r>
                      <a:endParaRPr lang="en-US" sz="1000" dirty="0"/>
                    </a:p>
                  </a:txBody>
                  <a:tcPr/>
                </a:tc>
              </a:tr>
              <a:tr h="27185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Post-doc</a:t>
                      </a:r>
                      <a:r>
                        <a:rPr lang="en-US" sz="1000" baseline="0" dirty="0" smtClean="0"/>
                        <a:t> (Back-end)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150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185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Travel (Test-beam)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6</a:t>
                      </a:r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6 </a:t>
                      </a:r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120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185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Back-end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10</a:t>
                      </a:r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  <a:endParaRPr lang="en-US" sz="1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120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185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Total</a:t>
                      </a:r>
                      <a:r>
                        <a:rPr lang="en-US" sz="1000" baseline="0" dirty="0" smtClean="0"/>
                        <a:t> personal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24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60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60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34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178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 smtClean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120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Total material</a:t>
                      </a:r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aseline="0" dirty="0" smtClean="0"/>
                        <a:t>10 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50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20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 smtClean="0"/>
                        <a:t>110</a:t>
                      </a:r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61697" y="-85271"/>
            <a:ext cx="127470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Activity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17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831457" y="734789"/>
            <a:ext cx="3162340" cy="2623775"/>
            <a:chOff x="5796988" y="689437"/>
            <a:chExt cx="3162340" cy="26237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6988" y="689437"/>
              <a:ext cx="3162340" cy="262377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796988" y="3057071"/>
              <a:ext cx="1732298" cy="25614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628581"/>
            <a:ext cx="9144000" cy="22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28" y="1593002"/>
            <a:ext cx="3038936" cy="24334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2328" y="698505"/>
            <a:ext cx="5402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Aeronautic technology for structure</a:t>
            </a:r>
          </a:p>
          <a:p>
            <a:r>
              <a:rPr lang="en-US" sz="1600" dirty="0" smtClean="0"/>
              <a:t>to maximize lightness and stiffness. Trapezoid of composite materials: CFRP inside acceptance, Al outside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57241" y="3206005"/>
            <a:ext cx="5409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Carbon Fiber Mirrors (spherical)</a:t>
            </a:r>
          </a:p>
          <a:p>
            <a:r>
              <a:rPr lang="en-US" sz="1600" dirty="0" smtClean="0"/>
              <a:t>to maximize lightness and stiffness. Consolidate technology </a:t>
            </a:r>
            <a:r>
              <a:rPr lang="en-US" sz="1600" dirty="0"/>
              <a:t>(</a:t>
            </a:r>
            <a:r>
              <a:rPr lang="en-US" sz="1600" dirty="0" smtClean="0"/>
              <a:t>HERMES, AMS, </a:t>
            </a:r>
            <a:r>
              <a:rPr lang="en-US" sz="1600" dirty="0" err="1" smtClean="0"/>
              <a:t>LHCb</a:t>
            </a:r>
            <a:r>
              <a:rPr lang="en-US" sz="1600" dirty="0" smtClean="0"/>
              <a:t>) but ~ 30 % material budget reduction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74116" y="5678524"/>
            <a:ext cx="4372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Glass-</a:t>
            </a:r>
            <a:r>
              <a:rPr lang="en-US" sz="1600" b="1" dirty="0"/>
              <a:t>S</a:t>
            </a:r>
            <a:r>
              <a:rPr lang="en-US" sz="1600" b="1" dirty="0" smtClean="0"/>
              <a:t>kin Mirrors (planar)</a:t>
            </a:r>
          </a:p>
          <a:p>
            <a:r>
              <a:rPr lang="en-US" sz="1600" dirty="0" smtClean="0"/>
              <a:t>Innovative technology never used in nuclear </a:t>
            </a:r>
            <a:r>
              <a:rPr lang="en-US" sz="1600" dirty="0" err="1" smtClean="0"/>
              <a:t>exps</a:t>
            </a:r>
            <a:r>
              <a:rPr lang="en-US" sz="1600" dirty="0" smtClean="0"/>
              <a:t>.</a:t>
            </a:r>
            <a:br>
              <a:rPr lang="en-US" sz="1600" dirty="0" smtClean="0"/>
            </a:br>
            <a:r>
              <a:rPr lang="en-US" sz="1600" dirty="0" smtClean="0"/>
              <a:t>~ 1/5 cost for squared meter </a:t>
            </a:r>
            <a:r>
              <a:rPr lang="en-US" sz="1600" dirty="0" err="1" smtClean="0"/>
              <a:t>vs</a:t>
            </a:r>
            <a:r>
              <a:rPr lang="en-US" sz="1600" dirty="0" smtClean="0"/>
              <a:t> CFRP</a:t>
            </a:r>
          </a:p>
        </p:txBody>
      </p:sp>
      <p:pic>
        <p:nvPicPr>
          <p:cNvPr id="44" name="Picture 4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388" y="4154332"/>
            <a:ext cx="1514930" cy="151493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341606" y="4325797"/>
            <a:ext cx="27504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Photon Detector</a:t>
            </a:r>
          </a:p>
          <a:p>
            <a:r>
              <a:rPr lang="en-US" sz="1600" dirty="0" smtClean="0"/>
              <a:t>First use of H8500/H12700 </a:t>
            </a:r>
            <a:br>
              <a:rPr lang="en-US" sz="1600" dirty="0" smtClean="0"/>
            </a:br>
            <a:r>
              <a:rPr lang="en-US" sz="1600" dirty="0" smtClean="0"/>
              <a:t>flat panel multi-anode PMTs</a:t>
            </a:r>
          </a:p>
          <a:p>
            <a:r>
              <a:rPr lang="en-US" sz="1600" dirty="0" smtClean="0"/>
              <a:t>64 pixels on a 5x5 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area</a:t>
            </a:r>
          </a:p>
        </p:txBody>
      </p:sp>
      <p:sp>
        <p:nvSpPr>
          <p:cNvPr id="2" name="Bent Arrow 1"/>
          <p:cNvSpPr/>
          <p:nvPr/>
        </p:nvSpPr>
        <p:spPr>
          <a:xfrm rot="9424462">
            <a:off x="3673929" y="1593002"/>
            <a:ext cx="671285" cy="53878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Bent Arrow 20"/>
          <p:cNvSpPr/>
          <p:nvPr/>
        </p:nvSpPr>
        <p:spPr>
          <a:xfrm rot="20080027">
            <a:off x="5015500" y="2549513"/>
            <a:ext cx="671285" cy="53878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Bent Arrow 2"/>
          <p:cNvSpPr/>
          <p:nvPr/>
        </p:nvSpPr>
        <p:spPr>
          <a:xfrm flipH="1">
            <a:off x="3774116" y="4980024"/>
            <a:ext cx="410200" cy="6985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885214" y="4755205"/>
            <a:ext cx="424561" cy="28879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IMG_20161115_154540_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3621" r="10741" b="4609"/>
          <a:stretch/>
        </p:blipFill>
        <p:spPr>
          <a:xfrm>
            <a:off x="209319" y="4502785"/>
            <a:ext cx="3386184" cy="1800459"/>
          </a:xfrm>
          <a:prstGeom prst="rect">
            <a:avLst/>
          </a:prstGeom>
        </p:spPr>
      </p:pic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740574" y="-85271"/>
            <a:ext cx="351695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CLAS12 RICH Advances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300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404" y="3743857"/>
            <a:ext cx="8801525" cy="2793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502161" y="6570165"/>
            <a:ext cx="4514615" cy="1795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630" y="675950"/>
            <a:ext cx="3945299" cy="29616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1"/>
            <a:ext cx="9144000" cy="22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8" name="Picture 17" descr="AERO_Tra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1" y="700521"/>
            <a:ext cx="3975922" cy="28447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706588" y="1205391"/>
            <a:ext cx="3458345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23261" y="2103923"/>
            <a:ext cx="262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World leading transparency 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At such large n and volumes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68719" y="3521544"/>
            <a:ext cx="4514615" cy="222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300" y="3798283"/>
            <a:ext cx="3051629" cy="2693752"/>
          </a:xfrm>
          <a:prstGeom prst="rect">
            <a:avLst/>
          </a:prstGeom>
        </p:spPr>
      </p:pic>
      <p:pic>
        <p:nvPicPr>
          <p:cNvPr id="39" name="Picture 38" descr="SIPM_matrix_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9" y="3743858"/>
            <a:ext cx="3514684" cy="1320516"/>
          </a:xfrm>
          <a:prstGeom prst="rect">
            <a:avLst/>
          </a:prstGeom>
        </p:spPr>
      </p:pic>
      <p:pic>
        <p:nvPicPr>
          <p:cNvPr id="40" name="Picture 39" descr="SIPM_matrix_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58040" y="3568404"/>
            <a:ext cx="1396770" cy="166270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29404" y="4864592"/>
            <a:ext cx="5691621" cy="2607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SiPM_CERN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39" y="4934064"/>
            <a:ext cx="4617357" cy="1599817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653159" y="3637646"/>
            <a:ext cx="2664980" cy="1152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8475" y="5551714"/>
            <a:ext cx="1326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Cooled SiPM as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good as PMTs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740574" y="-85271"/>
            <a:ext cx="351695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CLAS12 RICH Advances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389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1"/>
            <a:ext cx="9144000" cy="22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3724" y="735143"/>
            <a:ext cx="406836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Readout Electronics</a:t>
            </a:r>
          </a:p>
          <a:p>
            <a:endParaRPr lang="en-US" sz="4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Compact (matches sensor area)</a:t>
            </a:r>
          </a:p>
          <a:p>
            <a:r>
              <a:rPr lang="en-US" sz="1400" dirty="0" smtClean="0"/>
              <a:t>Modular Front-End (Mechanical adapter, ASIC, FPGA)</a:t>
            </a:r>
          </a:p>
          <a:p>
            <a:r>
              <a:rPr lang="en-US" sz="1400" dirty="0" smtClean="0"/>
              <a:t>Scalable fiber optic DAQ (TCP/IP or SSP)</a:t>
            </a:r>
          </a:p>
          <a:p>
            <a:r>
              <a:rPr lang="en-US" sz="1400" dirty="0" smtClean="0"/>
              <a:t>Tessellated (common HV, LV and optical fiber)</a:t>
            </a:r>
          </a:p>
        </p:txBody>
      </p:sp>
      <p:pic>
        <p:nvPicPr>
          <p:cNvPr id="33" name="Picture 32" descr="Electroni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12" y="3741863"/>
            <a:ext cx="4565303" cy="2563594"/>
          </a:xfrm>
          <a:prstGeom prst="rect">
            <a:avLst/>
          </a:prstGeom>
        </p:spPr>
      </p:pic>
      <p:pic>
        <p:nvPicPr>
          <p:cNvPr id="35" name="Picture 34" descr="PM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11" y="996783"/>
            <a:ext cx="4565303" cy="2563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02085" y="4644575"/>
            <a:ext cx="174438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Applications:</a:t>
            </a:r>
          </a:p>
          <a:p>
            <a:endParaRPr lang="en-US" sz="8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-  </a:t>
            </a:r>
            <a:r>
              <a:rPr lang="en-US" sz="1400" b="1" dirty="0"/>
              <a:t>EIC R&amp;</a:t>
            </a:r>
            <a:r>
              <a:rPr lang="en-US" sz="1400" b="1" dirty="0" smtClean="0"/>
              <a:t>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- </a:t>
            </a:r>
            <a:r>
              <a:rPr lang="en-US" sz="1400" dirty="0" err="1" smtClean="0"/>
              <a:t>Gluex</a:t>
            </a:r>
            <a:r>
              <a:rPr lang="en-US" sz="1400" dirty="0" smtClean="0"/>
              <a:t> DIRC</a:t>
            </a:r>
          </a:p>
          <a:p>
            <a:r>
              <a:rPr lang="en-US" sz="1400" dirty="0" smtClean="0"/>
              <a:t>  - SOLID</a:t>
            </a:r>
          </a:p>
          <a:p>
            <a:r>
              <a:rPr lang="en-US" sz="1400" dirty="0" smtClean="0"/>
              <a:t>  - Medical Imaging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- Homeland Security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1202087" y="4572002"/>
            <a:ext cx="1900937" cy="173870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76432" y="2092641"/>
            <a:ext cx="3879928" cy="2304256"/>
            <a:chOff x="276432" y="2092641"/>
            <a:chExt cx="3879928" cy="2304256"/>
          </a:xfrm>
        </p:grpSpPr>
        <p:sp>
          <p:nvSpPr>
            <p:cNvPr id="44" name="Rectangle 43"/>
            <p:cNvSpPr/>
            <p:nvPr/>
          </p:nvSpPr>
          <p:spPr>
            <a:xfrm>
              <a:off x="3592286" y="2092641"/>
              <a:ext cx="564074" cy="2304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76432" y="2092641"/>
              <a:ext cx="3808978" cy="2304256"/>
              <a:chOff x="276432" y="2092641"/>
              <a:chExt cx="3808978" cy="2304256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432" y="2092641"/>
                <a:ext cx="3494788" cy="2304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931652" y="3660583"/>
                <a:ext cx="435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00FF"/>
                    </a:solidFill>
                  </a:rPr>
                  <a:t>HV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497457" y="4056577"/>
                <a:ext cx="3927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00FF"/>
                    </a:solidFill>
                  </a:rPr>
                  <a:t>L</a:t>
                </a:r>
                <a:r>
                  <a:rPr lang="en-US" sz="1600" b="1" dirty="0" smtClean="0">
                    <a:solidFill>
                      <a:srgbClr val="0000FF"/>
                    </a:solidFill>
                  </a:rPr>
                  <a:t>V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294208" y="3216601"/>
                <a:ext cx="791202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00FF"/>
                    </a:solidFill>
                  </a:rPr>
                  <a:t>Optical </a:t>
                </a:r>
              </a:p>
              <a:p>
                <a:r>
                  <a:rPr lang="en-US" sz="1600" b="1" dirty="0" smtClean="0">
                    <a:solidFill>
                      <a:srgbClr val="0000FF"/>
                    </a:solidFill>
                  </a:rPr>
                  <a:t>Fiber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 flipV="1">
                <a:off x="1203038" y="3624144"/>
                <a:ext cx="207818" cy="140345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3214836" y="3695138"/>
                <a:ext cx="283911" cy="151242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H="1" flipV="1">
                <a:off x="2323160" y="4144136"/>
                <a:ext cx="207818" cy="140345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276432" y="4037381"/>
                <a:ext cx="1475364" cy="357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75972" y="3920626"/>
                <a:ext cx="987380" cy="357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308898" y="3801377"/>
                <a:ext cx="254454" cy="3766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481071" y="3804954"/>
                <a:ext cx="109470" cy="726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845766" y="-85271"/>
            <a:ext cx="330656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Front-end Electronics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24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560" y="3370151"/>
            <a:ext cx="247445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Optical </a:t>
            </a:r>
            <a:r>
              <a:rPr lang="en-US" sz="1600" dirty="0" err="1" smtClean="0"/>
              <a:t>ethernet</a:t>
            </a:r>
            <a:r>
              <a:rPr lang="en-US" sz="1600" dirty="0" smtClean="0"/>
              <a:t> (2.5 </a:t>
            </a:r>
            <a:r>
              <a:rPr lang="en-US" sz="1600" dirty="0" err="1" smtClean="0"/>
              <a:t>Gbps</a:t>
            </a:r>
            <a:r>
              <a:rPr lang="en-US" sz="1600" dirty="0" smtClean="0"/>
              <a:t>)</a:t>
            </a:r>
          </a:p>
          <a:p>
            <a:endParaRPr lang="en-US" sz="1600" dirty="0" smtClean="0"/>
          </a:p>
          <a:p>
            <a:r>
              <a:rPr lang="en-US" sz="1600" dirty="0" smtClean="0"/>
              <a:t>Small setups:</a:t>
            </a:r>
          </a:p>
          <a:p>
            <a:r>
              <a:rPr lang="en-US" sz="1600" dirty="0" smtClean="0"/>
              <a:t>TCP/IP </a:t>
            </a:r>
          </a:p>
          <a:p>
            <a:r>
              <a:rPr lang="en-US" sz="1600" dirty="0" smtClean="0"/>
              <a:t>Optical bridge / PC Desktop</a:t>
            </a:r>
          </a:p>
          <a:p>
            <a:endParaRPr lang="en-US" sz="1600" dirty="0" smtClean="0"/>
          </a:p>
          <a:p>
            <a:r>
              <a:rPr lang="en-US" sz="1600" dirty="0" smtClean="0"/>
              <a:t>Full experiment:</a:t>
            </a:r>
            <a:endParaRPr lang="en-US" sz="1600" dirty="0"/>
          </a:p>
          <a:p>
            <a:r>
              <a:rPr lang="en-US" sz="1600" dirty="0" smtClean="0"/>
              <a:t>SSP protocol</a:t>
            </a:r>
          </a:p>
          <a:p>
            <a:r>
              <a:rPr lang="en-US" sz="1600" dirty="0" smtClean="0"/>
              <a:t>SSP board / VSX crate</a:t>
            </a:r>
          </a:p>
          <a:p>
            <a:endParaRPr lang="en-US" sz="1600" dirty="0"/>
          </a:p>
          <a:p>
            <a:r>
              <a:rPr lang="en-US" sz="1600" dirty="0" smtClean="0"/>
              <a:t>Next:</a:t>
            </a:r>
          </a:p>
          <a:p>
            <a:r>
              <a:rPr lang="en-US" sz="1600" dirty="0" smtClean="0"/>
              <a:t>Ethernet Switches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243840" y="3370151"/>
            <a:ext cx="2814743" cy="305783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420" y="1403048"/>
            <a:ext cx="2582043" cy="2410963"/>
          </a:xfrm>
          <a:prstGeom prst="rect">
            <a:avLst/>
          </a:prstGeom>
        </p:spPr>
      </p:pic>
      <p:pic>
        <p:nvPicPr>
          <p:cNvPr id="31" name="Picture 30" descr="Service_SS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12" y="3968873"/>
            <a:ext cx="2107720" cy="254039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392363" y="684263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 SSP board / VSX crate</a:t>
            </a:r>
          </a:p>
          <a:p>
            <a:pPr algn="ctr"/>
            <a:r>
              <a:rPr lang="en-US" sz="1400" b="1" dirty="0" smtClean="0"/>
              <a:t>2 RICH sectors ~ 50 k channels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620" y="4496537"/>
            <a:ext cx="2391929" cy="1947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049" y="816187"/>
            <a:ext cx="2902858" cy="2258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3804" y="1284863"/>
            <a:ext cx="1877585" cy="305962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413191" y="702723"/>
            <a:ext cx="2492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Optical bridge / PC Desktop</a:t>
            </a:r>
          </a:p>
          <a:p>
            <a:pPr algn="ctr"/>
            <a:r>
              <a:rPr lang="en-US" sz="1400" b="1" dirty="0" smtClean="0"/>
              <a:t>Few FPGA units ~ 500 channels</a:t>
            </a:r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436289" y="-85271"/>
            <a:ext cx="412552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Back-end Electronics (JLab)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1060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8065"/>
            <a:ext cx="9144000" cy="51222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47" y="698577"/>
            <a:ext cx="2739567" cy="16232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0153" y="5834901"/>
            <a:ext cx="6263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Commercial vacuum technology for safety and cost effectiveness</a:t>
            </a:r>
          </a:p>
          <a:p>
            <a:r>
              <a:rPr lang="en-US" dirty="0" smtClean="0"/>
              <a:t>Overlapping rings for parallel beam particles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60965" y="-85271"/>
            <a:ext cx="36761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Prototype Design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768" y="3769968"/>
            <a:ext cx="2997104" cy="18243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8995" y="701874"/>
            <a:ext cx="1327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Gas Exchange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55465" y="5172274"/>
            <a:ext cx="1317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Aerogel Conf.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1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43833" y="-85271"/>
            <a:ext cx="331042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Prototype Test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7" name="Picture 16" descr="IMG_20180629_1841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234" y="639363"/>
            <a:ext cx="2011066" cy="15082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300" y="639363"/>
            <a:ext cx="4524896" cy="1508299"/>
          </a:xfrm>
          <a:prstGeom prst="rect">
            <a:avLst/>
          </a:prstGeom>
        </p:spPr>
      </p:pic>
      <p:pic>
        <p:nvPicPr>
          <p:cNvPr id="20" name="Picture 19" descr="IMG_20180701_16060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85501" y="2174875"/>
            <a:ext cx="3114695" cy="17490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6643" y="2174875"/>
            <a:ext cx="3274786" cy="1292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833266" y="3724895"/>
            <a:ext cx="3274786" cy="2665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039" y="2313213"/>
            <a:ext cx="2144486" cy="14065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3874B6A-C593-4940-B30D-E6CFCC3481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9" t="5130" r="18889" b="6277"/>
          <a:stretch/>
        </p:blipFill>
        <p:spPr>
          <a:xfrm rot="10800000">
            <a:off x="4070662" y="2304142"/>
            <a:ext cx="1832982" cy="14352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5929" y="2174875"/>
            <a:ext cx="568305" cy="16804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2742" y="3880318"/>
            <a:ext cx="4736502" cy="1551973"/>
          </a:xfrm>
          <a:prstGeom prst="rect">
            <a:avLst/>
          </a:prstGeom>
        </p:spPr>
      </p:pic>
      <p:pic>
        <p:nvPicPr>
          <p:cNvPr id="19" name="Picture 18" descr="Snapshot 2013-02-14 23-40-00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528" y="3862176"/>
            <a:ext cx="1743739" cy="15519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5142" y="650694"/>
            <a:ext cx="4141854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Readout </a:t>
            </a:r>
            <a:r>
              <a:rPr lang="en-US" sz="1600" b="1" dirty="0" smtClean="0"/>
              <a:t>box</a:t>
            </a:r>
            <a:endParaRPr lang="en-US" sz="1600" dirty="0" smtClean="0"/>
          </a:p>
          <a:p>
            <a:r>
              <a:rPr lang="en-US" sz="1400" dirty="0" smtClean="0"/>
              <a:t>Independent element</a:t>
            </a:r>
          </a:p>
          <a:p>
            <a:r>
              <a:rPr lang="en-US" sz="1400" dirty="0"/>
              <a:t>f</a:t>
            </a:r>
            <a:r>
              <a:rPr lang="en-US" sz="1400" dirty="0" smtClean="0"/>
              <a:t>or flexibility: supports</a:t>
            </a:r>
          </a:p>
          <a:p>
            <a:r>
              <a:rPr lang="en-US" sz="1400" dirty="0"/>
              <a:t>v</a:t>
            </a:r>
            <a:r>
              <a:rPr lang="en-US" sz="1400" dirty="0" smtClean="0"/>
              <a:t>arious detectors, </a:t>
            </a:r>
          </a:p>
          <a:p>
            <a:r>
              <a:rPr lang="en-US" sz="1400" dirty="0" smtClean="0"/>
              <a:t>cooling, UV filters</a:t>
            </a:r>
            <a:r>
              <a:rPr lang="mr-IN" sz="1400" dirty="0" smtClean="0"/>
              <a:t>…</a:t>
            </a:r>
            <a:r>
              <a:rPr lang="en-US" sz="1400" dirty="0" smtClean="0"/>
              <a:t>.</a:t>
            </a:r>
          </a:p>
          <a:p>
            <a:endParaRPr lang="en-US" sz="1400" dirty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b="1" dirty="0" smtClean="0"/>
              <a:t>Sensor</a:t>
            </a:r>
            <a:r>
              <a:rPr lang="en-US" sz="1600" dirty="0"/>
              <a:t>s</a:t>
            </a:r>
            <a:endParaRPr lang="en-US" sz="1600" dirty="0" smtClean="0"/>
          </a:p>
          <a:p>
            <a:r>
              <a:rPr lang="en-US" sz="1400" dirty="0" smtClean="0"/>
              <a:t>Reference: </a:t>
            </a:r>
          </a:p>
          <a:p>
            <a:r>
              <a:rPr lang="en-US" sz="1400" dirty="0" smtClean="0"/>
              <a:t>      MA-PMTs </a:t>
            </a:r>
          </a:p>
          <a:p>
            <a:r>
              <a:rPr lang="en-US" sz="1400" dirty="0" smtClean="0"/>
              <a:t>B</a:t>
            </a:r>
            <a:r>
              <a:rPr lang="en-US" sz="1400" dirty="0" smtClean="0"/>
              <a:t>-field </a:t>
            </a:r>
            <a:r>
              <a:rPr lang="en-US" sz="1400" dirty="0" smtClean="0"/>
              <a:t>tolerant:</a:t>
            </a:r>
            <a:endParaRPr lang="en-US" sz="1400" dirty="0" smtClean="0"/>
          </a:p>
          <a:p>
            <a:r>
              <a:rPr lang="en-US" sz="1400" dirty="0" smtClean="0"/>
              <a:t>      MCP</a:t>
            </a:r>
            <a:r>
              <a:rPr lang="en-US" sz="1400" dirty="0" smtClean="0"/>
              <a:t>-PMTs (LAPPDs)</a:t>
            </a:r>
          </a:p>
          <a:p>
            <a:r>
              <a:rPr lang="en-US" sz="1400" dirty="0" smtClean="0"/>
              <a:t>      </a:t>
            </a:r>
            <a:r>
              <a:rPr lang="en-US" sz="1400" dirty="0" err="1" smtClean="0"/>
              <a:t>SiPMs</a:t>
            </a:r>
            <a:endParaRPr lang="en-US" sz="14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b="1" dirty="0" smtClean="0"/>
              <a:t>Ancillary Systems</a:t>
            </a:r>
            <a:r>
              <a:rPr lang="en-US" sz="1600" dirty="0" smtClean="0"/>
              <a:t>:</a:t>
            </a:r>
          </a:p>
          <a:p>
            <a:endParaRPr lang="en-US" sz="1600" dirty="0" smtClean="0"/>
          </a:p>
          <a:p>
            <a:r>
              <a:rPr lang="en-US" sz="1400" dirty="0"/>
              <a:t>G</a:t>
            </a:r>
            <a:r>
              <a:rPr lang="en-US" sz="1400" dirty="0" smtClean="0"/>
              <a:t>as </a:t>
            </a:r>
            <a:r>
              <a:rPr lang="en-US" sz="1400" dirty="0"/>
              <a:t>Cherenkov for </a:t>
            </a:r>
            <a:r>
              <a:rPr lang="en-US" sz="1400" dirty="0" smtClean="0"/>
              <a:t>tagging       (FTBF beam line)</a:t>
            </a:r>
            <a:endParaRPr lang="en-US" sz="1400" dirty="0"/>
          </a:p>
          <a:p>
            <a:r>
              <a:rPr lang="en-US" sz="1400" dirty="0" smtClean="0"/>
              <a:t>MWPC chambers for tracking  (FTBF beam line)</a:t>
            </a:r>
          </a:p>
          <a:p>
            <a:r>
              <a:rPr lang="en-US" sz="1400" dirty="0" smtClean="0"/>
              <a:t>GEM chambers for tracking      (basic version in house)</a:t>
            </a:r>
          </a:p>
          <a:p>
            <a:r>
              <a:rPr lang="en-US" sz="1400" dirty="0" smtClean="0"/>
              <a:t>Gas recirculating circuit             (optional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032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1229"/>
            <a:ext cx="9144000" cy="5168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3469"/>
            <a:ext cx="9144000" cy="3429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05286" y="-85271"/>
            <a:ext cx="458751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Prototype Performance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6" y="2784854"/>
            <a:ext cx="1559840" cy="95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7643" y="3129643"/>
            <a:ext cx="1383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Filters to study and</a:t>
            </a:r>
          </a:p>
          <a:p>
            <a:r>
              <a:rPr lang="en-US" sz="1200" dirty="0" smtClean="0"/>
              <a:t>control chromatic</a:t>
            </a:r>
          </a:p>
          <a:p>
            <a:r>
              <a:rPr lang="en-US" sz="1200" dirty="0" smtClean="0"/>
              <a:t>dispersion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367643" y="1960880"/>
            <a:ext cx="91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Aerogel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251803" y="1960880"/>
            <a:ext cx="53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4395509"/>
            <a:ext cx="9144000" cy="2044621"/>
            <a:chOff x="0" y="4456469"/>
            <a:chExt cx="9144000" cy="204462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456469"/>
              <a:ext cx="9144000" cy="204462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54330" y="5080028"/>
              <a:ext cx="568886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(2.9)</a:t>
              </a:r>
            </a:p>
            <a:p>
              <a:endParaRPr lang="en-US" sz="1300" dirty="0">
                <a:solidFill>
                  <a:srgbClr val="0000FF"/>
                </a:solidFill>
              </a:endParaRP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(0.5)</a:t>
              </a:r>
            </a:p>
            <a:p>
              <a:endParaRPr lang="en-US" sz="1300" dirty="0">
                <a:solidFill>
                  <a:srgbClr val="0000FF"/>
                </a:solidFill>
              </a:endParaRP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(0.5)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782943" y="5080028"/>
              <a:ext cx="568886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(0.8)</a:t>
              </a:r>
            </a:p>
            <a:p>
              <a:endParaRPr lang="en-US" sz="1300" dirty="0">
                <a:solidFill>
                  <a:srgbClr val="0000FF"/>
                </a:solidFill>
              </a:endParaRP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(1.2)</a:t>
              </a:r>
            </a:p>
            <a:p>
              <a:endParaRPr lang="en-US" sz="1300" dirty="0">
                <a:solidFill>
                  <a:srgbClr val="0000FF"/>
                </a:solidFill>
              </a:endParaRP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(0.5)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73120" y="641389"/>
            <a:ext cx="2079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Montecarlo</a:t>
            </a:r>
            <a:r>
              <a:rPr lang="en-US" sz="1600" dirty="0" smtClean="0"/>
              <a:t> simulation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9491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53797</TotalTime>
  <Words>2439</Words>
  <Application>Microsoft Macintosh PowerPoint</Application>
  <PresentationFormat>On-screen Show (4:3)</PresentationFormat>
  <Paragraphs>1057</Paragraphs>
  <Slides>24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1119</cp:revision>
  <dcterms:created xsi:type="dcterms:W3CDTF">2012-03-30T13:12:09Z</dcterms:created>
  <dcterms:modified xsi:type="dcterms:W3CDTF">2019-09-18T13:54:55Z</dcterms:modified>
</cp:coreProperties>
</file>