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3" r:id="rId2"/>
    <p:sldId id="274" r:id="rId3"/>
    <p:sldId id="275" r:id="rId4"/>
  </p:sldIdLst>
  <p:sldSz cx="9144000" cy="6858000" type="screen4x3"/>
  <p:notesSz cx="6858000" cy="9144000"/>
  <p:defaultTextStyle>
    <a:defPPr>
      <a:defRPr lang="en-US"/>
    </a:defPPr>
    <a:lvl1pPr marL="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6" autoAdjust="0"/>
    <p:restoredTop sz="95038" autoAdjust="0"/>
  </p:normalViewPr>
  <p:slideViewPr>
    <p:cSldViewPr snapToGrid="0" snapToObjects="1">
      <p:cViewPr>
        <p:scale>
          <a:sx n="135" d="100"/>
          <a:sy n="135" d="100"/>
        </p:scale>
        <p:origin x="-1712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5DDA5-273A-7D40-B520-E1CB632821EE}" type="datetimeFigureOut">
              <a:rPr lang="en-US" smtClean="0"/>
              <a:t>19/05/20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C3D96-0223-AB41-A4DC-A90E44E42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4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C3D96-0223-AB41-A4DC-A90E44E423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9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52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52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19/05/20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19/05/20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19/05/20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19/05/20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19/05/20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19/05/20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19/05/20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19/05/20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19/05/20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19/05/20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19/05/20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16" tIns="45709" rIns="91416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7F075-CDD4-8E40-8653-8B40D67A26EA}" type="datetimeFigureOut">
              <a:rPr lang="en-US" smtClean="0"/>
              <a:t>19/05/20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1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3" indent="-342813" algn="l" defTabSz="9141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defTabSz="91416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6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0" indent="-228541" algn="l" defTabSz="9141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75" indent="-228541" algn="l" defTabSz="9141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59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0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24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05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924" y="4522717"/>
            <a:ext cx="3496761" cy="2308988"/>
          </a:xfrm>
          <a:prstGeom prst="rect">
            <a:avLst/>
          </a:prstGeom>
        </p:spPr>
      </p:pic>
      <p:pic>
        <p:nvPicPr>
          <p:cNvPr id="27" name="Picture 26" descr="20170710_082730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8749" y="356603"/>
            <a:ext cx="3777059" cy="1872217"/>
          </a:xfrm>
          <a:prstGeom prst="rect">
            <a:avLst/>
          </a:prstGeom>
        </p:spPr>
      </p:pic>
      <p:pic>
        <p:nvPicPr>
          <p:cNvPr id="28" name="Picture 27" descr="RICH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2717"/>
            <a:ext cx="3152925" cy="22572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580" y="2197750"/>
            <a:ext cx="3788499" cy="1947112"/>
          </a:xfrm>
          <a:prstGeom prst="rect">
            <a:avLst/>
          </a:prstGeom>
        </p:spPr>
      </p:pic>
      <p:sp>
        <p:nvSpPr>
          <p:cNvPr id="10" name="AutoShape 24"/>
          <p:cNvSpPr>
            <a:spLocks/>
          </p:cNvSpPr>
          <p:nvPr/>
        </p:nvSpPr>
        <p:spPr bwMode="auto">
          <a:xfrm>
            <a:off x="139841" y="201666"/>
            <a:ext cx="4685969" cy="624449"/>
          </a:xfrm>
          <a:custGeom>
            <a:avLst/>
            <a:gdLst>
              <a:gd name="T0" fmla="*/ 2147483647 w 21600"/>
              <a:gd name="T1" fmla="*/ 298489490 h 21600"/>
              <a:gd name="T2" fmla="*/ 2147483647 w 21600"/>
              <a:gd name="T3" fmla="*/ 298489490 h 21600"/>
              <a:gd name="T4" fmla="*/ 2147483647 w 21600"/>
              <a:gd name="T5" fmla="*/ 298489490 h 21600"/>
              <a:gd name="T6" fmla="*/ 2147483647 w 21600"/>
              <a:gd name="T7" fmla="*/ 29848949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18"/>
          <p:cNvSpPr>
            <a:spLocks/>
          </p:cNvSpPr>
          <p:nvPr/>
        </p:nvSpPr>
        <p:spPr bwMode="auto">
          <a:xfrm>
            <a:off x="267890" y="-65409"/>
            <a:ext cx="5975078" cy="437555"/>
          </a:xfrm>
          <a:custGeom>
            <a:avLst/>
            <a:gdLst>
              <a:gd name="T0" fmla="*/ 4248944 w 21600"/>
              <a:gd name="T1" fmla="*/ 311150 h 21600"/>
              <a:gd name="T2" fmla="*/ 4248944 w 21600"/>
              <a:gd name="T3" fmla="*/ 311150 h 21600"/>
              <a:gd name="T4" fmla="*/ 4248944 w 21600"/>
              <a:gd name="T5" fmla="*/ 311150 h 21600"/>
              <a:gd name="T6" fmla="*/ 4248944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10688">
              <a:defRPr/>
            </a:pPr>
            <a:endParaRPr lang="en-US" dirty="0">
              <a:ea typeface="ＭＳ Ｐゴシック" charset="0"/>
              <a:cs typeface="Helvetica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544" y="314485"/>
            <a:ext cx="4634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688">
              <a:defRPr/>
            </a:pPr>
            <a:r>
              <a:rPr lang="en-US" b="1" dirty="0" smtClean="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INFN @ JLAB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58" y="1926870"/>
            <a:ext cx="2255873" cy="2236384"/>
          </a:xfrm>
          <a:prstGeom prst="rect">
            <a:avLst/>
          </a:prstGeom>
        </p:spPr>
      </p:pic>
      <p:pic>
        <p:nvPicPr>
          <p:cNvPr id="23" name="ea7cf9c7-2e7f-4ef0-95c3-056d805f691b.JPG" descr="ea7cf9c7-2e7f-4ef0-95c3-056d805f691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63" y="1964506"/>
            <a:ext cx="2872491" cy="21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424900" y="2405643"/>
            <a:ext cx="1512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 photon invariant mass at 10.6 </a:t>
            </a:r>
            <a:r>
              <a:rPr lang="en-US" sz="1600" dirty="0" err="1" smtClean="0">
                <a:solidFill>
                  <a:schemeClr val="bg1"/>
                </a:solidFill>
              </a:rPr>
              <a:t>GeV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~ </a:t>
            </a:r>
            <a:r>
              <a:rPr lang="en-US" sz="1600" dirty="0" smtClean="0">
                <a:solidFill>
                  <a:schemeClr val="bg1"/>
                </a:solidFill>
              </a:rPr>
              <a:t>4.4 MeV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AutoShape 24"/>
          <p:cNvSpPr>
            <a:spLocks/>
          </p:cNvSpPr>
          <p:nvPr/>
        </p:nvSpPr>
        <p:spPr bwMode="auto">
          <a:xfrm>
            <a:off x="148722" y="904123"/>
            <a:ext cx="5050907" cy="584776"/>
          </a:xfrm>
          <a:custGeom>
            <a:avLst/>
            <a:gdLst>
              <a:gd name="T0" fmla="*/ 2147483647 w 21600"/>
              <a:gd name="T1" fmla="*/ 298489490 h 21600"/>
              <a:gd name="T2" fmla="*/ 2147483647 w 21600"/>
              <a:gd name="T3" fmla="*/ 298489490 h 21600"/>
              <a:gd name="T4" fmla="*/ 2147483647 w 21600"/>
              <a:gd name="T5" fmla="*/ 298489490 h 21600"/>
              <a:gd name="T6" fmla="*/ 2147483647 w 21600"/>
              <a:gd name="T7" fmla="*/ 29848949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0941" y="904123"/>
            <a:ext cx="505204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688">
              <a:defRPr/>
            </a:pPr>
            <a:r>
              <a:rPr lang="en-US" sz="1600" dirty="0" smtClean="0">
                <a:solidFill>
                  <a:srgbClr val="000090"/>
                </a:solidFill>
                <a:latin typeface="+mj-lt"/>
                <a:ea typeface="ＭＳ Ｐゴシック" charset="0"/>
                <a:cs typeface="Gill Sans" charset="0"/>
                <a:sym typeface="Gill Sans" charset="0"/>
              </a:rPr>
              <a:t>Spokes-persons of &gt; 20 % approved experiments</a:t>
            </a:r>
          </a:p>
          <a:p>
            <a:pPr defTabSz="410688">
              <a:defRPr/>
            </a:pPr>
            <a:r>
              <a:rPr lang="en-US" sz="1600" dirty="0" smtClean="0">
                <a:solidFill>
                  <a:srgbClr val="000090"/>
                </a:solidFill>
                <a:latin typeface="+mj-lt"/>
                <a:ea typeface="ＭＳ Ｐゴシック" charset="0"/>
                <a:cs typeface="Gill Sans" charset="0"/>
                <a:sym typeface="Gill Sans" charset="0"/>
              </a:rPr>
              <a:t>Chair roles in management, hardware and analysis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722" y="4522717"/>
            <a:ext cx="2711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dirty="0"/>
              <a:t>Nucl.Instrum.Meth.A 964 (2020) 163791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293785" y="2512"/>
            <a:ext cx="2711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dirty="0"/>
              <a:t>Nucl.Instrum.Meth.A 959 (2020) 163475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7558" y="1631436"/>
            <a:ext cx="30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dirty="0"/>
              <a:t>Radiat.Eff.Def.Solids 171 (2016) 9-10, 775-781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440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347357" y="3293343"/>
            <a:ext cx="3003031" cy="981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036462" y="79573"/>
            <a:ext cx="74824" cy="5312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82" y="2066931"/>
            <a:ext cx="4121100" cy="302214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53619" y="79573"/>
            <a:ext cx="314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CLAS12 and Hall-A: </a:t>
            </a:r>
          </a:p>
          <a:p>
            <a:r>
              <a:rPr lang="en-US" dirty="0" smtClean="0"/>
              <a:t>spin-orbit parton correlations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34179" y="5123401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Phenomenological extractions</a:t>
            </a:r>
          </a:p>
          <a:p>
            <a:r>
              <a:rPr lang="en-US" sz="1200" dirty="0" smtClean="0"/>
              <a:t>V. </a:t>
            </a:r>
            <a:r>
              <a:rPr lang="en-US" sz="1200" dirty="0" err="1" smtClean="0"/>
              <a:t>Kubarovsky</a:t>
            </a:r>
            <a:r>
              <a:rPr lang="en-US" sz="1200" dirty="0" smtClean="0"/>
              <a:t> 1902.02643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616568" y="5115643"/>
            <a:ext cx="2494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Lattice calculations</a:t>
            </a:r>
          </a:p>
          <a:p>
            <a:r>
              <a:rPr lang="en-US" sz="1200" dirty="0" smtClean="0"/>
              <a:t>M. </a:t>
            </a:r>
            <a:r>
              <a:rPr lang="en-US" sz="1200" dirty="0" err="1" smtClean="0"/>
              <a:t>Gockeler</a:t>
            </a:r>
            <a:r>
              <a:rPr lang="en-US" sz="1200" dirty="0" smtClean="0"/>
              <a:t>++ PRL 98 (2007) 222001</a:t>
            </a:r>
            <a:endParaRPr lang="en-US" sz="1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827" y="1985221"/>
            <a:ext cx="3224096" cy="3103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3714" y="1762207"/>
            <a:ext cx="3225209" cy="3060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2744" y="1723805"/>
            <a:ext cx="65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SIDIS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8381" y="1762207"/>
            <a:ext cx="4121101" cy="3356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923971" y="1743884"/>
            <a:ext cx="119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EXCLUSIVE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44234" y="5121998"/>
            <a:ext cx="2687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 smtClean="0"/>
              <a:t>First results at 12 GeV</a:t>
            </a:r>
          </a:p>
          <a:p>
            <a:r>
              <a:rPr lang="is-IS" sz="1100" dirty="0" smtClean="0"/>
              <a:t>M. M</a:t>
            </a:r>
            <a:r>
              <a:rPr lang="en-US" sz="1100" dirty="0" err="1" smtClean="0"/>
              <a:t>i</a:t>
            </a:r>
            <a:r>
              <a:rPr lang="is-IS" sz="1100" dirty="0" smtClean="0"/>
              <a:t>razita PoS </a:t>
            </a:r>
            <a:r>
              <a:rPr lang="is-IS" sz="1100" dirty="0"/>
              <a:t>SPIN2018 (2019) 041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9862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93" y="369241"/>
            <a:ext cx="4049418" cy="2255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693" y="2831630"/>
            <a:ext cx="3395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Bulk superconducting holding magnets </a:t>
            </a:r>
          </a:p>
          <a:p>
            <a:r>
              <a:rPr lang="en-US" sz="1200" dirty="0" smtClean="0"/>
              <a:t>Possible application: magnetic shield close to the IP</a:t>
            </a:r>
          </a:p>
          <a:p>
            <a:r>
              <a:rPr lang="en-US" sz="1200" dirty="0" smtClean="0"/>
              <a:t>M. </a:t>
            </a:r>
            <a:r>
              <a:rPr lang="en-US" sz="1200" dirty="0" err="1" smtClean="0"/>
              <a:t>Statera</a:t>
            </a:r>
            <a:r>
              <a:rPr lang="en-US" sz="1200" dirty="0" smtClean="0"/>
              <a:t> et al. </a:t>
            </a:r>
            <a:r>
              <a:rPr lang="en-US" sz="1200" dirty="0" err="1" smtClean="0"/>
              <a:t>Pos</a:t>
            </a:r>
            <a:r>
              <a:rPr lang="en-US" sz="1200" dirty="0" smtClean="0"/>
              <a:t> SPIN2018 (2019) 112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329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1563</TotalTime>
  <Words>127</Words>
  <Application>Microsoft Macintosh PowerPoint</Application>
  <PresentationFormat>On-screen Show (4:3)</PresentationFormat>
  <Paragraphs>23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Black</vt:lpstr>
      <vt:lpstr>PowerPoint Presentation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battaglieri</dc:creator>
  <cp:lastModifiedBy>Marco Contalbrigo</cp:lastModifiedBy>
  <cp:revision>108</cp:revision>
  <dcterms:created xsi:type="dcterms:W3CDTF">2017-04-11T10:50:21Z</dcterms:created>
  <dcterms:modified xsi:type="dcterms:W3CDTF">2020-05-19T14:18:57Z</dcterms:modified>
</cp:coreProperties>
</file>