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3" r:id="rId2"/>
    <p:sldId id="267" r:id="rId3"/>
    <p:sldId id="270" r:id="rId4"/>
  </p:sldIdLst>
  <p:sldSz cx="9144000" cy="6858000" type="screen4x3"/>
  <p:notesSz cx="6858000" cy="91440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6" autoAdjust="0"/>
    <p:restoredTop sz="95038" autoAdjust="0"/>
  </p:normalViewPr>
  <p:slideViewPr>
    <p:cSldViewPr snapToGrid="0" snapToObjects="1">
      <p:cViewPr>
        <p:scale>
          <a:sx n="140" d="100"/>
          <a:sy n="140" d="100"/>
        </p:scale>
        <p:origin x="-153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5DDA5-273A-7D40-B520-E1CB632821EE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C3D96-0223-AB41-A4DC-A90E44E42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4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C3D96-0223-AB41-A4DC-A90E44E423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9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52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52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F075-CDD4-8E40-8653-8B40D67A26EA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7F075-CDD4-8E40-8653-8B40D67A26EA}" type="datetimeFigureOut">
              <a:rPr lang="en-US" smtClean="0"/>
              <a:t>18/05/20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64F5-AC60-F14A-B9EE-57F5B106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1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3" indent="-342813" algn="l" defTabSz="9141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defTabSz="9141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6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0" indent="-228541" algn="l" defTabSz="9141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75" indent="-228541" algn="l" defTabSz="9141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59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0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24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5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384" y="4479840"/>
            <a:ext cx="3496761" cy="2308988"/>
          </a:xfrm>
          <a:prstGeom prst="rect">
            <a:avLst/>
          </a:prstGeom>
        </p:spPr>
      </p:pic>
      <p:pic>
        <p:nvPicPr>
          <p:cNvPr id="27" name="Picture 26" descr="20170710_082730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8749" y="356603"/>
            <a:ext cx="3777059" cy="1872217"/>
          </a:xfrm>
          <a:prstGeom prst="rect">
            <a:avLst/>
          </a:prstGeom>
        </p:spPr>
      </p:pic>
      <p:pic>
        <p:nvPicPr>
          <p:cNvPr id="28" name="Picture 27" descr="RICH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2717"/>
            <a:ext cx="3152925" cy="22572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580" y="2197750"/>
            <a:ext cx="3788499" cy="1947112"/>
          </a:xfrm>
          <a:prstGeom prst="rect">
            <a:avLst/>
          </a:prstGeom>
        </p:spPr>
      </p:pic>
      <p:sp>
        <p:nvSpPr>
          <p:cNvPr id="10" name="AutoShape 24"/>
          <p:cNvSpPr>
            <a:spLocks/>
          </p:cNvSpPr>
          <p:nvPr/>
        </p:nvSpPr>
        <p:spPr bwMode="auto">
          <a:xfrm>
            <a:off x="139841" y="201666"/>
            <a:ext cx="4685969" cy="624449"/>
          </a:xfrm>
          <a:custGeom>
            <a:avLst/>
            <a:gdLst>
              <a:gd name="T0" fmla="*/ 2147483647 w 21600"/>
              <a:gd name="T1" fmla="*/ 298489490 h 21600"/>
              <a:gd name="T2" fmla="*/ 2147483647 w 21600"/>
              <a:gd name="T3" fmla="*/ 298489490 h 21600"/>
              <a:gd name="T4" fmla="*/ 2147483647 w 21600"/>
              <a:gd name="T5" fmla="*/ 298489490 h 21600"/>
              <a:gd name="T6" fmla="*/ 2147483647 w 21600"/>
              <a:gd name="T7" fmla="*/ 29848949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18"/>
          <p:cNvSpPr>
            <a:spLocks/>
          </p:cNvSpPr>
          <p:nvPr/>
        </p:nvSpPr>
        <p:spPr bwMode="auto">
          <a:xfrm>
            <a:off x="267890" y="-65409"/>
            <a:ext cx="5975078" cy="437555"/>
          </a:xfrm>
          <a:custGeom>
            <a:avLst/>
            <a:gdLst>
              <a:gd name="T0" fmla="*/ 4248944 w 21600"/>
              <a:gd name="T1" fmla="*/ 311150 h 21600"/>
              <a:gd name="T2" fmla="*/ 4248944 w 21600"/>
              <a:gd name="T3" fmla="*/ 311150 h 21600"/>
              <a:gd name="T4" fmla="*/ 4248944 w 21600"/>
              <a:gd name="T5" fmla="*/ 311150 h 21600"/>
              <a:gd name="T6" fmla="*/ 4248944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10688">
              <a:defRPr/>
            </a:pPr>
            <a:endParaRPr lang="en-US" dirty="0">
              <a:ea typeface="ＭＳ Ｐゴシック" charset="0"/>
              <a:cs typeface="Helvetica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544" y="314485"/>
            <a:ext cx="4634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688">
              <a:defRPr/>
            </a:pPr>
            <a:r>
              <a:rPr lang="en-US" b="1" dirty="0" smtClean="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INFN @ JLAB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58" y="1926870"/>
            <a:ext cx="2255873" cy="2236384"/>
          </a:xfrm>
          <a:prstGeom prst="rect">
            <a:avLst/>
          </a:prstGeom>
        </p:spPr>
      </p:pic>
      <p:pic>
        <p:nvPicPr>
          <p:cNvPr id="23" name="ea7cf9c7-2e7f-4ef0-95c3-056d805f691b.JPG" descr="ea7cf9c7-2e7f-4ef0-95c3-056d805f691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63" y="1964506"/>
            <a:ext cx="2872491" cy="21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424900" y="2405643"/>
            <a:ext cx="1512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 photon invariant mass at 10.6 </a:t>
            </a:r>
            <a:r>
              <a:rPr lang="en-US" sz="1600" dirty="0" err="1" smtClean="0">
                <a:solidFill>
                  <a:schemeClr val="bg1"/>
                </a:solidFill>
              </a:rPr>
              <a:t>GeV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~ </a:t>
            </a:r>
            <a:r>
              <a:rPr lang="en-US" sz="1600" dirty="0" smtClean="0">
                <a:solidFill>
                  <a:schemeClr val="bg1"/>
                </a:solidFill>
              </a:rPr>
              <a:t>4.4 MeV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0387" y="4479840"/>
            <a:ext cx="2404192" cy="2297782"/>
          </a:xfrm>
          <a:prstGeom prst="rect">
            <a:avLst/>
          </a:prstGeom>
        </p:spPr>
      </p:pic>
      <p:sp>
        <p:nvSpPr>
          <p:cNvPr id="18" name="AutoShape 24"/>
          <p:cNvSpPr>
            <a:spLocks/>
          </p:cNvSpPr>
          <p:nvPr/>
        </p:nvSpPr>
        <p:spPr bwMode="auto">
          <a:xfrm>
            <a:off x="148722" y="904123"/>
            <a:ext cx="5050907" cy="584776"/>
          </a:xfrm>
          <a:custGeom>
            <a:avLst/>
            <a:gdLst>
              <a:gd name="T0" fmla="*/ 2147483647 w 21600"/>
              <a:gd name="T1" fmla="*/ 298489490 h 21600"/>
              <a:gd name="T2" fmla="*/ 2147483647 w 21600"/>
              <a:gd name="T3" fmla="*/ 298489490 h 21600"/>
              <a:gd name="T4" fmla="*/ 2147483647 w 21600"/>
              <a:gd name="T5" fmla="*/ 298489490 h 21600"/>
              <a:gd name="T6" fmla="*/ 2147483647 w 21600"/>
              <a:gd name="T7" fmla="*/ 29848949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0941" y="904123"/>
            <a:ext cx="505204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688">
              <a:defRPr/>
            </a:pPr>
            <a:r>
              <a:rPr lang="en-US" sz="1600" dirty="0" smtClean="0">
                <a:solidFill>
                  <a:srgbClr val="000090"/>
                </a:solidFill>
                <a:latin typeface="+mj-lt"/>
                <a:ea typeface="ＭＳ Ｐゴシック" charset="0"/>
                <a:cs typeface="Gill Sans" charset="0"/>
                <a:sym typeface="Gill Sans" charset="0"/>
              </a:rPr>
              <a:t>Spokes-persons of &gt; 20 % approved experiments</a:t>
            </a:r>
          </a:p>
          <a:p>
            <a:pPr defTabSz="410688">
              <a:defRPr/>
            </a:pPr>
            <a:r>
              <a:rPr lang="en-US" sz="1600" dirty="0" smtClean="0">
                <a:solidFill>
                  <a:srgbClr val="000090"/>
                </a:solidFill>
                <a:latin typeface="+mj-lt"/>
                <a:ea typeface="ＭＳ Ｐゴシック" charset="0"/>
                <a:cs typeface="Gill Sans" charset="0"/>
                <a:sym typeface="Gill Sans" charset="0"/>
              </a:rPr>
              <a:t>Chair roles in management, hardware and analysis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037" y="1571264"/>
            <a:ext cx="5129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GEM tracker &amp; HCAL-J under cosmic test before installation in Hall-A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09469" y="4163254"/>
            <a:ext cx="4176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Ring Cherenkov Detector in Hall-B (CLAS12): Hadron ID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99264" y="-11091"/>
            <a:ext cx="355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Forward Tagger in Hall-B (CLAS12): e, </a:t>
            </a:r>
            <a:r>
              <a:rPr lang="en-US" sz="1400" dirty="0" smtClean="0">
                <a:latin typeface="Symbol" charset="2"/>
                <a:cs typeface="Symbol" charset="2"/>
              </a:rPr>
              <a:t>g</a:t>
            </a:r>
            <a:r>
              <a:rPr lang="en-US" sz="1400" dirty="0" smtClean="0"/>
              <a:t>, trigger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440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08" y="3539459"/>
            <a:ext cx="4649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CLAS  </a:t>
            </a:r>
            <a:r>
              <a:rPr lang="en-US" sz="1600" dirty="0" smtClean="0"/>
              <a:t>scattering measurements  on short-range 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orrelated nucleon pairs probe nuclear interaction </a:t>
            </a:r>
          </a:p>
          <a:p>
            <a:r>
              <a:rPr lang="en-US" sz="1600" dirty="0" smtClean="0"/>
              <a:t>at unprecedented short distances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719" y="3648056"/>
            <a:ext cx="3543300" cy="466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88851" y="3490433"/>
            <a:ext cx="74824" cy="5312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44" y="4759323"/>
            <a:ext cx="1999475" cy="179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576" y="4370836"/>
            <a:ext cx="6332099" cy="2424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290" y="3560249"/>
            <a:ext cx="872809" cy="6158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77334" y="3713892"/>
            <a:ext cx="220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578 (2030) n.7796</a:t>
            </a:r>
            <a:r>
              <a:rPr lang="en-US" sz="1400" smtClean="0"/>
              <a:t>, 540-544 </a:t>
            </a:r>
            <a:endParaRPr lang="en-US" sz="1400" dirty="0"/>
          </a:p>
        </p:txBody>
      </p:sp>
      <p:cxnSp>
        <p:nvCxnSpPr>
          <p:cNvPr id="16" name="Connettore 1 47"/>
          <p:cNvCxnSpPr>
            <a:cxnSpLocks noChangeShapeType="1"/>
          </p:cNvCxnSpPr>
          <p:nvPr/>
        </p:nvCxnSpPr>
        <p:spPr bwMode="auto">
          <a:xfrm flipV="1">
            <a:off x="172403" y="3415314"/>
            <a:ext cx="8962057" cy="893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557409" y="1146775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E</a:t>
            </a:r>
            <a:r>
              <a:rPr lang="en-US" sz="1400" baseline="30000" dirty="0" err="1" smtClean="0">
                <a:solidFill>
                  <a:schemeClr val="bg1"/>
                </a:solidFill>
              </a:rPr>
              <a:t>beam</a:t>
            </a:r>
            <a:r>
              <a:rPr lang="en-US" sz="1400" dirty="0" smtClean="0">
                <a:solidFill>
                  <a:schemeClr val="bg1"/>
                </a:solidFill>
              </a:rPr>
              <a:t>=4.5 GeV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8561" y="1122585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E</a:t>
            </a:r>
            <a:r>
              <a:rPr lang="en-US" sz="1400" baseline="30000" dirty="0" err="1" smtClean="0">
                <a:solidFill>
                  <a:srgbClr val="000000"/>
                </a:solidFill>
              </a:rPr>
              <a:t>beam</a:t>
            </a:r>
            <a:r>
              <a:rPr lang="en-US" sz="1400" dirty="0" smtClean="0">
                <a:solidFill>
                  <a:srgbClr val="000000"/>
                </a:solidFill>
              </a:rPr>
              <a:t>=5.5 GeV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49" y="137589"/>
            <a:ext cx="36648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Hall-A deep-virtual Compton scattering  measurement on deuteron </a:t>
            </a:r>
            <a:r>
              <a:rPr 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FFFFFF"/>
                </a:solidFill>
                <a:cs typeface="Arial" panose="020B0604020202020204" pitchFamily="34" charset="0"/>
              </a:rPr>
              <a:t>ed</a:t>
            </a:r>
            <a:r>
              <a:rPr lang="en-US" sz="1600" dirty="0" err="1">
                <a:solidFill>
                  <a:srgbClr val="FFFFFF"/>
                </a:solidFill>
                <a:cs typeface="Arial" panose="020B0604020202020204" pitchFamily="34" charset="0"/>
                <a:sym typeface="Wingdings"/>
              </a:rPr>
              <a:t>ed</a:t>
            </a:r>
            <a:r>
              <a:rPr lang="en-US" sz="1600" dirty="0" err="1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>
                <a:solidFill>
                  <a:srgbClr val="FFFFFF"/>
                </a:solidFill>
                <a:cs typeface="Arial" panose="020B0604020202020204" pitchFamily="34" charset="0"/>
                <a:sym typeface="Wingdings"/>
              </a:rPr>
              <a:t>) </a:t>
            </a:r>
            <a:endParaRPr lang="en-US" sz="16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en-US" sz="16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etermines elusive quark flavor contributions to the hadron spin structure 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461" y="137589"/>
            <a:ext cx="5234218" cy="4943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8851" y="670841"/>
            <a:ext cx="4630000" cy="25519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78222" y="154326"/>
            <a:ext cx="2141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Nature 16 (2020)  191, 198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022" y="1260162"/>
            <a:ext cx="2082838" cy="20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4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509332" y="3293343"/>
            <a:ext cx="2729993" cy="3501159"/>
            <a:chOff x="3391409" y="3293343"/>
            <a:chExt cx="2729993" cy="350115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1409" y="3293343"/>
              <a:ext cx="2703773" cy="18133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409" y="5010193"/>
              <a:ext cx="2729993" cy="178430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00480" y="4980215"/>
              <a:ext cx="522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SBS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6699" y="4606473"/>
              <a:ext cx="878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CLAS12 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347357" y="3293343"/>
            <a:ext cx="3003031" cy="981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36462" y="79573"/>
            <a:ext cx="74824" cy="5312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66511" y="261969"/>
            <a:ext cx="4523419" cy="264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70" tIns="32135" rIns="64270" bIns="32135">
            <a:spAutoFit/>
          </a:bodyPr>
          <a:lstStyle/>
          <a:p>
            <a:pPr defTabSz="909541">
              <a:spcBef>
                <a:spcPts val="492"/>
              </a:spcBef>
            </a:pPr>
            <a:r>
              <a:rPr lang="en-US" dirty="0" smtClean="0">
                <a:solidFill>
                  <a:srgbClr val="FFFF00"/>
                </a:solidFill>
                <a:latin typeface="Gill Sans" charset="0"/>
                <a:sym typeface="Gill Sans" charset="0"/>
              </a:rPr>
              <a:t>Strong-commitment in </a:t>
            </a:r>
            <a:endParaRPr lang="en-US" dirty="0" smtClean="0">
              <a:solidFill>
                <a:srgbClr val="FFFF00"/>
              </a:solidFill>
              <a:latin typeface="Gill Sans" charset="0"/>
              <a:sym typeface="Gill Sans" charset="0"/>
            </a:endParaRPr>
          </a:p>
          <a:p>
            <a:pPr defTabSz="909541">
              <a:spcBef>
                <a:spcPts val="492"/>
              </a:spcBef>
            </a:pPr>
            <a:r>
              <a:rPr lang="en-US" dirty="0" smtClean="0">
                <a:solidFill>
                  <a:srgbClr val="FFFF00"/>
                </a:solidFill>
                <a:latin typeface="Gill Sans" charset="0"/>
                <a:sym typeface="Gill Sans" charset="0"/>
              </a:rPr>
              <a:t>EIC </a:t>
            </a:r>
            <a:r>
              <a:rPr lang="en-US" dirty="0" smtClean="0">
                <a:solidFill>
                  <a:srgbClr val="FFFF00"/>
                </a:solidFill>
                <a:latin typeface="Gill Sans" charset="0"/>
                <a:sym typeface="Gill Sans" charset="0"/>
              </a:rPr>
              <a:t>Precursor Physics </a:t>
            </a:r>
          </a:p>
          <a:p>
            <a:pPr defTabSz="909541">
              <a:spcBef>
                <a:spcPts val="492"/>
              </a:spcBef>
            </a:pPr>
            <a:endParaRPr lang="en-US" sz="1500" dirty="0">
              <a:latin typeface="Gill Sans" charset="0"/>
              <a:sym typeface="Gill Sans" charset="0"/>
            </a:endParaRPr>
          </a:p>
          <a:p>
            <a:pPr defTabSz="909541">
              <a:spcBef>
                <a:spcPts val="492"/>
              </a:spcBef>
            </a:pPr>
            <a:r>
              <a:rPr lang="en-US" sz="1500" dirty="0" smtClean="0">
                <a:latin typeface="Gill Sans" charset="0"/>
                <a:sym typeface="Gill Sans" charset="0"/>
              </a:rPr>
              <a:t>Hadron </a:t>
            </a:r>
            <a:r>
              <a:rPr lang="en-US" sz="1500" dirty="0" smtClean="0">
                <a:latin typeface="Gill Sans" charset="0"/>
                <a:sym typeface="Gill Sans" charset="0"/>
              </a:rPr>
              <a:t>3D Structure in the valence</a:t>
            </a:r>
          </a:p>
          <a:p>
            <a:pPr defTabSz="909541">
              <a:spcBef>
                <a:spcPts val="492"/>
              </a:spcBef>
            </a:pPr>
            <a:endParaRPr lang="en-US" sz="500" dirty="0" smtClean="0">
              <a:latin typeface="Gill Sans" charset="0"/>
              <a:sym typeface="Gill Sans" charset="0"/>
            </a:endParaRPr>
          </a:p>
          <a:p>
            <a:pPr defTabSz="909541">
              <a:spcBef>
                <a:spcPts val="492"/>
              </a:spcBef>
            </a:pPr>
            <a:r>
              <a:rPr lang="en-US" sz="1500" dirty="0" smtClean="0">
                <a:latin typeface="Gill Sans" charset="0"/>
                <a:sym typeface="Gill Sans" charset="0"/>
              </a:rPr>
              <a:t>Strong-Force correlations and dynamics</a:t>
            </a:r>
          </a:p>
          <a:p>
            <a:pPr defTabSz="909541">
              <a:spcBef>
                <a:spcPts val="492"/>
              </a:spcBef>
            </a:pPr>
            <a:r>
              <a:rPr lang="en-US" sz="500" dirty="0" smtClean="0">
                <a:latin typeface="Gill Sans" charset="0"/>
                <a:sym typeface="Gill Sans" charset="0"/>
              </a:rPr>
              <a:t> </a:t>
            </a:r>
          </a:p>
          <a:p>
            <a:pPr defTabSz="909541">
              <a:spcBef>
                <a:spcPts val="492"/>
              </a:spcBef>
            </a:pPr>
            <a:r>
              <a:rPr lang="en-US" sz="1500" dirty="0" smtClean="0">
                <a:latin typeface="Gill Sans" charset="0"/>
                <a:sym typeface="Gill Sans" charset="0"/>
              </a:rPr>
              <a:t>Exotic </a:t>
            </a:r>
            <a:r>
              <a:rPr lang="en-US" sz="1500" dirty="0" err="1" smtClean="0">
                <a:latin typeface="Gill Sans" charset="0"/>
                <a:sym typeface="Gill Sans" charset="0"/>
              </a:rPr>
              <a:t>Hadronic</a:t>
            </a:r>
            <a:r>
              <a:rPr lang="en-US" sz="1500" dirty="0" smtClean="0">
                <a:latin typeface="Gill Sans" charset="0"/>
                <a:sym typeface="Gill Sans" charset="0"/>
              </a:rPr>
              <a:t> States</a:t>
            </a:r>
          </a:p>
          <a:p>
            <a:pPr defTabSz="909541">
              <a:spcBef>
                <a:spcPts val="492"/>
              </a:spcBef>
            </a:pPr>
            <a:endParaRPr lang="en-US" sz="500" dirty="0" smtClean="0">
              <a:latin typeface="Gill Sans" charset="0"/>
              <a:sym typeface="Gill Sans" charset="0"/>
            </a:endParaRPr>
          </a:p>
          <a:p>
            <a:pPr defTabSz="909541">
              <a:spcBef>
                <a:spcPts val="492"/>
              </a:spcBef>
            </a:pPr>
            <a:r>
              <a:rPr lang="en-US" sz="1500" dirty="0" smtClean="0">
                <a:latin typeface="Gill Sans" charset="0"/>
                <a:sym typeface="Gill Sans" charset="0"/>
              </a:rPr>
              <a:t>Beyond Standard Model Search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75801" y="4168895"/>
            <a:ext cx="3476408" cy="221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70" tIns="32135" rIns="64270" bIns="32135">
            <a:spAutoFit/>
          </a:bodyPr>
          <a:lstStyle/>
          <a:p>
            <a:pPr defTabSz="909541">
              <a:spcBef>
                <a:spcPts val="492"/>
              </a:spcBef>
            </a:pPr>
            <a:endParaRPr lang="en-US" sz="800" dirty="0" smtClean="0">
              <a:latin typeface="Gill Sans" charset="0"/>
              <a:sym typeface="Gill Sans" charset="0"/>
            </a:endParaRPr>
          </a:p>
          <a:p>
            <a:pPr defTabSz="909541">
              <a:spcBef>
                <a:spcPts val="492"/>
              </a:spcBef>
            </a:pPr>
            <a:r>
              <a:rPr lang="en-US" sz="1500" dirty="0">
                <a:latin typeface="Gill Sans" charset="0"/>
                <a:sym typeface="Gill Sans" charset="0"/>
              </a:rPr>
              <a:t> </a:t>
            </a:r>
            <a:r>
              <a:rPr lang="en-US" sz="1500" dirty="0" smtClean="0">
                <a:latin typeface="Gill Sans" charset="0"/>
                <a:sym typeface="Gill Sans" charset="0"/>
              </a:rPr>
              <a:t> </a:t>
            </a:r>
            <a:r>
              <a:rPr lang="en-US" sz="1500" dirty="0">
                <a:latin typeface="Gill Sans" charset="0"/>
                <a:sym typeface="Gill Sans" charset="0"/>
              </a:rPr>
              <a:t>Luminosity frontier (10</a:t>
            </a:r>
            <a:r>
              <a:rPr lang="en-US" sz="1500" baseline="30000" dirty="0">
                <a:latin typeface="Gill Sans" charset="0"/>
                <a:sym typeface="Gill Sans" charset="0"/>
              </a:rPr>
              <a:t>39</a:t>
            </a:r>
            <a:r>
              <a:rPr lang="en-US" sz="1500" dirty="0">
                <a:latin typeface="Gill Sans" charset="0"/>
                <a:sym typeface="Gill Sans" charset="0"/>
              </a:rPr>
              <a:t> cm</a:t>
            </a:r>
            <a:r>
              <a:rPr lang="en-US" sz="1500" baseline="30000" dirty="0">
                <a:latin typeface="Gill Sans" charset="0"/>
                <a:sym typeface="Gill Sans" charset="0"/>
              </a:rPr>
              <a:t>-2</a:t>
            </a:r>
            <a:r>
              <a:rPr lang="en-US" sz="1500" dirty="0">
                <a:latin typeface="Gill Sans" charset="0"/>
                <a:sym typeface="Gill Sans" charset="0"/>
              </a:rPr>
              <a:t>s</a:t>
            </a:r>
            <a:r>
              <a:rPr lang="en-US" sz="1500" baseline="30000" dirty="0">
                <a:latin typeface="Gill Sans" charset="0"/>
                <a:sym typeface="Gill Sans" charset="0"/>
              </a:rPr>
              <a:t>-1</a:t>
            </a:r>
            <a:r>
              <a:rPr lang="en-US" sz="1500" dirty="0">
                <a:latin typeface="Gill Sans" charset="0"/>
                <a:sym typeface="Gill Sans" charset="0"/>
              </a:rPr>
              <a:t>) </a:t>
            </a:r>
            <a:endParaRPr lang="en-US" sz="1500" dirty="0" smtClean="0">
              <a:latin typeface="Gill Sans" charset="0"/>
              <a:sym typeface="Gill Sans" charset="0"/>
            </a:endParaRPr>
          </a:p>
          <a:p>
            <a:pPr defTabSz="909541">
              <a:spcBef>
                <a:spcPts val="492"/>
              </a:spcBef>
            </a:pPr>
            <a:endParaRPr lang="en-US" sz="500" dirty="0" smtClean="0">
              <a:latin typeface="Gill Sans" charset="0"/>
              <a:sym typeface="Gill Sans" charset="0"/>
            </a:endParaRPr>
          </a:p>
          <a:p>
            <a:pPr defTabSz="909541">
              <a:spcBef>
                <a:spcPts val="492"/>
              </a:spcBef>
            </a:pPr>
            <a:r>
              <a:rPr lang="en-US" sz="1500" dirty="0" smtClean="0">
                <a:latin typeface="Gill Sans" charset="0"/>
                <a:sym typeface="Gill Sans" charset="0"/>
              </a:rPr>
              <a:t>  Bulk superconducting magnets</a:t>
            </a:r>
          </a:p>
          <a:p>
            <a:pPr defTabSz="909541">
              <a:spcBef>
                <a:spcPts val="492"/>
              </a:spcBef>
            </a:pPr>
            <a:endParaRPr lang="en-US" sz="500" dirty="0" smtClean="0">
              <a:latin typeface="Gill Sans" charset="0"/>
              <a:sym typeface="Gill Sans" charset="0"/>
            </a:endParaRPr>
          </a:p>
          <a:p>
            <a:pPr defTabSz="909541">
              <a:spcBef>
                <a:spcPts val="492"/>
              </a:spcBef>
            </a:pPr>
            <a:r>
              <a:rPr lang="en-US" sz="1500" dirty="0">
                <a:latin typeface="Gill Sans" charset="0"/>
                <a:sym typeface="Gill Sans" charset="0"/>
              </a:rPr>
              <a:t> </a:t>
            </a:r>
            <a:r>
              <a:rPr lang="en-US" sz="1500" dirty="0" smtClean="0">
                <a:latin typeface="Gill Sans" charset="0"/>
                <a:sym typeface="Gill Sans" charset="0"/>
              </a:rPr>
              <a:t> Large-area </a:t>
            </a:r>
            <a:r>
              <a:rPr lang="en-US" sz="1500" dirty="0">
                <a:latin typeface="Gill Sans" charset="0"/>
                <a:sym typeface="Gill Sans" charset="0"/>
              </a:rPr>
              <a:t>r</a:t>
            </a:r>
            <a:r>
              <a:rPr lang="en-US" sz="1500" dirty="0" smtClean="0">
                <a:latin typeface="Gill Sans" charset="0"/>
                <a:sym typeface="Gill Sans" charset="0"/>
              </a:rPr>
              <a:t>ing-Imaging detectors</a:t>
            </a:r>
          </a:p>
          <a:p>
            <a:pPr defTabSz="909541">
              <a:spcBef>
                <a:spcPts val="492"/>
              </a:spcBef>
            </a:pPr>
            <a:endParaRPr lang="en-US" sz="500" dirty="0" smtClean="0">
              <a:latin typeface="Gill Sans" charset="0"/>
              <a:sym typeface="Gill Sans" charset="0"/>
            </a:endParaRPr>
          </a:p>
          <a:p>
            <a:pPr defTabSz="909541">
              <a:spcBef>
                <a:spcPts val="492"/>
              </a:spcBef>
            </a:pPr>
            <a:r>
              <a:rPr lang="en-US" sz="1500" dirty="0" smtClean="0">
                <a:latin typeface="Gill Sans" charset="0"/>
                <a:sym typeface="Gill Sans" charset="0"/>
              </a:rPr>
              <a:t>  Cost-effective Single Photon Detectors</a:t>
            </a:r>
          </a:p>
          <a:p>
            <a:pPr defTabSz="909541">
              <a:spcBef>
                <a:spcPts val="492"/>
              </a:spcBef>
            </a:pPr>
            <a:endParaRPr lang="en-US" sz="500" dirty="0" smtClean="0">
              <a:latin typeface="Gill Sans" charset="0"/>
              <a:sym typeface="Gill Sans" charset="0"/>
            </a:endParaRPr>
          </a:p>
          <a:p>
            <a:pPr defTabSz="909541">
              <a:spcBef>
                <a:spcPts val="492"/>
              </a:spcBef>
            </a:pPr>
            <a:r>
              <a:rPr lang="en-US" sz="1500" dirty="0" smtClean="0">
                <a:latin typeface="Gill Sans" charset="0"/>
                <a:sym typeface="Gill Sans" charset="0"/>
              </a:rPr>
              <a:t>  Trigger-less streaming readout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388" y="525028"/>
            <a:ext cx="2746474" cy="201408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35770" y="2902638"/>
            <a:ext cx="278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CLAS12: large acceptance spectromete</a:t>
            </a:r>
            <a:r>
              <a:rPr lang="en-US" sz="1200" dirty="0" smtClean="0"/>
              <a:t>r</a:t>
            </a:r>
          </a:p>
          <a:p>
            <a:r>
              <a:rPr lang="en-US" sz="1200" dirty="0"/>
              <a:t>SBS: high luminosity </a:t>
            </a:r>
            <a:r>
              <a:rPr lang="en-US" sz="1200" dirty="0" smtClean="0"/>
              <a:t>spectromete</a:t>
            </a:r>
            <a:r>
              <a:rPr lang="en-US" sz="1200" dirty="0"/>
              <a:t>r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081070" y="31136"/>
            <a:ext cx="204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CLAS12 and Hall-A: </a:t>
            </a:r>
            <a:endParaRPr lang="en-US" sz="1200" dirty="0" smtClean="0"/>
          </a:p>
          <a:p>
            <a:r>
              <a:rPr lang="en-US" sz="1200" dirty="0" smtClean="0"/>
              <a:t>spin</a:t>
            </a:r>
            <a:r>
              <a:rPr lang="en-US" sz="1200" dirty="0" smtClean="0"/>
              <a:t>-orbit parton correlations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50388" y="2549073"/>
            <a:ext cx="2820821" cy="2936540"/>
            <a:chOff x="2671831" y="1704166"/>
            <a:chExt cx="2877416" cy="2986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71831" y="2035801"/>
              <a:ext cx="2798921" cy="265486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603261" y="1704166"/>
              <a:ext cx="1945986" cy="289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Light dark matter searches</a:t>
              </a:r>
              <a:endParaRPr lang="en-US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04386" y="-38350"/>
            <a:ext cx="3017016" cy="2949001"/>
            <a:chOff x="5997311" y="2925854"/>
            <a:chExt cx="3017016" cy="2949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5895" y="3402683"/>
              <a:ext cx="2608432" cy="247217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97311" y="2925854"/>
              <a:ext cx="3017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          PREX: parity violation in DIS </a:t>
              </a:r>
            </a:p>
            <a:p>
              <a:r>
                <a:rPr lang="en-US" sz="1200" dirty="0"/>
                <a:t> </a:t>
              </a:r>
              <a:r>
                <a:rPr lang="en-US" sz="1200" dirty="0" smtClean="0"/>
                <a:t>          lead neutron skin and neutron star </a:t>
              </a:r>
              <a:r>
                <a:rPr lang="en-US" sz="1200" dirty="0" err="1" smtClean="0"/>
                <a:t>EoS</a:t>
              </a:r>
              <a:r>
                <a:rPr lang="en-US" sz="1200" dirty="0" smtClean="0"/>
                <a:t> 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0781" y="4424095"/>
              <a:ext cx="12875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8000"/>
                  </a:solidFill>
                </a:rPr>
                <a:t>GW interferometry</a:t>
              </a:r>
              <a:endParaRPr lang="en-US" sz="1100" dirty="0">
                <a:solidFill>
                  <a:srgbClr val="008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79899" y="487794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5892" y="3144362"/>
            <a:ext cx="2355145" cy="709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9541">
              <a:spcBef>
                <a:spcPts val="492"/>
              </a:spcBef>
            </a:pPr>
            <a:r>
              <a:rPr lang="en-US" dirty="0">
                <a:solidFill>
                  <a:srgbClr val="FFFF00"/>
                </a:solidFill>
                <a:latin typeface="Gill Sans" charset="0"/>
                <a:sym typeface="Gill Sans" charset="0"/>
              </a:rPr>
              <a:t>&amp; New Technology </a:t>
            </a:r>
            <a:endParaRPr lang="en-US" dirty="0" smtClean="0">
              <a:solidFill>
                <a:srgbClr val="FFFF00"/>
              </a:solidFill>
              <a:latin typeface="Gill Sans" charset="0"/>
              <a:sym typeface="Gill Sans" charset="0"/>
            </a:endParaRPr>
          </a:p>
          <a:p>
            <a:pPr defTabSz="909541">
              <a:spcBef>
                <a:spcPts val="492"/>
              </a:spcBef>
            </a:pPr>
            <a:r>
              <a:rPr lang="en-US" dirty="0">
                <a:solidFill>
                  <a:srgbClr val="FFFF00"/>
                </a:solidFill>
                <a:latin typeface="Gill Sans" charset="0"/>
                <a:sym typeface="Gill Sans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Gill Sans" charset="0"/>
                <a:sym typeface="Gill Sans" charset="0"/>
              </a:rPr>
              <a:t>           Developments:</a:t>
            </a:r>
            <a:endParaRPr lang="en-US" dirty="0">
              <a:solidFill>
                <a:srgbClr val="FFFF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388" y="5778502"/>
            <a:ext cx="2793612" cy="8769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19431" y="5474290"/>
            <a:ext cx="2051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RICH: silicon photomultipliers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299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1348</TotalTime>
  <Words>263</Words>
  <Application>Microsoft Macintosh PowerPoint</Application>
  <PresentationFormat>On-screen Show (4:3)</PresentationFormat>
  <Paragraphs>53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Black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battaglieri</dc:creator>
  <cp:lastModifiedBy>Marco Contalbrigo</cp:lastModifiedBy>
  <cp:revision>96</cp:revision>
  <dcterms:created xsi:type="dcterms:W3CDTF">2017-04-11T10:50:21Z</dcterms:created>
  <dcterms:modified xsi:type="dcterms:W3CDTF">2020-05-18T17:18:26Z</dcterms:modified>
</cp:coreProperties>
</file>