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15"/>
  </p:notesMasterIdLst>
  <p:sldIdLst>
    <p:sldId id="522" r:id="rId2"/>
    <p:sldId id="523" r:id="rId3"/>
    <p:sldId id="573" r:id="rId4"/>
    <p:sldId id="580" r:id="rId5"/>
    <p:sldId id="563" r:id="rId6"/>
    <p:sldId id="567" r:id="rId7"/>
    <p:sldId id="581" r:id="rId8"/>
    <p:sldId id="576" r:id="rId9"/>
    <p:sldId id="579" r:id="rId10"/>
    <p:sldId id="561" r:id="rId11"/>
    <p:sldId id="564" r:id="rId12"/>
    <p:sldId id="572" r:id="rId13"/>
    <p:sldId id="5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66FF"/>
    <a:srgbClr val="008000"/>
    <a:srgbClr val="9B1C23"/>
    <a:srgbClr val="CCECFF"/>
    <a:srgbClr val="FFFFCC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4" autoAdjust="0"/>
    <p:restoredTop sz="94605" autoAdjust="0"/>
  </p:normalViewPr>
  <p:slideViewPr>
    <p:cSldViewPr snapToGrid="0" snapToObjects="1">
      <p:cViewPr>
        <p:scale>
          <a:sx n="125" d="100"/>
          <a:sy n="125" d="100"/>
        </p:scale>
        <p:origin x="-1232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68F2-64C3-7E42-990B-A41EE5077642}" type="datetimeFigureOut">
              <a:rPr lang="en-US" smtClean="0"/>
              <a:t>19/03/20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AA75D-8E96-E047-BBCC-D73986C3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4707"/>
            <a:ext cx="2133600" cy="258330"/>
          </a:xfrm>
        </p:spPr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4707"/>
            <a:ext cx="2895600" cy="258330"/>
          </a:xfrm>
        </p:spPr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4707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658"/>
            <a:ext cx="82296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4709"/>
            <a:ext cx="2133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4709"/>
            <a:ext cx="2895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4709"/>
            <a:ext cx="2133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965"/>
            <a:ext cx="7772400" cy="174151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4">
                    <a:lumMod val="50000"/>
                  </a:schemeClr>
                </a:solidFill>
              </a:rPr>
              <a:t>D</a:t>
            </a: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</a:rPr>
              <a:t>ual 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</a:rPr>
              <a:t>Ring </a:t>
            </a: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</a:rPr>
              <a:t>Imaging </a:t>
            </a: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</a:rPr>
              <a:t>Cherenkov </a:t>
            </a: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</a:rPr>
              <a:t>tatus</a:t>
            </a:r>
            <a:endParaRPr lang="en-US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2839228"/>
            <a:ext cx="7532914" cy="2929029"/>
          </a:xfrm>
        </p:spPr>
        <p:txBody>
          <a:bodyPr>
            <a:normAutofit fontScale="85000" lnSpcReduction="20000"/>
          </a:bodyPr>
          <a:lstStyle/>
          <a:p>
            <a:r>
              <a:rPr lang="it-IT" sz="2400" dirty="0" smtClean="0"/>
              <a:t>E. Cisbani, M. </a:t>
            </a:r>
            <a:r>
              <a:rPr lang="it-IT" sz="2400" dirty="0" smtClean="0"/>
              <a:t>Contalbrigo</a:t>
            </a:r>
          </a:p>
          <a:p>
            <a:endParaRPr lang="it-IT" sz="2400" dirty="0" smtClean="0"/>
          </a:p>
          <a:p>
            <a:r>
              <a:rPr lang="it-IT" sz="2400" dirty="0" smtClean="0"/>
              <a:t>Italian National Istitute of Nuclear Physics - Rome1 and Ferrara</a:t>
            </a:r>
          </a:p>
          <a:p>
            <a:r>
              <a:rPr lang="it-IT" sz="2400" dirty="0" smtClean="0"/>
              <a:t>and</a:t>
            </a:r>
          </a:p>
          <a:p>
            <a:r>
              <a:rPr lang="it-IT" sz="2400" dirty="0" smtClean="0"/>
              <a:t>Italian National Institute of </a:t>
            </a:r>
            <a:r>
              <a:rPr lang="it-IT" sz="2400" dirty="0" err="1" smtClean="0"/>
              <a:t>Health</a:t>
            </a:r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r>
              <a:rPr lang="it-IT" sz="2400" dirty="0" smtClean="0">
                <a:solidFill>
                  <a:srgbClr val="FF0000"/>
                </a:solidFill>
              </a:rPr>
              <a:t>EIC YP Meeting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Mar / 19-21 / 2020</a:t>
            </a:r>
          </a:p>
        </p:txBody>
      </p:sp>
    </p:spTree>
    <p:extLst>
      <p:ext uri="{BB962C8B-B14F-4D97-AF65-F5344CB8AC3E}">
        <p14:creationId xmlns:p14="http://schemas.microsoft.com/office/powerpoint/2010/main" val="57380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325048"/>
              </p:ext>
            </p:extLst>
          </p:nvPr>
        </p:nvGraphicFramePr>
        <p:xfrm>
          <a:off x="731520" y="2965025"/>
          <a:ext cx="767588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13"/>
                <a:gridCol w="988610"/>
                <a:gridCol w="1227787"/>
                <a:gridCol w="167827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CLAS12-RICH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Time resolution </a:t>
                      </a:r>
                      <a:r>
                        <a:rPr lang="it-IT" baseline="0" dirty="0" smtClean="0">
                          <a:solidFill>
                            <a:srgbClr val="9B1C23"/>
                          </a:solidFill>
                        </a:rPr>
                        <a:t> (</a:t>
                      </a:r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Sampling period)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ns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0.5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# channels/sector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50000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25000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# bits/ch (binary info)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9B1C23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9B1C2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/>
                        <a:t>Data rate/sector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Gbits/s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 smtClean="0"/>
                        <a:t>Data rate/sector – zero</a:t>
                      </a:r>
                      <a:r>
                        <a:rPr lang="it-IT" baseline="0" dirty="0" smtClean="0"/>
                        <a:t> suppression*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Gbits/s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375</a:t>
                      </a: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it-IT" i="1" dirty="0" smtClean="0"/>
                        <a:t>Sort of streaming readout</a:t>
                      </a:r>
                      <a:r>
                        <a:rPr lang="it-IT" i="1" baseline="0" dirty="0" smtClean="0"/>
                        <a:t> mode</a:t>
                      </a:r>
                      <a:endParaRPr lang="en-US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31520" y="601907"/>
            <a:ext cx="7757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Electronics minimum features required: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Amplify and shape single photon analog signal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Convert to digital: amplitude (or 0/1 at least) and timing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Transfer to DAQ </a:t>
            </a:r>
            <a:r>
              <a:rPr lang="it-IT" dirty="0" smtClean="0"/>
              <a:t>nodes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Time resolution: </a:t>
            </a:r>
            <a:r>
              <a:rPr lang="it-IT" dirty="0">
                <a:sym typeface="Symbol"/>
              </a:rPr>
              <a:t></a:t>
            </a:r>
            <a:r>
              <a:rPr lang="it-IT" dirty="0"/>
              <a:t>0.5 ns sub-ns timestamp accuracy </a:t>
            </a:r>
            <a:r>
              <a:rPr lang="it-IT" dirty="0" smtClean="0"/>
              <a:t>(?</a:t>
            </a:r>
            <a:r>
              <a:rPr lang="it-IT" dirty="0" smtClean="0">
                <a:sym typeface="Symbol"/>
              </a:rPr>
              <a:t>)</a:t>
            </a:r>
            <a:endParaRPr lang="it-IT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Single photon sensitivity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31520" y="2457036"/>
            <a:ext cx="777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Estimated, very tentative DAQ performance requirement of Front End Electronics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49393" y="-42760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Electronics and DAQ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835" y="5652650"/>
            <a:ext cx="751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*Assume 1 MHz dark count/pixel as dominant contribution</a:t>
            </a:r>
          </a:p>
          <a:p>
            <a:r>
              <a:rPr lang="it-IT" i="1" dirty="0" smtClean="0"/>
              <a:t>Current single JLab/SSP FPGA subsystem processor has </a:t>
            </a:r>
            <a:r>
              <a:rPr lang="it-IT" i="1" dirty="0" smtClean="0">
                <a:sym typeface="Symbol"/>
              </a:rPr>
              <a:t></a:t>
            </a:r>
            <a:r>
              <a:rPr lang="it-IT" i="1" dirty="0" smtClean="0"/>
              <a:t>100 Gbits/s capability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901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20" y="722984"/>
            <a:ext cx="6318281" cy="394560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4708" y="4771329"/>
            <a:ext cx="7912092" cy="1631003"/>
          </a:xfrm>
        </p:spPr>
        <p:txBody>
          <a:bodyPr>
            <a:noAutofit/>
          </a:bodyPr>
          <a:lstStyle/>
          <a:p>
            <a:r>
              <a:rPr lang="it-IT" sz="1800" dirty="0" smtClean="0"/>
              <a:t>Design in an advanced stage, mechanical details being finalized</a:t>
            </a:r>
          </a:p>
          <a:p>
            <a:r>
              <a:rPr lang="it-IT" sz="1800" dirty="0" smtClean="0"/>
              <a:t>Standard Vacuum Technologies to optimize gas handling</a:t>
            </a:r>
          </a:p>
          <a:p>
            <a:r>
              <a:rPr lang="it-IT" sz="1800" dirty="0" smtClean="0"/>
              <a:t>Two tuneable mirrors system for using the same</a:t>
            </a:r>
            <a:r>
              <a:rPr lang="it-IT" sz="1800" dirty="0"/>
              <a:t> </a:t>
            </a:r>
            <a:r>
              <a:rPr lang="it-IT" sz="1800" dirty="0" smtClean="0"/>
              <a:t>detector </a:t>
            </a:r>
          </a:p>
          <a:p>
            <a:r>
              <a:rPr lang="it-IT" sz="1800" dirty="0"/>
              <a:t>C</a:t>
            </a:r>
            <a:r>
              <a:rPr lang="it-IT" sz="1800" dirty="0" smtClean="0"/>
              <a:t>ommon (limited) sensitive surface</a:t>
            </a:r>
            <a:r>
              <a:rPr lang="it-IT" sz="1800" dirty="0"/>
              <a:t> </a:t>
            </a:r>
            <a:r>
              <a:rPr lang="it-IT" sz="1800" dirty="0" smtClean="0"/>
              <a:t>for both aerogel and gas photons</a:t>
            </a:r>
          </a:p>
          <a:p>
            <a:r>
              <a:rPr lang="it-IT" sz="1800" dirty="0" smtClean="0"/>
              <a:t>Detector and aerogel box isolated from the gas tank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29026" y="-42760"/>
            <a:ext cx="317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Prototype 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61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64" y="872456"/>
            <a:ext cx="3664517" cy="2655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684" y="4043679"/>
            <a:ext cx="3715316" cy="248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" y="3947429"/>
            <a:ext cx="2520103" cy="2585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" y="1511140"/>
            <a:ext cx="3058342" cy="1835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796" y="1103510"/>
            <a:ext cx="3209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HERMES RICH: successful dual-RICH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441" y="3528335"/>
            <a:ext cx="3816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CLAS12 RICH: geometry scale similar to EIC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72980" y="-33689"/>
            <a:ext cx="447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In-house Expertise and Equipment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425" y="567876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INFN/Duke   &gt; 6 staff    &gt; 4 technicians   +   students 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50" y="1354919"/>
            <a:ext cx="2094934" cy="2084098"/>
          </a:xfrm>
          <a:prstGeom prst="rect">
            <a:avLst/>
          </a:prstGeom>
        </p:spPr>
      </p:pic>
      <p:pic>
        <p:nvPicPr>
          <p:cNvPr id="18" name="Picture 17" descr="RI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80262"/>
            <a:ext cx="2729916" cy="19543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5651" y="477166"/>
            <a:ext cx="3315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Workshops + laboratory test-benches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443210" y="3596180"/>
            <a:ext cx="2509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Prototyping and test-beams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04022" y="3073396"/>
            <a:ext cx="45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Freon</a:t>
            </a:r>
            <a:endParaRPr lang="en-US" sz="900" dirty="0"/>
          </a:p>
        </p:txBody>
      </p:sp>
      <p:sp>
        <p:nvSpPr>
          <p:cNvPr id="16" name="Rectangle 15"/>
          <p:cNvSpPr/>
          <p:nvPr/>
        </p:nvSpPr>
        <p:spPr>
          <a:xfrm>
            <a:off x="4080388" y="3333854"/>
            <a:ext cx="258097" cy="928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39418" y="3246170"/>
            <a:ext cx="5482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Aerogel</a:t>
            </a:r>
          </a:p>
        </p:txBody>
      </p:sp>
    </p:spTree>
    <p:extLst>
      <p:ext uri="{BB962C8B-B14F-4D97-AF65-F5344CB8AC3E}">
        <p14:creationId xmlns:p14="http://schemas.microsoft.com/office/powerpoint/2010/main" val="91602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" y="538118"/>
            <a:ext cx="8488679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srgbClr val="C00000"/>
                </a:solidFill>
              </a:rPr>
              <a:t>Patrizia’s</a:t>
            </a:r>
            <a:r>
              <a:rPr lang="it-IT" sz="2200" b="1" dirty="0" smtClean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Questions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endParaRPr lang="it-IT" sz="2200" b="1" dirty="0" smtClean="0">
              <a:solidFill>
                <a:srgbClr val="C00000"/>
              </a:solidFill>
            </a:endParaRPr>
          </a:p>
          <a:p>
            <a:endParaRPr lang="en-US" sz="12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Technology used: spell out clearly any risk associated, if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any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           </a:t>
            </a:r>
            <a:r>
              <a:rPr lang="en-US" sz="1600" b="1" dirty="0" smtClean="0">
                <a:solidFill>
                  <a:srgbClr val="3366FF"/>
                </a:solidFill>
              </a:rPr>
              <a:t>Consolidated baseline of the </a:t>
            </a:r>
            <a:r>
              <a:rPr lang="en-US" sz="1600" b="1" dirty="0" err="1" smtClean="0">
                <a:solidFill>
                  <a:srgbClr val="3366FF"/>
                </a:solidFill>
              </a:rPr>
              <a:t>dRICH</a:t>
            </a:r>
            <a:r>
              <a:rPr lang="en-US" sz="1600" b="1" dirty="0" smtClean="0">
                <a:solidFill>
                  <a:srgbClr val="3366FF"/>
                </a:solidFill>
              </a:rPr>
              <a:t> design exists            </a:t>
            </a:r>
            <a:endParaRPr lang="en-US" sz="1600" b="1" dirty="0">
              <a:solidFill>
                <a:srgbClr val="3366FF"/>
              </a:solidFill>
            </a:endParaRP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        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1600" b="1" dirty="0">
                <a:solidFill>
                  <a:srgbClr val="3366FF"/>
                </a:solidFill>
              </a:rPr>
              <a:t>Can </a:t>
            </a:r>
            <a:r>
              <a:rPr lang="en-US" sz="1600" b="1" dirty="0" smtClean="0">
                <a:solidFill>
                  <a:srgbClr val="3366FF"/>
                </a:solidFill>
              </a:rPr>
              <a:t>in principle be </a:t>
            </a:r>
            <a:r>
              <a:rPr lang="en-US" sz="1600" b="1" dirty="0">
                <a:solidFill>
                  <a:srgbClr val="3366FF"/>
                </a:solidFill>
              </a:rPr>
              <a:t>realized with standard and mature technology solutions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        </a:t>
            </a:r>
            <a:r>
              <a:rPr lang="en-US" sz="1600" b="1" dirty="0" smtClean="0">
                <a:solidFill>
                  <a:srgbClr val="3366FF"/>
                </a:solidFill>
              </a:rPr>
              <a:t>     Specific </a:t>
            </a:r>
            <a:r>
              <a:rPr lang="en-US" sz="1600" b="1" dirty="0">
                <a:solidFill>
                  <a:srgbClr val="3366FF"/>
                </a:solidFill>
              </a:rPr>
              <a:t>Risk:  </a:t>
            </a:r>
            <a:r>
              <a:rPr lang="en-US" sz="1600" b="1" dirty="0" smtClean="0">
                <a:solidFill>
                  <a:srgbClr val="3366FF"/>
                </a:solidFill>
              </a:rPr>
              <a:t>availability/procurement </a:t>
            </a:r>
            <a:r>
              <a:rPr lang="en-US" sz="1600" b="1" dirty="0">
                <a:solidFill>
                  <a:srgbClr val="3366FF"/>
                </a:solidFill>
              </a:rPr>
              <a:t>of </a:t>
            </a:r>
            <a:r>
              <a:rPr lang="en-US" sz="1600" b="1" dirty="0" smtClean="0">
                <a:solidFill>
                  <a:srgbClr val="3366FF"/>
                </a:solidFill>
              </a:rPr>
              <a:t>Freon </a:t>
            </a:r>
            <a:r>
              <a:rPr lang="en-US" sz="1600" b="1" dirty="0">
                <a:solidFill>
                  <a:srgbClr val="3366FF"/>
                </a:solidFill>
              </a:rPr>
              <a:t>gases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         </a:t>
            </a:r>
            <a:r>
              <a:rPr lang="en-US" sz="1600" b="1" dirty="0" smtClean="0">
                <a:solidFill>
                  <a:srgbClr val="3366FF"/>
                </a:solidFill>
              </a:rPr>
              <a:t>    Common </a:t>
            </a:r>
            <a:r>
              <a:rPr lang="en-US" sz="1600" b="1" dirty="0">
                <a:solidFill>
                  <a:srgbClr val="3366FF"/>
                </a:solidFill>
              </a:rPr>
              <a:t>Challenge:  SPE </a:t>
            </a:r>
            <a:r>
              <a:rPr lang="en-US" sz="1600" b="1" dirty="0" smtClean="0">
                <a:solidFill>
                  <a:srgbClr val="3366FF"/>
                </a:solidFill>
              </a:rPr>
              <a:t>sensor in </a:t>
            </a:r>
            <a:r>
              <a:rPr lang="en-US" sz="1600" b="1" dirty="0">
                <a:solidFill>
                  <a:srgbClr val="3366FF"/>
                </a:solidFill>
              </a:rPr>
              <a:t>high magnetic field    </a:t>
            </a:r>
            <a:endParaRPr lang="en-US" sz="1600" b="1" dirty="0" smtClean="0">
              <a:solidFill>
                <a:srgbClr val="3366FF"/>
              </a:solidFill>
            </a:endParaRPr>
          </a:p>
          <a:p>
            <a:r>
              <a:rPr lang="en-US" sz="600" b="1" dirty="0" smtClean="0">
                <a:solidFill>
                  <a:srgbClr val="3366FF"/>
                </a:solidFill>
              </a:rPr>
              <a:t>       </a:t>
            </a:r>
            <a:endParaRPr lang="en-US" sz="600" b="1" dirty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Momentum range covered: p versus theta and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Nsigma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vs. p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          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rgbClr val="3366FF"/>
                </a:solidFill>
              </a:rPr>
              <a:t>&gt;3</a:t>
            </a:r>
            <a:r>
              <a:rPr lang="en-US" sz="16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s </a:t>
            </a:r>
            <a:r>
              <a:rPr lang="en-US" sz="1600" b="1" dirty="0">
                <a:solidFill>
                  <a:srgbClr val="3366FF"/>
                </a:solidFill>
                <a:cs typeface="Symbol" charset="2"/>
              </a:rPr>
              <a:t>separation in the 3-50 GeV/c momentum and 5-25 </a:t>
            </a:r>
            <a:r>
              <a:rPr lang="en-US" sz="1600" b="1" dirty="0" err="1">
                <a:solidFill>
                  <a:srgbClr val="3366FF"/>
                </a:solidFill>
                <a:cs typeface="Symbol" charset="2"/>
              </a:rPr>
              <a:t>deg</a:t>
            </a:r>
            <a:r>
              <a:rPr lang="en-US" sz="1600" b="1" dirty="0">
                <a:solidFill>
                  <a:srgbClr val="3366FF"/>
                </a:solidFill>
                <a:cs typeface="Symbol" charset="2"/>
              </a:rPr>
              <a:t> polar angle </a:t>
            </a:r>
            <a:r>
              <a:rPr lang="en-US" sz="1600" b="1" dirty="0" smtClean="0">
                <a:solidFill>
                  <a:srgbClr val="3366FF"/>
                </a:solidFill>
                <a:cs typeface="Symbol" charset="2"/>
              </a:rPr>
              <a:t>ranges</a:t>
            </a:r>
          </a:p>
          <a:p>
            <a:endParaRPr lang="en-US" sz="600" b="1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Robustness of the design (e.g. sensitivity to magnetic field) and has a prototype been built?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         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US" sz="1600" b="1" dirty="0">
                <a:solidFill>
                  <a:srgbClr val="3366FF"/>
                </a:solidFill>
              </a:rPr>
              <a:t>Performance on physics (SIDIS) events simulated in high 3T field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           </a:t>
            </a:r>
            <a:r>
              <a:rPr lang="en-US" sz="1600" b="1" dirty="0" smtClean="0">
                <a:solidFill>
                  <a:srgbClr val="3366FF"/>
                </a:solidFill>
              </a:rPr>
              <a:t>    </a:t>
            </a:r>
            <a:r>
              <a:rPr lang="en-US" sz="1600" b="1" dirty="0">
                <a:solidFill>
                  <a:srgbClr val="3366FF"/>
                </a:solidFill>
              </a:rPr>
              <a:t>Prototype design consolidated; component procurement </a:t>
            </a:r>
            <a:r>
              <a:rPr lang="en-US" sz="1600" b="1" dirty="0" smtClean="0">
                <a:solidFill>
                  <a:srgbClr val="3366FF"/>
                </a:solidFill>
              </a:rPr>
              <a:t>started</a:t>
            </a:r>
          </a:p>
          <a:p>
            <a:endParaRPr lang="en-US" sz="600" b="1" dirty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Are the electronics considerations clear (channel count, data size, rate, background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           </a:t>
            </a:r>
            <a:r>
              <a:rPr lang="en-US" sz="1600" b="1" dirty="0" smtClean="0">
                <a:solidFill>
                  <a:srgbClr val="3366FF"/>
                </a:solidFill>
              </a:rPr>
              <a:t>Can be realized with available architectures </a:t>
            </a:r>
            <a:endParaRPr lang="en-US" sz="1600" b="1" dirty="0">
              <a:solidFill>
                <a:srgbClr val="3366FF"/>
              </a:solidFill>
            </a:endParaRPr>
          </a:p>
          <a:p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           Details under study: depends on machine design, IP, sensor and readout</a:t>
            </a:r>
          </a:p>
          <a:p>
            <a:endParaRPr lang="en-US" sz="600" b="1" dirty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Time needed to complete the R&amp;D  and available workforce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en-US" sz="1600" b="1" dirty="0" smtClean="0">
                <a:solidFill>
                  <a:srgbClr val="3366FF"/>
                </a:solidFill>
              </a:rPr>
              <a:t>About 3 years</a:t>
            </a:r>
            <a:endParaRPr lang="en-US" sz="1600" b="1" dirty="0">
              <a:solidFill>
                <a:srgbClr val="3366FF"/>
              </a:solidFill>
            </a:endParaRPr>
          </a:p>
          <a:p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           Experienced workforce available and increasing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           INFN groups interested in the critical aspects: SiPM, electronics, radiators</a:t>
            </a:r>
          </a:p>
          <a:p>
            <a:endParaRPr lang="en-US" sz="600" b="1" dirty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Status of Simulation and Reconstruction</a:t>
            </a:r>
          </a:p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          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Software</a:t>
            </a:r>
            <a:r>
              <a:rPr lang="en-US" sz="1600" b="1" dirty="0">
                <a:solidFill>
                  <a:srgbClr val="3366FF"/>
                </a:solidFill>
              </a:rPr>
              <a:t>: realistic Geant4/GEMC </a:t>
            </a:r>
            <a:r>
              <a:rPr lang="en-US" sz="1600" b="1" dirty="0" err="1" smtClean="0">
                <a:solidFill>
                  <a:srgbClr val="3366FF"/>
                </a:solidFill>
              </a:rPr>
              <a:t>MonteCarlo</a:t>
            </a:r>
            <a:r>
              <a:rPr lang="en-US" sz="1600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           Bayesian </a:t>
            </a:r>
            <a:r>
              <a:rPr lang="en-US" sz="1600" b="1" dirty="0">
                <a:solidFill>
                  <a:srgbClr val="3366FF"/>
                </a:solidFill>
              </a:rPr>
              <a:t>optimizer and </a:t>
            </a:r>
            <a:r>
              <a:rPr lang="en-US" sz="1600" b="1" dirty="0" smtClean="0">
                <a:solidFill>
                  <a:srgbClr val="3366FF"/>
                </a:solidFill>
              </a:rPr>
              <a:t>event </a:t>
            </a:r>
            <a:r>
              <a:rPr lang="en-US" sz="1600" b="1" dirty="0">
                <a:solidFill>
                  <a:srgbClr val="3366FF"/>
                </a:solidFill>
              </a:rPr>
              <a:t>based PID </a:t>
            </a:r>
            <a:r>
              <a:rPr lang="en-US" sz="1600" b="1" dirty="0" smtClean="0">
                <a:solidFill>
                  <a:srgbClr val="3366FF"/>
                </a:solidFill>
              </a:rPr>
              <a:t>implemented</a:t>
            </a:r>
            <a:endParaRPr lang="en-US" sz="1600" b="1" dirty="0">
              <a:solidFill>
                <a:srgbClr val="33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29088" y="-4276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6400" y="2042858"/>
            <a:ext cx="2319020" cy="2094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592" y="4282440"/>
            <a:ext cx="8886828" cy="2115443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7640" y="2153821"/>
            <a:ext cx="8818005" cy="1856032"/>
            <a:chOff x="167640" y="1197089"/>
            <a:chExt cx="8818005" cy="18560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22"/>
            <a:stretch/>
          </p:blipFill>
          <p:spPr bwMode="auto">
            <a:xfrm>
              <a:off x="2451730" y="1197089"/>
              <a:ext cx="6533915" cy="185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7640" y="1209698"/>
              <a:ext cx="8818005" cy="1617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 smtClean="0">
                  <a:solidFill>
                    <a:schemeClr val="tx1"/>
                  </a:solidFill>
                </a:rPr>
                <a:t>SIDIS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 smtClean="0">
                  <a:solidFill>
                    <a:schemeClr val="tx1"/>
                  </a:solidFill>
                </a:rPr>
                <a:t>3D tomography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 smtClean="0">
                  <a:solidFill>
                    <a:schemeClr val="tx1"/>
                  </a:solidFill>
                </a:rPr>
                <a:t>Diffraction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chemeClr val="tx1"/>
                  </a:solidFill>
                </a:rPr>
                <a:t>G</a:t>
              </a:r>
              <a:r>
                <a:rPr lang="it-IT" sz="2000" dirty="0" smtClean="0">
                  <a:solidFill>
                    <a:schemeClr val="tx1"/>
                  </a:solidFill>
                </a:rPr>
                <a:t>luon saturation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 smtClean="0">
                  <a:solidFill>
                    <a:schemeClr val="tx1"/>
                  </a:solidFill>
                </a:rPr>
                <a:t>Open charm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8592" y="4335780"/>
            <a:ext cx="88099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Physics Requirement:</a:t>
            </a:r>
          </a:p>
          <a:p>
            <a:pPr lvl="1" indent="-457200">
              <a:buFont typeface="+mj-lt"/>
              <a:buAutoNum type="arabicPeriod"/>
            </a:pPr>
            <a:r>
              <a:rPr lang="it-IT" sz="2000" b="1" dirty="0"/>
              <a:t>C</a:t>
            </a:r>
            <a:r>
              <a:rPr lang="it-IT" sz="2000" b="1" dirty="0" smtClean="0"/>
              <a:t>ontinuous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b="1" i="1" dirty="0">
                <a:solidFill>
                  <a:prstClr val="black"/>
                </a:solidFill>
                <a:latin typeface="Arial"/>
                <a:cs typeface="Arial"/>
              </a:rPr>
              <a:t>/K/(p) </a:t>
            </a:r>
            <a:r>
              <a:rPr lang="en-US" b="1" i="1" dirty="0" smtClean="0">
                <a:solidFill>
                  <a:prstClr val="black"/>
                </a:solidFill>
                <a:latin typeface="Arial"/>
                <a:cs typeface="Arial"/>
              </a:rPr>
              <a:t>identification up </a:t>
            </a:r>
            <a:r>
              <a:rPr lang="en-US" b="1" i="1" dirty="0">
                <a:solidFill>
                  <a:prstClr val="black"/>
                </a:solidFill>
                <a:latin typeface="Arial"/>
                <a:cs typeface="Arial"/>
              </a:rPr>
              <a:t>to ~50 GeV/c </a:t>
            </a:r>
            <a:r>
              <a:rPr lang="it-IT" b="1" dirty="0" smtClean="0"/>
              <a:t>in </a:t>
            </a:r>
            <a:r>
              <a:rPr lang="it-IT" b="1" dirty="0"/>
              <a:t>hadron endcap 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Main </a:t>
            </a:r>
            <a:r>
              <a:rPr lang="it-IT" dirty="0" err="1" smtClean="0"/>
              <a:t>Technological</a:t>
            </a:r>
            <a:r>
              <a:rPr lang="it-IT" dirty="0" smtClean="0"/>
              <a:t> </a:t>
            </a:r>
            <a:r>
              <a:rPr lang="it-IT" dirty="0" err="1" smtClean="0"/>
              <a:t>Challenges</a:t>
            </a:r>
            <a:r>
              <a:rPr lang="it-IT" dirty="0" smtClean="0"/>
              <a:t>: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it-IT" b="1" dirty="0" smtClean="0"/>
              <a:t>Geometrical constraints (relatively small longitudinal space and large transverse space)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it-IT" b="1" dirty="0" smtClean="0"/>
              <a:t>Solenoid Magnetic Field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it-IT" b="1" dirty="0" smtClean="0"/>
              <a:t>Radiation levels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640" y="732462"/>
            <a:ext cx="8833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Simulations </a:t>
            </a:r>
            <a:r>
              <a:rPr lang="en-US" b="1" dirty="0"/>
              <a:t>show that in order to satisfy the physics goals of the EIC, it is desirable to </a:t>
            </a:r>
            <a:r>
              <a:rPr lang="en-US" b="1" dirty="0" smtClean="0"/>
              <a:t>provide π/K </a:t>
            </a:r>
            <a:r>
              <a:rPr lang="en-US" b="1" dirty="0"/>
              <a:t>identification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in the central barrel up to 5-7 GeV/c, in the electron-going endcap up ~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10 GeV/c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and</a:t>
            </a:r>
            <a:r>
              <a:rPr lang="en-US" dirty="0"/>
              <a:t> </a:t>
            </a:r>
            <a:r>
              <a:rPr lang="en-US" b="1" dirty="0"/>
              <a:t>in the hadron-going endcap one would need to reach ~50 GeV/c</a:t>
            </a:r>
            <a:r>
              <a:rPr lang="en-US" dirty="0"/>
              <a:t>.”, </a:t>
            </a:r>
            <a:r>
              <a:rPr lang="en-US" dirty="0" smtClean="0"/>
              <a:t>from the “Electron-Ion Collider Detector </a:t>
            </a:r>
            <a:r>
              <a:rPr lang="en-US" dirty="0"/>
              <a:t>Requirements </a:t>
            </a:r>
            <a:r>
              <a:rPr lang="en-US" dirty="0" smtClean="0"/>
              <a:t>and </a:t>
            </a:r>
            <a:r>
              <a:rPr lang="en-US" dirty="0"/>
              <a:t>R&amp;D Handbook”, January 10,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" y="3751579"/>
            <a:ext cx="25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Luminosity </a:t>
            </a:r>
            <a:r>
              <a:rPr lang="it-IT" dirty="0" smtClean="0">
                <a:sym typeface="Symbol"/>
              </a:rPr>
              <a:t> </a:t>
            </a:r>
            <a:r>
              <a:rPr lang="it-IT" dirty="0" smtClean="0"/>
              <a:t>10</a:t>
            </a:r>
            <a:r>
              <a:rPr lang="it-IT" baseline="30000" dirty="0" smtClean="0"/>
              <a:t>34</a:t>
            </a:r>
            <a:r>
              <a:rPr lang="it-IT" dirty="0" smtClean="0"/>
              <a:t>/s/cm</a:t>
            </a:r>
            <a:r>
              <a:rPr lang="it-IT" baseline="30000" dirty="0" smtClean="0"/>
              <a:t>2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79513" y="-42760"/>
            <a:ext cx="349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Hadron ID @ EIC h-endcap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9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" y="490802"/>
            <a:ext cx="5174837" cy="288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6266" y="792870"/>
            <a:ext cx="3763433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rgbClr val="9B1C23"/>
                </a:solidFill>
              </a:rPr>
              <a:t>Single detector technology cannot cover the whole range up to </a:t>
            </a:r>
            <a:r>
              <a:rPr lang="it-IT" sz="2000" b="1" dirty="0" smtClean="0">
                <a:solidFill>
                  <a:srgbClr val="9B1C23"/>
                </a:solidFill>
                <a:sym typeface="Symbol"/>
              </a:rPr>
              <a:t></a:t>
            </a:r>
            <a:r>
              <a:rPr lang="it-IT" sz="2000" b="1" dirty="0" smtClean="0">
                <a:solidFill>
                  <a:srgbClr val="9B1C23"/>
                </a:solidFill>
              </a:rPr>
              <a:t>50 GeV/c with "good" separation of pi-K-p</a:t>
            </a:r>
          </a:p>
          <a:p>
            <a:pPr>
              <a:lnSpc>
                <a:spcPct val="120000"/>
              </a:lnSpc>
            </a:pPr>
            <a:endParaRPr lang="it-IT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chemeClr val="accent4">
                    <a:lumMod val="50000"/>
                  </a:schemeClr>
                </a:solidFill>
              </a:rPr>
              <a:t>Three main options:</a:t>
            </a: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1) TOF+RICH:</a:t>
            </a:r>
          </a:p>
          <a:p>
            <a:pPr lvl="1">
              <a:lnSpc>
                <a:spcPct val="120000"/>
              </a:lnSpc>
            </a:pP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Need challenging time resolution (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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s sigma!)</a:t>
            </a: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8000"/>
                </a:solidFill>
              </a:rPr>
              <a:t>2a) TOF+RICH(n1)+RICH(n2)</a:t>
            </a:r>
          </a:p>
          <a:p>
            <a:pPr lvl="1">
              <a:lnSpc>
                <a:spcPct val="120000"/>
              </a:lnSpc>
            </a:pPr>
            <a:r>
              <a:rPr lang="it-IT" sz="2000" dirty="0" smtClean="0">
                <a:solidFill>
                  <a:srgbClr val="008000"/>
                </a:solidFill>
              </a:rPr>
              <a:t>Expected to be more expensive due to twice the sensors and electronics</a:t>
            </a:r>
          </a:p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rgbClr val="006600"/>
                </a:solidFill>
              </a:rPr>
              <a:t>2b) TOF+RICH(n1,n2)</a:t>
            </a:r>
          </a:p>
          <a:p>
            <a:pPr lvl="1">
              <a:lnSpc>
                <a:spcPct val="120000"/>
              </a:lnSpc>
            </a:pPr>
            <a:r>
              <a:rPr lang="it-IT" sz="2000" b="1" dirty="0" smtClean="0">
                <a:solidFill>
                  <a:srgbClr val="006600"/>
                </a:solidFill>
              </a:rPr>
              <a:t>… next slides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3056" y="-42760"/>
            <a:ext cx="3525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Why a dual radiator RICH 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3452442"/>
            <a:ext cx="5174837" cy="28800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1549400" y="4915726"/>
            <a:ext cx="3076190" cy="0"/>
          </a:xfrm>
          <a:prstGeom prst="straightConnector1">
            <a:avLst/>
          </a:prstGeom>
          <a:ln w="12700">
            <a:solidFill>
              <a:srgbClr val="008000"/>
            </a:solidFill>
            <a:prstDash val="lg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530350" y="2525183"/>
            <a:ext cx="0" cy="2360911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prstDash val="lg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16467" y="2518833"/>
            <a:ext cx="1032933" cy="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09930" y="3746500"/>
            <a:ext cx="839471" cy="0"/>
          </a:xfrm>
          <a:prstGeom prst="straightConnector1">
            <a:avLst/>
          </a:prstGeom>
          <a:ln w="12700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09930" y="1149350"/>
            <a:ext cx="1" cy="2611967"/>
          </a:xfrm>
          <a:prstGeom prst="straightConnector1">
            <a:avLst/>
          </a:prstGeom>
          <a:ln w="12700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16469" y="1145117"/>
            <a:ext cx="193462" cy="0"/>
          </a:xfrm>
          <a:prstGeom prst="straightConnector1">
            <a:avLst/>
          </a:prstGeom>
          <a:ln w="12700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27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7" y="557213"/>
            <a:ext cx="653904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467" y="3829091"/>
            <a:ext cx="5273734" cy="25132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 smtClean="0"/>
              <a:t>Radiators: </a:t>
            </a:r>
          </a:p>
          <a:p>
            <a:pPr marL="450850" lvl="1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Aerogel: 4 cm, n</a:t>
            </a:r>
            <a:r>
              <a:rPr lang="it-IT" sz="1600" baseline="-25000" dirty="0" smtClean="0"/>
              <a:t>(400nm)</a:t>
            </a:r>
            <a:r>
              <a:rPr lang="it-IT" sz="1600" dirty="0" smtClean="0">
                <a:sym typeface="Symbol"/>
              </a:rPr>
              <a:t></a:t>
            </a:r>
            <a:r>
              <a:rPr lang="it-IT" sz="1600" dirty="0" smtClean="0"/>
              <a:t>1.02 + 3 mm acrylic filter</a:t>
            </a:r>
            <a:endParaRPr lang="it-IT" sz="1600" dirty="0"/>
          </a:p>
          <a:p>
            <a:pPr marL="450850" lvl="1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Gas: 1.6m (1.1m ePHENIX), n</a:t>
            </a:r>
            <a:r>
              <a:rPr lang="it-IT" sz="1600" baseline="-25000" dirty="0" smtClean="0"/>
              <a:t>C2F6</a:t>
            </a:r>
            <a:r>
              <a:rPr lang="it-IT" sz="1600" dirty="0" smtClean="0">
                <a:sym typeface="Symbol"/>
              </a:rPr>
              <a:t></a:t>
            </a:r>
            <a:r>
              <a:rPr lang="it-IT" sz="1600" dirty="0" smtClean="0"/>
              <a:t>1.0008</a:t>
            </a:r>
          </a:p>
          <a:p>
            <a:pPr>
              <a:lnSpc>
                <a:spcPct val="120000"/>
              </a:lnSpc>
            </a:pPr>
            <a:r>
              <a:rPr lang="it-IT" sz="1600" dirty="0" smtClean="0"/>
              <a:t>6 Identical Open Sectors (Petals):</a:t>
            </a:r>
          </a:p>
          <a:p>
            <a:pPr marL="450850" lvl="1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Large Focusing Mirror with R </a:t>
            </a:r>
            <a:r>
              <a:rPr lang="it-IT" sz="1600" dirty="0" smtClean="0">
                <a:sym typeface="Symbol"/>
              </a:rPr>
              <a:t>2.9m (2.0m ePHENIX) </a:t>
            </a:r>
            <a:endParaRPr lang="it-IT" sz="1600" dirty="0" smtClean="0"/>
          </a:p>
          <a:p>
            <a:pPr marL="450850" lvl="1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Optical sensor elements: </a:t>
            </a:r>
            <a:r>
              <a:rPr lang="it-IT" sz="1600" dirty="0" smtClean="0">
                <a:sym typeface="Symbol"/>
              </a:rPr>
              <a:t></a:t>
            </a:r>
            <a:r>
              <a:rPr lang="it-IT" sz="1600" dirty="0" smtClean="0"/>
              <a:t>4500 cm</a:t>
            </a:r>
            <a:r>
              <a:rPr lang="it-IT" sz="1600" baseline="30000" dirty="0" smtClean="0"/>
              <a:t>2</a:t>
            </a:r>
            <a:r>
              <a:rPr lang="it-IT" sz="1600" dirty="0" smtClean="0"/>
              <a:t>/sector, 3 mm pixel size, UV sensitive, out of charged particles acceptance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600" dirty="0" smtClean="0"/>
              <a:t>Optimized for JLEIC, preliminary implementation in ePHENIX  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5552699" y="2992119"/>
            <a:ext cx="3481506" cy="2160000"/>
            <a:chOff x="5608433" y="3627119"/>
            <a:chExt cx="3481506" cy="2160000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433" y="3627119"/>
              <a:ext cx="3481506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444740" y="3892550"/>
              <a:ext cx="685800" cy="15087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106509" y="5419013"/>
            <a:ext cx="253673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Phase Space:</a:t>
            </a:r>
          </a:p>
          <a:p>
            <a:r>
              <a:rPr lang="it-IT" dirty="0" smtClean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dirty="0" smtClean="0"/>
              <a:t>Momentum: 3-50 GeV/c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57736" y="-42760"/>
            <a:ext cx="533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Dual Radiator RICH in EIC Hadron-</a:t>
            </a:r>
            <a:r>
              <a:rPr lang="en-US" sz="2400" dirty="0" err="1" smtClean="0">
                <a:solidFill>
                  <a:schemeClr val="bg1"/>
                </a:solidFill>
              </a:rPr>
              <a:t>endcap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02902" y="572467"/>
            <a:ext cx="1719899" cy="2190508"/>
            <a:chOff x="6869125" y="3404676"/>
            <a:chExt cx="1719899" cy="21905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860" y="3435184"/>
              <a:ext cx="1716164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69125" y="3404676"/>
              <a:ext cx="91851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ePHENIX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293452" y="3665371"/>
              <a:ext cx="1113947" cy="18527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Curved Connector 42"/>
          <p:cNvCxnSpPr>
            <a:stCxn id="42" idx="1"/>
          </p:cNvCxnSpPr>
          <p:nvPr/>
        </p:nvCxnSpPr>
        <p:spPr>
          <a:xfrm rot="10800000" flipV="1">
            <a:off x="5552699" y="1759551"/>
            <a:ext cx="1574530" cy="6915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37" idx="0"/>
          </p:cNvCxnSpPr>
          <p:nvPr/>
        </p:nvCxnSpPr>
        <p:spPr>
          <a:xfrm rot="16200000" flipV="1">
            <a:off x="6239079" y="1764722"/>
            <a:ext cx="806450" cy="2179205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36080" y="465459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JLEIC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6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54780" y="379056"/>
            <a:ext cx="5112000" cy="2825936"/>
            <a:chOff x="3954780" y="415340"/>
            <a:chExt cx="5112000" cy="28259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780" y="559571"/>
              <a:ext cx="5112000" cy="268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417786" y="415340"/>
              <a:ext cx="1197428" cy="256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356" y="421247"/>
              <a:ext cx="1535115" cy="256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91046" y="3260742"/>
            <a:ext cx="4333507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Hadron identification (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/K/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p): provides better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than 3 sigma </a:t>
            </a:r>
            <a:r>
              <a:rPr lang="en-US" sz="1600" dirty="0" smtClean="0">
                <a:latin typeface="Arial"/>
                <a:cs typeface="Arial"/>
              </a:rPr>
              <a:t>from ~3 up </a:t>
            </a:r>
            <a:r>
              <a:rPr lang="en-US" sz="1600" dirty="0">
                <a:latin typeface="Arial"/>
                <a:cs typeface="Arial"/>
              </a:rPr>
              <a:t>to ~50 </a:t>
            </a:r>
            <a:r>
              <a:rPr lang="en-US" sz="1600" dirty="0" smtClean="0">
                <a:latin typeface="Arial"/>
                <a:cs typeface="Arial"/>
              </a:rPr>
              <a:t>GeV/c </a:t>
            </a:r>
            <a:r>
              <a:rPr lang="en-US" sz="1600" dirty="0">
                <a:latin typeface="Arial"/>
                <a:cs typeface="Arial"/>
              </a:rPr>
              <a:t>for </a:t>
            </a:r>
            <a:r>
              <a:rPr lang="en-US" sz="1600" dirty="0">
                <a:latin typeface="Arial" charset="0"/>
                <a:ea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dirty="0" smtClean="0">
                <a:latin typeface="Arial"/>
                <a:cs typeface="Arial"/>
              </a:rPr>
              <a:t>K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37" y="3959553"/>
            <a:ext cx="8998200" cy="2586251"/>
            <a:chOff x="63137" y="3995837"/>
            <a:chExt cx="8998200" cy="2586251"/>
          </a:xfrm>
        </p:grpSpPr>
        <p:sp>
          <p:nvSpPr>
            <p:cNvPr id="4" name="Rectangle 3"/>
            <p:cNvSpPr/>
            <p:nvPr/>
          </p:nvSpPr>
          <p:spPr>
            <a:xfrm>
              <a:off x="63137" y="4006725"/>
              <a:ext cx="8998200" cy="25753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065" y="4350697"/>
              <a:ext cx="4410443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87" y="4350697"/>
              <a:ext cx="4421333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36500" y="3995837"/>
              <a:ext cx="332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006600"/>
                  </a:solidFill>
                </a:rPr>
                <a:t>Single Photon Angular resolution</a:t>
              </a:r>
              <a:endParaRPr lang="en-US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579" y="590089"/>
            <a:ext cx="43492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b="1" dirty="0" smtClean="0">
                <a:solidFill>
                  <a:srgbClr val="006600"/>
                </a:solidFill>
              </a:rPr>
              <a:t>Montecarlo: GEMC (Geant4)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rgbClr val="0000FF"/>
                </a:solidFill>
              </a:rPr>
              <a:t>Acrylic </a:t>
            </a:r>
            <a:r>
              <a:rPr lang="it-IT" sz="1700" dirty="0">
                <a:solidFill>
                  <a:srgbClr val="0000FF"/>
                </a:solidFill>
              </a:rPr>
              <a:t>Filter </a:t>
            </a:r>
            <a:r>
              <a:rPr lang="it-IT" sz="1700" dirty="0" smtClean="0">
                <a:solidFill>
                  <a:srgbClr val="0000FF"/>
                </a:solidFill>
              </a:rPr>
              <a:t>(&lt;300nm</a:t>
            </a:r>
            <a:r>
              <a:rPr lang="it-IT" sz="1700" dirty="0">
                <a:solidFill>
                  <a:srgbClr val="0000FF"/>
                </a:solidFill>
              </a:rPr>
              <a:t>) after the aerogel to </a:t>
            </a:r>
            <a:r>
              <a:rPr lang="it-IT" sz="1700" dirty="0" smtClean="0">
                <a:solidFill>
                  <a:srgbClr val="0000FF"/>
                </a:solidFill>
              </a:rPr>
              <a:t>minimize Rayleigh scattering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rgbClr val="0000FF"/>
                </a:solidFill>
              </a:rPr>
              <a:t>Mirror quality from </a:t>
            </a:r>
            <a:r>
              <a:rPr lang="it-IT" sz="1700" dirty="0" smtClean="0">
                <a:solidFill>
                  <a:srgbClr val="0000FF"/>
                </a:solidFill>
              </a:rPr>
              <a:t>CLAS12</a:t>
            </a:r>
            <a:endParaRPr lang="it-IT" sz="1700" dirty="0">
              <a:solidFill>
                <a:srgbClr val="0000FF"/>
              </a:solidFill>
            </a:endParaRP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rgbClr val="0000FF"/>
                </a:solidFill>
              </a:rPr>
              <a:t>PMT 3x3 mm pixel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dirty="0" smtClean="0">
                <a:solidFill>
                  <a:srgbClr val="0000FF"/>
                </a:solidFill>
              </a:rPr>
              <a:t>QE from </a:t>
            </a:r>
            <a:r>
              <a:rPr lang="it-IT" sz="1700" dirty="0" err="1" smtClean="0">
                <a:solidFill>
                  <a:srgbClr val="0000FF"/>
                </a:solidFill>
              </a:rPr>
              <a:t>real</a:t>
            </a:r>
            <a:r>
              <a:rPr lang="it-IT" sz="1700" dirty="0" smtClean="0">
                <a:solidFill>
                  <a:srgbClr val="0000FF"/>
                </a:solidFill>
              </a:rPr>
              <a:t> CLAS12/PMT data (200-500 nm)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rgbClr val="9B1C23"/>
                </a:solidFill>
              </a:rPr>
              <a:t>Tracking accuracy 0.5 </a:t>
            </a:r>
            <a:r>
              <a:rPr lang="it-IT" sz="1700" b="1" dirty="0" smtClean="0">
                <a:solidFill>
                  <a:srgbClr val="9B1C23"/>
                </a:solidFill>
              </a:rPr>
              <a:t>mrad</a:t>
            </a:r>
            <a:endParaRPr lang="en-US" sz="1700" b="1" dirty="0" smtClean="0">
              <a:solidFill>
                <a:srgbClr val="9B1C23"/>
              </a:solidFill>
            </a:endParaRP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9B1C23"/>
                </a:solidFill>
              </a:rPr>
              <a:t>Include </a:t>
            </a:r>
            <a:r>
              <a:rPr lang="en-US" sz="1700" b="1" dirty="0">
                <a:solidFill>
                  <a:srgbClr val="9B1C23"/>
                </a:solidFill>
              </a:rPr>
              <a:t>3T central magnetic </a:t>
            </a:r>
            <a:r>
              <a:rPr lang="en-US" sz="1700" b="1" dirty="0" smtClean="0">
                <a:solidFill>
                  <a:srgbClr val="9B1C23"/>
                </a:solidFill>
              </a:rPr>
              <a:t>field</a:t>
            </a:r>
            <a:endParaRPr lang="it-IT" sz="1700" b="1" dirty="0">
              <a:solidFill>
                <a:srgbClr val="9B1C23"/>
              </a:solidFill>
            </a:endParaRP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700" b="1" dirty="0">
                <a:solidFill>
                  <a:schemeClr val="accent4">
                    <a:lumMod val="50000"/>
                  </a:schemeClr>
                </a:solidFill>
              </a:rPr>
              <a:t>Cherenkov Angle reconstruction based on Inverse Ray </a:t>
            </a:r>
            <a:r>
              <a:rPr lang="it-IT" sz="1700" b="1" dirty="0" smtClean="0">
                <a:solidFill>
                  <a:schemeClr val="accent4">
                    <a:lumMod val="50000"/>
                  </a:schemeClr>
                </a:solidFill>
              </a:rPr>
              <a:t>Tracing</a:t>
            </a:r>
            <a:endParaRPr lang="en-US" sz="17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69211" y="-42760"/>
            <a:ext cx="551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MonteCarlo</a:t>
            </a:r>
            <a:r>
              <a:rPr lang="en-US" sz="2400" dirty="0" smtClean="0">
                <a:solidFill>
                  <a:schemeClr val="bg1"/>
                </a:solidFill>
              </a:rPr>
              <a:t> Expected Performance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9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75261" y="2558159"/>
            <a:ext cx="3570176" cy="210402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it-IT" sz="2200" i="1" dirty="0" smtClean="0"/>
              <a:t>Implemented efficient event based reconstruction method:</a:t>
            </a:r>
          </a:p>
          <a:p>
            <a:pPr marL="177800"/>
            <a:r>
              <a:rPr lang="it-IT" sz="2200" dirty="0" smtClean="0"/>
              <a:t>it maximizes 2 </a:t>
            </a:r>
            <a:r>
              <a:rPr lang="it-IT" sz="2200" dirty="0"/>
              <a:t>l</a:t>
            </a:r>
            <a:r>
              <a:rPr lang="it-IT" sz="2200" dirty="0" smtClean="0"/>
              <a:t>ikelihood functions in sequence to reduce significantly the computational efforts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13173" y="5600150"/>
            <a:ext cx="5143531" cy="92333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85725"/>
            <a:r>
              <a:rPr lang="it-IT" dirty="0" smtClean="0"/>
              <a:t>Brute </a:t>
            </a:r>
            <a:r>
              <a:rPr lang="it-IT" dirty="0"/>
              <a:t>Force: </a:t>
            </a:r>
            <a:r>
              <a:rPr lang="it-IT" dirty="0" smtClean="0"/>
              <a:t>up to </a:t>
            </a:r>
            <a:r>
              <a:rPr lang="it-IT" b="1" dirty="0" smtClean="0">
                <a:sym typeface="Symbol"/>
              </a:rPr>
              <a:t></a:t>
            </a:r>
            <a:r>
              <a:rPr lang="it-IT" b="1" dirty="0" smtClean="0"/>
              <a:t>488 </a:t>
            </a:r>
            <a:r>
              <a:rPr lang="it-IT" b="1" dirty="0"/>
              <a:t>billion </a:t>
            </a:r>
            <a:r>
              <a:rPr lang="it-IT" dirty="0"/>
              <a:t>combinations</a:t>
            </a:r>
          </a:p>
          <a:p>
            <a:pPr marL="85725"/>
            <a:r>
              <a:rPr lang="it-IT" dirty="0"/>
              <a:t>Our approach: </a:t>
            </a:r>
            <a:r>
              <a:rPr lang="it-IT" dirty="0" smtClean="0"/>
              <a:t>	</a:t>
            </a:r>
            <a:r>
              <a:rPr lang="it-IT" b="1" dirty="0" smtClean="0"/>
              <a:t>1200</a:t>
            </a:r>
            <a:r>
              <a:rPr lang="it-IT" dirty="0" smtClean="0"/>
              <a:t> </a:t>
            </a:r>
            <a:r>
              <a:rPr lang="it-IT" dirty="0" err="1" smtClean="0"/>
              <a:t>combinations</a:t>
            </a:r>
            <a:r>
              <a:rPr lang="it-IT" dirty="0" smtClean="0"/>
              <a:t> </a:t>
            </a:r>
          </a:p>
          <a:p>
            <a:pPr marL="85725"/>
            <a:r>
              <a:rPr lang="it-IT" dirty="0" smtClean="0">
                <a:solidFill>
                  <a:srgbClr val="006600"/>
                </a:solidFill>
              </a:rPr>
              <a:t>… </a:t>
            </a:r>
            <a:r>
              <a:rPr lang="it-IT" b="1" i="1" dirty="0" smtClean="0">
                <a:solidFill>
                  <a:srgbClr val="006600"/>
                </a:solidFill>
              </a:rPr>
              <a:t>and it seems to perform pretty well </a:t>
            </a:r>
            <a:r>
              <a:rPr lang="it-IT" dirty="0">
                <a:solidFill>
                  <a:srgbClr val="006600"/>
                </a:solidFill>
              </a:rPr>
              <a:t> </a:t>
            </a:r>
            <a:r>
              <a:rPr lang="it-IT" dirty="0" smtClean="0">
                <a:solidFill>
                  <a:srgbClr val="006600"/>
                </a:solidFill>
              </a:rPr>
              <a:t>(see above)</a:t>
            </a:r>
            <a:endParaRPr lang="it-IT" dirty="0">
              <a:solidFill>
                <a:srgbClr val="0066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 rot="174412">
            <a:off x="384688" y="5611376"/>
            <a:ext cx="3185950" cy="764077"/>
          </a:xfrm>
          <a:prstGeom prst="homePlate">
            <a:avLst>
              <a:gd name="adj" fmla="val 32339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Example: event with 2 tracks and 15 </a:t>
            </a:r>
            <a:r>
              <a:rPr lang="it-IT" sz="2000" dirty="0" smtClean="0">
                <a:solidFill>
                  <a:schemeClr val="tx1"/>
                </a:solidFill>
              </a:rPr>
              <a:t>hits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6324" y="-42760"/>
            <a:ext cx="540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IRT Event Based Reconstruction for </a:t>
            </a:r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2" y="939797"/>
            <a:ext cx="3609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smtClean="0">
                <a:solidFill>
                  <a:schemeClr val="accent4">
                    <a:lumMod val="50000"/>
                  </a:schemeClr>
                </a:solidFill>
              </a:rPr>
              <a:t>PYTHIA based DIS events: </a:t>
            </a:r>
            <a:r>
              <a:rPr lang="it-IT" sz="2400" dirty="0" smtClean="0">
                <a:solidFill>
                  <a:schemeClr val="accent4">
                    <a:lumMod val="50000"/>
                  </a:schemeClr>
                </a:solidFill>
                <a:sym typeface="Symbol"/>
              </a:rPr>
              <a:t></a:t>
            </a:r>
            <a:r>
              <a:rPr lang="it-IT" sz="2400" dirty="0" smtClean="0">
                <a:solidFill>
                  <a:schemeClr val="accent4">
                    <a:lumMod val="50000"/>
                  </a:schemeClr>
                </a:solidFill>
              </a:rPr>
              <a:t>20% with multiple tracks &amp; overlapping rings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Line Callout 2 (Border and Accent Bar) 22"/>
          <p:cNvSpPr/>
          <p:nvPr/>
        </p:nvSpPr>
        <p:spPr>
          <a:xfrm>
            <a:off x="175261" y="446118"/>
            <a:ext cx="1728192" cy="297324"/>
          </a:xfrm>
          <a:prstGeom prst="accentBorderCallout2">
            <a:avLst>
              <a:gd name="adj1" fmla="val 46209"/>
              <a:gd name="adj2" fmla="val 101449"/>
              <a:gd name="adj3" fmla="val 24852"/>
              <a:gd name="adj4" fmla="val 109617"/>
              <a:gd name="adj5" fmla="val -22729"/>
              <a:gd name="adj6" fmla="val 118013"/>
            </a:avLst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it-IT" sz="1600" dirty="0" smtClean="0">
                <a:solidFill>
                  <a:schemeClr val="tx1"/>
                </a:solidFill>
              </a:rPr>
              <a:t>Inverse Ray-Tracing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03133" y="525191"/>
            <a:ext cx="5110583" cy="5003542"/>
            <a:chOff x="4537614" y="542125"/>
            <a:chExt cx="4476102" cy="432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/>
          </p:blipFill>
          <p:spPr>
            <a:xfrm>
              <a:off x="4537614" y="542125"/>
              <a:ext cx="4476102" cy="4320000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130920" y="2859865"/>
                  <a:ext cx="434058" cy="1727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300" b="0" i="1" smtClean="0">
                            <a:latin typeface="Cambria Math"/>
                          </a:rPr>
                          <m:t>𝐾</m:t>
                        </m:r>
                        <m:r>
                          <a:rPr lang="it-IT" sz="1300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it-IT" sz="13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oMath>
                    </m:oMathPara>
                  </a14:m>
                  <a:endParaRPr lang="en-US" sz="13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0920" y="2859865"/>
                  <a:ext cx="434058" cy="17272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8642" r="-3704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65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1016113" y="120368"/>
            <a:ext cx="7670687" cy="69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99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</a:t>
            </a:r>
            <a:endParaRPr lang="it-IT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99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endParaRPr lang="it-IT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5"/>
          <p:cNvSpPr/>
          <p:nvPr/>
        </p:nvSpPr>
        <p:spPr>
          <a:xfrm>
            <a:off x="880975" y="591181"/>
            <a:ext cx="7320767" cy="1305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82563" indent="-18256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Use Bayesian Inference to efficiently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maximize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proper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 of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b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-K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Cherenkov angles separation in critical phase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space regions</a:t>
            </a:r>
            <a:b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	(e.g. TOF-aerogel, aerogel-gas transitions, high momentum limit …)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CustomShape 4"/>
          <p:cNvSpPr/>
          <p:nvPr/>
        </p:nvSpPr>
        <p:spPr>
          <a:xfrm>
            <a:off x="766266" y="5379005"/>
            <a:ext cx="7435476" cy="10351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82563" indent="-182563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/>
              <a:t>optimization approach can be ported to any </a:t>
            </a:r>
            <a:r>
              <a:rPr lang="it-IT" dirty="0" smtClean="0"/>
              <a:t>detector (or combination of detectors) development </a:t>
            </a:r>
            <a:r>
              <a:rPr lang="it-IT" dirty="0"/>
              <a:t>where a detailed MonteCarlo </a:t>
            </a:r>
            <a:r>
              <a:rPr lang="it-IT" dirty="0" smtClean="0"/>
              <a:t>exists</a:t>
            </a:r>
            <a:endParaRPr lang="it-IT" dirty="0"/>
          </a:p>
        </p:txBody>
      </p:sp>
      <p:sp>
        <p:nvSpPr>
          <p:cNvPr id="2" name="Rectangle 1"/>
          <p:cNvSpPr/>
          <p:nvPr/>
        </p:nvSpPr>
        <p:spPr>
          <a:xfrm>
            <a:off x="4411405" y="4266974"/>
            <a:ext cx="4609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Corrent implementation </a:t>
            </a:r>
            <a:r>
              <a:rPr lang="it-IT" dirty="0"/>
              <a:t>uses </a:t>
            </a:r>
            <a:r>
              <a:rPr lang="it-IT" dirty="0" smtClean="0"/>
              <a:t>8 parameters, but is not limited to them.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20732" y="-42760"/>
            <a:ext cx="5993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Model Integrated in Bayesian Optimizer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498964">
            <a:off x="1687869" y="3181166"/>
            <a:ext cx="495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3">
                    <a:lumMod val="75000"/>
                  </a:schemeClr>
                </a:solidFill>
              </a:rPr>
              <a:t>Machine Learning Approach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" y="1982705"/>
            <a:ext cx="4237654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85" y="2042059"/>
            <a:ext cx="458781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1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599517"/>
              </p:ext>
            </p:extLst>
          </p:nvPr>
        </p:nvGraphicFramePr>
        <p:xfrm>
          <a:off x="83821" y="772158"/>
          <a:ext cx="8961120" cy="5496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50"/>
                <a:gridCol w="2193629"/>
                <a:gridCol w="2042160"/>
                <a:gridCol w="37261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Component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Function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Specs/Requirements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Critical Issues / Comments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</a:tr>
              <a:tr h="370840">
                <a:tc>
                  <a:txBody>
                    <a:bodyPr/>
                    <a:lstStyle/>
                    <a:p>
                      <a:endParaRPr lang="it-IT" sz="1400" dirty="0" smtClean="0"/>
                    </a:p>
                    <a:p>
                      <a:r>
                        <a:rPr lang="it-IT" sz="1400" b="1" dirty="0" err="1" smtClean="0"/>
                        <a:t>Mechanics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Support all other components and services</a:t>
                      </a:r>
                    </a:p>
                    <a:p>
                      <a:r>
                        <a:rPr lang="it-IT" sz="1400" dirty="0" smtClean="0"/>
                        <a:t>Keep in position and aligned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Large volume gas and</a:t>
                      </a:r>
                      <a:r>
                        <a:rPr lang="it-IT" sz="1400" baseline="0" dirty="0" smtClean="0"/>
                        <a:t> light tightness; alignment of components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Technically demanding but feasible; </a:t>
                      </a:r>
                    </a:p>
                    <a:p>
                      <a:r>
                        <a:rPr lang="it-IT" sz="1400" dirty="0" smtClean="0"/>
                        <a:t>no major challenges expected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Optics (Mirrors)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Focus (expecially for gas) and deflect photons out of particle acceptance and reduce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sensor surface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sub-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it-IT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reflectivity 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  <a:sym typeface="Symbol"/>
                        </a:rPr>
                        <a:t> 90%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low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material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budget</a:t>
                      </a:r>
                      <a:endParaRPr lang="it-IT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Spherical mirrors technology of CLAS12 suitable (optical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fiber and/or glass skin)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  <a:sym typeface="Symbol"/>
                        </a:rPr>
                        <a:t>similar geometry; </a:t>
                      </a:r>
                    </a:p>
                    <a:p>
                      <a:r>
                        <a:rPr lang="it-IT" sz="14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Development for cost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reduction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Aerogel</a:t>
                      </a:r>
                      <a:r>
                        <a:rPr lang="it-IT" sz="1400" b="1" baseline="0" dirty="0" smtClean="0"/>
                        <a:t> 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Cover Low Mom.</a:t>
                      </a:r>
                      <a:r>
                        <a:rPr lang="it-IT" sz="1400" baseline="0" dirty="0" smtClean="0"/>
                        <a:t> Range between TOF and Gas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ym typeface="Symbol"/>
                        </a:rPr>
                        <a:t></a:t>
                      </a:r>
                      <a:r>
                        <a:rPr lang="it-IT" sz="1400" dirty="0" smtClean="0"/>
                        <a:t>3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 smtClean="0"/>
                        <a:t>-K separation up to </a:t>
                      </a:r>
                      <a:r>
                        <a:rPr lang="it-IT" sz="1400" dirty="0" smtClean="0">
                          <a:sym typeface="Symbol"/>
                        </a:rPr>
                        <a:t>Gas</a:t>
                      </a:r>
                      <a:r>
                        <a:rPr lang="it-IT" sz="1400" baseline="0" dirty="0" smtClean="0">
                          <a:sym typeface="Symbol"/>
                        </a:rPr>
                        <a:t> region (</a:t>
                      </a:r>
                      <a:r>
                        <a:rPr lang="it-IT" sz="1400" dirty="0" smtClean="0">
                          <a:sym typeface="Symbol"/>
                        </a:rPr>
                        <a:t>13</a:t>
                      </a:r>
                      <a:r>
                        <a:rPr lang="it-IT" sz="1400" dirty="0" smtClean="0"/>
                        <a:t> GeV)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Procurement:</a:t>
                      </a:r>
                      <a:r>
                        <a:rPr lang="it-IT" sz="1400" baseline="0" dirty="0" smtClean="0"/>
                        <a:t> currently 1 active provider </a:t>
                      </a:r>
                    </a:p>
                    <a:p>
                      <a:r>
                        <a:rPr lang="it-IT" sz="1400" baseline="0" dirty="0" smtClean="0"/>
                        <a:t>(2 </a:t>
                      </a:r>
                      <a:r>
                        <a:rPr lang="it-IT" sz="1400" baseline="0" dirty="0" err="1" smtClean="0"/>
                        <a:t>main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producers</a:t>
                      </a:r>
                      <a:r>
                        <a:rPr lang="it-IT" sz="1400" baseline="0" dirty="0" smtClean="0"/>
                        <a:t> + 1 </a:t>
                      </a:r>
                      <a:r>
                        <a:rPr lang="it-IT" sz="1400" baseline="0" dirty="0" err="1" smtClean="0"/>
                        <a:t>potential</a:t>
                      </a:r>
                      <a:r>
                        <a:rPr lang="it-IT" sz="1400" baseline="0" dirty="0" smtClean="0"/>
                        <a:t>)</a:t>
                      </a:r>
                    </a:p>
                    <a:p>
                      <a:r>
                        <a:rPr lang="it-IT" sz="1400" b="1" dirty="0" smtClean="0"/>
                        <a:t>Long </a:t>
                      </a:r>
                      <a:r>
                        <a:rPr lang="it-IT" sz="1400" b="1" baseline="0" dirty="0" err="1" smtClean="0"/>
                        <a:t>term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dirty="0" smtClean="0"/>
                        <a:t>stability </a:t>
                      </a:r>
                      <a:r>
                        <a:rPr lang="it-IT" sz="1400" b="1" dirty="0" err="1" smtClean="0"/>
                        <a:t>assessment</a:t>
                      </a:r>
                      <a:r>
                        <a:rPr lang="it-IT" sz="1400" b="1" baseline="0" dirty="0" smtClean="0"/>
                        <a:t> in </a:t>
                      </a:r>
                      <a:r>
                        <a:rPr lang="it-IT" sz="1400" b="1" baseline="0" dirty="0" err="1" smtClean="0"/>
                        <a:t>conjunction</a:t>
                      </a:r>
                      <a:r>
                        <a:rPr lang="it-IT" sz="1400" b="1" baseline="0" dirty="0" smtClean="0"/>
                        <a:t> with gas 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Gas </a:t>
                      </a:r>
                    </a:p>
                    <a:p>
                      <a:r>
                        <a:rPr lang="it-IT" sz="1400" b="1" dirty="0" err="1" smtClean="0"/>
                        <a:t>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Cover High</a:t>
                      </a:r>
                      <a:r>
                        <a:rPr lang="it-IT" sz="1400" baseline="0" dirty="0" smtClean="0"/>
                        <a:t> Mom. </a:t>
                      </a:r>
                      <a:r>
                        <a:rPr lang="it-IT" sz="1400" baseline="0" dirty="0" err="1" smtClean="0"/>
                        <a:t>Range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above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ym typeface="Symbol"/>
                        </a:rPr>
                        <a:t></a:t>
                      </a:r>
                      <a:r>
                        <a:rPr lang="it-IT" sz="1400" dirty="0" smtClean="0"/>
                        <a:t>3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 smtClean="0"/>
                        <a:t>-K separation up to </a:t>
                      </a:r>
                      <a:r>
                        <a:rPr lang="it-IT" sz="1400" dirty="0" smtClean="0">
                          <a:sym typeface="Symbol"/>
                        </a:rPr>
                        <a:t>50</a:t>
                      </a:r>
                      <a:r>
                        <a:rPr lang="it-IT" sz="1400" dirty="0" smtClean="0"/>
                        <a:t> GeV and overlap to 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 smtClean="0"/>
                        <a:t>Greenhouse</a:t>
                      </a:r>
                      <a:r>
                        <a:rPr lang="it-IT" sz="1400" b="0" baseline="0" dirty="0" smtClean="0"/>
                        <a:t> gas: potential </a:t>
                      </a:r>
                      <a:r>
                        <a:rPr lang="it-IT" sz="1400" b="0" baseline="0" dirty="0" err="1" smtClean="0"/>
                        <a:t>procurement</a:t>
                      </a:r>
                      <a:r>
                        <a:rPr lang="it-IT" sz="1400" b="0" baseline="0" dirty="0" smtClean="0"/>
                        <a:t> </a:t>
                      </a:r>
                      <a:r>
                        <a:rPr lang="it-IT" sz="1400" b="0" baseline="0" dirty="0" err="1" smtClean="0"/>
                        <a:t>issue</a:t>
                      </a:r>
                      <a:endParaRPr lang="it-IT" sz="1400" b="0" baseline="0" dirty="0" smtClean="0"/>
                    </a:p>
                    <a:p>
                      <a:r>
                        <a:rPr lang="it-IT" sz="1400" b="1" baseline="0" dirty="0" err="1" smtClean="0"/>
                        <a:t>Search</a:t>
                      </a:r>
                      <a:r>
                        <a:rPr lang="it-IT" sz="1400" b="1" baseline="0" dirty="0" smtClean="0"/>
                        <a:t> for </a:t>
                      </a:r>
                      <a:r>
                        <a:rPr lang="it-IT" sz="1400" b="1" baseline="0" dirty="0" err="1" smtClean="0"/>
                        <a:t>alternatives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Photon</a:t>
                      </a:r>
                      <a:r>
                        <a:rPr lang="it-IT" sz="1400" b="1" baseline="0" dirty="0" smtClean="0"/>
                        <a:t> Detector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Single photon spatial detection</a:t>
                      </a:r>
                      <a:r>
                        <a:rPr lang="it-IT" sz="1400" baseline="0" dirty="0" smtClean="0"/>
                        <a:t> 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Magnetic field tolerant and radiation hardness; </a:t>
                      </a:r>
                      <a:r>
                        <a:rPr lang="it-IT" sz="1400" dirty="0" smtClean="0">
                          <a:sym typeface="Symbol"/>
                        </a:rPr>
                        <a:t> few </a:t>
                      </a:r>
                      <a:r>
                        <a:rPr lang="it-IT" sz="1400" dirty="0" smtClean="0"/>
                        <a:t>mm spatial resolution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 smtClean="0"/>
                        <a:t>MCP-PMT is likely doable, </a:t>
                      </a:r>
                      <a:r>
                        <a:rPr lang="it-IT" sz="1400" b="0" dirty="0" err="1" smtClean="0"/>
                        <a:t>but</a:t>
                      </a:r>
                      <a:r>
                        <a:rPr lang="it-IT" sz="1400" b="0" dirty="0" smtClean="0"/>
                        <a:t> </a:t>
                      </a:r>
                      <a:r>
                        <a:rPr lang="it-IT" sz="1400" b="0" dirty="0" err="1" smtClean="0"/>
                        <a:t>expensive</a:t>
                      </a:r>
                      <a:r>
                        <a:rPr lang="it-IT" sz="1400" b="0" dirty="0" smtClean="0"/>
                        <a:t>.</a:t>
                      </a:r>
                      <a:r>
                        <a:rPr lang="it-IT" sz="1400" b="0" baseline="0" dirty="0" smtClean="0"/>
                        <a:t> </a:t>
                      </a:r>
                    </a:p>
                    <a:p>
                      <a:r>
                        <a:rPr lang="it-IT" sz="1400" dirty="0" smtClean="0"/>
                        <a:t>LAPPD may represent an alternative. </a:t>
                      </a:r>
                    </a:p>
                    <a:p>
                      <a:r>
                        <a:rPr lang="it-IT" sz="1400" b="1" dirty="0" smtClean="0"/>
                        <a:t>R&amp;D on SiPM:</a:t>
                      </a:r>
                      <a:r>
                        <a:rPr lang="it-IT" sz="1400" dirty="0" smtClean="0"/>
                        <a:t> a promising, quicky improving, </a:t>
                      </a:r>
                      <a:r>
                        <a:rPr lang="it-IT" sz="1400" dirty="0" err="1" smtClean="0"/>
                        <a:t>wordwide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pursued</a:t>
                      </a:r>
                      <a:r>
                        <a:rPr lang="it-IT" sz="1400" dirty="0" smtClean="0"/>
                        <a:t>, and </a:t>
                      </a:r>
                      <a:r>
                        <a:rPr lang="it-IT" sz="1400" baseline="0" dirty="0" smtClean="0"/>
                        <a:t>cheap </a:t>
                      </a:r>
                      <a:r>
                        <a:rPr lang="it-IT" sz="1400" dirty="0" smtClean="0"/>
                        <a:t>technology. </a:t>
                      </a:r>
                      <a:endParaRPr lang="en-US" sz="1400" dirty="0" smtClean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Electronics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Amplify and shape </a:t>
                      </a:r>
                      <a:r>
                        <a:rPr lang="it-IT" sz="1400" baseline="0" dirty="0" smtClean="0"/>
                        <a:t>single photon analog signal, convert to digital, transfer to DAQ nodes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Low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noise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r>
                        <a:rPr lang="it-IT" sz="1400" baseline="0" dirty="0" smtClean="0"/>
                        <a:t>Time res. </a:t>
                      </a:r>
                      <a:r>
                        <a:rPr lang="it-IT" sz="1400" baseline="0" dirty="0" smtClean="0">
                          <a:sym typeface="Symbol"/>
                        </a:rPr>
                        <a:t> 0.5 ns</a:t>
                      </a:r>
                    </a:p>
                    <a:p>
                      <a:r>
                        <a:rPr lang="it-IT" sz="1400" baseline="0" dirty="0" smtClean="0">
                          <a:latin typeface="Symbol" panose="05050102010706020507" pitchFamily="18" charset="2"/>
                          <a:sym typeface="Symbol"/>
                        </a:rPr>
                        <a:t>m</a:t>
                      </a:r>
                      <a:r>
                        <a:rPr lang="it-IT" sz="1400" baseline="0" dirty="0" smtClean="0">
                          <a:sym typeface="Symbol"/>
                        </a:rPr>
                        <a:t>s signal latency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MAROC3 based readout available for prototyping;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final</a:t>
                      </a:r>
                      <a:r>
                        <a:rPr lang="it-IT" sz="1400" dirty="0" smtClean="0"/>
                        <a:t> choice will depend on sensor</a:t>
                      </a:r>
                      <a:r>
                        <a:rPr lang="it-IT" sz="1400" baseline="0" dirty="0" smtClean="0"/>
                        <a:t>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ASIC </a:t>
                      </a:r>
                      <a:r>
                        <a:rPr lang="it-IT" sz="1400" b="1" baseline="0" dirty="0" err="1" smtClean="0"/>
                        <a:t>development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baseline="0" dirty="0" smtClean="0"/>
                        <a:t>for </a:t>
                      </a:r>
                      <a:r>
                        <a:rPr lang="it-IT" sz="1400" b="1" baseline="0" dirty="0" err="1" smtClean="0"/>
                        <a:t>optimised</a:t>
                      </a:r>
                      <a:r>
                        <a:rPr lang="it-IT" sz="1400" b="1" baseline="0" dirty="0" smtClean="0"/>
                        <a:t>  streaming </a:t>
                      </a:r>
                      <a:r>
                        <a:rPr lang="it-IT" sz="1400" b="1" baseline="0" dirty="0" err="1" smtClean="0"/>
                        <a:t>readout</a:t>
                      </a:r>
                      <a:r>
                        <a:rPr lang="it-IT" sz="1400" b="1" baseline="0" dirty="0" smtClean="0"/>
                        <a:t> (</a:t>
                      </a:r>
                      <a:r>
                        <a:rPr lang="it-IT" sz="1400" b="1" baseline="0" dirty="0" err="1" smtClean="0"/>
                        <a:t>discrimination</a:t>
                      </a:r>
                      <a:r>
                        <a:rPr lang="it-IT" sz="1400" b="1" baseline="0" dirty="0" smtClean="0"/>
                        <a:t> vs </a:t>
                      </a:r>
                      <a:r>
                        <a:rPr lang="it-IT" sz="1400" b="1" baseline="0" dirty="0" err="1" smtClean="0"/>
                        <a:t>sampling</a:t>
                      </a:r>
                      <a:r>
                        <a:rPr lang="it-IT" sz="1400" b="1" baseline="0" dirty="0" smtClean="0"/>
                        <a:t>)</a:t>
                      </a:r>
                      <a:endParaRPr lang="en-US" sz="1400" b="1" dirty="0" smtClean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97567" y="-42760"/>
            <a:ext cx="444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Key Hardware Components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485665" y="539231"/>
            <a:ext cx="4658335" cy="587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485665" y="4426856"/>
            <a:ext cx="4658335" cy="20773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73779" y="1313316"/>
            <a:ext cx="4083169" cy="1713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Neutron </a:t>
            </a:r>
            <a:r>
              <a:rPr lang="en-US" sz="1400" b="1" dirty="0" err="1" smtClean="0"/>
              <a:t>Fluence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Moderate </a:t>
            </a:r>
            <a:r>
              <a:rPr lang="en-US" sz="1400" dirty="0" smtClean="0"/>
              <a:t>except for very forward regions</a:t>
            </a:r>
          </a:p>
          <a:p>
            <a:r>
              <a:rPr lang="en-US" sz="1400" dirty="0" smtClean="0"/>
              <a:t>Reference value ~ 10 </a:t>
            </a:r>
            <a:r>
              <a:rPr lang="en-US" sz="1400" baseline="30000" dirty="0" smtClean="0"/>
              <a:t>11 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 smtClean="0"/>
              <a:t>/cm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several years at max </a:t>
            </a:r>
            <a:r>
              <a:rPr lang="en-US" sz="1400" dirty="0" err="1" smtClean="0"/>
              <a:t>lumi</a:t>
            </a:r>
            <a:r>
              <a:rPr lang="en-US" sz="1400" dirty="0" smtClean="0"/>
              <a:t> (10</a:t>
            </a:r>
            <a:r>
              <a:rPr lang="en-US" sz="1400" baseline="30000" dirty="0" smtClean="0"/>
              <a:t>34</a:t>
            </a:r>
            <a:r>
              <a:rPr lang="en-US" sz="1400" dirty="0" smtClean="0"/>
              <a:t>)</a:t>
            </a:r>
          </a:p>
          <a:p>
            <a:endParaRPr lang="en-US" sz="1400" baseline="30000" dirty="0"/>
          </a:p>
          <a:p>
            <a:r>
              <a:rPr lang="en-US" sz="1400" b="1" dirty="0" smtClean="0"/>
              <a:t>SiPM: </a:t>
            </a:r>
            <a:r>
              <a:rPr lang="en-US" sz="1400" b="1" dirty="0" smtClean="0"/>
              <a:t>radiation mitigation for SPE </a:t>
            </a:r>
            <a:r>
              <a:rPr lang="en-US" sz="1400" b="1" dirty="0" smtClean="0"/>
              <a:t>actively studied</a:t>
            </a:r>
          </a:p>
          <a:p>
            <a:r>
              <a:rPr lang="en-US" sz="1400" b="1" dirty="0" smtClean="0"/>
              <a:t>till</a:t>
            </a:r>
            <a:r>
              <a:rPr lang="en-US" sz="1400" b="1" dirty="0" smtClean="0"/>
              <a:t> 10</a:t>
            </a:r>
            <a:r>
              <a:rPr lang="en-US" sz="1400" b="1" baseline="30000" dirty="0" smtClean="0"/>
              <a:t>12</a:t>
            </a:r>
            <a:r>
              <a:rPr lang="en-US" sz="1400" b="1" dirty="0" smtClean="0"/>
              <a:t>  </a:t>
            </a:r>
            <a:r>
              <a:rPr lang="en-US" sz="1400" b="1" dirty="0" err="1"/>
              <a:t>n</a:t>
            </a:r>
            <a:r>
              <a:rPr lang="en-US" sz="1400" b="1" baseline="-25000" dirty="0" err="1"/>
              <a:t>eq</a:t>
            </a:r>
            <a:r>
              <a:rPr lang="en-US" sz="1400" b="1" dirty="0"/>
              <a:t>/</a:t>
            </a:r>
            <a:r>
              <a:rPr lang="en-US" sz="1400" b="1" dirty="0" smtClean="0"/>
              <a:t>cm</a:t>
            </a:r>
            <a:r>
              <a:rPr lang="en-US" sz="1400" b="1" baseline="30000" dirty="0" smtClean="0"/>
              <a:t>2 </a:t>
            </a:r>
            <a:r>
              <a:rPr lang="en-US" sz="1400" b="1" dirty="0" smtClean="0"/>
              <a:t>and above </a:t>
            </a:r>
            <a:r>
              <a:rPr lang="en-US" sz="1400" b="1" dirty="0"/>
              <a:t> </a:t>
            </a:r>
            <a:r>
              <a:rPr lang="hr-HR" sz="1200" dirty="0" smtClean="0"/>
              <a:t>10.1016</a:t>
            </a:r>
            <a:r>
              <a:rPr lang="hr-HR" sz="1200" dirty="0"/>
              <a:t>/j.nima.</a:t>
            </a:r>
            <a:r>
              <a:rPr lang="hr-HR" sz="1200" dirty="0" smtClean="0"/>
              <a:t>2019.01.013</a:t>
            </a:r>
          </a:p>
          <a:p>
            <a:r>
              <a:rPr lang="hr-HR" sz="1200" dirty="0" smtClean="0"/>
              <a:t>                                                             10.1016</a:t>
            </a:r>
            <a:r>
              <a:rPr lang="hr-HR" sz="1200" dirty="0"/>
              <a:t>/j.nima.</a:t>
            </a:r>
            <a:r>
              <a:rPr lang="hr-HR" sz="1200" dirty="0" smtClean="0"/>
              <a:t>2018.10.191</a:t>
            </a:r>
            <a:endParaRPr lang="hr-HR" sz="12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873779" y="3091685"/>
            <a:ext cx="41909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 smtClean="0"/>
          </a:p>
          <a:p>
            <a:r>
              <a:rPr lang="en-US" sz="1400" b="1" dirty="0" smtClean="0"/>
              <a:t>Magnetic Field</a:t>
            </a:r>
            <a:endParaRPr lang="en-US" sz="1400" dirty="0" smtClean="0"/>
          </a:p>
          <a:p>
            <a:r>
              <a:rPr lang="en-US" sz="1400" dirty="0" smtClean="0"/>
              <a:t>~ </a:t>
            </a:r>
            <a:r>
              <a:rPr lang="en-US" sz="1400" dirty="0" smtClean="0"/>
              <a:t>1 T order of magnitude, varying orientation</a:t>
            </a:r>
          </a:p>
          <a:p>
            <a:endParaRPr lang="en-US" sz="1400" dirty="0"/>
          </a:p>
          <a:p>
            <a:r>
              <a:rPr lang="en-US" sz="1400" b="1" dirty="0"/>
              <a:t>SiPM: </a:t>
            </a:r>
            <a:r>
              <a:rPr lang="en-US" sz="1400" b="1" dirty="0" smtClean="0"/>
              <a:t>PET study up to 7 </a:t>
            </a:r>
            <a:r>
              <a:rPr lang="en-US" sz="1400" b="1" dirty="0" smtClean="0"/>
              <a:t>T   </a:t>
            </a:r>
            <a:r>
              <a:rPr lang="is-IS" sz="1200" dirty="0" smtClean="0"/>
              <a:t>10.1109</a:t>
            </a:r>
            <a:r>
              <a:rPr lang="is-IS" sz="1200" dirty="0"/>
              <a:t>/NSSMIC.</a:t>
            </a:r>
            <a:r>
              <a:rPr lang="is-IS" sz="1200" dirty="0" smtClean="0"/>
              <a:t>2008.4774097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20/Mar/2020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E.Cisbani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M.Contalbrigo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err="1" smtClean="0">
                <a:solidFill>
                  <a:srgbClr val="FFFFFF"/>
                </a:solidFill>
              </a:rPr>
              <a:t>dRICH</a:t>
            </a:r>
            <a:r>
              <a:rPr lang="en-US" dirty="0" smtClean="0">
                <a:solidFill>
                  <a:srgbClr val="FFFFFF"/>
                </a:solidFill>
              </a:rPr>
              <a:t> 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10842" y="-57879"/>
            <a:ext cx="343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EIC Detector Environment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8142" y="584019"/>
            <a:ext cx="4485665" cy="3103519"/>
            <a:chOff x="0" y="547735"/>
            <a:chExt cx="4576375" cy="31035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7735"/>
              <a:ext cx="4576375" cy="310351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3312583" y="2296579"/>
              <a:ext cx="254000" cy="190500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1030" y="3829496"/>
            <a:ext cx="4399280" cy="2555772"/>
            <a:chOff x="140811" y="4010916"/>
            <a:chExt cx="4399280" cy="2555772"/>
          </a:xfrm>
        </p:grpSpPr>
        <p:grpSp>
          <p:nvGrpSpPr>
            <p:cNvPr id="6" name="Group 5"/>
            <p:cNvGrpSpPr/>
            <p:nvPr/>
          </p:nvGrpSpPr>
          <p:grpSpPr>
            <a:xfrm>
              <a:off x="140811" y="4010916"/>
              <a:ext cx="4399280" cy="2555772"/>
              <a:chOff x="4744720" y="3955335"/>
              <a:chExt cx="4399280" cy="255577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4720" y="3955335"/>
                <a:ext cx="4399280" cy="2555772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8811717">
                <a:off x="7198113" y="5040801"/>
                <a:ext cx="6719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660066"/>
                    </a:solidFill>
                  </a:rPr>
                  <a:t>dRICH</a:t>
                </a:r>
                <a:endParaRPr lang="en-US" sz="1400" dirty="0" smtClean="0">
                  <a:solidFill>
                    <a:srgbClr val="660066"/>
                  </a:solidFill>
                </a:endParaRPr>
              </a:p>
              <a:p>
                <a:r>
                  <a:rPr lang="en-US" sz="1400" dirty="0" smtClean="0">
                    <a:solidFill>
                      <a:srgbClr val="660066"/>
                    </a:solidFill>
                  </a:rPr>
                  <a:t>sensor</a:t>
                </a:r>
                <a:endParaRPr lang="en-US" sz="1400" dirty="0">
                  <a:solidFill>
                    <a:srgbClr val="660066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4614" y="4108779"/>
              <a:ext cx="1228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Magnetic field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540786" y="5077794"/>
              <a:ext cx="354227" cy="331156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621" y="4933178"/>
            <a:ext cx="1961817" cy="14284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438" y="4912858"/>
            <a:ext cx="1735951" cy="1428462"/>
          </a:xfrm>
          <a:prstGeom prst="rect">
            <a:avLst/>
          </a:prstGeom>
        </p:spPr>
      </p:pic>
      <p:pic>
        <p:nvPicPr>
          <p:cNvPr id="27" name="Picture 26" descr="SIPM_matrix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7" y="4916072"/>
            <a:ext cx="1186814" cy="14127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83503" y="4426856"/>
            <a:ext cx="4733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SiPM SPE capability under study since 2012 @ INFN</a:t>
            </a:r>
          </a:p>
          <a:p>
            <a:r>
              <a:rPr lang="en-US" sz="1200" dirty="0" smtClean="0"/>
              <a:t>Contalbrigo++  NIMA 766 (2014) 22, </a:t>
            </a:r>
            <a:r>
              <a:rPr lang="en-US" sz="1200" dirty="0" err="1" smtClean="0"/>
              <a:t>Balossino</a:t>
            </a:r>
            <a:r>
              <a:rPr lang="en-US" sz="1200" dirty="0" smtClean="0"/>
              <a:t> ++ NIMA876 (2017) 89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73779" y="563167"/>
            <a:ext cx="3672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 smtClean="0"/>
              <a:t>dRICH</a:t>
            </a:r>
            <a:r>
              <a:rPr lang="en-US" sz="1500" b="1" dirty="0" smtClean="0"/>
              <a:t> sensor location relaxes requirements</a:t>
            </a:r>
          </a:p>
          <a:p>
            <a:r>
              <a:rPr lang="en-US" sz="1500" b="1" dirty="0"/>
              <a:t>o</a:t>
            </a:r>
            <a:r>
              <a:rPr lang="en-US" sz="1500" b="1" dirty="0" smtClean="0"/>
              <a:t>n neutron dose and material budget</a:t>
            </a:r>
            <a:endParaRPr lang="en-US" sz="15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7233" y="944372"/>
            <a:ext cx="258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Neutron flux</a:t>
            </a:r>
            <a:r>
              <a:rPr lang="en-US" sz="1200" dirty="0" smtClean="0">
                <a:solidFill>
                  <a:schemeClr val="bg1"/>
                </a:solidFill>
              </a:rPr>
              <a:t> (Courtesy of A. </a:t>
            </a:r>
            <a:r>
              <a:rPr lang="en-US" sz="1200" dirty="0" err="1" smtClean="0">
                <a:solidFill>
                  <a:schemeClr val="bg1"/>
                </a:solidFill>
              </a:rPr>
              <a:t>Kiselev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9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12967</TotalTime>
  <Words>1642</Words>
  <Application>Microsoft Macintosh PowerPoint</Application>
  <PresentationFormat>On-screen Show (4:3)</PresentationFormat>
  <Paragraphs>254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Theme</vt:lpstr>
      <vt:lpstr>Dual Ring Imaging Cherenkov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psTOF Self-Determined Start Time Study</dc:title>
  <dc:creator>Mickey Chiu</dc:creator>
  <cp:lastModifiedBy>Marco Contalbrigo</cp:lastModifiedBy>
  <cp:revision>780</cp:revision>
  <dcterms:created xsi:type="dcterms:W3CDTF">2017-01-16T16:17:30Z</dcterms:created>
  <dcterms:modified xsi:type="dcterms:W3CDTF">2020-03-19T13:01:28Z</dcterms:modified>
</cp:coreProperties>
</file>