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091" r:id="rId2"/>
    <p:sldId id="1127" r:id="rId3"/>
    <p:sldId id="1090" r:id="rId4"/>
    <p:sldId id="1142" r:id="rId5"/>
    <p:sldId id="1156" r:id="rId6"/>
    <p:sldId id="1140" r:id="rId7"/>
    <p:sldId id="1094" r:id="rId8"/>
    <p:sldId id="1099" r:id="rId9"/>
    <p:sldId id="1143" r:id="rId10"/>
    <p:sldId id="1155" r:id="rId11"/>
    <p:sldId id="1104" r:id="rId12"/>
    <p:sldId id="1126" r:id="rId13"/>
    <p:sldId id="1105" r:id="rId14"/>
    <p:sldId id="1096" r:id="rId15"/>
    <p:sldId id="1113" r:id="rId16"/>
    <p:sldId id="1138" r:id="rId17"/>
    <p:sldId id="1133" r:id="rId18"/>
    <p:sldId id="1070" r:id="rId19"/>
    <p:sldId id="1088" r:id="rId20"/>
    <p:sldId id="1087" r:id="rId21"/>
    <p:sldId id="1118" r:id="rId22"/>
    <p:sldId id="1114" r:id="rId23"/>
    <p:sldId id="1115" r:id="rId24"/>
    <p:sldId id="1132" r:id="rId25"/>
    <p:sldId id="1117" r:id="rId26"/>
    <p:sldId id="1134" r:id="rId27"/>
    <p:sldId id="1144" r:id="rId28"/>
    <p:sldId id="1145" r:id="rId29"/>
    <p:sldId id="1146" r:id="rId30"/>
    <p:sldId id="1152" r:id="rId31"/>
    <p:sldId id="1149" r:id="rId32"/>
    <p:sldId id="1151" r:id="rId33"/>
    <p:sldId id="1147" r:id="rId34"/>
    <p:sldId id="1148" r:id="rId35"/>
    <p:sldId id="1150" r:id="rId36"/>
    <p:sldId id="1154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E1B2"/>
    <a:srgbClr val="E4E49A"/>
    <a:srgbClr val="F5F701"/>
    <a:srgbClr val="E424EA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6327" autoAdjust="0"/>
  </p:normalViewPr>
  <p:slideViewPr>
    <p:cSldViewPr snapToGrid="0" snapToObjects="1">
      <p:cViewPr varScale="1">
        <p:scale>
          <a:sx n="164" d="100"/>
          <a:sy n="164" d="100"/>
        </p:scale>
        <p:origin x="10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7/27/23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4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28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Capire quanto veloce va il chip (definizione shutter)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32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1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1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4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8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1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3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5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LSB less significant 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53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15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65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03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44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34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Significant INFN in-kind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0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3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2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Menzionare Temple via RICH Consortium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Menzionare coating e SBU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0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27/07/23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27/07/23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27/07/23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27/07/23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27/07/23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27/07/23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27/07/23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0.jpg"/><Relationship Id="rId7" Type="http://schemas.openxmlformats.org/officeDocument/2006/relationships/image" Target="../media/image640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9.png"/><Relationship Id="rId5" Type="http://schemas.openxmlformats.org/officeDocument/2006/relationships/image" Target="../media/image59.jpg"/><Relationship Id="rId10" Type="http://schemas.openxmlformats.org/officeDocument/2006/relationships/image" Target="../media/image850.png"/><Relationship Id="rId4" Type="http://schemas.openxmlformats.org/officeDocument/2006/relationships/image" Target="../media/image87.tiff"/><Relationship Id="rId9" Type="http://schemas.openxmlformats.org/officeDocument/2006/relationships/image" Target="../media/image6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tiff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tif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5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700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YpN7gx85JjoQnoB9NblD61N9B1YhRGwBh2GIKZ2ST-0/edi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87E122-2834-B707-CDE3-DE41B5C21F2F}"/>
              </a:ext>
            </a:extLst>
          </p:cNvPr>
          <p:cNvSpPr txBox="1"/>
          <p:nvPr/>
        </p:nvSpPr>
        <p:spPr>
          <a:xfrm>
            <a:off x="2303458" y="734356"/>
            <a:ext cx="362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Liberation Sans"/>
              </a:rPr>
              <a:t>EIC Dual-Radiator RICH</a:t>
            </a:r>
            <a:endParaRPr lang="en-IT" sz="2400" dirty="0">
              <a:solidFill>
                <a:srgbClr val="0070C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6AC684-B34D-7CB6-266D-613C3B9F80AD}"/>
              </a:ext>
            </a:extLst>
          </p:cNvPr>
          <p:cNvSpPr/>
          <p:nvPr/>
        </p:nvSpPr>
        <p:spPr>
          <a:xfrm>
            <a:off x="206986" y="563177"/>
            <a:ext cx="8730027" cy="752550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84057F-6C00-7CE5-9A28-4ADF87B7F232}"/>
              </a:ext>
            </a:extLst>
          </p:cNvPr>
          <p:cNvSpPr txBox="1"/>
          <p:nvPr/>
        </p:nvSpPr>
        <p:spPr>
          <a:xfrm>
            <a:off x="3302113" y="1364152"/>
            <a:ext cx="14740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EPIC PID Review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5A57E7-EC50-A5BA-B24C-4B45CB64AFF5}"/>
              </a:ext>
            </a:extLst>
          </p:cNvPr>
          <p:cNvSpPr txBox="1"/>
          <p:nvPr/>
        </p:nvSpPr>
        <p:spPr>
          <a:xfrm>
            <a:off x="2798721" y="1746210"/>
            <a:ext cx="263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Contalbrigo Marco – INFN Ferrara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B8A5AB-C41B-9CC8-5C30-7637084EA425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26676-549D-9ED1-96DE-007F5FC36D06}"/>
              </a:ext>
            </a:extLst>
          </p:cNvPr>
          <p:cNvSpPr txBox="1"/>
          <p:nvPr/>
        </p:nvSpPr>
        <p:spPr>
          <a:xfrm>
            <a:off x="553903" y="1953270"/>
            <a:ext cx="2408032" cy="2742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IT" sz="1013" dirty="0"/>
              <a:t>Title</a:t>
            </a:r>
          </a:p>
          <a:p>
            <a:pPr marL="257175" indent="-257175">
              <a:buAutoNum type="arabicPeriod"/>
            </a:pPr>
            <a:r>
              <a:rPr lang="en-IT" sz="1013" dirty="0"/>
              <a:t>dRICH Collaboration</a:t>
            </a:r>
          </a:p>
          <a:p>
            <a:pPr marL="257175" indent="-257175">
              <a:buFontTx/>
              <a:buAutoNum type="arabicPeriod"/>
            </a:pPr>
            <a:r>
              <a:rPr lang="en-IT" sz="1013" dirty="0">
                <a:solidFill>
                  <a:schemeClr val="accent6">
                    <a:lumMod val="75000"/>
                  </a:schemeClr>
                </a:solidFill>
              </a:rPr>
              <a:t>EIC forward RICH</a:t>
            </a:r>
          </a:p>
          <a:p>
            <a:pPr marL="257175" indent="-257175">
              <a:buAutoNum type="arabicPeriod"/>
            </a:pPr>
            <a:r>
              <a:rPr lang="en-IT" sz="1013" dirty="0"/>
              <a:t>dRICH Baseline Design 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0070C0"/>
                </a:solidFill>
              </a:rPr>
              <a:t>dRICH Organization</a:t>
            </a:r>
          </a:p>
          <a:p>
            <a:pPr marL="257175" indent="-257175">
              <a:buAutoNum type="arabicPeriod"/>
            </a:pPr>
            <a:r>
              <a:rPr lang="en-IT" sz="1013" dirty="0"/>
              <a:t>dRICH Layout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0070C0"/>
                </a:solidFill>
              </a:rPr>
              <a:t>dRICH Gas Radiator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0070C0"/>
                </a:solidFill>
              </a:rPr>
              <a:t>dRICH Aerogel Radiator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0070C0"/>
                </a:solidFill>
              </a:rPr>
              <a:t>dRICH Mirrors</a:t>
            </a:r>
          </a:p>
          <a:p>
            <a:pPr marL="257175" indent="-257175">
              <a:buFontTx/>
              <a:buAutoNum type="arabicPeriod"/>
            </a:pPr>
            <a:r>
              <a:rPr lang="en-IT" sz="1013" dirty="0"/>
              <a:t>EPIC Environment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C00000"/>
                </a:solidFill>
              </a:rPr>
              <a:t>dRICH Photo-detector</a:t>
            </a:r>
          </a:p>
          <a:p>
            <a:pPr marL="257175" indent="-257175">
              <a:buAutoNum type="arabicPeriod"/>
            </a:pPr>
            <a:r>
              <a:rPr lang="en-IT" sz="1013" dirty="0">
                <a:solidFill>
                  <a:srgbClr val="C00000"/>
                </a:solidFill>
              </a:rPr>
              <a:t>dRICH Readout Scheme</a:t>
            </a:r>
          </a:p>
          <a:p>
            <a:pPr marL="257175" indent="-257175">
              <a:buAutoNum type="arabicPeriod"/>
            </a:pPr>
            <a:r>
              <a:rPr lang="en-IT" sz="1013" dirty="0"/>
              <a:t>dRICH Services</a:t>
            </a:r>
          </a:p>
          <a:p>
            <a:pPr marL="257175" indent="-257175">
              <a:buAutoNum type="arabicPeriod"/>
            </a:pPr>
            <a:r>
              <a:rPr lang="en-IT" sz="1013" dirty="0"/>
              <a:t>dRICH Simulation: Sensors Model</a:t>
            </a:r>
          </a:p>
          <a:p>
            <a:pPr marL="257175" indent="-257175">
              <a:buAutoNum type="arabicPeriod"/>
            </a:pPr>
            <a:r>
              <a:rPr lang="en-IT" sz="1013" dirty="0"/>
              <a:t>dRICH Simulation: Aerogel Model</a:t>
            </a:r>
          </a:p>
          <a:p>
            <a:pPr marL="257175" indent="-257175">
              <a:buAutoNum type="arabicPeriod"/>
            </a:pPr>
            <a:r>
              <a:rPr lang="en-IT" sz="1013" dirty="0"/>
              <a:t>dRICH Simulation: Resolution</a:t>
            </a:r>
          </a:p>
          <a:p>
            <a:pPr marL="257175" indent="-257175">
              <a:buAutoNum type="arabicPeriod"/>
            </a:pPr>
            <a:r>
              <a:rPr lang="en-IT" sz="1013" dirty="0"/>
              <a:t>dRICH Simulation: Momentum Reach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1E920-0368-E605-9B55-410967BF35EC}"/>
              </a:ext>
            </a:extLst>
          </p:cNvPr>
          <p:cNvSpPr txBox="1"/>
          <p:nvPr/>
        </p:nvSpPr>
        <p:spPr>
          <a:xfrm>
            <a:off x="6549154" y="2033193"/>
            <a:ext cx="2040943" cy="1495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13" dirty="0"/>
              <a:t>18.  R&amp;D: Status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/>
              <a:t>R&amp;D: Highlight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/>
              <a:t>R&amp;D: Milestones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>
                <a:solidFill>
                  <a:srgbClr val="0070C0"/>
                </a:solidFill>
              </a:rPr>
              <a:t>dRICH Construction Schedule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/>
              <a:t>Optimization &amp; Risk Mitigation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>
                <a:solidFill>
                  <a:schemeClr val="accent3">
                    <a:lumMod val="75000"/>
                  </a:schemeClr>
                </a:solidFill>
              </a:rPr>
              <a:t>Environment, Safety &amp; Healt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>
                <a:solidFill>
                  <a:schemeClr val="accent3">
                    <a:lumMod val="75000"/>
                  </a:schemeClr>
                </a:solidFill>
              </a:rPr>
              <a:t>Quality Assurance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/>
              <a:t>Calibration &amp; Commissioning</a:t>
            </a:r>
          </a:p>
          <a:p>
            <a:pPr marL="228600" indent="-228600">
              <a:buFontTx/>
              <a:buAutoNum type="arabicPeriod" startAt="19"/>
            </a:pPr>
            <a:r>
              <a:rPr lang="en-IT" sz="1013" dirty="0"/>
              <a:t>Executive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7A4CE-98EC-6198-5EB6-32F6A3D56AD8}"/>
              </a:ext>
            </a:extLst>
          </p:cNvPr>
          <p:cNvSpPr txBox="1"/>
          <p:nvPr/>
        </p:nvSpPr>
        <p:spPr>
          <a:xfrm>
            <a:off x="6686137" y="3795796"/>
            <a:ext cx="212429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accent6">
                    <a:lumMod val="75000"/>
                  </a:schemeClr>
                </a:solidFill>
              </a:rPr>
              <a:t>Charge 1</a:t>
            </a:r>
          </a:p>
          <a:p>
            <a:r>
              <a:rPr lang="en-IT" sz="1100" dirty="0">
                <a:solidFill>
                  <a:srgbClr val="0070C0"/>
                </a:solidFill>
              </a:rPr>
              <a:t>Charge 2</a:t>
            </a:r>
          </a:p>
          <a:p>
            <a:r>
              <a:rPr lang="en-IT" sz="1100" dirty="0">
                <a:solidFill>
                  <a:srgbClr val="C00000"/>
                </a:solidFill>
              </a:rPr>
              <a:t>Charge 3</a:t>
            </a:r>
          </a:p>
          <a:p>
            <a:r>
              <a:rPr lang="en-IT" sz="1100" dirty="0"/>
              <a:t>Charge 4 &amp; 5   see Integration talk</a:t>
            </a:r>
            <a:endParaRPr lang="en-IT" sz="1100" dirty="0">
              <a:solidFill>
                <a:srgbClr val="C00000"/>
              </a:solidFill>
            </a:endParaRPr>
          </a:p>
          <a:p>
            <a:r>
              <a:rPr lang="en-IT" sz="1100" dirty="0">
                <a:solidFill>
                  <a:schemeClr val="accent3">
                    <a:lumMod val="75000"/>
                  </a:schemeClr>
                </a:solidFill>
              </a:rPr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313331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5338A-560A-4506-631D-107CD9EF6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76" y="2471220"/>
            <a:ext cx="3580759" cy="24283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7C95B9-DEAB-A9B2-A3CE-B0F0C76153BD}"/>
              </a:ext>
            </a:extLst>
          </p:cNvPr>
          <p:cNvSpPr/>
          <p:nvPr/>
        </p:nvSpPr>
        <p:spPr>
          <a:xfrm>
            <a:off x="182662" y="420821"/>
            <a:ext cx="3580759" cy="1987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07759" y="-31962"/>
            <a:ext cx="161929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EPIC Environment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B3834-D54E-7D60-7DE0-B65BBD11A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69" y="450850"/>
            <a:ext cx="3298992" cy="1936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DB023-AA7B-CCFE-873A-DB3E48338B3E}"/>
              </a:ext>
            </a:extLst>
          </p:cNvPr>
          <p:cNvSpPr txBox="1"/>
          <p:nvPr/>
        </p:nvSpPr>
        <p:spPr>
          <a:xfrm>
            <a:off x="470702" y="2689469"/>
            <a:ext cx="2170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1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GB" sz="10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background group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beam-beam interactions only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0DF1BFB-1610-FB0D-6964-AE45E5AC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30" y="2460659"/>
            <a:ext cx="32072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900" dirty="0"/>
              <a:t>1-MeV neutron equivalent fluence (1 fb</a:t>
            </a:r>
            <a:r>
              <a:rPr lang="en-GB" sz="900" baseline="30000" dirty="0"/>
              <a:t>-1</a:t>
            </a:r>
            <a:r>
              <a:rPr lang="en-GB" sz="900" dirty="0"/>
              <a:t> ep running)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312D6-8E2C-403A-A4D7-C3A1B426D021}"/>
              </a:ext>
            </a:extLst>
          </p:cNvPr>
          <p:cNvSpPr txBox="1"/>
          <p:nvPr/>
        </p:nvSpPr>
        <p:spPr>
          <a:xfrm>
            <a:off x="4099899" y="4152026"/>
            <a:ext cx="4993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Strong (~ 0.7 T) magnetic field, not uniform</a:t>
            </a:r>
          </a:p>
          <a:p>
            <a:r>
              <a:rPr lang="en-IT" sz="1200" dirty="0"/>
              <a:t>Moderate radiation level (~ 10</a:t>
            </a:r>
            <a:r>
              <a:rPr lang="en-IT" sz="1200" baseline="30000" dirty="0"/>
              <a:t>10</a:t>
            </a:r>
            <a:r>
              <a:rPr lang="en-IT" sz="1200" dirty="0"/>
              <a:t> n</a:t>
            </a:r>
            <a:r>
              <a:rPr lang="en-IT" sz="1200" baseline="-25000" dirty="0"/>
              <a:t>eq</a:t>
            </a:r>
            <a:r>
              <a:rPr lang="en-IT" sz="1200" dirty="0"/>
              <a:t>/cm</a:t>
            </a:r>
            <a:r>
              <a:rPr lang="en-IT" sz="1200" baseline="30000" dirty="0"/>
              <a:t>2</a:t>
            </a:r>
            <a:r>
              <a:rPr lang="en-IT" sz="1200" dirty="0"/>
              <a:t> after 1000 fb</a:t>
            </a:r>
            <a:r>
              <a:rPr lang="en-IT" sz="1200" baseline="30000" dirty="0"/>
              <a:t>-1</a:t>
            </a:r>
            <a:r>
              <a:rPr lang="en-IT" sz="1200" dirty="0"/>
              <a:t>)</a:t>
            </a:r>
          </a:p>
          <a:p>
            <a:endParaRPr lang="en-IT" sz="800" dirty="0"/>
          </a:p>
          <a:p>
            <a:r>
              <a:rPr lang="en-IT" sz="1200" dirty="0">
                <a:solidFill>
                  <a:srgbClr val="0070C0"/>
                </a:solidFill>
              </a:rPr>
              <a:t>SiPM with low-T (&lt; -30 C) working point and high-T (~ 150 C) annealing cycles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9F278-89A4-6CFA-FCC7-68A67C60A86E}"/>
              </a:ext>
            </a:extLst>
          </p:cNvPr>
          <p:cNvSpPr txBox="1"/>
          <p:nvPr/>
        </p:nvSpPr>
        <p:spPr>
          <a:xfrm>
            <a:off x="600242" y="4003051"/>
            <a:ext cx="15760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00" dirty="0"/>
              <a:t>Benchmark fluence (10 x)</a:t>
            </a:r>
          </a:p>
          <a:p>
            <a:r>
              <a:rPr lang="en-IT" sz="1000" dirty="0"/>
              <a:t>~ 10</a:t>
            </a:r>
            <a:r>
              <a:rPr lang="en-IT" sz="1000" baseline="30000" dirty="0"/>
              <a:t>7   </a:t>
            </a:r>
            <a:r>
              <a:rPr lang="en-IT" sz="1000" dirty="0"/>
              <a:t>1-MeV</a:t>
            </a:r>
            <a:r>
              <a:rPr lang="en-IT" sz="1000" baseline="30000" dirty="0"/>
              <a:t>  </a:t>
            </a:r>
            <a:r>
              <a:rPr lang="en-IT" sz="1000" dirty="0"/>
              <a:t>n</a:t>
            </a:r>
            <a:r>
              <a:rPr lang="en-IT" sz="1000" baseline="-25000" dirty="0"/>
              <a:t>eq</a:t>
            </a:r>
            <a:r>
              <a:rPr lang="en-IT" sz="1000" dirty="0"/>
              <a:t>/cm</a:t>
            </a:r>
            <a:r>
              <a:rPr lang="en-IT" sz="1000" baseline="30000" dirty="0"/>
              <a:t>2 </a:t>
            </a:r>
            <a:r>
              <a:rPr lang="en-IT" sz="1000" dirty="0"/>
              <a:t>/ fb</a:t>
            </a:r>
            <a:r>
              <a:rPr lang="en-IT" sz="1000" baseline="30000" dirty="0"/>
              <a:t>-1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AFB51F-BF43-0BFB-9FF6-83D6D6333E8A}"/>
              </a:ext>
            </a:extLst>
          </p:cNvPr>
          <p:cNvCxnSpPr>
            <a:cxnSpLocks/>
          </p:cNvCxnSpPr>
          <p:nvPr/>
        </p:nvCxnSpPr>
        <p:spPr>
          <a:xfrm>
            <a:off x="2556933" y="1164944"/>
            <a:ext cx="0" cy="5326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A746C5-2E96-979A-E17D-C9F70C9A781B}"/>
              </a:ext>
            </a:extLst>
          </p:cNvPr>
          <p:cNvCxnSpPr>
            <a:cxnSpLocks/>
          </p:cNvCxnSpPr>
          <p:nvPr/>
        </p:nvCxnSpPr>
        <p:spPr>
          <a:xfrm>
            <a:off x="2918455" y="870813"/>
            <a:ext cx="0" cy="109330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48FBF0-27E9-B63A-7DEB-FCB2FCDEE701}"/>
              </a:ext>
            </a:extLst>
          </p:cNvPr>
          <p:cNvCxnSpPr>
            <a:cxnSpLocks/>
          </p:cNvCxnSpPr>
          <p:nvPr/>
        </p:nvCxnSpPr>
        <p:spPr>
          <a:xfrm>
            <a:off x="2730899" y="1964799"/>
            <a:ext cx="18755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889CAC-E775-CC0E-2601-A0DF90C291BC}"/>
              </a:ext>
            </a:extLst>
          </p:cNvPr>
          <p:cNvCxnSpPr>
            <a:cxnSpLocks/>
          </p:cNvCxnSpPr>
          <p:nvPr/>
        </p:nvCxnSpPr>
        <p:spPr>
          <a:xfrm>
            <a:off x="2730899" y="876281"/>
            <a:ext cx="18755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F34786-2566-47C7-451E-BA297C1E5228}"/>
              </a:ext>
            </a:extLst>
          </p:cNvPr>
          <p:cNvCxnSpPr>
            <a:cxnSpLocks/>
          </p:cNvCxnSpPr>
          <p:nvPr/>
        </p:nvCxnSpPr>
        <p:spPr>
          <a:xfrm flipH="1">
            <a:off x="2544651" y="870813"/>
            <a:ext cx="96949" cy="18998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32C4DF-48B1-3535-3569-5CF942660E66}"/>
              </a:ext>
            </a:extLst>
          </p:cNvPr>
          <p:cNvCxnSpPr>
            <a:cxnSpLocks/>
          </p:cNvCxnSpPr>
          <p:nvPr/>
        </p:nvCxnSpPr>
        <p:spPr>
          <a:xfrm flipV="1">
            <a:off x="2556933" y="1108507"/>
            <a:ext cx="84667" cy="5529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0F32BE-0096-0C80-195E-B1AD96753714}"/>
              </a:ext>
            </a:extLst>
          </p:cNvPr>
          <p:cNvCxnSpPr>
            <a:cxnSpLocks/>
          </p:cNvCxnSpPr>
          <p:nvPr/>
        </p:nvCxnSpPr>
        <p:spPr>
          <a:xfrm>
            <a:off x="2556933" y="1697586"/>
            <a:ext cx="84667" cy="4359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C63390-DCB9-E9EF-67DC-137DA7B1F5BD}"/>
              </a:ext>
            </a:extLst>
          </p:cNvPr>
          <p:cNvCxnSpPr>
            <a:cxnSpLocks/>
          </p:cNvCxnSpPr>
          <p:nvPr/>
        </p:nvCxnSpPr>
        <p:spPr>
          <a:xfrm flipV="1">
            <a:off x="2556932" y="1726148"/>
            <a:ext cx="84668" cy="4984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4EF245-F45C-225B-C4C9-653A9023E4E9}"/>
              </a:ext>
            </a:extLst>
          </p:cNvPr>
          <p:cNvCxnSpPr>
            <a:cxnSpLocks/>
          </p:cNvCxnSpPr>
          <p:nvPr/>
        </p:nvCxnSpPr>
        <p:spPr>
          <a:xfrm flipV="1">
            <a:off x="2634712" y="1948477"/>
            <a:ext cx="89114" cy="104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AB8C39-F9E9-EB2F-AE9F-D253096C2DF9}"/>
              </a:ext>
            </a:extLst>
          </p:cNvPr>
          <p:cNvCxnSpPr>
            <a:cxnSpLocks/>
          </p:cNvCxnSpPr>
          <p:nvPr/>
        </p:nvCxnSpPr>
        <p:spPr>
          <a:xfrm flipH="1" flipV="1">
            <a:off x="2552938" y="1769741"/>
            <a:ext cx="81774" cy="17873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C8579F-D3B2-0CAB-F9D4-27F879CE99A8}"/>
              </a:ext>
            </a:extLst>
          </p:cNvPr>
          <p:cNvCxnSpPr>
            <a:cxnSpLocks/>
          </p:cNvCxnSpPr>
          <p:nvPr/>
        </p:nvCxnSpPr>
        <p:spPr>
          <a:xfrm>
            <a:off x="2641600" y="879497"/>
            <a:ext cx="75153" cy="2264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D1B621-D9E9-1A57-1606-ED45446FEFFC}"/>
              </a:ext>
            </a:extLst>
          </p:cNvPr>
          <p:cNvCxnSpPr>
            <a:cxnSpLocks/>
          </p:cNvCxnSpPr>
          <p:nvPr/>
        </p:nvCxnSpPr>
        <p:spPr>
          <a:xfrm>
            <a:off x="2544650" y="1055885"/>
            <a:ext cx="111913" cy="4633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D32302-8F0F-92B1-848D-5333BFE3CC2C}"/>
              </a:ext>
            </a:extLst>
          </p:cNvPr>
          <p:cNvCxnSpPr>
            <a:cxnSpLocks/>
          </p:cNvCxnSpPr>
          <p:nvPr/>
        </p:nvCxnSpPr>
        <p:spPr>
          <a:xfrm flipH="1">
            <a:off x="2716753" y="875296"/>
            <a:ext cx="14146" cy="2684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F61490B-360F-50BF-F218-BEFD253137D7}"/>
              </a:ext>
            </a:extLst>
          </p:cNvPr>
          <p:cNvCxnSpPr>
            <a:cxnSpLocks/>
          </p:cNvCxnSpPr>
          <p:nvPr/>
        </p:nvCxnSpPr>
        <p:spPr>
          <a:xfrm>
            <a:off x="2709547" y="1935777"/>
            <a:ext cx="45572" cy="3779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ußzeilenplatzhalter 7">
            <a:extLst>
              <a:ext uri="{FF2B5EF4-FFF2-40B4-BE49-F238E27FC236}">
                <a16:creationId xmlns:a16="http://schemas.microsoft.com/office/drawing/2014/main" id="{5A13DB6C-D0D3-D247-4697-5395BE255F15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EF56B-6A4D-C12A-3C9B-D87A94410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964" y="400196"/>
            <a:ext cx="4034723" cy="3766168"/>
          </a:xfrm>
          <a:prstGeom prst="rect">
            <a:avLst/>
          </a:prstGeom>
        </p:spPr>
      </p:pic>
      <p:sp>
        <p:nvSpPr>
          <p:cNvPr id="8" name="Bent Arrow 7">
            <a:extLst>
              <a:ext uri="{FF2B5EF4-FFF2-40B4-BE49-F238E27FC236}">
                <a16:creationId xmlns:a16="http://schemas.microsoft.com/office/drawing/2014/main" id="{99F929F4-6798-8495-F9B7-74C59981480D}"/>
              </a:ext>
            </a:extLst>
          </p:cNvPr>
          <p:cNvSpPr/>
          <p:nvPr/>
        </p:nvSpPr>
        <p:spPr>
          <a:xfrm rot="5400000">
            <a:off x="7755212" y="4309544"/>
            <a:ext cx="275007" cy="246629"/>
          </a:xfrm>
          <a:prstGeom prst="bentArrow">
            <a:avLst>
              <a:gd name="adj1" fmla="val 27787"/>
              <a:gd name="adj2" fmla="val 25000"/>
              <a:gd name="adj3" fmla="val 25000"/>
              <a:gd name="adj4" fmla="val 465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EB87791-8883-A071-5E0E-2CF36923068B}"/>
              </a:ext>
            </a:extLst>
          </p:cNvPr>
          <p:cNvSpPr/>
          <p:nvPr/>
        </p:nvSpPr>
        <p:spPr>
          <a:xfrm flipH="1">
            <a:off x="8235656" y="4225339"/>
            <a:ext cx="793287" cy="355644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D1485-04B9-BCA8-A6E7-C2D527FD5814}"/>
              </a:ext>
            </a:extLst>
          </p:cNvPr>
          <p:cNvSpPr txBox="1"/>
          <p:nvPr/>
        </p:nvSpPr>
        <p:spPr>
          <a:xfrm>
            <a:off x="8250615" y="4282341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 talk</a:t>
            </a:r>
          </a:p>
        </p:txBody>
      </p:sp>
    </p:spTree>
    <p:extLst>
      <p:ext uri="{BB962C8B-B14F-4D97-AF65-F5344CB8AC3E}">
        <p14:creationId xmlns:p14="http://schemas.microsoft.com/office/powerpoint/2010/main" val="5783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FF9B8B1-B286-84D8-A379-3712AA26EDFA}"/>
              </a:ext>
            </a:extLst>
          </p:cNvPr>
          <p:cNvSpPr/>
          <p:nvPr/>
        </p:nvSpPr>
        <p:spPr>
          <a:xfrm>
            <a:off x="148981" y="490287"/>
            <a:ext cx="2945997" cy="4331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61252" y="-31962"/>
            <a:ext cx="191231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Photo-Detector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E16E9-12B2-BFA5-D60B-4E601CE14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597" y="551371"/>
            <a:ext cx="2059092" cy="1741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E3AD92-12D8-C39D-079B-9BC451AAFB07}"/>
              </a:ext>
            </a:extLst>
          </p:cNvPr>
          <p:cNvSpPr txBox="1"/>
          <p:nvPr/>
        </p:nvSpPr>
        <p:spPr>
          <a:xfrm>
            <a:off x="3301040" y="393677"/>
            <a:ext cx="2922595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chemeClr val="accent1">
                    <a:lumMod val="75000"/>
                  </a:schemeClr>
                </a:solidFill>
              </a:rPr>
              <a:t>Photon Detector Unit (PDU)</a:t>
            </a:r>
            <a:r>
              <a:rPr lang="en-IT" sz="11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Compact to minimize space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</a:t>
            </a:r>
            <a:r>
              <a:rPr lang="en-IT" sz="1100" dirty="0">
                <a:solidFill>
                  <a:srgbClr val="C00000"/>
                </a:solidFill>
              </a:rPr>
              <a:t>Hamamatsu S13361-3050HS</a:t>
            </a:r>
            <a:r>
              <a:rPr lang="en-IT" sz="1100" dirty="0"/>
              <a:t> SiPM arrays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Front-End Boards (FEB) 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4x    ALCOR chip (ToT discrimination)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4 x   Annealing Circuitry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1x    Read-Out Board (RDO)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1x    Cooling plate (&lt; -30 C)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900BC-18D6-D2D4-3EC5-6150626330AF}"/>
              </a:ext>
            </a:extLst>
          </p:cNvPr>
          <p:cNvSpPr txBox="1"/>
          <p:nvPr/>
        </p:nvSpPr>
        <p:spPr>
          <a:xfrm>
            <a:off x="3303113" y="2706133"/>
            <a:ext cx="308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A</a:t>
            </a:r>
            <a:r>
              <a:rPr lang="en-IT" sz="1200" dirty="0">
                <a:solidFill>
                  <a:srgbClr val="0070C0"/>
                </a:solidFill>
              </a:rPr>
              <a:t>ctive area is shaped to resemble the focal surface and best exploits the focalization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9DE6B-EC91-5ED3-8BF5-B57AF60B5C6B}"/>
              </a:ext>
            </a:extLst>
          </p:cNvPr>
          <p:cNvSpPr txBox="1"/>
          <p:nvPr/>
        </p:nvSpPr>
        <p:spPr>
          <a:xfrm>
            <a:off x="3378064" y="3237282"/>
            <a:ext cx="23150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chemeClr val="accent1">
                    <a:lumMod val="75000"/>
                  </a:schemeClr>
                </a:solidFill>
              </a:rPr>
              <a:t>Detector box</a:t>
            </a:r>
            <a:r>
              <a:rPr lang="en-IT" sz="1100" dirty="0"/>
              <a:t>:</a:t>
            </a:r>
          </a:p>
          <a:p>
            <a:endParaRPr lang="en-IT" sz="600" dirty="0"/>
          </a:p>
          <a:p>
            <a:r>
              <a:rPr lang="en-IT" sz="600" dirty="0"/>
              <a:t>         </a:t>
            </a:r>
            <a:r>
              <a:rPr lang="en-IT" sz="1100" dirty="0"/>
              <a:t>Shaped to fit the space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Quartz window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Cooling for sensors and electronics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Power distributing patch pan</a:t>
            </a:r>
            <a:r>
              <a:rPr lang="en-IT" sz="1200" dirty="0"/>
              <a:t>el</a:t>
            </a:r>
          </a:p>
          <a:p>
            <a:endParaRPr lang="en-IT" sz="600" dirty="0"/>
          </a:p>
          <a:p>
            <a:r>
              <a:rPr lang="en-IT" sz="1200" dirty="0"/>
              <a:t>    </a:t>
            </a:r>
            <a:r>
              <a:rPr lang="en-IT" sz="1100" dirty="0"/>
              <a:t>Heat insulation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38298-D2B4-68C7-DC32-A718BBA6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0" y="736982"/>
            <a:ext cx="1962752" cy="27395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4E8721-CA74-8A50-8879-158AAA4BAD05}"/>
              </a:ext>
            </a:extLst>
          </p:cNvPr>
          <p:cNvSpPr txBox="1"/>
          <p:nvPr/>
        </p:nvSpPr>
        <p:spPr>
          <a:xfrm>
            <a:off x="140566" y="45818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</a:t>
            </a:r>
            <a:r>
              <a:rPr lang="en-IT" sz="1000" dirty="0"/>
              <a:t>eat exchanger</a:t>
            </a:r>
          </a:p>
          <a:p>
            <a:r>
              <a:rPr lang="en-IT" sz="1000" dirty="0"/>
              <a:t>Cold plate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85C93-C972-28EC-50A6-CBB5960417CE}"/>
              </a:ext>
            </a:extLst>
          </p:cNvPr>
          <p:cNvSpPr txBox="1"/>
          <p:nvPr/>
        </p:nvSpPr>
        <p:spPr>
          <a:xfrm>
            <a:off x="1332930" y="46961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SiPM</a:t>
            </a:r>
            <a:r>
              <a:rPr lang="en-US" sz="1100" dirty="0"/>
              <a:t> array</a:t>
            </a:r>
            <a:endParaRPr lang="en-IT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C3AFB8-DBCC-9FC7-C3CD-EE93948EB637}"/>
              </a:ext>
            </a:extLst>
          </p:cNvPr>
          <p:cNvSpPr txBox="1"/>
          <p:nvPr/>
        </p:nvSpPr>
        <p:spPr>
          <a:xfrm>
            <a:off x="2224554" y="1654959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Back-side</a:t>
            </a:r>
          </a:p>
          <a:p>
            <a:r>
              <a:rPr lang="en-US" sz="1100" dirty="0"/>
              <a:t>connectors</a:t>
            </a:r>
            <a:endParaRPr lang="en-IT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B6BDB-9BAF-8557-7056-28A34AAA43B5}"/>
              </a:ext>
            </a:extLst>
          </p:cNvPr>
          <p:cNvSpPr txBox="1"/>
          <p:nvPr/>
        </p:nvSpPr>
        <p:spPr>
          <a:xfrm>
            <a:off x="2326973" y="2120266"/>
            <a:ext cx="6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FEB</a:t>
            </a:r>
          </a:p>
          <a:p>
            <a:pPr algn="ctr"/>
            <a:r>
              <a:rPr lang="en-US" sz="1100" dirty="0"/>
              <a:t>(ALCOR)</a:t>
            </a:r>
            <a:endParaRPr lang="en-IT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21F76-3001-71E2-8772-779BBE0CE253}"/>
              </a:ext>
            </a:extLst>
          </p:cNvPr>
          <p:cNvSpPr txBox="1"/>
          <p:nvPr/>
        </p:nvSpPr>
        <p:spPr>
          <a:xfrm>
            <a:off x="2052354" y="2794025"/>
            <a:ext cx="90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Service </a:t>
            </a:r>
          </a:p>
          <a:p>
            <a:pPr algn="ctr"/>
            <a:r>
              <a:rPr lang="en-US" sz="1100" dirty="0"/>
              <a:t> connections</a:t>
            </a:r>
            <a:endParaRPr lang="en-IT" sz="11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F63751-D2AA-5DBC-439B-A0DD85C1DB1A}"/>
              </a:ext>
            </a:extLst>
          </p:cNvPr>
          <p:cNvCxnSpPr>
            <a:cxnSpLocks/>
          </p:cNvCxnSpPr>
          <p:nvPr/>
        </p:nvCxnSpPr>
        <p:spPr>
          <a:xfrm flipV="1">
            <a:off x="573420" y="3080217"/>
            <a:ext cx="590205" cy="236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5FA08E-2BEE-EAD8-9AB8-E3C5FFC4084A}"/>
              </a:ext>
            </a:extLst>
          </p:cNvPr>
          <p:cNvSpPr txBox="1"/>
          <p:nvPr/>
        </p:nvSpPr>
        <p:spPr>
          <a:xfrm>
            <a:off x="427376" y="2949412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RDO</a:t>
            </a:r>
            <a:endParaRPr lang="en-IT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41AEDC-AAB8-6F24-2EF3-C04481F58685}"/>
              </a:ext>
            </a:extLst>
          </p:cNvPr>
          <p:cNvSpPr txBox="1"/>
          <p:nvPr/>
        </p:nvSpPr>
        <p:spPr>
          <a:xfrm rot="20953031">
            <a:off x="1716446" y="1047961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bg1"/>
                </a:solidFill>
              </a:rPr>
              <a:t>Flex PCB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3097B-75E1-9686-A42D-331E3E82E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799" y="2330135"/>
            <a:ext cx="2126889" cy="2618423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A057AEE-7931-D24D-66A0-DB5CED21B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6" y="3586433"/>
            <a:ext cx="1159539" cy="981148"/>
          </a:xfrm>
          <a:prstGeom prst="rect">
            <a:avLst/>
          </a:prstGeom>
        </p:spPr>
      </p:pic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BD402E6-2B92-C4A0-858D-78A7ADEEF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271" y="3586433"/>
            <a:ext cx="927308" cy="978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CBD87-672D-63DE-1675-B02ABBA4295B}"/>
              </a:ext>
            </a:extLst>
          </p:cNvPr>
          <p:cNvSpPr txBox="1"/>
          <p:nvPr/>
        </p:nvSpPr>
        <p:spPr>
          <a:xfrm>
            <a:off x="524841" y="4568404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67FC5-F606-1869-6C4E-996841BC520A}"/>
              </a:ext>
            </a:extLst>
          </p:cNvPr>
          <p:cNvSpPr txBox="1"/>
          <p:nvPr/>
        </p:nvSpPr>
        <p:spPr>
          <a:xfrm>
            <a:off x="1977056" y="4575671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chip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2B790A9F-8CC9-425C-5041-5A724F4189D6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F1D16-BDD0-69E8-8CE6-A9946467B60B}"/>
              </a:ext>
            </a:extLst>
          </p:cNvPr>
          <p:cNvCxnSpPr>
            <a:cxnSpLocks/>
          </p:cNvCxnSpPr>
          <p:nvPr/>
        </p:nvCxnSpPr>
        <p:spPr>
          <a:xfrm flipV="1">
            <a:off x="235518" y="907501"/>
            <a:ext cx="0" cy="2488802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2646D7-CCF6-4EF6-39A3-9B42E8255BAE}"/>
              </a:ext>
            </a:extLst>
          </p:cNvPr>
          <p:cNvSpPr txBox="1"/>
          <p:nvPr/>
        </p:nvSpPr>
        <p:spPr>
          <a:xfrm>
            <a:off x="218285" y="203944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FF0000"/>
                </a:solidFill>
              </a:rPr>
              <a:t>12 cm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9AF60B-A0D4-BF1A-1413-428FC547F1B9}"/>
              </a:ext>
            </a:extLst>
          </p:cNvPr>
          <p:cNvCxnSpPr/>
          <p:nvPr/>
        </p:nvCxnSpPr>
        <p:spPr>
          <a:xfrm>
            <a:off x="1495425" y="1727200"/>
            <a:ext cx="0" cy="1146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B365C0-FCDE-0575-3A7E-2216745F091D}"/>
              </a:ext>
            </a:extLst>
          </p:cNvPr>
          <p:cNvCxnSpPr>
            <a:cxnSpLocks/>
          </p:cNvCxnSpPr>
          <p:nvPr/>
        </p:nvCxnSpPr>
        <p:spPr>
          <a:xfrm>
            <a:off x="1025525" y="1577975"/>
            <a:ext cx="88900" cy="129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B9871B-7A53-3866-4F10-8643B2F28416}"/>
              </a:ext>
            </a:extLst>
          </p:cNvPr>
          <p:cNvCxnSpPr>
            <a:cxnSpLocks/>
          </p:cNvCxnSpPr>
          <p:nvPr/>
        </p:nvCxnSpPr>
        <p:spPr>
          <a:xfrm>
            <a:off x="881843" y="1540639"/>
            <a:ext cx="100168" cy="1073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4D420F-4906-9AAE-E168-F33923CA234E}"/>
              </a:ext>
            </a:extLst>
          </p:cNvPr>
          <p:cNvCxnSpPr>
            <a:cxnSpLocks/>
          </p:cNvCxnSpPr>
          <p:nvPr/>
        </p:nvCxnSpPr>
        <p:spPr>
          <a:xfrm>
            <a:off x="1327010" y="1654959"/>
            <a:ext cx="30124" cy="13202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801BA2-CF67-A914-A72C-8F1C2FE7BA2C}"/>
              </a:ext>
            </a:extLst>
          </p:cNvPr>
          <p:cNvCxnSpPr>
            <a:cxnSpLocks/>
          </p:cNvCxnSpPr>
          <p:nvPr/>
        </p:nvCxnSpPr>
        <p:spPr>
          <a:xfrm>
            <a:off x="1156282" y="1422118"/>
            <a:ext cx="93152" cy="17889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FD44441-A660-AD67-BF3E-8CC203572488}"/>
              </a:ext>
            </a:extLst>
          </p:cNvPr>
          <p:cNvCxnSpPr>
            <a:cxnSpLocks/>
          </p:cNvCxnSpPr>
          <p:nvPr/>
        </p:nvCxnSpPr>
        <p:spPr>
          <a:xfrm>
            <a:off x="3299761" y="2177903"/>
            <a:ext cx="127514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BA1ED0-9ABF-4E4F-54B3-558C5A5BCF5A}"/>
              </a:ext>
            </a:extLst>
          </p:cNvPr>
          <p:cNvCxnSpPr>
            <a:cxnSpLocks/>
          </p:cNvCxnSpPr>
          <p:nvPr/>
        </p:nvCxnSpPr>
        <p:spPr>
          <a:xfrm>
            <a:off x="3302423" y="1369821"/>
            <a:ext cx="12751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60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153C77-A0F0-B908-1244-6118EC5E7FBF}"/>
              </a:ext>
            </a:extLst>
          </p:cNvPr>
          <p:cNvSpPr/>
          <p:nvPr/>
        </p:nvSpPr>
        <p:spPr>
          <a:xfrm>
            <a:off x="82296" y="327494"/>
            <a:ext cx="8970264" cy="4592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7193CB8-0A79-A450-B975-A2470EC7034D}"/>
              </a:ext>
            </a:extLst>
          </p:cNvPr>
          <p:cNvSpPr/>
          <p:nvPr/>
        </p:nvSpPr>
        <p:spPr>
          <a:xfrm>
            <a:off x="177205" y="386167"/>
            <a:ext cx="4863228" cy="27470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460EE81-30BA-CA11-D390-DC779327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40" y="396710"/>
            <a:ext cx="883067" cy="83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EE69C9-584E-434E-89B6-901C39BEBC93}"/>
              </a:ext>
            </a:extLst>
          </p:cNvPr>
          <p:cNvSpPr/>
          <p:nvPr/>
        </p:nvSpPr>
        <p:spPr>
          <a:xfrm>
            <a:off x="1921331" y="1207736"/>
            <a:ext cx="1308610" cy="201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6C2055-4DB9-3098-BD07-6E948521E825}"/>
              </a:ext>
            </a:extLst>
          </p:cNvPr>
          <p:cNvSpPr/>
          <p:nvPr/>
        </p:nvSpPr>
        <p:spPr>
          <a:xfrm>
            <a:off x="184358" y="1286984"/>
            <a:ext cx="3479144" cy="104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3F0491-3F2D-AEAE-39FC-FA54653FE037}"/>
              </a:ext>
            </a:extLst>
          </p:cNvPr>
          <p:cNvSpPr/>
          <p:nvPr/>
        </p:nvSpPr>
        <p:spPr>
          <a:xfrm>
            <a:off x="241983" y="1358724"/>
            <a:ext cx="3479144" cy="104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1DE423-3760-09EE-2654-9DD5880DD1F4}"/>
              </a:ext>
            </a:extLst>
          </p:cNvPr>
          <p:cNvSpPr/>
          <p:nvPr/>
        </p:nvSpPr>
        <p:spPr>
          <a:xfrm>
            <a:off x="307492" y="1432192"/>
            <a:ext cx="3479144" cy="104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CEB160-9587-26E1-BD35-7982082096C9}"/>
              </a:ext>
            </a:extLst>
          </p:cNvPr>
          <p:cNvSpPr/>
          <p:nvPr/>
        </p:nvSpPr>
        <p:spPr>
          <a:xfrm>
            <a:off x="365117" y="1501870"/>
            <a:ext cx="3479144" cy="104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F5DD48C-D806-62A5-140A-1626C4B8C383}"/>
              </a:ext>
            </a:extLst>
          </p:cNvPr>
          <p:cNvSpPr/>
          <p:nvPr/>
        </p:nvSpPr>
        <p:spPr>
          <a:xfrm>
            <a:off x="5079247" y="375450"/>
            <a:ext cx="3875583" cy="27577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07454" y="-31962"/>
            <a:ext cx="201991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Readout Scheme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DBCD6-0F52-473D-7E5B-696120AA777D}"/>
              </a:ext>
            </a:extLst>
          </p:cNvPr>
          <p:cNvSpPr/>
          <p:nvPr/>
        </p:nvSpPr>
        <p:spPr>
          <a:xfrm>
            <a:off x="5179103" y="4527547"/>
            <a:ext cx="3768162" cy="207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678B0C-D039-CCFF-D35A-E5E417D6E457}"/>
              </a:ext>
            </a:extLst>
          </p:cNvPr>
          <p:cNvCxnSpPr>
            <a:cxnSpLocks/>
          </p:cNvCxnSpPr>
          <p:nvPr/>
        </p:nvCxnSpPr>
        <p:spPr>
          <a:xfrm flipH="1">
            <a:off x="1493092" y="1501870"/>
            <a:ext cx="13434" cy="1441084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40F645-0077-43CA-C729-043C2BCEB1C6}"/>
              </a:ext>
            </a:extLst>
          </p:cNvPr>
          <p:cNvCxnSpPr>
            <a:cxnSpLocks/>
          </p:cNvCxnSpPr>
          <p:nvPr/>
        </p:nvCxnSpPr>
        <p:spPr>
          <a:xfrm>
            <a:off x="2758208" y="1442295"/>
            <a:ext cx="0" cy="1500659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5265E6-981E-B533-BA64-085FF6E0E011}"/>
              </a:ext>
            </a:extLst>
          </p:cNvPr>
          <p:cNvCxnSpPr>
            <a:cxnSpLocks/>
          </p:cNvCxnSpPr>
          <p:nvPr/>
        </p:nvCxnSpPr>
        <p:spPr>
          <a:xfrm>
            <a:off x="4053912" y="652240"/>
            <a:ext cx="0" cy="2305190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674999-838A-1F5C-8312-46374A0CE224}"/>
              </a:ext>
            </a:extLst>
          </p:cNvPr>
          <p:cNvCxnSpPr/>
          <p:nvPr/>
        </p:nvCxnSpPr>
        <p:spPr>
          <a:xfrm>
            <a:off x="5084495" y="691049"/>
            <a:ext cx="0" cy="2274794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8E06F4-E1B5-C2EC-711E-0C3E915A6314}"/>
              </a:ext>
            </a:extLst>
          </p:cNvPr>
          <p:cNvCxnSpPr>
            <a:cxnSpLocks/>
          </p:cNvCxnSpPr>
          <p:nvPr/>
        </p:nvCxnSpPr>
        <p:spPr>
          <a:xfrm>
            <a:off x="6946429" y="697971"/>
            <a:ext cx="0" cy="2274794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6A2B57A-5BB1-5917-0C82-C3D5A05BAF5E}"/>
              </a:ext>
            </a:extLst>
          </p:cNvPr>
          <p:cNvSpPr/>
          <p:nvPr/>
        </p:nvSpPr>
        <p:spPr>
          <a:xfrm>
            <a:off x="6356904" y="1835368"/>
            <a:ext cx="292700" cy="364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A255D4-EA22-14DF-159D-35D087BE8497}"/>
              </a:ext>
            </a:extLst>
          </p:cNvPr>
          <p:cNvSpPr txBox="1"/>
          <p:nvPr/>
        </p:nvSpPr>
        <p:spPr>
          <a:xfrm>
            <a:off x="4240940" y="1066201"/>
            <a:ext cx="628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Master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A111B59-E197-DE66-4EDE-8A65BD5D135F}"/>
              </a:ext>
            </a:extLst>
          </p:cNvPr>
          <p:cNvSpPr/>
          <p:nvPr/>
        </p:nvSpPr>
        <p:spPr>
          <a:xfrm>
            <a:off x="1937123" y="1839945"/>
            <a:ext cx="251892" cy="334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003DA0B-C376-924C-2B19-C4EDA253F5DB}"/>
              </a:ext>
            </a:extLst>
          </p:cNvPr>
          <p:cNvSpPr/>
          <p:nvPr/>
        </p:nvSpPr>
        <p:spPr>
          <a:xfrm>
            <a:off x="2023789" y="1937615"/>
            <a:ext cx="251892" cy="334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991C4D0-5137-D15C-2EBE-3ED019728954}"/>
              </a:ext>
            </a:extLst>
          </p:cNvPr>
          <p:cNvSpPr/>
          <p:nvPr/>
        </p:nvSpPr>
        <p:spPr>
          <a:xfrm>
            <a:off x="2109486" y="2022698"/>
            <a:ext cx="251892" cy="334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2EA4134-B43E-3628-D8F8-3FB958978767}"/>
              </a:ext>
            </a:extLst>
          </p:cNvPr>
          <p:cNvSpPr/>
          <p:nvPr/>
        </p:nvSpPr>
        <p:spPr>
          <a:xfrm>
            <a:off x="2184432" y="2107928"/>
            <a:ext cx="251892" cy="334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13B0AEC-258D-6BB4-7C91-608B0F896D7E}"/>
              </a:ext>
            </a:extLst>
          </p:cNvPr>
          <p:cNvCxnSpPr>
            <a:cxnSpLocks/>
          </p:cNvCxnSpPr>
          <p:nvPr/>
        </p:nvCxnSpPr>
        <p:spPr>
          <a:xfrm>
            <a:off x="2619456" y="2157897"/>
            <a:ext cx="470252" cy="0"/>
          </a:xfrm>
          <a:prstGeom prst="straightConnector1">
            <a:avLst/>
          </a:prstGeom>
          <a:ln w="8890">
            <a:solidFill>
              <a:srgbClr val="C00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562ABDA-6659-9BE6-9D11-B725C44DE552}"/>
              </a:ext>
            </a:extLst>
          </p:cNvPr>
          <p:cNvCxnSpPr>
            <a:cxnSpLocks/>
          </p:cNvCxnSpPr>
          <p:nvPr/>
        </p:nvCxnSpPr>
        <p:spPr>
          <a:xfrm>
            <a:off x="3938707" y="2091548"/>
            <a:ext cx="470252" cy="0"/>
          </a:xfrm>
          <a:prstGeom prst="straightConnector1">
            <a:avLst/>
          </a:prstGeom>
          <a:ln w="8890">
            <a:solidFill>
              <a:srgbClr val="C00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ACD710E-D277-4C4A-514C-30CFCAA55840}"/>
              </a:ext>
            </a:extLst>
          </p:cNvPr>
          <p:cNvCxnSpPr>
            <a:cxnSpLocks/>
          </p:cNvCxnSpPr>
          <p:nvPr/>
        </p:nvCxnSpPr>
        <p:spPr>
          <a:xfrm flipV="1">
            <a:off x="4909301" y="2091548"/>
            <a:ext cx="1197658" cy="8278"/>
          </a:xfrm>
          <a:prstGeom prst="straightConnector1">
            <a:avLst/>
          </a:prstGeom>
          <a:ln w="8890">
            <a:solidFill>
              <a:srgbClr val="0070C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C43CC23-FF07-B5B7-94E8-9D6571E91DFE}"/>
              </a:ext>
            </a:extLst>
          </p:cNvPr>
          <p:cNvCxnSpPr>
            <a:cxnSpLocks/>
          </p:cNvCxnSpPr>
          <p:nvPr/>
        </p:nvCxnSpPr>
        <p:spPr>
          <a:xfrm>
            <a:off x="6962646" y="2084373"/>
            <a:ext cx="1065151" cy="0"/>
          </a:xfrm>
          <a:prstGeom prst="straightConnector1">
            <a:avLst/>
          </a:prstGeom>
          <a:ln w="8890">
            <a:solidFill>
              <a:srgbClr val="0070C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3BBD9CC-95D1-2A7C-BE51-A152564C1BE6}"/>
              </a:ext>
            </a:extLst>
          </p:cNvPr>
          <p:cNvCxnSpPr>
            <a:cxnSpLocks/>
          </p:cNvCxnSpPr>
          <p:nvPr/>
        </p:nvCxnSpPr>
        <p:spPr>
          <a:xfrm>
            <a:off x="1338855" y="2167032"/>
            <a:ext cx="470252" cy="0"/>
          </a:xfrm>
          <a:prstGeom prst="straightConnector1">
            <a:avLst/>
          </a:prstGeom>
          <a:ln w="8890">
            <a:solidFill>
              <a:srgbClr val="C00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F555652-58EA-427F-CB6F-978B1C755FC5}"/>
              </a:ext>
            </a:extLst>
          </p:cNvPr>
          <p:cNvSpPr txBox="1"/>
          <p:nvPr/>
        </p:nvSpPr>
        <p:spPr>
          <a:xfrm>
            <a:off x="491814" y="2557568"/>
            <a:ext cx="8356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4992		 	   4992			   1248 	  	       312 	       312  </a:t>
            </a:r>
            <a:r>
              <a:rPr lang="en-IT" sz="1200" dirty="0">
                <a:solidFill>
                  <a:srgbClr val="C00000"/>
                </a:solidFill>
              </a:rPr>
              <a:t>(x4)         </a:t>
            </a:r>
            <a:r>
              <a:rPr lang="en-IT" sz="1200" dirty="0"/>
              <a:t>14 </a:t>
            </a:r>
            <a:r>
              <a:rPr lang="en-IT" sz="1200" dirty="0">
                <a:solidFill>
                  <a:srgbClr val="C00000"/>
                </a:solidFill>
              </a:rPr>
              <a:t>(x2) </a:t>
            </a:r>
            <a:r>
              <a:rPr lang="en-IT" sz="1200" dirty="0"/>
              <a:t>	                	               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6AD47-D9F1-B5DF-0760-A7257B061F34}"/>
              </a:ext>
            </a:extLst>
          </p:cNvPr>
          <p:cNvSpPr txBox="1"/>
          <p:nvPr/>
        </p:nvSpPr>
        <p:spPr>
          <a:xfrm>
            <a:off x="5110949" y="1787423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u</a:t>
            </a:r>
            <a:r>
              <a:rPr lang="en-IT" sz="1100" dirty="0"/>
              <a:t>p to 1.8 Tbps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BDF904-11F9-624F-FBE9-CDD7BB759D96}"/>
              </a:ext>
            </a:extLst>
          </p:cNvPr>
          <p:cNvSpPr txBox="1"/>
          <p:nvPr/>
        </p:nvSpPr>
        <p:spPr>
          <a:xfrm>
            <a:off x="6976604" y="1777379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u</a:t>
            </a:r>
            <a:r>
              <a:rPr lang="en-IT" sz="1100" dirty="0"/>
              <a:t>p to 18 Gbps </a:t>
            </a:r>
            <a:endParaRPr lang="en-IT" sz="1100" dirty="0">
              <a:solidFill>
                <a:srgbClr val="C00000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13178FD-9573-8D03-AE73-3DDA8410F73E}"/>
              </a:ext>
            </a:extLst>
          </p:cNvPr>
          <p:cNvSpPr/>
          <p:nvPr/>
        </p:nvSpPr>
        <p:spPr>
          <a:xfrm>
            <a:off x="3277699" y="1847285"/>
            <a:ext cx="251892" cy="334986"/>
          </a:xfrm>
          <a:prstGeom prst="roundRect">
            <a:avLst/>
          </a:prstGeom>
          <a:solidFill>
            <a:srgbClr val="F0E000"/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927C278-8BCF-FC6E-3CA0-2F97F289A07E}"/>
              </a:ext>
            </a:extLst>
          </p:cNvPr>
          <p:cNvSpPr/>
          <p:nvPr/>
        </p:nvSpPr>
        <p:spPr>
          <a:xfrm>
            <a:off x="3364365" y="1944955"/>
            <a:ext cx="251892" cy="334986"/>
          </a:xfrm>
          <a:prstGeom prst="roundRect">
            <a:avLst/>
          </a:prstGeom>
          <a:solidFill>
            <a:srgbClr val="F0E000"/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65DCAA5F-B313-B77A-03FF-D8F30BD71000}"/>
              </a:ext>
            </a:extLst>
          </p:cNvPr>
          <p:cNvSpPr/>
          <p:nvPr/>
        </p:nvSpPr>
        <p:spPr>
          <a:xfrm>
            <a:off x="3450062" y="2030038"/>
            <a:ext cx="251892" cy="334986"/>
          </a:xfrm>
          <a:prstGeom prst="roundRect">
            <a:avLst/>
          </a:prstGeom>
          <a:solidFill>
            <a:srgbClr val="F0E000"/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403E4171-D6FA-E35A-5AF1-CD3FD7287E90}"/>
              </a:ext>
            </a:extLst>
          </p:cNvPr>
          <p:cNvSpPr/>
          <p:nvPr/>
        </p:nvSpPr>
        <p:spPr>
          <a:xfrm>
            <a:off x="3525008" y="2115268"/>
            <a:ext cx="251892" cy="334986"/>
          </a:xfrm>
          <a:prstGeom prst="roundRect">
            <a:avLst/>
          </a:prstGeom>
          <a:solidFill>
            <a:srgbClr val="F0E000"/>
          </a:solidFill>
          <a:ln w="63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7C8BD947-380C-864D-7E85-A5CD1EED8472}"/>
              </a:ext>
            </a:extLst>
          </p:cNvPr>
          <p:cNvSpPr/>
          <p:nvPr/>
        </p:nvSpPr>
        <p:spPr>
          <a:xfrm>
            <a:off x="4488135" y="1913841"/>
            <a:ext cx="251892" cy="334986"/>
          </a:xfrm>
          <a:prstGeom prst="roundRect">
            <a:avLst/>
          </a:prstGeom>
          <a:solidFill>
            <a:srgbClr val="F0E000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AFDD097-7917-76AA-0343-AD7074F0F412}"/>
              </a:ext>
            </a:extLst>
          </p:cNvPr>
          <p:cNvCxnSpPr>
            <a:cxnSpLocks/>
          </p:cNvCxnSpPr>
          <p:nvPr/>
        </p:nvCxnSpPr>
        <p:spPr>
          <a:xfrm>
            <a:off x="179504" y="624784"/>
            <a:ext cx="0" cy="2305190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4E92F12-49E2-A7F3-E031-357FD8F32124}"/>
              </a:ext>
            </a:extLst>
          </p:cNvPr>
          <p:cNvSpPr txBox="1"/>
          <p:nvPr/>
        </p:nvSpPr>
        <p:spPr>
          <a:xfrm>
            <a:off x="3084862" y="568391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PDU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CB531E6-B49F-DD42-06C4-153B193A2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49" y="1809696"/>
            <a:ext cx="819079" cy="69097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60A90D3-D807-FF99-BCD8-417F2786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387" y="667960"/>
            <a:ext cx="1693089" cy="42627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91E4161B-8663-E068-4F27-AEAE79FE933B}"/>
              </a:ext>
            </a:extLst>
          </p:cNvPr>
          <p:cNvSpPr txBox="1"/>
          <p:nvPr/>
        </p:nvSpPr>
        <p:spPr>
          <a:xfrm>
            <a:off x="5606313" y="1121026"/>
            <a:ext cx="8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 level DAM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191C4A9-7105-7C59-34AD-41338544C76C}"/>
              </a:ext>
            </a:extLst>
          </p:cNvPr>
          <p:cNvSpPr txBox="1"/>
          <p:nvPr/>
        </p:nvSpPr>
        <p:spPr>
          <a:xfrm>
            <a:off x="7430798" y="1109095"/>
            <a:ext cx="936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II level DAM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16AF43E-80B0-8144-4F4C-E815AC6FB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449" y="646634"/>
            <a:ext cx="1693089" cy="426274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294816C-2CE7-65F1-3AA9-144060D873EE}"/>
              </a:ext>
            </a:extLst>
          </p:cNvPr>
          <p:cNvSpPr txBox="1"/>
          <p:nvPr/>
        </p:nvSpPr>
        <p:spPr>
          <a:xfrm>
            <a:off x="410780" y="403034"/>
            <a:ext cx="6137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Experiment									       Electronic trailer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E0B9FFA-63D6-B0BC-60D6-1052B39496E8}"/>
              </a:ext>
            </a:extLst>
          </p:cNvPr>
          <p:cNvCxnSpPr>
            <a:cxnSpLocks/>
          </p:cNvCxnSpPr>
          <p:nvPr/>
        </p:nvCxnSpPr>
        <p:spPr>
          <a:xfrm>
            <a:off x="8944289" y="675655"/>
            <a:ext cx="0" cy="2305190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29D2D961-39F3-A737-5756-5E795CA8F109}"/>
              </a:ext>
            </a:extLst>
          </p:cNvPr>
          <p:cNvSpPr txBox="1"/>
          <p:nvPr/>
        </p:nvSpPr>
        <p:spPr>
          <a:xfrm>
            <a:off x="524012" y="3191146"/>
            <a:ext cx="6998391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Reduce complexity </a:t>
            </a:r>
            <a:r>
              <a:rPr lang="en-GB" sz="1300" dirty="0"/>
              <a:t>at the detector level (spare space, custom boards, FPGA/SEU)</a:t>
            </a:r>
          </a:p>
          <a:p>
            <a:endParaRPr lang="en-GB" sz="800" dirty="0"/>
          </a:p>
          <a:p>
            <a:r>
              <a:rPr lang="en-GB" sz="1300" b="1" dirty="0">
                <a:solidFill>
                  <a:srgbClr val="C00000"/>
                </a:solidFill>
              </a:rPr>
              <a:t>Maximise modularity </a:t>
            </a:r>
            <a:r>
              <a:rPr lang="en-GB" sz="1300" dirty="0"/>
              <a:t>(detector shaping) and </a:t>
            </a:r>
            <a:r>
              <a:rPr lang="en-GB" sz="1300" b="1" dirty="0">
                <a:solidFill>
                  <a:srgbClr val="C00000"/>
                </a:solidFill>
              </a:rPr>
              <a:t>capability</a:t>
            </a:r>
            <a:r>
              <a:rPr lang="en-GB" sz="1300" dirty="0"/>
              <a:t> (data stream)</a:t>
            </a:r>
          </a:p>
          <a:p>
            <a:endParaRPr lang="en-GB" sz="800" dirty="0"/>
          </a:p>
          <a:p>
            <a:r>
              <a:rPr lang="en-GB" sz="1300" dirty="0"/>
              <a:t>DAM Hierarchy:  Maximum data rate capability till DAM-L1 </a:t>
            </a:r>
          </a:p>
          <a:p>
            <a:r>
              <a:rPr lang="en-GB" sz="1300" dirty="0"/>
              <a:t>                               Big data reduction at DAM-L1 with external input (2 </a:t>
            </a:r>
            <a:r>
              <a:rPr lang="en-GB" sz="1300" dirty="0" err="1">
                <a:latin typeface="Symbol" pitchFamily="2" charset="2"/>
              </a:rPr>
              <a:t>m</a:t>
            </a:r>
            <a:r>
              <a:rPr lang="en-GB" sz="1300" dirty="0" err="1"/>
              <a:t>s</a:t>
            </a:r>
            <a:r>
              <a:rPr lang="en-GB" sz="1300" dirty="0"/>
              <a:t> latency interaction tagger)</a:t>
            </a:r>
          </a:p>
          <a:p>
            <a:r>
              <a:rPr lang="en-GB" sz="1300" dirty="0"/>
              <a:t>                               DAM-L2 data aggregation per sector allows for effective data-reduction algorithms </a:t>
            </a:r>
          </a:p>
          <a:p>
            <a:endParaRPr lang="en-GB" sz="800" dirty="0"/>
          </a:p>
          <a:p>
            <a:r>
              <a:rPr lang="en-GB" sz="1300" dirty="0"/>
              <a:t>DAM-L1 might be eventually stored in the experimental Hall (rack enclosure)                             </a:t>
            </a:r>
            <a:endParaRPr lang="en-IT" sz="13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4DBBD6-2D06-6A75-B5CF-A9FB8262B493}"/>
              </a:ext>
            </a:extLst>
          </p:cNvPr>
          <p:cNvSpPr txBox="1"/>
          <p:nvPr/>
        </p:nvSpPr>
        <p:spPr>
          <a:xfrm>
            <a:off x="444698" y="1524710"/>
            <a:ext cx="4536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Sensor                           FEB                                RDO                         RDO    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B80F7A-BA18-0C9C-4A39-E8B553AC76C7}"/>
              </a:ext>
            </a:extLst>
          </p:cNvPr>
          <p:cNvSpPr/>
          <p:nvPr/>
        </p:nvSpPr>
        <p:spPr>
          <a:xfrm>
            <a:off x="8102400" y="1843836"/>
            <a:ext cx="292700" cy="364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D8EB6-A586-12F9-480A-4D2B3F5DDA3C}"/>
              </a:ext>
            </a:extLst>
          </p:cNvPr>
          <p:cNvSpPr txBox="1"/>
          <p:nvPr/>
        </p:nvSpPr>
        <p:spPr>
          <a:xfrm>
            <a:off x="1862542" y="2833270"/>
            <a:ext cx="634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shutter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26453-072F-915C-68DA-CBB202503A12}"/>
              </a:ext>
            </a:extLst>
          </p:cNvPr>
          <p:cNvSpPr txBox="1"/>
          <p:nvPr/>
        </p:nvSpPr>
        <p:spPr>
          <a:xfrm>
            <a:off x="5488229" y="2853213"/>
            <a:ext cx="1298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</a:t>
            </a:r>
            <a:r>
              <a:rPr lang="en-IT" sz="1200" dirty="0"/>
              <a:t>nteraction tagger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EC44BB-7441-86E8-D739-A9CD71C3CB2F}"/>
              </a:ext>
            </a:extLst>
          </p:cNvPr>
          <p:cNvSpPr txBox="1"/>
          <p:nvPr/>
        </p:nvSpPr>
        <p:spPr>
          <a:xfrm>
            <a:off x="8092238" y="2849911"/>
            <a:ext cx="792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</a:t>
            </a:r>
            <a:r>
              <a:rPr lang="en-IT" sz="1200" dirty="0"/>
              <a:t>ata filter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0EF2DA-DBD1-CB5D-2402-9977C8674CD8}"/>
              </a:ext>
            </a:extLst>
          </p:cNvPr>
          <p:cNvCxnSpPr/>
          <p:nvPr/>
        </p:nvCxnSpPr>
        <p:spPr>
          <a:xfrm>
            <a:off x="4285910" y="1072908"/>
            <a:ext cx="570903" cy="190793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5C7644-EA87-7AEF-C91F-B913175E4A2B}"/>
              </a:ext>
            </a:extLst>
          </p:cNvPr>
          <p:cNvCxnSpPr>
            <a:cxnSpLocks/>
          </p:cNvCxnSpPr>
          <p:nvPr/>
        </p:nvCxnSpPr>
        <p:spPr>
          <a:xfrm flipH="1">
            <a:off x="4377985" y="1107265"/>
            <a:ext cx="479686" cy="1808948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08FDAF-F012-DEAF-1D8C-4435C13C0D22}"/>
              </a:ext>
            </a:extLst>
          </p:cNvPr>
          <p:cNvCxnSpPr/>
          <p:nvPr/>
        </p:nvCxnSpPr>
        <p:spPr>
          <a:xfrm>
            <a:off x="5040433" y="691049"/>
            <a:ext cx="0" cy="2274794"/>
          </a:xfrm>
          <a:prstGeom prst="line">
            <a:avLst/>
          </a:prstGeom>
          <a:ln w="889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C291402-31FA-46EF-1D14-D7085939D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017" y="2828812"/>
            <a:ext cx="358503" cy="302109"/>
          </a:xfrm>
          <a:prstGeom prst="rect">
            <a:avLst/>
          </a:prstGeom>
        </p:spPr>
      </p:pic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6A385C73-2FA4-4152-DA09-11487C2A1C32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D14AE-BFA0-DBF8-124B-BC8DB3394B65}"/>
              </a:ext>
            </a:extLst>
          </p:cNvPr>
          <p:cNvSpPr txBox="1"/>
          <p:nvPr/>
        </p:nvSpPr>
        <p:spPr>
          <a:xfrm>
            <a:off x="207855" y="852035"/>
            <a:ext cx="12362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000" dirty="0"/>
              <a:t>3</a:t>
            </a:r>
            <a:r>
              <a:rPr lang="en-IT" sz="1000" dirty="0">
                <a:sym typeface="Wingdings" pitchFamily="2" charset="2"/>
              </a:rPr>
              <a:t> 300 kHz DCR/ch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64A7DA-BA24-3BA6-02A9-9DE1842ADF69}"/>
              </a:ext>
            </a:extLst>
          </p:cNvPr>
          <p:cNvCxnSpPr>
            <a:cxnSpLocks/>
          </p:cNvCxnSpPr>
          <p:nvPr/>
        </p:nvCxnSpPr>
        <p:spPr>
          <a:xfrm flipV="1">
            <a:off x="8511537" y="2081334"/>
            <a:ext cx="365030" cy="3039"/>
          </a:xfrm>
          <a:prstGeom prst="straightConnector1">
            <a:avLst/>
          </a:prstGeom>
          <a:ln w="8890">
            <a:solidFill>
              <a:srgbClr val="0070C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CBA1DA-5024-EF49-C611-F9E5EAD0B95E}"/>
              </a:ext>
            </a:extLst>
          </p:cNvPr>
          <p:cNvSpPr txBox="1"/>
          <p:nvPr/>
        </p:nvSpPr>
        <p:spPr>
          <a:xfrm>
            <a:off x="8394657" y="1791400"/>
            <a:ext cx="5886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to EPIC</a:t>
            </a:r>
            <a:endParaRPr lang="en-IT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6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83BD84-870C-7C72-785D-DE49F39443DF}"/>
              </a:ext>
            </a:extLst>
          </p:cNvPr>
          <p:cNvSpPr txBox="1"/>
          <p:nvPr/>
        </p:nvSpPr>
        <p:spPr>
          <a:xfrm>
            <a:off x="126532" y="2498720"/>
            <a:ext cx="335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Existing systems </a:t>
            </a:r>
          </a:p>
          <a:p>
            <a:r>
              <a:rPr lang="en-GB" sz="1200" dirty="0"/>
              <a:t>&amp;</a:t>
            </a:r>
            <a:r>
              <a:rPr lang="en-IT" sz="1200" dirty="0"/>
              <a:t> standards:</a:t>
            </a:r>
          </a:p>
          <a:p>
            <a:endParaRPr lang="en-IT" sz="1200" dirty="0"/>
          </a:p>
          <a:p>
            <a:r>
              <a:rPr lang="en-IT" sz="1200" dirty="0"/>
              <a:t>COMPASS</a:t>
            </a:r>
          </a:p>
          <a:p>
            <a:r>
              <a:rPr lang="en-IT" sz="1200" dirty="0"/>
              <a:t>C</a:t>
            </a:r>
            <a:r>
              <a:rPr lang="en-IT" sz="1200" baseline="-25000" dirty="0"/>
              <a:t>4</a:t>
            </a:r>
            <a:r>
              <a:rPr lang="en-IT" sz="1200" dirty="0"/>
              <a:t>F</a:t>
            </a:r>
            <a:r>
              <a:rPr lang="en-IT" sz="1200" baseline="-25000" dirty="0"/>
              <a:t>10</a:t>
            </a:r>
            <a:r>
              <a:rPr lang="en-IT" sz="1200" dirty="0"/>
              <a:t> recirculating</a:t>
            </a:r>
          </a:p>
          <a:p>
            <a:r>
              <a:rPr lang="en-GB" sz="1200" dirty="0"/>
              <a:t>a</a:t>
            </a:r>
            <a:r>
              <a:rPr lang="en-IT" sz="1200" dirty="0"/>
              <a:t>nd purging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846294" y="-31962"/>
            <a:ext cx="134222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Services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32C41-0EFF-7B26-3E59-D41921A2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6" y="683637"/>
            <a:ext cx="833153" cy="1745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AB793-01CA-3F8F-3378-CCA7F71C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616" y="683638"/>
            <a:ext cx="3292852" cy="1754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682659-F48E-5C5F-20BC-365352A5F2C5}"/>
              </a:ext>
            </a:extLst>
          </p:cNvPr>
          <p:cNvSpPr txBox="1"/>
          <p:nvPr/>
        </p:nvSpPr>
        <p:spPr>
          <a:xfrm>
            <a:off x="126532" y="335619"/>
            <a:ext cx="753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Commercial       			Power supply                         						Cooling plants</a:t>
            </a:r>
          </a:p>
          <a:p>
            <a:r>
              <a:rPr lang="en-GB" sz="1200" dirty="0"/>
              <a:t>Ex</a:t>
            </a:r>
            <a:r>
              <a:rPr lang="en-IT" sz="1200" dirty="0"/>
              <a:t>amples: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224AFC-D175-CAAD-F93E-837480ED1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953" y="683637"/>
            <a:ext cx="2457667" cy="170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4382EA-AEF1-F16D-B48A-C693D4DA3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727" y="2587647"/>
            <a:ext cx="7276515" cy="2345623"/>
          </a:xfrm>
          <a:prstGeom prst="rect">
            <a:avLst/>
          </a:prstGeom>
        </p:spPr>
      </p:pic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0F9B2185-3376-5EF2-3A30-F2F384EFFE3A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335837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161204" y="-31962"/>
            <a:ext cx="271240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Simulation: Sensor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43A5C-C353-CD41-98B6-11E7DC07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30" y="2401377"/>
            <a:ext cx="2180024" cy="2456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04D06-AE7D-1817-CBB3-2184536EB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401" y="2401377"/>
            <a:ext cx="1486049" cy="2456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52D3A4-C7D7-B246-8538-9FF54DDC7A0A}"/>
              </a:ext>
            </a:extLst>
          </p:cNvPr>
          <p:cNvSpPr txBox="1"/>
          <p:nvPr/>
        </p:nvSpPr>
        <p:spPr>
          <a:xfrm>
            <a:off x="586250" y="2100675"/>
            <a:ext cx="3464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Realistic description accounting for material budget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3E827D-4CB9-911E-4D99-8DF11BFDC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30" y="529174"/>
            <a:ext cx="3779320" cy="14994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AE4091-AB3D-99FD-3491-EDAF8074672B}"/>
              </a:ext>
            </a:extLst>
          </p:cNvPr>
          <p:cNvGrpSpPr/>
          <p:nvPr/>
        </p:nvGrpSpPr>
        <p:grpSpPr>
          <a:xfrm>
            <a:off x="5018552" y="979607"/>
            <a:ext cx="3398686" cy="3063013"/>
            <a:chOff x="5018552" y="1381213"/>
            <a:chExt cx="3398686" cy="30630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A02683-2D08-3878-3A5D-42A39141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552" y="1381213"/>
              <a:ext cx="3398686" cy="30630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58BB99-87FE-58F0-114D-77DCCE54A4D7}"/>
                </a:ext>
              </a:extLst>
            </p:cNvPr>
            <p:cNvSpPr/>
            <p:nvPr/>
          </p:nvSpPr>
          <p:spPr>
            <a:xfrm>
              <a:off x="5583468" y="4277802"/>
              <a:ext cx="340254" cy="16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4CA5E2-1E43-0C14-412E-1C331A46C89B}"/>
                </a:ext>
              </a:extLst>
            </p:cNvPr>
            <p:cNvSpPr/>
            <p:nvPr/>
          </p:nvSpPr>
          <p:spPr>
            <a:xfrm>
              <a:off x="7830888" y="4381641"/>
              <a:ext cx="340254" cy="6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ED7A3C-9E6A-EAA0-B43A-D672E8BEBCC0}"/>
              </a:ext>
            </a:extLst>
          </p:cNvPr>
          <p:cNvSpPr txBox="1"/>
          <p:nvPr/>
        </p:nvSpPr>
        <p:spPr>
          <a:xfrm>
            <a:off x="5657444" y="656442"/>
            <a:ext cx="2190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Photon detection efficiency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99D250D6-0EE9-CB6D-55D1-20F586B369B3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D1BEA-EF87-B2C2-1454-FF839DF0F5C2}"/>
              </a:ext>
            </a:extLst>
          </p:cNvPr>
          <p:cNvSpPr txBox="1"/>
          <p:nvPr/>
        </p:nvSpPr>
        <p:spPr>
          <a:xfrm>
            <a:off x="6331906" y="4152754"/>
            <a:ext cx="2219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x</a:t>
            </a:r>
            <a:r>
              <a:rPr lang="en-IT" sz="1400" dirty="0"/>
              <a:t> 0.7 global efficiency factor</a:t>
            </a:r>
          </a:p>
        </p:txBody>
      </p:sp>
    </p:spTree>
    <p:extLst>
      <p:ext uri="{BB962C8B-B14F-4D97-AF65-F5344CB8AC3E}">
        <p14:creationId xmlns:p14="http://schemas.microsoft.com/office/powerpoint/2010/main" val="204836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103431" y="-31962"/>
            <a:ext cx="282795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Simulation: Aerogel Model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BBABB-0AD7-82A6-88A9-B03869F8ABD6}"/>
              </a:ext>
            </a:extLst>
          </p:cNvPr>
          <p:cNvSpPr txBox="1"/>
          <p:nvPr/>
        </p:nvSpPr>
        <p:spPr>
          <a:xfrm>
            <a:off x="251140" y="403903"/>
            <a:ext cx="22171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Comparison DATA vs MC model</a:t>
            </a:r>
          </a:p>
          <a:p>
            <a:endParaRPr lang="en-IT" sz="800" dirty="0"/>
          </a:p>
          <a:p>
            <a:r>
              <a:rPr lang="en-IT" sz="800" dirty="0"/>
              <a:t>     </a:t>
            </a:r>
            <a:r>
              <a:rPr lang="en-IT" sz="1200" dirty="0"/>
              <a:t>DATA: Aerogel Factory samples</a:t>
            </a:r>
          </a:p>
          <a:p>
            <a:endParaRPr lang="en-IT" sz="800" dirty="0"/>
          </a:p>
          <a:p>
            <a:r>
              <a:rPr lang="en-IT" sz="1200" dirty="0"/>
              <a:t>   MC: EPIC parameterization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56F931-4C1C-B255-90CB-E4951FE6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80523" y="1514732"/>
            <a:ext cx="2456186" cy="421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961EA-69E7-101A-FC0E-5854929A1893}"/>
              </a:ext>
            </a:extLst>
          </p:cNvPr>
          <p:cNvSpPr txBox="1"/>
          <p:nvPr/>
        </p:nvSpPr>
        <p:spPr>
          <a:xfrm>
            <a:off x="137328" y="1524067"/>
            <a:ext cx="289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Chromatic dispersion </a:t>
            </a:r>
          </a:p>
          <a:p>
            <a:r>
              <a:rPr lang="en-IT" sz="1200" dirty="0"/>
              <a:t>(major expected contribution to resolution)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520B47-1318-0938-9657-17ED2E72D637}"/>
              </a:ext>
            </a:extLst>
          </p:cNvPr>
          <p:cNvSpPr txBox="1"/>
          <p:nvPr/>
        </p:nvSpPr>
        <p:spPr>
          <a:xfrm>
            <a:off x="5036188" y="347040"/>
            <a:ext cx="1306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Absorption length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058649-C935-32DF-BED7-E4E2FCAAA576}"/>
              </a:ext>
            </a:extLst>
          </p:cNvPr>
          <p:cNvGrpSpPr/>
          <p:nvPr/>
        </p:nvGrpSpPr>
        <p:grpSpPr>
          <a:xfrm>
            <a:off x="4869105" y="2893789"/>
            <a:ext cx="4102137" cy="1992280"/>
            <a:chOff x="4869105" y="2845664"/>
            <a:chExt cx="4102137" cy="19922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BF64AB-8074-9095-DDC7-F94F3FA4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9105" y="2845664"/>
              <a:ext cx="4102137" cy="199228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C56B54-33DE-3318-BD92-E7130659D895}"/>
                </a:ext>
              </a:extLst>
            </p:cNvPr>
            <p:cNvSpPr/>
            <p:nvPr/>
          </p:nvSpPr>
          <p:spPr>
            <a:xfrm>
              <a:off x="8455124" y="4243177"/>
              <a:ext cx="188621" cy="182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4ACA1B-F11D-7F7B-210F-F59260D64CC3}"/>
                </a:ext>
              </a:extLst>
            </p:cNvPr>
            <p:cNvSpPr txBox="1"/>
            <p:nvPr/>
          </p:nvSpPr>
          <p:spPr>
            <a:xfrm>
              <a:off x="8413635" y="4315154"/>
              <a:ext cx="27283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500" dirty="0"/>
                <a:t>MC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F0A3D5-47F3-E132-16A7-6F70B40BF944}"/>
                </a:ext>
              </a:extLst>
            </p:cNvPr>
            <p:cNvSpPr txBox="1"/>
            <p:nvPr/>
          </p:nvSpPr>
          <p:spPr>
            <a:xfrm>
              <a:off x="8389035" y="4196577"/>
              <a:ext cx="32893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500" dirty="0"/>
                <a:t>DATA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DDCDD3-A988-C28C-ECE6-9B7AAC1A406B}"/>
              </a:ext>
            </a:extLst>
          </p:cNvPr>
          <p:cNvGrpSpPr/>
          <p:nvPr/>
        </p:nvGrpSpPr>
        <p:grpSpPr>
          <a:xfrm>
            <a:off x="4869105" y="610419"/>
            <a:ext cx="4088055" cy="1992280"/>
            <a:chOff x="4869105" y="770648"/>
            <a:chExt cx="4088055" cy="1992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8A6A9-BA0E-2AFA-E0A6-9CF146C5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9105" y="770648"/>
              <a:ext cx="4088055" cy="199228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44722B-02E7-18E3-1776-4009B4F88C3F}"/>
                </a:ext>
              </a:extLst>
            </p:cNvPr>
            <p:cNvSpPr/>
            <p:nvPr/>
          </p:nvSpPr>
          <p:spPr>
            <a:xfrm>
              <a:off x="8444274" y="2082566"/>
              <a:ext cx="188621" cy="182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D79A6B-60C4-B6F8-9E28-79B6642B281A}"/>
                </a:ext>
              </a:extLst>
            </p:cNvPr>
            <p:cNvSpPr txBox="1"/>
            <p:nvPr/>
          </p:nvSpPr>
          <p:spPr>
            <a:xfrm>
              <a:off x="8402785" y="2154543"/>
              <a:ext cx="27283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500" dirty="0"/>
                <a:t>MC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9F96B8-F774-06EF-E70B-F754718188DF}"/>
                </a:ext>
              </a:extLst>
            </p:cNvPr>
            <p:cNvSpPr txBox="1"/>
            <p:nvPr/>
          </p:nvSpPr>
          <p:spPr>
            <a:xfrm>
              <a:off x="8378185" y="2025208"/>
              <a:ext cx="32893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500" dirty="0"/>
                <a:t>DATA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776499D-273C-F260-4466-064DC233BA3C}"/>
              </a:ext>
            </a:extLst>
          </p:cNvPr>
          <p:cNvSpPr txBox="1"/>
          <p:nvPr/>
        </p:nvSpPr>
        <p:spPr>
          <a:xfrm>
            <a:off x="4992855" y="2637052"/>
            <a:ext cx="1237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Scattering length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FF45D9E-2AF0-5D90-B3C5-D0DBB955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1411578"/>
            <a:ext cx="1475965" cy="90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E79F-2B5B-72FF-0CFD-381C1C5C36B6}"/>
              </a:ext>
            </a:extLst>
          </p:cNvPr>
          <p:cNvSpPr txBox="1"/>
          <p:nvPr/>
        </p:nvSpPr>
        <p:spPr>
          <a:xfrm>
            <a:off x="176675" y="2025091"/>
            <a:ext cx="1883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Data from dRICH prototype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19A73-D910-7F9E-F55F-94D5D303689B}"/>
              </a:ext>
            </a:extLst>
          </p:cNvPr>
          <p:cNvSpPr txBox="1"/>
          <p:nvPr/>
        </p:nvSpPr>
        <p:spPr>
          <a:xfrm>
            <a:off x="6920173" y="2626921"/>
            <a:ext cx="2193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Data from INFN characterization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E0627-E87E-5E50-FB96-A45826AE938D}"/>
              </a:ext>
            </a:extLst>
          </p:cNvPr>
          <p:cNvSpPr txBox="1"/>
          <p:nvPr/>
        </p:nvSpPr>
        <p:spPr>
          <a:xfrm>
            <a:off x="6858995" y="302312"/>
            <a:ext cx="2193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Data from INFN characterization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EC8E2E-3143-F26F-160A-29A5854C1EFB}"/>
              </a:ext>
            </a:extLst>
          </p:cNvPr>
          <p:cNvSpPr/>
          <p:nvPr/>
        </p:nvSpPr>
        <p:spPr>
          <a:xfrm>
            <a:off x="137328" y="347040"/>
            <a:ext cx="2596728" cy="106453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A4A48ACB-E4F5-6D6F-40CA-C05AAF1194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34206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86339" y="-31962"/>
            <a:ext cx="246214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Simulation: Resolution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16</a:t>
            </a:fld>
            <a:endParaRPr lang="en-US" sz="7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0D7181-AF1D-64B2-462D-D7535618DCF1}"/>
              </a:ext>
            </a:extLst>
          </p:cNvPr>
          <p:cNvGrpSpPr/>
          <p:nvPr/>
        </p:nvGrpSpPr>
        <p:grpSpPr>
          <a:xfrm>
            <a:off x="390185" y="1690889"/>
            <a:ext cx="3948347" cy="2934164"/>
            <a:chOff x="395053" y="977383"/>
            <a:chExt cx="3948347" cy="29341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4A589D-88FB-2BE6-9CE9-299D65A2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53" y="977383"/>
              <a:ext cx="3948347" cy="293416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7BD734-D442-8E7C-CDCE-578E10366FE6}"/>
                </a:ext>
              </a:extLst>
            </p:cNvPr>
            <p:cNvSpPr/>
            <p:nvPr/>
          </p:nvSpPr>
          <p:spPr>
            <a:xfrm>
              <a:off x="2917214" y="1005001"/>
              <a:ext cx="1205206" cy="145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54E5D00-5772-A676-9D80-F9792F71A49D}"/>
              </a:ext>
            </a:extLst>
          </p:cNvPr>
          <p:cNvSpPr txBox="1"/>
          <p:nvPr/>
        </p:nvSpPr>
        <p:spPr>
          <a:xfrm>
            <a:off x="201029" y="398227"/>
            <a:ext cx="80968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Preliminary optimization of the dRICH optics inside EPIC  </a:t>
            </a:r>
          </a:p>
          <a:p>
            <a:r>
              <a:rPr lang="en-IT" sz="1200" dirty="0"/>
              <a:t>Magnetic field and track resolution accounted for, results averaged over azimuthal angle (</a:t>
            </a:r>
            <a:r>
              <a:rPr lang="en-IT" sz="1200" dirty="0">
                <a:latin typeface="Symbol" pitchFamily="2" charset="2"/>
              </a:rPr>
              <a:t>f</a:t>
            </a:r>
            <a:r>
              <a:rPr lang="en-IT" sz="1200" dirty="0"/>
              <a:t>)</a:t>
            </a:r>
          </a:p>
          <a:p>
            <a:endParaRPr lang="en-IT" sz="1200" dirty="0"/>
          </a:p>
          <a:p>
            <a:r>
              <a:rPr lang="en-GB" sz="1200" dirty="0"/>
              <a:t>With single mirror, best focalization in the m</a:t>
            </a:r>
            <a:r>
              <a:rPr lang="en-IT" sz="1200" dirty="0"/>
              <a:t>ost demandig 2.5-3.5 pseudo-rapidity range to get ~ 0.3 mrad resolution </a:t>
            </a:r>
          </a:p>
          <a:p>
            <a:endParaRPr lang="en-IT" sz="800" dirty="0"/>
          </a:p>
          <a:p>
            <a:r>
              <a:rPr lang="en-IT" sz="1200" dirty="0"/>
              <a:t>&gt; 3</a:t>
            </a:r>
            <a:r>
              <a:rPr lang="en-IT" sz="1200" dirty="0">
                <a:latin typeface="Symbol" pitchFamily="2" charset="2"/>
              </a:rPr>
              <a:t>s</a:t>
            </a:r>
            <a:r>
              <a:rPr lang="en-IT" sz="1200" dirty="0"/>
              <a:t> separation in the wanted momentum range (i.e. at maximum momentum)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1ED109-5FFC-89C3-4A46-F9D69187DD35}"/>
              </a:ext>
            </a:extLst>
          </p:cNvPr>
          <p:cNvGrpSpPr/>
          <p:nvPr/>
        </p:nvGrpSpPr>
        <p:grpSpPr>
          <a:xfrm>
            <a:off x="4747901" y="1673981"/>
            <a:ext cx="3948347" cy="2941047"/>
            <a:chOff x="4728406" y="985003"/>
            <a:chExt cx="3948347" cy="29410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0ED001-8195-B8CA-78C8-DEA0D9C4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8406" y="985003"/>
              <a:ext cx="3948347" cy="29410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53A670-F382-D300-A0CE-DE9215615123}"/>
                </a:ext>
              </a:extLst>
            </p:cNvPr>
            <p:cNvSpPr/>
            <p:nvPr/>
          </p:nvSpPr>
          <p:spPr>
            <a:xfrm>
              <a:off x="7153934" y="1005001"/>
              <a:ext cx="1205206" cy="145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9C13F2AF-DCA5-2CFE-D1C5-FAECA6347F18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67831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639F01E-75DA-E926-E7A4-6CB798B71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52" y="520902"/>
            <a:ext cx="2208742" cy="19471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127AE5A-006E-1A62-014F-FFB81B059855}"/>
              </a:ext>
            </a:extLst>
          </p:cNvPr>
          <p:cNvSpPr/>
          <p:nvPr/>
        </p:nvSpPr>
        <p:spPr>
          <a:xfrm>
            <a:off x="2482055" y="368385"/>
            <a:ext cx="3249393" cy="2226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EE8F7B-DC57-7137-5F69-8D9B17FA415D}"/>
              </a:ext>
            </a:extLst>
          </p:cNvPr>
          <p:cNvSpPr/>
          <p:nvPr/>
        </p:nvSpPr>
        <p:spPr>
          <a:xfrm>
            <a:off x="2478369" y="2669962"/>
            <a:ext cx="3249393" cy="2226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2995077" y="-31962"/>
            <a:ext cx="304468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Simulation: Momentum reach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17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DA27B5-6AAC-4781-0A90-54910131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161" y="443220"/>
            <a:ext cx="2882444" cy="21519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D66FB-40FA-1122-6694-11ECB818F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88" y="2655093"/>
            <a:ext cx="2088931" cy="20986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E7C07CF-DDCB-D144-CF53-78D5A33F4141}"/>
              </a:ext>
            </a:extLst>
          </p:cNvPr>
          <p:cNvSpPr txBox="1"/>
          <p:nvPr/>
        </p:nvSpPr>
        <p:spPr>
          <a:xfrm>
            <a:off x="318062" y="766992"/>
            <a:ext cx="1543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Momentum reach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E55AC6-5FDC-D262-5164-99F992D615E3}"/>
              </a:ext>
            </a:extLst>
          </p:cNvPr>
          <p:cNvSpPr txBox="1"/>
          <p:nvPr/>
        </p:nvSpPr>
        <p:spPr>
          <a:xfrm>
            <a:off x="153306" y="2994670"/>
            <a:ext cx="2210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</a:t>
            </a:r>
            <a:r>
              <a:rPr lang="en-IT" sz="1400" dirty="0"/>
              <a:t>nterplay between radiators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4ACCF-1856-8BA8-C1B4-486D1F1BC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726" y="2699211"/>
            <a:ext cx="2812879" cy="2197184"/>
          </a:xfrm>
          <a:prstGeom prst="rect">
            <a:avLst/>
          </a:prstGeom>
        </p:spPr>
      </p:pic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D307EC02-805B-3095-7B40-15F51121D3B7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63582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C75C389-7DC7-26FF-D791-D03C331C5EC1}"/>
              </a:ext>
            </a:extLst>
          </p:cNvPr>
          <p:cNvSpPr/>
          <p:nvPr/>
        </p:nvSpPr>
        <p:spPr>
          <a:xfrm>
            <a:off x="3622397" y="1022688"/>
            <a:ext cx="2926772" cy="3820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C5AE36-6B9E-7C00-AA65-54BF19588B54}"/>
              </a:ext>
            </a:extLst>
          </p:cNvPr>
          <p:cNvGrpSpPr/>
          <p:nvPr/>
        </p:nvGrpSpPr>
        <p:grpSpPr>
          <a:xfrm>
            <a:off x="63967" y="796093"/>
            <a:ext cx="3987655" cy="4290965"/>
            <a:chOff x="69574" y="1063487"/>
            <a:chExt cx="5316873" cy="5721287"/>
          </a:xfrm>
        </p:grpSpPr>
        <p:pic>
          <p:nvPicPr>
            <p:cNvPr id="47" name="Picture 46" descr="IMG_20220911_112342.jpg">
              <a:extLst>
                <a:ext uri="{FF2B5EF4-FFF2-40B4-BE49-F238E27FC236}">
                  <a16:creationId xmlns:a16="http://schemas.microsoft.com/office/drawing/2014/main" id="{C83386DB-61AD-0521-3133-779AFFC0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78289" y="1801059"/>
              <a:ext cx="5657473" cy="4243105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87D25D-A5F9-4D00-FA5C-A2AC545D997D}"/>
                </a:ext>
              </a:extLst>
            </p:cNvPr>
            <p:cNvSpPr/>
            <p:nvPr/>
          </p:nvSpPr>
          <p:spPr>
            <a:xfrm>
              <a:off x="69574" y="1063487"/>
              <a:ext cx="4670345" cy="3253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13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816BB5-D6F8-C3EF-FD51-D0D490D56441}"/>
                </a:ext>
              </a:extLst>
            </p:cNvPr>
            <p:cNvSpPr/>
            <p:nvPr/>
          </p:nvSpPr>
          <p:spPr>
            <a:xfrm>
              <a:off x="304840" y="6459453"/>
              <a:ext cx="5081607" cy="3253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13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60676" y="-31962"/>
            <a:ext cx="111344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R&amp;D: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024438C0-7844-C0B1-5C89-31197B96D898}"/>
              </a:ext>
            </a:extLst>
          </p:cNvPr>
          <p:cNvSpPr/>
          <p:nvPr/>
        </p:nvSpPr>
        <p:spPr>
          <a:xfrm>
            <a:off x="2781344" y="1268482"/>
            <a:ext cx="366927" cy="212924"/>
          </a:xfrm>
          <a:prstGeom prst="wedgeRectCallout">
            <a:avLst>
              <a:gd name="adj1" fmla="val -47168"/>
              <a:gd name="adj2" fmla="val 11062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FA1182-CDAD-2201-A927-0FF26041E7D1}"/>
              </a:ext>
            </a:extLst>
          </p:cNvPr>
          <p:cNvSpPr txBox="1"/>
          <p:nvPr/>
        </p:nvSpPr>
        <p:spPr>
          <a:xfrm>
            <a:off x="2765031" y="1273656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6DF3A1DF-5B17-3D06-6FCA-D9163AE04527}"/>
              </a:ext>
            </a:extLst>
          </p:cNvPr>
          <p:cNvSpPr/>
          <p:nvPr/>
        </p:nvSpPr>
        <p:spPr>
          <a:xfrm>
            <a:off x="647412" y="3535597"/>
            <a:ext cx="366927" cy="212924"/>
          </a:xfrm>
          <a:prstGeom prst="wedgeRectCallout">
            <a:avLst>
              <a:gd name="adj1" fmla="val -37417"/>
              <a:gd name="adj2" fmla="val -1218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02F024-F572-1D2F-5BE3-E583BFC28F09}"/>
              </a:ext>
            </a:extLst>
          </p:cNvPr>
          <p:cNvSpPr txBox="1"/>
          <p:nvPr/>
        </p:nvSpPr>
        <p:spPr>
          <a:xfrm>
            <a:off x="631099" y="3540772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7BF58CAE-4215-9BC8-944C-AE64DDCB96D3}"/>
              </a:ext>
            </a:extLst>
          </p:cNvPr>
          <p:cNvSpPr/>
          <p:nvPr/>
        </p:nvSpPr>
        <p:spPr>
          <a:xfrm>
            <a:off x="658346" y="2138968"/>
            <a:ext cx="516065" cy="196145"/>
          </a:xfrm>
          <a:prstGeom prst="wedgeRectCallout">
            <a:avLst>
              <a:gd name="adj1" fmla="val 48721"/>
              <a:gd name="adj2" fmla="val 9101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841226-D778-981A-CFD2-96B3C6C6E972}"/>
              </a:ext>
            </a:extLst>
          </p:cNvPr>
          <p:cNvSpPr txBox="1"/>
          <p:nvPr/>
        </p:nvSpPr>
        <p:spPr>
          <a:xfrm>
            <a:off x="647413" y="2127363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MAPMTs</a:t>
            </a:r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A33C4BD7-7247-0EC3-A6BA-753A64EC6EEE}"/>
              </a:ext>
            </a:extLst>
          </p:cNvPr>
          <p:cNvSpPr/>
          <p:nvPr/>
        </p:nvSpPr>
        <p:spPr>
          <a:xfrm>
            <a:off x="452270" y="2360292"/>
            <a:ext cx="516065" cy="196145"/>
          </a:xfrm>
          <a:prstGeom prst="wedgeRectCallout">
            <a:avLst>
              <a:gd name="adj1" fmla="val 82232"/>
              <a:gd name="adj2" fmla="val 1031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2E9B79-3682-6D7A-10C1-2D3959DA5C56}"/>
              </a:ext>
            </a:extLst>
          </p:cNvPr>
          <p:cNvSpPr txBox="1"/>
          <p:nvPr/>
        </p:nvSpPr>
        <p:spPr>
          <a:xfrm>
            <a:off x="441336" y="2348687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Aerogel</a:t>
            </a: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67FA5C24-7634-7233-F32D-C1CA1C78AB38}"/>
              </a:ext>
            </a:extLst>
          </p:cNvPr>
          <p:cNvSpPr/>
          <p:nvPr/>
        </p:nvSpPr>
        <p:spPr>
          <a:xfrm>
            <a:off x="1213969" y="1885492"/>
            <a:ext cx="652279" cy="196145"/>
          </a:xfrm>
          <a:prstGeom prst="wedgeRectCallout">
            <a:avLst>
              <a:gd name="adj1" fmla="val -1919"/>
              <a:gd name="adj2" fmla="val 11838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1876C6-97BE-D5AE-224A-C5B0701A28E2}"/>
              </a:ext>
            </a:extLst>
          </p:cNvPr>
          <p:cNvSpPr txBox="1"/>
          <p:nvPr/>
        </p:nvSpPr>
        <p:spPr>
          <a:xfrm>
            <a:off x="1234584" y="1873888"/>
            <a:ext cx="679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Gas Vessel</a:t>
            </a:r>
          </a:p>
        </p:txBody>
      </p:sp>
      <p:pic>
        <p:nvPicPr>
          <p:cNvPr id="41" name="Picture 40" descr="rings.jpg">
            <a:extLst>
              <a:ext uri="{FF2B5EF4-FFF2-40B4-BE49-F238E27FC236}">
                <a16:creationId xmlns:a16="http://schemas.microsoft.com/office/drawing/2014/main" id="{743AB7C2-3479-D548-6521-7E6323D13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94" y="1675227"/>
            <a:ext cx="2547621" cy="2520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4E6C5A-3F92-4FEB-EB1B-4370807D860B}"/>
              </a:ext>
            </a:extLst>
          </p:cNvPr>
          <p:cNvGrpSpPr/>
          <p:nvPr/>
        </p:nvGrpSpPr>
        <p:grpSpPr>
          <a:xfrm>
            <a:off x="6970666" y="349201"/>
            <a:ext cx="1927235" cy="4384314"/>
            <a:chOff x="6882395" y="563909"/>
            <a:chExt cx="1927235" cy="4384314"/>
          </a:xfrm>
        </p:grpSpPr>
        <p:pic>
          <p:nvPicPr>
            <p:cNvPr id="38" name="Picture 37" descr="reso_vs_N.jpg">
              <a:extLst>
                <a:ext uri="{FF2B5EF4-FFF2-40B4-BE49-F238E27FC236}">
                  <a16:creationId xmlns:a16="http://schemas.microsoft.com/office/drawing/2014/main" id="{FFED854F-4635-A8A5-08B5-EF95CE58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395" y="563909"/>
              <a:ext cx="1927235" cy="438431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4A67E-E224-4163-BF6F-2212B3A717C0}"/>
                </a:ext>
              </a:extLst>
            </p:cNvPr>
            <p:cNvSpPr txBox="1"/>
            <p:nvPr/>
          </p:nvSpPr>
          <p:spPr>
            <a:xfrm>
              <a:off x="7331169" y="1273656"/>
              <a:ext cx="1249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Expected SPE ~ 1 </a:t>
              </a:r>
              <a:r>
                <a:rPr lang="en-US" sz="900" dirty="0" err="1">
                  <a:solidFill>
                    <a:srgbClr val="FF0000"/>
                  </a:solidFill>
                </a:rPr>
                <a:t>mrad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A98243B-76A2-36D3-0FB7-78DF9D9C2050}"/>
                </a:ext>
              </a:extLst>
            </p:cNvPr>
            <p:cNvSpPr txBox="1"/>
            <p:nvPr/>
          </p:nvSpPr>
          <p:spPr>
            <a:xfrm>
              <a:off x="7366117" y="3360095"/>
              <a:ext cx="1249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Expected SPE ~ 3 </a:t>
              </a:r>
              <a:r>
                <a:rPr lang="en-US" sz="900" dirty="0" err="1">
                  <a:solidFill>
                    <a:srgbClr val="FF0000"/>
                  </a:solidFill>
                </a:rPr>
                <a:t>mrad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60A9B3-AF2F-E13B-C62B-A8F10CBDDE3C}"/>
                    </a:ext>
                  </a:extLst>
                </p:cNvPr>
                <p:cNvSpPr txBox="1"/>
                <p:nvPr/>
              </p:nvSpPr>
              <p:spPr>
                <a:xfrm>
                  <a:off x="7272341" y="2056148"/>
                  <a:ext cx="187552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IT" sz="15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60A9B3-AF2F-E13B-C62B-A8F10CBDD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41" y="2056148"/>
                  <a:ext cx="187552" cy="230832"/>
                </a:xfrm>
                <a:prstGeom prst="rect">
                  <a:avLst/>
                </a:prstGeom>
                <a:blipFill>
                  <a:blip r:embed="rId6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BB6E79C-D989-5D2E-B14A-C8391E91E50D}"/>
                    </a:ext>
                  </a:extLst>
                </p:cNvPr>
                <p:cNvSpPr txBox="1"/>
                <p:nvPr/>
              </p:nvSpPr>
              <p:spPr>
                <a:xfrm>
                  <a:off x="7272341" y="4344239"/>
                  <a:ext cx="187552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IT" sz="15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BB6E79C-D989-5D2E-B14A-C8391E91E5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41" y="4344239"/>
                  <a:ext cx="187552" cy="230832"/>
                </a:xfrm>
                <a:prstGeom prst="rect">
                  <a:avLst/>
                </a:prstGeom>
                <a:blipFill>
                  <a:blip r:embed="rId7"/>
                  <a:stretch>
                    <a:fillRect l="-25000" r="-25000" b="-1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52FDD84-216B-B409-3B65-0F2E4C1DBEF9}"/>
              </a:ext>
            </a:extLst>
          </p:cNvPr>
          <p:cNvSpPr txBox="1"/>
          <p:nvPr/>
        </p:nvSpPr>
        <p:spPr>
          <a:xfrm>
            <a:off x="262455" y="418566"/>
            <a:ext cx="5622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Operative prototype commissioned. D</a:t>
            </a:r>
            <a:r>
              <a:rPr lang="en-IT" sz="1100" dirty="0"/>
              <a:t>ouble ring imaging achieved. Performance in line </a:t>
            </a:r>
          </a:p>
          <a:p>
            <a:r>
              <a:rPr lang="en-IT" sz="1100" dirty="0"/>
              <a:t>with expectations except for aerogel single-photon angular resolution (worse by a factor ~ 1.5)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FB1129-F3BD-BE6A-6B0B-5526B076DD74}"/>
              </a:ext>
            </a:extLst>
          </p:cNvPr>
          <p:cNvSpPr txBox="1"/>
          <p:nvPr/>
        </p:nvSpPr>
        <p:spPr>
          <a:xfrm>
            <a:off x="4092523" y="4288987"/>
            <a:ext cx="178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Gas ring coverage: 60%</a:t>
            </a:r>
          </a:p>
          <a:p>
            <a:r>
              <a:rPr lang="en-IT" sz="1100" dirty="0"/>
              <a:t>Aerogel ring coverage: 40 %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8E588B-5434-C322-B450-A04B545D7900}"/>
              </a:ext>
            </a:extLst>
          </p:cNvPr>
          <p:cNvSpPr txBox="1"/>
          <p:nvPr/>
        </p:nvSpPr>
        <p:spPr>
          <a:xfrm>
            <a:off x="3962119" y="1078793"/>
            <a:ext cx="2371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Reference readout from CLAS12 RICH:</a:t>
            </a:r>
          </a:p>
          <a:p>
            <a:r>
              <a:rPr lang="en-IT" sz="1100" dirty="0"/>
              <a:t>H13700 MA-PMTs + ALCOR3 ToT chip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95A1C09-466C-736F-75A4-8B0FBEDB97C9}"/>
              </a:ext>
            </a:extLst>
          </p:cNvPr>
          <p:cNvSpPr/>
          <p:nvPr/>
        </p:nvSpPr>
        <p:spPr>
          <a:xfrm>
            <a:off x="3623664" y="1017497"/>
            <a:ext cx="2926771" cy="382557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2E67-C994-7A6F-7822-9D93F38F74F3}"/>
              </a:ext>
            </a:extLst>
          </p:cNvPr>
          <p:cNvSpPr txBox="1"/>
          <p:nvPr/>
        </p:nvSpPr>
        <p:spPr>
          <a:xfrm>
            <a:off x="6914666" y="4761333"/>
            <a:ext cx="1983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O</a:t>
            </a:r>
            <a:r>
              <a:rPr lang="en-GB" sz="1000" dirty="0"/>
              <a:t>p</a:t>
            </a:r>
            <a:r>
              <a:rPr lang="en-IT" sz="1000" dirty="0"/>
              <a:t>tics at variance with respect EIC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922CDD19-F8D6-9086-2A41-BC48EC8EF32C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50668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261F06F-2504-1F84-3FEC-58007E911E5A}"/>
              </a:ext>
            </a:extLst>
          </p:cNvPr>
          <p:cNvSpPr/>
          <p:nvPr/>
        </p:nvSpPr>
        <p:spPr>
          <a:xfrm>
            <a:off x="5787170" y="2438644"/>
            <a:ext cx="3264445" cy="2651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CCCB72-6C27-CFC1-6A10-E32940C63DB0}"/>
              </a:ext>
            </a:extLst>
          </p:cNvPr>
          <p:cNvSpPr/>
          <p:nvPr/>
        </p:nvSpPr>
        <p:spPr>
          <a:xfrm>
            <a:off x="35581" y="645550"/>
            <a:ext cx="2872079" cy="1707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1CEFC-A9F3-D802-87A8-58BFB0736EC6}"/>
              </a:ext>
            </a:extLst>
          </p:cNvPr>
          <p:cNvSpPr/>
          <p:nvPr/>
        </p:nvSpPr>
        <p:spPr>
          <a:xfrm>
            <a:off x="5787170" y="656071"/>
            <a:ext cx="3264445" cy="1681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851288" y="-31962"/>
            <a:ext cx="133222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R&amp;D: Highlight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897DDE-E6F1-9632-0F3E-EDE47C0A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60" y="2678131"/>
            <a:ext cx="2033176" cy="2410988"/>
          </a:xfrm>
          <a:prstGeom prst="rect">
            <a:avLst/>
          </a:prstGeom>
        </p:spPr>
      </p:pic>
      <p:pic>
        <p:nvPicPr>
          <p:cNvPr id="16" name="Picture 1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FC679D9-1DEA-F570-40CB-0871233D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434" y="892480"/>
            <a:ext cx="1333146" cy="14072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392FCC-6520-78BA-91EB-18332E551357}"/>
              </a:ext>
            </a:extLst>
          </p:cNvPr>
          <p:cNvSpPr txBox="1"/>
          <p:nvPr/>
        </p:nvSpPr>
        <p:spPr>
          <a:xfrm>
            <a:off x="2968771" y="802804"/>
            <a:ext cx="2818400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>
                <a:solidFill>
                  <a:srgbClr val="C00000"/>
                </a:solidFill>
              </a:rPr>
              <a:t>MPPC  arrays     </a:t>
            </a:r>
            <a:r>
              <a:rPr lang="en-IT" sz="975" dirty="0"/>
              <a:t>selected with irradiation campaign</a:t>
            </a:r>
          </a:p>
          <a:p>
            <a:endParaRPr lang="en-IT" sz="600" dirty="0"/>
          </a:p>
          <a:p>
            <a:r>
              <a:rPr lang="en-IT" sz="1050" dirty="0">
                <a:solidFill>
                  <a:srgbClr val="C00000"/>
                </a:solidFill>
              </a:rPr>
              <a:t>Front-end re-design    </a:t>
            </a:r>
            <a:r>
              <a:rPr lang="en-IT" sz="975" dirty="0"/>
              <a:t>completed</a:t>
            </a:r>
          </a:p>
          <a:p>
            <a:endParaRPr lang="en-IT" sz="600" dirty="0">
              <a:solidFill>
                <a:srgbClr val="C00000"/>
              </a:solidFill>
            </a:endParaRPr>
          </a:p>
          <a:p>
            <a:r>
              <a:rPr lang="en-IT" sz="1050" dirty="0">
                <a:solidFill>
                  <a:srgbClr val="C00000"/>
                </a:solidFill>
              </a:rPr>
              <a:t>ALCOR v2 (bwetter dynamic range and rate)</a:t>
            </a:r>
          </a:p>
          <a:p>
            <a:r>
              <a:rPr lang="en-IT" sz="975" dirty="0"/>
              <a:t>ToT architecture, streaming mode ready</a:t>
            </a:r>
            <a:endParaRPr lang="en-IT" sz="600" dirty="0"/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50 ps time bin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500 kHz rate per channel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cryogenic compatible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6F9EE6-EAE9-B095-D7B1-CCF3C93F2A58}"/>
              </a:ext>
            </a:extLst>
          </p:cNvPr>
          <p:cNvSpPr/>
          <p:nvPr/>
        </p:nvSpPr>
        <p:spPr>
          <a:xfrm>
            <a:off x="35581" y="2468648"/>
            <a:ext cx="3478821" cy="2608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74EE87-87F5-7877-855A-D1288BBE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93" y="2705991"/>
            <a:ext cx="1685853" cy="224226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8F6F0AE-73B2-2675-DA12-55F66EEF6084}"/>
              </a:ext>
            </a:extLst>
          </p:cNvPr>
          <p:cNvSpPr txBox="1"/>
          <p:nvPr/>
        </p:nvSpPr>
        <p:spPr>
          <a:xfrm>
            <a:off x="1208458" y="642884"/>
            <a:ext cx="1598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Hamamatsu S13361-3050</a:t>
            </a:r>
            <a:endParaRPr lang="en-IT" sz="1050" dirty="0"/>
          </a:p>
        </p:txBody>
      </p:sp>
      <p:pic>
        <p:nvPicPr>
          <p:cNvPr id="51" name="Picture 50" descr="Table&#10;&#10;Description automatically generated">
            <a:extLst>
              <a:ext uri="{FF2B5EF4-FFF2-40B4-BE49-F238E27FC236}">
                <a16:creationId xmlns:a16="http://schemas.microsoft.com/office/drawing/2014/main" id="{E4F30618-8046-39A0-AA95-79C2E62C2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457" y="908972"/>
            <a:ext cx="1548693" cy="13104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BACC181-8C7F-24AF-7DB1-85611BB8401A}"/>
              </a:ext>
            </a:extLst>
          </p:cNvPr>
          <p:cNvSpPr txBox="1"/>
          <p:nvPr/>
        </p:nvSpPr>
        <p:spPr>
          <a:xfrm>
            <a:off x="6205933" y="638066"/>
            <a:ext cx="814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ALCOR chip</a:t>
            </a:r>
            <a:endParaRPr lang="en-IT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020EB-080D-6E99-C622-B44FAAEAD0E3}"/>
              </a:ext>
            </a:extLst>
          </p:cNvPr>
          <p:cNvSpPr/>
          <p:nvPr/>
        </p:nvSpPr>
        <p:spPr>
          <a:xfrm>
            <a:off x="3637300" y="2458316"/>
            <a:ext cx="2033175" cy="261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D55E9-27DC-3F44-DA79-3D6094B64F5F}"/>
              </a:ext>
            </a:extLst>
          </p:cNvPr>
          <p:cNvSpPr txBox="1"/>
          <p:nvPr/>
        </p:nvSpPr>
        <p:spPr>
          <a:xfrm>
            <a:off x="3699725" y="2446686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New EIC-driven readout unit</a:t>
            </a:r>
            <a:endParaRPr lang="en-IT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A1BC8-09C8-38A9-C1BE-121AF8A32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416" y="2725663"/>
            <a:ext cx="1449560" cy="223992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E3D9EFD2-529A-AF57-A93E-7A3DCF4B1F41}"/>
              </a:ext>
            </a:extLst>
          </p:cNvPr>
          <p:cNvSpPr/>
          <p:nvPr/>
        </p:nvSpPr>
        <p:spPr>
          <a:xfrm>
            <a:off x="3397560" y="3519340"/>
            <a:ext cx="302165" cy="685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214162B-AF50-F8AF-11A4-630FF711E317}"/>
              </a:ext>
            </a:extLst>
          </p:cNvPr>
          <p:cNvSpPr/>
          <p:nvPr/>
        </p:nvSpPr>
        <p:spPr>
          <a:xfrm flipH="1">
            <a:off x="5549200" y="3554326"/>
            <a:ext cx="289991" cy="685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91C2E-7368-DBB6-3140-C13130BEEAC7}"/>
              </a:ext>
            </a:extLst>
          </p:cNvPr>
          <p:cNvSpPr txBox="1"/>
          <p:nvPr/>
        </p:nvSpPr>
        <p:spPr>
          <a:xfrm>
            <a:off x="210587" y="329106"/>
            <a:ext cx="881845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Realization of a suitable detector plane for the </a:t>
            </a:r>
            <a:r>
              <a:rPr lang="en-GB" sz="1100" b="1" dirty="0" err="1"/>
              <a:t>dRICH</a:t>
            </a:r>
            <a:r>
              <a:rPr lang="en-GB" sz="1100" b="1" dirty="0"/>
              <a:t> prototype (23/10):  </a:t>
            </a:r>
            <a:r>
              <a:rPr lang="en-GB" sz="1100" dirty="0"/>
              <a:t>Design ready, procurement aligned to 2023 test-beam campaign.</a:t>
            </a:r>
            <a:endParaRPr lang="en-IT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F0878-6965-7FDB-0D45-44F68B39DA00}"/>
              </a:ext>
            </a:extLst>
          </p:cNvPr>
          <p:cNvSpPr txBox="1"/>
          <p:nvPr/>
        </p:nvSpPr>
        <p:spPr>
          <a:xfrm>
            <a:off x="6244022" y="2441743"/>
            <a:ext cx="1229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b="1" dirty="0">
                <a:solidFill>
                  <a:srgbClr val="C00000"/>
                </a:solidFill>
              </a:rPr>
              <a:t>Streaming readout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F2E936-C99E-E310-A2DD-3AECF24CB8D4}"/>
              </a:ext>
            </a:extLst>
          </p:cNvPr>
          <p:cNvSpPr txBox="1"/>
          <p:nvPr/>
        </p:nvSpPr>
        <p:spPr>
          <a:xfrm>
            <a:off x="1305241" y="2424215"/>
            <a:ext cx="2239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Integrated Cooling/ In-situ annealing</a:t>
            </a:r>
            <a:endParaRPr lang="en-IT" sz="105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19</a:t>
            </a:fld>
            <a:endParaRPr lang="en-US" sz="7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8E5D81-E8B8-2748-94AF-AE6DBD474D6C}"/>
                  </a:ext>
                </a:extLst>
              </p:cNvPr>
              <p:cNvSpPr txBox="1"/>
              <p:nvPr/>
            </p:nvSpPr>
            <p:spPr>
              <a:xfrm>
                <a:off x="498217" y="916375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8E5D81-E8B8-2748-94AF-AE6DBD474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17" y="916375"/>
                <a:ext cx="187552" cy="230832"/>
              </a:xfrm>
              <a:prstGeom prst="rect">
                <a:avLst/>
              </a:prstGeom>
              <a:blipFill>
                <a:blip r:embed="rId7"/>
                <a:stretch>
                  <a:fillRect l="-26667" r="-33333" b="-52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54A11F-F835-4C2B-1298-CAC13387DC0B}"/>
                  </a:ext>
                </a:extLst>
              </p:cNvPr>
              <p:cNvSpPr txBox="1"/>
              <p:nvPr/>
            </p:nvSpPr>
            <p:spPr>
              <a:xfrm>
                <a:off x="7792668" y="908972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54A11F-F835-4C2B-1298-CAC13387D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668" y="908972"/>
                <a:ext cx="187552" cy="230832"/>
              </a:xfrm>
              <a:prstGeom prst="rect">
                <a:avLst/>
              </a:prstGeom>
              <a:blipFill>
                <a:blip r:embed="rId8"/>
                <a:stretch>
                  <a:fillRect l="-25000" r="-25000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706DA2-69C8-9DB8-2988-3F02640BDE9B}"/>
                  </a:ext>
                </a:extLst>
              </p:cNvPr>
              <p:cNvSpPr txBox="1"/>
              <p:nvPr/>
            </p:nvSpPr>
            <p:spPr>
              <a:xfrm>
                <a:off x="8341325" y="2768803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706DA2-69C8-9DB8-2988-3F02640B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325" y="2768803"/>
                <a:ext cx="187552" cy="230832"/>
              </a:xfrm>
              <a:prstGeom prst="rect">
                <a:avLst/>
              </a:prstGeom>
              <a:blipFill>
                <a:blip r:embed="rId9"/>
                <a:stretch>
                  <a:fillRect l="-25000" r="-25000" b="-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6D80D05-81FC-FD42-06B7-C1C0BAEBB94B}"/>
              </a:ext>
            </a:extLst>
          </p:cNvPr>
          <p:cNvSpPr txBox="1"/>
          <p:nvPr/>
        </p:nvSpPr>
        <p:spPr>
          <a:xfrm>
            <a:off x="8079875" y="3100400"/>
            <a:ext cx="9717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2023:</a:t>
            </a:r>
          </a:p>
          <a:p>
            <a:r>
              <a:rPr lang="en-GB" sz="1000" dirty="0"/>
              <a:t>1 RDO per chip</a:t>
            </a:r>
          </a:p>
          <a:p>
            <a:endParaRPr lang="en-GB" sz="1000" dirty="0"/>
          </a:p>
          <a:p>
            <a:r>
              <a:rPr lang="en-GB" sz="1000" dirty="0"/>
              <a:t>2024:</a:t>
            </a:r>
          </a:p>
          <a:p>
            <a:r>
              <a:rPr lang="en-GB" sz="1000" dirty="0"/>
              <a:t>1 RDO per PDU</a:t>
            </a:r>
          </a:p>
          <a:p>
            <a:endParaRPr lang="en-GB" sz="1000" dirty="0"/>
          </a:p>
          <a:p>
            <a:r>
              <a:rPr lang="en-GB" sz="1000" dirty="0"/>
              <a:t>Development </a:t>
            </a:r>
          </a:p>
          <a:p>
            <a:r>
              <a:rPr lang="en-GB" sz="1000" dirty="0"/>
              <a:t>Kit </a:t>
            </a:r>
            <a:r>
              <a:rPr lang="en-IT" sz="1000" dirty="0"/>
              <a:t> KC705</a:t>
            </a:r>
          </a:p>
          <a:p>
            <a:endParaRPr lang="en-IT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5AF57-66B5-569C-6F13-752E5D976BB7}"/>
                  </a:ext>
                </a:extLst>
              </p:cNvPr>
              <p:cNvSpPr txBox="1"/>
              <p:nvPr/>
            </p:nvSpPr>
            <p:spPr>
              <a:xfrm>
                <a:off x="423343" y="2557767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5AF57-66B5-569C-6F13-752E5D976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43" y="2557767"/>
                <a:ext cx="187552" cy="230832"/>
              </a:xfrm>
              <a:prstGeom prst="rect">
                <a:avLst/>
              </a:prstGeom>
              <a:blipFill>
                <a:blip r:embed="rId10"/>
                <a:stretch>
                  <a:fillRect l="-26667" r="-26667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1450FBE-5B39-0AF8-D569-0F483785E1C5}"/>
              </a:ext>
            </a:extLst>
          </p:cNvPr>
          <p:cNvSpPr txBox="1"/>
          <p:nvPr/>
        </p:nvSpPr>
        <p:spPr>
          <a:xfrm>
            <a:off x="161893" y="2889364"/>
            <a:ext cx="11576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Cooling plate</a:t>
            </a:r>
          </a:p>
          <a:p>
            <a:endParaRPr lang="en-GB" sz="1000" dirty="0"/>
          </a:p>
          <a:p>
            <a:r>
              <a:rPr lang="en-GB" sz="1000" dirty="0"/>
              <a:t>Peltier cells</a:t>
            </a:r>
          </a:p>
          <a:p>
            <a:endParaRPr lang="en-GB" sz="1000" dirty="0"/>
          </a:p>
          <a:p>
            <a:r>
              <a:rPr lang="en-US" sz="1000" dirty="0"/>
              <a:t>Annealing circuitry</a:t>
            </a:r>
            <a:endParaRPr lang="en-IT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52E559-5FC4-EA3F-C57F-8B273FC0FBBA}"/>
              </a:ext>
            </a:extLst>
          </p:cNvPr>
          <p:cNvSpPr txBox="1"/>
          <p:nvPr/>
        </p:nvSpPr>
        <p:spPr>
          <a:xfrm>
            <a:off x="7521344" y="1194961"/>
            <a:ext cx="1471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Multi-wafer run done</a:t>
            </a:r>
            <a:endParaRPr lang="en-IT" sz="1000" dirty="0"/>
          </a:p>
          <a:p>
            <a:endParaRPr lang="en-IT" sz="1000" dirty="0"/>
          </a:p>
          <a:p>
            <a:r>
              <a:rPr lang="en-IT" sz="1000" dirty="0"/>
              <a:t>Version2:</a:t>
            </a:r>
          </a:p>
          <a:p>
            <a:r>
              <a:rPr lang="en-IT" sz="1000" dirty="0"/>
              <a:t>32 channels</a:t>
            </a:r>
          </a:p>
          <a:p>
            <a:r>
              <a:rPr lang="en-IT" sz="1000" dirty="0"/>
              <a:t>Extended dynamic range</a:t>
            </a:r>
          </a:p>
          <a:p>
            <a:r>
              <a:rPr lang="en-IT" sz="1000" dirty="0"/>
              <a:t>Improved digital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EBC038-9059-0D98-48E8-8A6D5D674CF1}"/>
              </a:ext>
            </a:extLst>
          </p:cNvPr>
          <p:cNvSpPr txBox="1"/>
          <p:nvPr/>
        </p:nvSpPr>
        <p:spPr>
          <a:xfrm>
            <a:off x="61989" y="1183471"/>
            <a:ext cx="1165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8x8 array</a:t>
            </a:r>
          </a:p>
          <a:p>
            <a:r>
              <a:rPr lang="en-US" sz="1000" dirty="0"/>
              <a:t>50 </a:t>
            </a:r>
            <a:r>
              <a:rPr lang="en-US" sz="1000" dirty="0">
                <a:latin typeface="Symbol" pitchFamily="2" charset="2"/>
              </a:rPr>
              <a:t>m</a:t>
            </a:r>
            <a:r>
              <a:rPr lang="en-US" sz="1000" dirty="0"/>
              <a:t>m cell</a:t>
            </a:r>
          </a:p>
          <a:p>
            <a:r>
              <a:rPr lang="en-US" sz="1000" dirty="0"/>
              <a:t>Excellent fill factor</a:t>
            </a:r>
          </a:p>
          <a:p>
            <a:r>
              <a:rPr lang="en-US" sz="1000" dirty="0"/>
              <a:t>Best DCR</a:t>
            </a:r>
          </a:p>
          <a:p>
            <a:endParaRPr lang="en-US" sz="1000" dirty="0"/>
          </a:p>
          <a:p>
            <a:r>
              <a:rPr lang="en-US" sz="1000" dirty="0"/>
              <a:t>S14160 alternative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F367D25-2918-1EB9-5CE0-1C1B10F7B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242" y="3832525"/>
            <a:ext cx="1253802" cy="1105688"/>
          </a:xfrm>
          <a:prstGeom prst="rect">
            <a:avLst/>
          </a:prstGeom>
        </p:spPr>
      </p:pic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EC9B2C1-469C-3E37-7064-A661E9A0915C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65186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E3D02CD-969F-6D71-3CD2-CBED2A5B604E}"/>
              </a:ext>
            </a:extLst>
          </p:cNvPr>
          <p:cNvSpPr/>
          <p:nvPr/>
        </p:nvSpPr>
        <p:spPr>
          <a:xfrm>
            <a:off x="0" y="3607959"/>
            <a:ext cx="9144000" cy="132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2ACDCB-67A4-2DD0-3C95-7F9EF1CC8B18}"/>
              </a:ext>
            </a:extLst>
          </p:cNvPr>
          <p:cNvSpPr/>
          <p:nvPr/>
        </p:nvSpPr>
        <p:spPr>
          <a:xfrm>
            <a:off x="2947295" y="701993"/>
            <a:ext cx="3143247" cy="2567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40080" y="-31962"/>
            <a:ext cx="175464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Collaboration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AA10F-DB4C-B356-9B0A-2ABD6DFA16D7}"/>
              </a:ext>
            </a:extLst>
          </p:cNvPr>
          <p:cNvSpPr/>
          <p:nvPr/>
        </p:nvSpPr>
        <p:spPr>
          <a:xfrm>
            <a:off x="6197938" y="713415"/>
            <a:ext cx="1465058" cy="2540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CA71A-ABF1-4980-16CC-EC537E089D7D}"/>
              </a:ext>
            </a:extLst>
          </p:cNvPr>
          <p:cNvSpPr/>
          <p:nvPr/>
        </p:nvSpPr>
        <p:spPr>
          <a:xfrm>
            <a:off x="1615778" y="713415"/>
            <a:ext cx="1209474" cy="256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0CB02-8999-A36F-5817-9436265D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656" y="994538"/>
            <a:ext cx="3000648" cy="206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131A9-B9D3-9592-58DA-3938873C2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413" y="1945597"/>
            <a:ext cx="676261" cy="33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8E86E-E53F-F852-1DA7-133AC15BE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410" y="947671"/>
            <a:ext cx="676261" cy="338131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8D09FF-CB85-1357-1C2E-DE899040F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408" y="2392512"/>
            <a:ext cx="392326" cy="406723"/>
          </a:xfrm>
          <a:prstGeom prst="rect">
            <a:avLst/>
          </a:prstGeom>
        </p:spPr>
      </p:pic>
      <p:pic>
        <p:nvPicPr>
          <p:cNvPr id="11" name="Picture 10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C75CB9A7-ABEC-A3FE-551A-80366D171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734" y="2470235"/>
            <a:ext cx="565746" cy="270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7EC90-C085-C80F-D775-7BB3B103585E}"/>
              </a:ext>
            </a:extLst>
          </p:cNvPr>
          <p:cNvSpPr txBox="1"/>
          <p:nvPr/>
        </p:nvSpPr>
        <p:spPr>
          <a:xfrm>
            <a:off x="1634693" y="1328282"/>
            <a:ext cx="11256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BA, </a:t>
            </a:r>
            <a:r>
              <a:rPr lang="x-none" sz="900" dirty="0"/>
              <a:t>BO</a:t>
            </a:r>
            <a:r>
              <a:rPr lang="x-none" sz="900"/>
              <a:t>, </a:t>
            </a:r>
            <a:r>
              <a:rPr lang="en-US" sz="900" dirty="0"/>
              <a:t>CS, CT, FE , </a:t>
            </a:r>
          </a:p>
          <a:p>
            <a:r>
              <a:rPr lang="en-US" sz="900" dirty="0"/>
              <a:t>GE,  </a:t>
            </a:r>
            <a:r>
              <a:rPr lang="x-none" sz="900"/>
              <a:t>LNF</a:t>
            </a:r>
            <a:r>
              <a:rPr lang="x-none" sz="900" dirty="0"/>
              <a:t>, LNS</a:t>
            </a:r>
            <a:r>
              <a:rPr lang="x-none" sz="900"/>
              <a:t>,</a:t>
            </a:r>
            <a:r>
              <a:rPr lang="en-US" sz="900" dirty="0"/>
              <a:t> </a:t>
            </a:r>
            <a:r>
              <a:rPr lang="x-none" sz="900"/>
              <a:t>RM</a:t>
            </a:r>
            <a:r>
              <a:rPr lang="en-US" sz="900" dirty="0"/>
              <a:t>2</a:t>
            </a:r>
            <a:r>
              <a:rPr lang="x-none" sz="900"/>
              <a:t>, </a:t>
            </a:r>
            <a:endParaRPr lang="en-US" sz="900" dirty="0"/>
          </a:p>
          <a:p>
            <a:r>
              <a:rPr lang="en-US" sz="900" dirty="0"/>
              <a:t>SA, </a:t>
            </a:r>
            <a:r>
              <a:rPr lang="x-none" sz="900" dirty="0"/>
              <a:t>TO, 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2ABB8D-1A04-757A-777C-3588F748A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6737" y="1517428"/>
            <a:ext cx="1085850" cy="333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76036A-E95A-254D-116D-7B0F6F348363}"/>
              </a:ext>
            </a:extLst>
          </p:cNvPr>
          <p:cNvSpPr txBox="1"/>
          <p:nvPr/>
        </p:nvSpPr>
        <p:spPr>
          <a:xfrm>
            <a:off x="4484202" y="678066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EPIC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A1E11-5E06-C0A7-9959-0D74AD5549C3}"/>
              </a:ext>
            </a:extLst>
          </p:cNvPr>
          <p:cNvSpPr txBox="1"/>
          <p:nvPr/>
        </p:nvSpPr>
        <p:spPr>
          <a:xfrm>
            <a:off x="1592279" y="361594"/>
            <a:ext cx="5820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Compact cost-effective solution for particle identification in the high-energy endcap at EIC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0D9E-DCB1-C89A-02CA-AF84271A5DA6}"/>
              </a:ext>
            </a:extLst>
          </p:cNvPr>
          <p:cNvSpPr/>
          <p:nvPr/>
        </p:nvSpPr>
        <p:spPr>
          <a:xfrm>
            <a:off x="4885378" y="1363539"/>
            <a:ext cx="551622" cy="736123"/>
          </a:xfrm>
          <a:prstGeom prst="rect">
            <a:avLst/>
          </a:prstGeom>
          <a:solidFill>
            <a:srgbClr val="F5F701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3BBD5-8CE0-69B0-A412-8B5DF1365D92}"/>
              </a:ext>
            </a:extLst>
          </p:cNvPr>
          <p:cNvSpPr txBox="1"/>
          <p:nvPr/>
        </p:nvSpPr>
        <p:spPr>
          <a:xfrm>
            <a:off x="6245062" y="718865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EIC RICH Consortium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B49729-5A49-2121-DD1A-5E29C7B348FB}"/>
              </a:ext>
            </a:extLst>
          </p:cNvPr>
          <p:cNvGrpSpPr/>
          <p:nvPr/>
        </p:nvGrpSpPr>
        <p:grpSpPr>
          <a:xfrm>
            <a:off x="6270671" y="1935818"/>
            <a:ext cx="1259444" cy="345593"/>
            <a:chOff x="6778629" y="2363596"/>
            <a:chExt cx="1679258" cy="4607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0DD9CD-7729-4453-DA2E-A47FC9A37793}"/>
                </a:ext>
              </a:extLst>
            </p:cNvPr>
            <p:cNvSpPr/>
            <p:nvPr/>
          </p:nvSpPr>
          <p:spPr>
            <a:xfrm>
              <a:off x="6778629" y="2363596"/>
              <a:ext cx="167925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E9D277-E041-0F58-6A5D-E600B135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64001" y="2367187"/>
              <a:ext cx="482803" cy="4572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41097AB-91EC-B4CF-9DDF-B388FDAA4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49684" y="2412321"/>
              <a:ext cx="537265" cy="1877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DA66FA-3F2F-EDF7-AE8D-914CDF82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38194" y="2591772"/>
              <a:ext cx="675718" cy="20098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4F2B5D-32F6-4239-88B2-5A0A1EE8A018}"/>
              </a:ext>
            </a:extLst>
          </p:cNvPr>
          <p:cNvGrpSpPr/>
          <p:nvPr/>
        </p:nvGrpSpPr>
        <p:grpSpPr>
          <a:xfrm>
            <a:off x="6270671" y="1110881"/>
            <a:ext cx="1259444" cy="342900"/>
            <a:chOff x="6781522" y="2884174"/>
            <a:chExt cx="1679258" cy="457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47941A-F2E2-3C99-2E8F-6AF86B9C0BCA}"/>
                </a:ext>
              </a:extLst>
            </p:cNvPr>
            <p:cNvSpPr/>
            <p:nvPr/>
          </p:nvSpPr>
          <p:spPr>
            <a:xfrm>
              <a:off x="6781522" y="2884174"/>
              <a:ext cx="167925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FC01F0-27E2-FE73-9B82-959D8DD0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07789" y="2957779"/>
              <a:ext cx="1085728" cy="36467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9BB986-8A75-B5FA-238B-A437CD970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59480" y="2949605"/>
              <a:ext cx="342587" cy="342002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D3D3F9F-A1E0-2D92-64B2-00842540AF52}"/>
              </a:ext>
            </a:extLst>
          </p:cNvPr>
          <p:cNvSpPr txBox="1"/>
          <p:nvPr/>
        </p:nvSpPr>
        <p:spPr>
          <a:xfrm>
            <a:off x="6295355" y="2432678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dirty="0"/>
              <a:t>…..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4339EF-0688-6939-128A-CF8A682B4BD3}"/>
              </a:ext>
            </a:extLst>
          </p:cNvPr>
          <p:cNvSpPr txBox="1"/>
          <p:nvPr/>
        </p:nvSpPr>
        <p:spPr>
          <a:xfrm>
            <a:off x="1644455" y="71886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3B8016-0CA6-621A-4D50-5F2C2EC4F1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3069" y="3638613"/>
            <a:ext cx="2212754" cy="12692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D73653-FBA8-0E5D-D918-4F6E50880B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3239" y="3635930"/>
            <a:ext cx="2006952" cy="1270211"/>
          </a:xfrm>
          <a:prstGeom prst="rect">
            <a:avLst/>
          </a:prstGeom>
        </p:spPr>
      </p:pic>
      <p:pic>
        <p:nvPicPr>
          <p:cNvPr id="41" name="Picture 40" descr="copertina.jpg">
            <a:extLst>
              <a:ext uri="{FF2B5EF4-FFF2-40B4-BE49-F238E27FC236}">
                <a16:creationId xmlns:a16="http://schemas.microsoft.com/office/drawing/2014/main" id="{4B4E4C30-063A-5B35-79C3-EA1743517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" y="3635352"/>
            <a:ext cx="1783342" cy="126487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57691D-1C61-E7D5-C56D-C5E96CCEA37D}"/>
              </a:ext>
            </a:extLst>
          </p:cNvPr>
          <p:cNvSpPr txBox="1"/>
          <p:nvPr/>
        </p:nvSpPr>
        <p:spPr>
          <a:xfrm>
            <a:off x="379987" y="3309696"/>
            <a:ext cx="8413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   CLAS12 RICH                           	COMPASS RICH		ALICE HMPID		             DARKSIDE		            ALCOR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430101F-7A5B-4013-AFB6-CB2383936D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2525" y="2925428"/>
            <a:ext cx="1055457" cy="3084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8F001A-B0B1-5968-CEB1-7AC01A65D5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8592" y="3629978"/>
            <a:ext cx="1840835" cy="12773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0D3E6C5-2314-BA1A-1F96-E54AB86854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78717" y="3641771"/>
            <a:ext cx="1127491" cy="127021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E8B5EF0-3093-B663-110E-D1A243A56CC4}"/>
              </a:ext>
            </a:extLst>
          </p:cNvPr>
          <p:cNvSpPr/>
          <p:nvPr/>
        </p:nvSpPr>
        <p:spPr>
          <a:xfrm>
            <a:off x="-2311" y="4906795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99E9BB-166A-B888-BD2D-F1CBE089B2DB}"/>
              </a:ext>
            </a:extLst>
          </p:cNvPr>
          <p:cNvSpPr/>
          <p:nvPr/>
        </p:nvSpPr>
        <p:spPr>
          <a:xfrm>
            <a:off x="-2311" y="3612492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8A7D73-4E58-4F31-AC7A-1542D1686F61}"/>
              </a:ext>
            </a:extLst>
          </p:cNvPr>
          <p:cNvSpPr txBox="1"/>
          <p:nvPr/>
        </p:nvSpPr>
        <p:spPr>
          <a:xfrm>
            <a:off x="0" y="3035980"/>
            <a:ext cx="1576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Background Expertise:</a:t>
            </a:r>
          </a:p>
        </p:txBody>
      </p:sp>
    </p:spTree>
    <p:extLst>
      <p:ext uri="{BB962C8B-B14F-4D97-AF65-F5344CB8AC3E}">
        <p14:creationId xmlns:p14="http://schemas.microsoft.com/office/powerpoint/2010/main" val="3886175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261F06F-2504-1F84-3FEC-58007E911E5A}"/>
              </a:ext>
            </a:extLst>
          </p:cNvPr>
          <p:cNvSpPr/>
          <p:nvPr/>
        </p:nvSpPr>
        <p:spPr>
          <a:xfrm>
            <a:off x="5920542" y="2681413"/>
            <a:ext cx="3113697" cy="2218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70656" y="-31962"/>
            <a:ext cx="149348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R&amp;D: Milestones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020EB-080D-6E99-C622-B44FAAEAD0E3}"/>
              </a:ext>
            </a:extLst>
          </p:cNvPr>
          <p:cNvSpPr/>
          <p:nvPr/>
        </p:nvSpPr>
        <p:spPr>
          <a:xfrm>
            <a:off x="4143790" y="2674834"/>
            <a:ext cx="1643777" cy="2252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20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screenshot, rectangle, square&#10;&#10;Description automatically generated">
            <a:extLst>
              <a:ext uri="{FF2B5EF4-FFF2-40B4-BE49-F238E27FC236}">
                <a16:creationId xmlns:a16="http://schemas.microsoft.com/office/drawing/2014/main" id="{9D63FE97-FA39-870A-BAA5-940422F1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67" y="373376"/>
            <a:ext cx="3387025" cy="2163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E7C21-5613-E41B-8FB6-199770A3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325" y="2717795"/>
            <a:ext cx="3048751" cy="2125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A7FB4F-8C4B-CBBB-083C-402F41D8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75724" y="497078"/>
            <a:ext cx="2168731" cy="1921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A766CA-53DE-3099-7D6D-33D1DC75F3FC}"/>
              </a:ext>
            </a:extLst>
          </p:cNvPr>
          <p:cNvSpPr/>
          <p:nvPr/>
        </p:nvSpPr>
        <p:spPr>
          <a:xfrm>
            <a:off x="6975003" y="373376"/>
            <a:ext cx="112164" cy="2163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09F24-CDBD-1A04-EDBB-ED21B5DAD823}"/>
              </a:ext>
            </a:extLst>
          </p:cNvPr>
          <p:cNvSpPr txBox="1"/>
          <p:nvPr/>
        </p:nvSpPr>
        <p:spPr>
          <a:xfrm>
            <a:off x="307214" y="489475"/>
            <a:ext cx="336444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2023: EIC-driven detector plane</a:t>
            </a:r>
          </a:p>
          <a:p>
            <a:endParaRPr lang="en-IT" sz="1200" dirty="0"/>
          </a:p>
          <a:p>
            <a:r>
              <a:rPr lang="en-GB" sz="1200" dirty="0"/>
              <a:t> Initial characterization of realistic aerogel</a:t>
            </a:r>
          </a:p>
          <a:p>
            <a:r>
              <a:rPr lang="en-GB" sz="1200" dirty="0"/>
              <a:t>                     and mirror components (23/04); </a:t>
            </a:r>
          </a:p>
          <a:p>
            <a:endParaRPr lang="en-GB" sz="1200" dirty="0"/>
          </a:p>
          <a:p>
            <a:r>
              <a:rPr lang="en-GB" sz="1200" dirty="0"/>
              <a:t>  Projected performance of the baseline detector </a:t>
            </a:r>
          </a:p>
          <a:p>
            <a:r>
              <a:rPr lang="en-GB" sz="1200" dirty="0"/>
              <a:t>          as integrated into EPIC (23/06); </a:t>
            </a:r>
          </a:p>
          <a:p>
            <a:endParaRPr lang="en-GB" sz="1200" dirty="0"/>
          </a:p>
          <a:p>
            <a:r>
              <a:rPr lang="en-GB" sz="1200" dirty="0"/>
              <a:t>  Assessment of the </a:t>
            </a:r>
            <a:r>
              <a:rPr lang="en-GB" sz="1200" dirty="0" err="1"/>
              <a:t>dRICH</a:t>
            </a:r>
            <a:r>
              <a:rPr lang="en-GB" sz="1200" dirty="0"/>
              <a:t> prototype performance </a:t>
            </a:r>
          </a:p>
          <a:p>
            <a:r>
              <a:rPr lang="en-GB" sz="1200" dirty="0"/>
              <a:t>         with the EIC-driven detection plane (23/10).</a:t>
            </a:r>
            <a:endParaRPr lang="en-IT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55265B-278B-2D85-E448-CF0BFE8D6A4C}"/>
              </a:ext>
            </a:extLst>
          </p:cNvPr>
          <p:cNvSpPr txBox="1"/>
          <p:nvPr/>
        </p:nvSpPr>
        <p:spPr>
          <a:xfrm>
            <a:off x="307214" y="2937807"/>
            <a:ext cx="350852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2024: Real-scale prototype for TDR </a:t>
            </a:r>
            <a:r>
              <a:rPr lang="en-IT" sz="1400" dirty="0"/>
              <a:t>(1 sector)</a:t>
            </a:r>
          </a:p>
          <a:p>
            <a:endParaRPr lang="en-IT" sz="1200" b="1" dirty="0"/>
          </a:p>
          <a:p>
            <a:r>
              <a:rPr lang="en-GB" sz="1200" dirty="0"/>
              <a:t>  Mechanical structure</a:t>
            </a:r>
          </a:p>
          <a:p>
            <a:endParaRPr lang="en-GB" sz="1200" dirty="0"/>
          </a:p>
          <a:p>
            <a:r>
              <a:rPr lang="en-GB" sz="1200" dirty="0"/>
              <a:t>  Realistic optics (off-axis)</a:t>
            </a:r>
          </a:p>
          <a:p>
            <a:endParaRPr lang="en-GB" sz="1200" dirty="0"/>
          </a:p>
          <a:p>
            <a:r>
              <a:rPr lang="en-GB" sz="1200" dirty="0"/>
              <a:t>  ALCOR64 FEB  +  RDO</a:t>
            </a:r>
          </a:p>
          <a:p>
            <a:endParaRPr lang="en-GB" sz="1200" dirty="0"/>
          </a:p>
          <a:p>
            <a:r>
              <a:rPr lang="en-GB" sz="1200" dirty="0"/>
              <a:t>  </a:t>
            </a:r>
            <a:r>
              <a:rPr lang="en-US" sz="1200" dirty="0"/>
              <a:t>Aerogel and mirror demonstrator</a:t>
            </a:r>
            <a:endParaRPr lang="en-IT" sz="1400" dirty="0"/>
          </a:p>
          <a:p>
            <a:endParaRPr lang="en-IT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7194B3-66BF-218B-4B41-79B67089ABF5}"/>
                  </a:ext>
                </a:extLst>
              </p:cNvPr>
              <p:cNvSpPr txBox="1"/>
              <p:nvPr/>
            </p:nvSpPr>
            <p:spPr>
              <a:xfrm>
                <a:off x="167639" y="929179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7194B3-66BF-218B-4B41-79B67089A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" y="929179"/>
                <a:ext cx="187552" cy="230832"/>
              </a:xfrm>
              <a:prstGeom prst="rect">
                <a:avLst/>
              </a:prstGeom>
              <a:blipFill>
                <a:blip r:embed="rId5"/>
                <a:stretch>
                  <a:fillRect l="-18750" r="-31250" b="-1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94E0D6-11A6-5C2D-1D64-2947F018043C}"/>
                  </a:ext>
                </a:extLst>
              </p:cNvPr>
              <p:cNvSpPr txBox="1"/>
              <p:nvPr/>
            </p:nvSpPr>
            <p:spPr>
              <a:xfrm>
                <a:off x="135145" y="1515360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94E0D6-11A6-5C2D-1D64-2947F0180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45" y="1515360"/>
                <a:ext cx="187552" cy="230832"/>
              </a:xfrm>
              <a:prstGeom prst="rect">
                <a:avLst/>
              </a:prstGeom>
              <a:blipFill>
                <a:blip r:embed="rId6"/>
                <a:stretch>
                  <a:fillRect l="-25000" r="-25000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D458AC-5BF8-EF7E-685B-C0DF1DBAFAD7}"/>
                  </a:ext>
                </a:extLst>
              </p:cNvPr>
              <p:cNvSpPr txBox="1"/>
              <p:nvPr/>
            </p:nvSpPr>
            <p:spPr>
              <a:xfrm>
                <a:off x="135145" y="2041088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D458AC-5BF8-EF7E-685B-C0DF1DBAF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45" y="2041088"/>
                <a:ext cx="187552" cy="230832"/>
              </a:xfrm>
              <a:prstGeom prst="rect">
                <a:avLst/>
              </a:prstGeom>
              <a:blipFill>
                <a:blip r:embed="rId7"/>
                <a:stretch>
                  <a:fillRect l="-25000" r="-25000" b="-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CB5B60-4646-45D4-4493-A8C49AC3EF41}"/>
              </a:ext>
            </a:extLst>
          </p:cNvPr>
          <p:cNvSpPr txBox="1"/>
          <p:nvPr/>
        </p:nvSpPr>
        <p:spPr>
          <a:xfrm>
            <a:off x="4168953" y="2674835"/>
            <a:ext cx="1691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New EIC-driven readout unit</a:t>
            </a:r>
            <a:endParaRPr lang="en-IT" sz="1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619750-7AF8-BF1C-2CA1-81801BD21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075" y="2910730"/>
            <a:ext cx="1305247" cy="2016925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4BFE0CD-EDBE-5BD6-F971-36FC725D0121}"/>
              </a:ext>
            </a:extLst>
          </p:cNvPr>
          <p:cNvSpPr/>
          <p:nvPr/>
        </p:nvSpPr>
        <p:spPr>
          <a:xfrm>
            <a:off x="3242471" y="1044595"/>
            <a:ext cx="138835" cy="1154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487A009-08E7-A0C1-D26F-82068286D9AF}"/>
              </a:ext>
            </a:extLst>
          </p:cNvPr>
          <p:cNvSpPr/>
          <p:nvPr/>
        </p:nvSpPr>
        <p:spPr>
          <a:xfrm>
            <a:off x="3242471" y="1715131"/>
            <a:ext cx="138835" cy="1154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E66997-9FC4-46A3-D355-5ABC193F0A57}"/>
              </a:ext>
            </a:extLst>
          </p:cNvPr>
          <p:cNvSpPr txBox="1"/>
          <p:nvPr/>
        </p:nvSpPr>
        <p:spPr>
          <a:xfrm>
            <a:off x="3428551" y="1002663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S</a:t>
            </a:r>
            <a:r>
              <a:rPr lang="en-IT" sz="800" dirty="0"/>
              <a:t>lide 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620718-FECE-0F6A-253B-6DA85DC5EBF9}"/>
              </a:ext>
            </a:extLst>
          </p:cNvPr>
          <p:cNvSpPr txBox="1"/>
          <p:nvPr/>
        </p:nvSpPr>
        <p:spPr>
          <a:xfrm>
            <a:off x="3422731" y="1665117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S</a:t>
            </a:r>
            <a:r>
              <a:rPr lang="en-IT" sz="800" dirty="0"/>
              <a:t>lide 16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C19BAA3-3112-7497-7212-8E9416C110A4}"/>
              </a:ext>
            </a:extLst>
          </p:cNvPr>
          <p:cNvSpPr/>
          <p:nvPr/>
        </p:nvSpPr>
        <p:spPr>
          <a:xfrm>
            <a:off x="3520486" y="2225033"/>
            <a:ext cx="138835" cy="1154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527E6-940A-C84C-9F1C-766ADBACFB4D}"/>
              </a:ext>
            </a:extLst>
          </p:cNvPr>
          <p:cNvSpPr txBox="1"/>
          <p:nvPr/>
        </p:nvSpPr>
        <p:spPr>
          <a:xfrm>
            <a:off x="3700746" y="2175019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S</a:t>
            </a:r>
            <a:r>
              <a:rPr lang="en-IT" sz="800" dirty="0"/>
              <a:t>lide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62A76-0B23-FFEE-C215-1E32FC043872}"/>
              </a:ext>
            </a:extLst>
          </p:cNvPr>
          <p:cNvSpPr txBox="1"/>
          <p:nvPr/>
        </p:nvSpPr>
        <p:spPr>
          <a:xfrm>
            <a:off x="490187" y="2546218"/>
            <a:ext cx="3210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Test beam planned in August and October 2023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862C8A85-52AB-11D1-33FA-E4995721C3A7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058541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87230" y="-31962"/>
            <a:ext cx="246035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Construction Schedule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3FFC6-CD2F-8789-3D47-6136E14BAD01}"/>
              </a:ext>
            </a:extLst>
          </p:cNvPr>
          <p:cNvSpPr txBox="1"/>
          <p:nvPr/>
        </p:nvSpPr>
        <p:spPr>
          <a:xfrm>
            <a:off x="95114" y="3514997"/>
            <a:ext cx="6133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Aerogel may require longer engineering to reach the best performance (e.g. mass production efficiency)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D41EF-7DE7-D8BF-C48E-D1A93F802BBB}"/>
              </a:ext>
            </a:extLst>
          </p:cNvPr>
          <p:cNvSpPr txBox="1"/>
          <p:nvPr/>
        </p:nvSpPr>
        <p:spPr>
          <a:xfrm>
            <a:off x="96486" y="2184481"/>
            <a:ext cx="6306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SiPM</a:t>
            </a:r>
            <a:r>
              <a:rPr lang="en-US" sz="1100" dirty="0"/>
              <a:t> may require longer engineering to reach the best performance (e.g. match temperature treatments)</a:t>
            </a:r>
            <a:endParaRPr lang="en-IT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6B6F8E-C020-59F2-C9DB-F08528D74846}"/>
              </a:ext>
            </a:extLst>
          </p:cNvPr>
          <p:cNvSpPr/>
          <p:nvPr/>
        </p:nvSpPr>
        <p:spPr>
          <a:xfrm>
            <a:off x="1188720" y="1638300"/>
            <a:ext cx="7782522" cy="137160"/>
          </a:xfrm>
          <a:prstGeom prst="rect">
            <a:avLst/>
          </a:prstGeom>
          <a:solidFill>
            <a:srgbClr val="F5F701">
              <a:alpha val="421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08676-083E-34A7-E4A2-E4A299A8893A}"/>
              </a:ext>
            </a:extLst>
          </p:cNvPr>
          <p:cNvSpPr/>
          <p:nvPr/>
        </p:nvSpPr>
        <p:spPr>
          <a:xfrm>
            <a:off x="1235399" y="2731412"/>
            <a:ext cx="7735843" cy="137160"/>
          </a:xfrm>
          <a:prstGeom prst="rect">
            <a:avLst/>
          </a:prstGeom>
          <a:solidFill>
            <a:srgbClr val="F5F701">
              <a:alpha val="421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5C0658-B617-60C0-4E59-CC2F27E1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7" y="418679"/>
            <a:ext cx="8951025" cy="1770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5BFF2B-EEB5-2C64-74C9-6C023B22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2" y="2457454"/>
            <a:ext cx="8951025" cy="602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2CC562-1E22-9FFD-33DE-74971FE33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2" y="3120249"/>
            <a:ext cx="8961570" cy="366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78A629-CD1F-4E7D-4610-10DCAA52C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2" y="3774038"/>
            <a:ext cx="8961569" cy="465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A947D7-4D35-EF91-C39E-3C47C12E9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3" y="4487527"/>
            <a:ext cx="8951024" cy="4890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96BFBC-EC8B-EE03-858A-14B4D8FE7B13}"/>
              </a:ext>
            </a:extLst>
          </p:cNvPr>
          <p:cNvSpPr txBox="1"/>
          <p:nvPr/>
        </p:nvSpPr>
        <p:spPr>
          <a:xfrm>
            <a:off x="100307" y="4242998"/>
            <a:ext cx="5779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Readiness planned 2 years before installation might result in a too aggressive schedule (see above)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0DFC86A2-14F0-000D-A8DA-23CC7F222AD0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365268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163514" y="-31962"/>
            <a:ext cx="270779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Optimization and Risk Mitigation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22</a:t>
            </a:fld>
            <a:endParaRPr lang="en-US" sz="7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E87F31D4-DCDF-E8E1-7C6D-25148E2DD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407746"/>
              </p:ext>
            </p:extLst>
          </p:nvPr>
        </p:nvGraphicFramePr>
        <p:xfrm>
          <a:off x="373157" y="672797"/>
          <a:ext cx="8388592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266">
                  <a:extLst>
                    <a:ext uri="{9D8B030D-6E8A-4147-A177-3AD203B41FA5}">
                      <a16:colId xmlns:a16="http://schemas.microsoft.com/office/drawing/2014/main" val="4158651422"/>
                    </a:ext>
                  </a:extLst>
                </a:gridCol>
                <a:gridCol w="1851285">
                  <a:extLst>
                    <a:ext uri="{9D8B030D-6E8A-4147-A177-3AD203B41FA5}">
                      <a16:colId xmlns:a16="http://schemas.microsoft.com/office/drawing/2014/main" val="1907300900"/>
                    </a:ext>
                  </a:extLst>
                </a:gridCol>
                <a:gridCol w="1806315">
                  <a:extLst>
                    <a:ext uri="{9D8B030D-6E8A-4147-A177-3AD203B41FA5}">
                      <a16:colId xmlns:a16="http://schemas.microsoft.com/office/drawing/2014/main" val="3899357782"/>
                    </a:ext>
                  </a:extLst>
                </a:gridCol>
                <a:gridCol w="3462726">
                  <a:extLst>
                    <a:ext uri="{9D8B030D-6E8A-4147-A177-3AD203B41FA5}">
                      <a16:colId xmlns:a16="http://schemas.microsoft.com/office/drawing/2014/main" val="31717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Possible improvement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40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SiPM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Hamamatsu </a:t>
                      </a:r>
                    </a:p>
                    <a:p>
                      <a:r>
                        <a:rPr lang="en-IT" sz="1200" dirty="0"/>
                        <a:t>H13361-3050HS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75 </a:t>
                      </a:r>
                      <a:r>
                        <a:rPr lang="en-IT" sz="1200" dirty="0">
                          <a:latin typeface="Symbol" pitchFamily="2" charset="2"/>
                        </a:rPr>
                        <a:t>m</a:t>
                      </a:r>
                      <a:r>
                        <a:rPr lang="en-IT" sz="1200" dirty="0"/>
                        <a:t>m  cell</a:t>
                      </a:r>
                    </a:p>
                    <a:p>
                      <a:r>
                        <a:rPr lang="en-IT" sz="1200" dirty="0"/>
                        <a:t>FBK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</a:t>
                      </a:r>
                      <a:r>
                        <a:rPr lang="en-IT" sz="1200" dirty="0"/>
                        <a:t>arger PDE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Better time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35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Aerogel 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Aerogel Factory</a:t>
                      </a:r>
                    </a:p>
                    <a:p>
                      <a:r>
                        <a:rPr lang="en-GB" sz="1200" baseline="0" dirty="0"/>
                        <a:t>n=1.02</a:t>
                      </a:r>
                      <a:endParaRPr lang="en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Refractive index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Tile dimensions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Tsinghua aerogel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Increase photon yield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Reduce edge effects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Risk reduction for single vendor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5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Gas 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SIAD </a:t>
                      </a:r>
                    </a:p>
                    <a:p>
                      <a:r>
                        <a:rPr lang="en-IT" sz="1200" dirty="0"/>
                        <a:t>C</a:t>
                      </a:r>
                      <a:r>
                        <a:rPr lang="en-IT" sz="1200" baseline="-25000" dirty="0"/>
                        <a:t>2</a:t>
                      </a:r>
                      <a:r>
                        <a:rPr lang="en-IT" sz="1200" dirty="0"/>
                        <a:t>F</a:t>
                      </a:r>
                      <a:r>
                        <a:rPr lang="en-IT" sz="1200" baseline="-25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Gas mixture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Early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Reduced environment impact (global warming)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dirty="0"/>
                        <a:t>Limit dependence on market &amp; regulations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839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Tecnavan</a:t>
                      </a:r>
                    </a:p>
                    <a:p>
                      <a:r>
                        <a:rPr lang="en-IT" sz="1200" dirty="0"/>
                        <a:t>Carbon fiber composite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Al composite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Cost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59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Mirrors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CMA</a:t>
                      </a:r>
                    </a:p>
                    <a:p>
                      <a:r>
                        <a:rPr lang="en-IT" sz="1200" dirty="0"/>
                        <a:t>Carbon fiber composite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Mandrel material</a:t>
                      </a:r>
                    </a:p>
                    <a:p>
                      <a:r>
                        <a:rPr lang="en-IT" sz="1200" dirty="0"/>
                        <a:t>Different core strucuture</a:t>
                      </a:r>
                    </a:p>
                    <a:p>
                      <a:r>
                        <a:rPr lang="en-IT" sz="1200" dirty="0"/>
                        <a:t>Tessellation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Better shape quality vs cost</a:t>
                      </a:r>
                    </a:p>
                    <a:p>
                      <a:endParaRPr lang="en-IT" sz="1200" dirty="0"/>
                    </a:p>
                    <a:p>
                      <a:endParaRPr lang="en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5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200" dirty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Al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Carbon foam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200" dirty="0"/>
                        <a:t>Reduce material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35113"/>
                  </a:ext>
                </a:extLst>
              </a:tr>
            </a:tbl>
          </a:graphicData>
        </a:graphic>
      </p:graphicFrame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0039247F-2B51-86D3-A5D4-3CE7C075A17B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59755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79151" y="-31962"/>
            <a:ext cx="24765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Environment, Safety &amp; Health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D30E8-FFE7-33D0-ED69-D83B0D5CCF72}"/>
              </a:ext>
            </a:extLst>
          </p:cNvPr>
          <p:cNvSpPr txBox="1"/>
          <p:nvPr/>
        </p:nvSpPr>
        <p:spPr>
          <a:xfrm>
            <a:off x="644576" y="898740"/>
            <a:ext cx="650171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1 year typical C</a:t>
            </a:r>
            <a:r>
              <a:rPr lang="en-IT" sz="1400" baseline="-25000" dirty="0"/>
              <a:t>2</a:t>
            </a:r>
            <a:r>
              <a:rPr lang="en-IT" sz="1400" dirty="0"/>
              <a:t>F</a:t>
            </a:r>
            <a:r>
              <a:rPr lang="en-IT" sz="1400" baseline="-25000" dirty="0"/>
              <a:t>6</a:t>
            </a:r>
            <a:r>
              <a:rPr lang="en-IT" sz="1400" dirty="0"/>
              <a:t> losses would correspond to 1 intercontinental flight CO</a:t>
            </a:r>
            <a:r>
              <a:rPr lang="en-IT" sz="1400" baseline="-25000" dirty="0"/>
              <a:t>2</a:t>
            </a:r>
            <a:r>
              <a:rPr lang="en-IT" sz="1400" dirty="0"/>
              <a:t> emission</a:t>
            </a:r>
          </a:p>
          <a:p>
            <a:r>
              <a:rPr lang="en-IT" sz="1400" dirty="0"/>
              <a:t>                     				  requires to minimize losses in the recirculating system</a:t>
            </a:r>
          </a:p>
          <a:p>
            <a:endParaRPr lang="en-IT" sz="1400" dirty="0"/>
          </a:p>
          <a:p>
            <a:r>
              <a:rPr lang="en-IT" sz="1400" dirty="0"/>
              <a:t>About 2-2.5 kW per detector box </a:t>
            </a:r>
          </a:p>
          <a:p>
            <a:r>
              <a:rPr lang="en-IT" sz="1400" dirty="0"/>
              <a:t>                       requires liquid cooling, dry air circulation + interlock</a:t>
            </a:r>
          </a:p>
          <a:p>
            <a:endParaRPr lang="en-IT" sz="1400" dirty="0"/>
          </a:p>
          <a:p>
            <a:r>
              <a:rPr lang="en-IT" sz="1400" dirty="0"/>
              <a:t>On-site annealing requires single-sensor temperature (optical) control</a:t>
            </a:r>
          </a:p>
          <a:p>
            <a:endParaRPr lang="en-IT" sz="1400" dirty="0"/>
          </a:p>
          <a:p>
            <a:r>
              <a:rPr lang="en-IT" sz="1400" dirty="0"/>
              <a:t>L</a:t>
            </a:r>
            <a:r>
              <a:rPr lang="en-GB" sz="1400" dirty="0"/>
              <a:t>o</a:t>
            </a:r>
            <a:r>
              <a:rPr lang="en-IT" sz="1400" dirty="0"/>
              <a:t>w-T coolant circuit (down to -50 C) requires proper circuit and insulation </a:t>
            </a:r>
          </a:p>
          <a:p>
            <a:endParaRPr lang="en-IT" sz="1400" dirty="0"/>
          </a:p>
          <a:p>
            <a:r>
              <a:rPr lang="en-IT" sz="1400" dirty="0"/>
              <a:t>Thin transparent septa require delta-pressure control and safety diaphragms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7066227C-C39F-13A8-96A9-50C91E6D462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391647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02510" y="-31962"/>
            <a:ext cx="162980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Quality Assurance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D30E8-FFE7-33D0-ED69-D83B0D5CCF72}"/>
              </a:ext>
            </a:extLst>
          </p:cNvPr>
          <p:cNvSpPr txBox="1"/>
          <p:nvPr/>
        </p:nvSpPr>
        <p:spPr>
          <a:xfrm>
            <a:off x="398684" y="615321"/>
            <a:ext cx="85070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Aerogel:     Refractive index, dimensions, defects, transmittance</a:t>
            </a:r>
          </a:p>
          <a:p>
            <a:r>
              <a:rPr lang="en-US" sz="1400" dirty="0"/>
              <a:t>                    organized within RICH Consortium (INFN-FE, INFN-BA, CERN, Temple)</a:t>
            </a:r>
          </a:p>
          <a:p>
            <a:r>
              <a:rPr lang="en-US" sz="1400" dirty="0"/>
              <a:t>                   </a:t>
            </a:r>
            <a:r>
              <a:rPr lang="en-IT" sz="1400" dirty="0">
                <a:hlinkClick r:id="rId2"/>
              </a:rPr>
              <a:t>https://docs.google.com/document/d/1YpN7gx85JjoQnoB9NblD61N9B1YhRGwBh2GIKZ2ST-0/edit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Mirror:       Dimensions, shape accuracy, radius, reflectivity</a:t>
            </a:r>
          </a:p>
          <a:p>
            <a:r>
              <a:rPr lang="en-US" sz="1400" dirty="0"/>
              <a:t>                    </a:t>
            </a:r>
            <a:r>
              <a:rPr lang="en-US" sz="1400" dirty="0" err="1"/>
              <a:t>JLab</a:t>
            </a:r>
            <a:r>
              <a:rPr lang="en-US" sz="1400" dirty="0"/>
              <a:t> existing test laboratory with INFN-equipment, DUKE laboratory</a:t>
            </a:r>
          </a:p>
          <a:p>
            <a:endParaRPr lang="en-US" sz="1400" dirty="0"/>
          </a:p>
          <a:p>
            <a:r>
              <a:rPr lang="en-US" sz="1400" dirty="0"/>
              <a:t>Sensors:      Electrical connections, quench resistor, I-V characteristics, DCR, relative PDE</a:t>
            </a:r>
          </a:p>
          <a:p>
            <a:r>
              <a:rPr lang="en-US" sz="1400" dirty="0"/>
              <a:t>                     Test stations in Italy (INFN-BO, INFN-FE, INFN-CS)</a:t>
            </a:r>
          </a:p>
          <a:p>
            <a:endParaRPr lang="en-US" sz="1400" dirty="0"/>
          </a:p>
          <a:p>
            <a:r>
              <a:rPr lang="en-US" sz="1400" dirty="0"/>
              <a:t>Front-end:   Electrical connections, time jitter, </a:t>
            </a:r>
            <a:r>
              <a:rPr lang="en-US" sz="1400" dirty="0" err="1"/>
              <a:t>ToT</a:t>
            </a:r>
            <a:r>
              <a:rPr lang="en-US" sz="1400" dirty="0"/>
              <a:t> characteristics</a:t>
            </a:r>
          </a:p>
          <a:p>
            <a:r>
              <a:rPr lang="en-US" sz="1400" dirty="0"/>
              <a:t>                      Test stations in Italy (INFN-BO, INFN-TO)</a:t>
            </a:r>
          </a:p>
          <a:p>
            <a:endParaRPr lang="en-US" sz="1400" dirty="0"/>
          </a:p>
          <a:p>
            <a:r>
              <a:rPr lang="en-US" sz="1400" dirty="0"/>
              <a:t>Gas:              Performance with prototype, transparency, contaminants</a:t>
            </a:r>
          </a:p>
          <a:p>
            <a:r>
              <a:rPr lang="en-US" sz="1400" dirty="0"/>
              <a:t>                      CERN</a:t>
            </a:r>
            <a:endParaRPr lang="en-IT" sz="1400" dirty="0"/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F67D66F-FF06-35AB-790C-566A06F76D9E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977915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16101" y="-31962"/>
            <a:ext cx="26026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Calibration and Commissioning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D30E8-FFE7-33D0-ED69-D83B0D5CCF72}"/>
              </a:ext>
            </a:extLst>
          </p:cNvPr>
          <p:cNvSpPr txBox="1"/>
          <p:nvPr/>
        </p:nvSpPr>
        <p:spPr>
          <a:xfrm>
            <a:off x="400736" y="465196"/>
            <a:ext cx="8507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Detector response</a:t>
            </a:r>
            <a:r>
              <a:rPr lang="en-US" sz="1200" dirty="0"/>
              <a:t>: </a:t>
            </a:r>
          </a:p>
          <a:p>
            <a:endParaRPr lang="en-US" sz="1200" dirty="0"/>
          </a:p>
          <a:p>
            <a:r>
              <a:rPr lang="en-US" sz="1200" dirty="0"/>
              <a:t>            LED/laser system (sensor response and mirror alignment)</a:t>
            </a:r>
          </a:p>
          <a:p>
            <a:endParaRPr lang="en-US" sz="1200" dirty="0"/>
          </a:p>
          <a:p>
            <a:r>
              <a:rPr lang="en-US" sz="1200" dirty="0"/>
              <a:t>            Dark count rate monitor</a:t>
            </a:r>
          </a:p>
          <a:p>
            <a:endParaRPr lang="en-US" sz="1200" dirty="0"/>
          </a:p>
          <a:p>
            <a:r>
              <a:rPr lang="en-US" sz="1200" dirty="0"/>
              <a:t>            Single-photon time over threshold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Time calibration</a:t>
            </a:r>
            <a:r>
              <a:rPr lang="en-US" sz="1200" dirty="0"/>
              <a:t>: </a:t>
            </a:r>
          </a:p>
          <a:p>
            <a:endParaRPr lang="en-US" sz="1200" dirty="0"/>
          </a:p>
          <a:p>
            <a:r>
              <a:rPr lang="en-US" sz="1200" dirty="0"/>
              <a:t>           Absolute time with respect bunch crossing and Forward TOF</a:t>
            </a:r>
          </a:p>
          <a:p>
            <a:endParaRPr lang="en-IT" sz="1200" dirty="0"/>
          </a:p>
          <a:p>
            <a:r>
              <a:rPr lang="en-IT" sz="1200" dirty="0"/>
              <a:t>           Time intercalibration: photons hits from the same event</a:t>
            </a:r>
          </a:p>
          <a:p>
            <a:endParaRPr lang="en-IT" sz="1200" dirty="0"/>
          </a:p>
          <a:p>
            <a:endParaRPr lang="en-IT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Particle identification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r>
              <a:rPr lang="en-US" sz="1200" dirty="0"/>
              <a:t>           Control particle samples (identified by other systems)</a:t>
            </a:r>
          </a:p>
          <a:p>
            <a:endParaRPr lang="en-US" sz="1200" dirty="0"/>
          </a:p>
          <a:p>
            <a:r>
              <a:rPr lang="en-US" sz="1200" dirty="0"/>
              <a:t>           Known meson decays (K</a:t>
            </a:r>
            <a:r>
              <a:rPr lang="en-US" sz="1200" baseline="-25000" dirty="0"/>
              <a:t>s</a:t>
            </a:r>
            <a:r>
              <a:rPr lang="en-US" sz="1200" dirty="0"/>
              <a:t>, </a:t>
            </a:r>
            <a:r>
              <a:rPr lang="en-US" sz="1200" dirty="0">
                <a:latin typeface="Symbol" pitchFamily="2" charset="2"/>
              </a:rPr>
              <a:t>L</a:t>
            </a:r>
            <a:r>
              <a:rPr lang="en-US" sz="1200" dirty="0"/>
              <a:t>, </a:t>
            </a:r>
            <a:r>
              <a:rPr lang="en-US" sz="1200" dirty="0">
                <a:latin typeface="Symbol" pitchFamily="2" charset="2"/>
              </a:rPr>
              <a:t>F</a:t>
            </a:r>
            <a:r>
              <a:rPr lang="en-US" sz="1200" dirty="0"/>
              <a:t>)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DFACFCB8-0D74-1724-06B9-FCA69CAC1797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94589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1034" y="-31962"/>
            <a:ext cx="171277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40B12-CF85-88E8-80B9-0CA808331DAC}"/>
              </a:ext>
            </a:extLst>
          </p:cNvPr>
          <p:cNvSpPr txBox="1"/>
          <p:nvPr/>
        </p:nvSpPr>
        <p:spPr>
          <a:xfrm>
            <a:off x="1333140" y="545021"/>
            <a:ext cx="5678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D</a:t>
            </a:r>
            <a:r>
              <a:rPr lang="en-IT" sz="1200" b="1" dirty="0">
                <a:solidFill>
                  <a:srgbClr val="C00000"/>
                </a:solidFill>
              </a:rPr>
              <a:t>ual-radiator RICH is a cost-effective and compact solution for the forward PID at EPIC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4C81A-5CBD-3EE3-2F11-636AFAD5949D}"/>
              </a:ext>
            </a:extLst>
          </p:cNvPr>
          <p:cNvSpPr txBox="1"/>
          <p:nvPr/>
        </p:nvSpPr>
        <p:spPr>
          <a:xfrm>
            <a:off x="962167" y="1206149"/>
            <a:ext cx="703250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0070C0"/>
                </a:solidFill>
              </a:rPr>
              <a:t>Baseline configuration </a:t>
            </a:r>
            <a:r>
              <a:rPr lang="en-IT" sz="1200" dirty="0"/>
              <a:t>and technology has been identified  to reach the EIC requirements</a:t>
            </a:r>
          </a:p>
          <a:p>
            <a:endParaRPr lang="en-IT" sz="1200" dirty="0"/>
          </a:p>
          <a:p>
            <a:r>
              <a:rPr lang="en-IT" sz="1200" dirty="0"/>
              <a:t>         3</a:t>
            </a:r>
            <a:r>
              <a:rPr lang="en-IT" sz="1200" dirty="0">
                <a:latin typeface="Symbol" pitchFamily="2" charset="2"/>
              </a:rPr>
              <a:t>s</a:t>
            </a:r>
            <a:r>
              <a:rPr lang="en-IT" sz="1200" dirty="0"/>
              <a:t> angular separation for forward hadrons up to 50 GeV/c momentum and up to 3.5 in pseudo-rapidity   </a:t>
            </a:r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r>
              <a:rPr lang="en-IT" sz="1200" b="1" dirty="0">
                <a:solidFill>
                  <a:srgbClr val="0070C0"/>
                </a:solidFill>
              </a:rPr>
              <a:t>dRICH Collaboration </a:t>
            </a:r>
            <a:r>
              <a:rPr lang="en-IT" sz="1200" dirty="0"/>
              <a:t>is setting up and an Executive Office has been enganged</a:t>
            </a:r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r>
              <a:rPr lang="en-IT" sz="1200" b="1" dirty="0">
                <a:solidFill>
                  <a:srgbClr val="0070C0"/>
                </a:solidFill>
              </a:rPr>
              <a:t>R&amp;D</a:t>
            </a:r>
            <a:r>
              <a:rPr lang="en-IT" sz="1200" dirty="0"/>
              <a:t> is on track to deliver the anticipated milestones towards TDR</a:t>
            </a:r>
          </a:p>
          <a:p>
            <a:endParaRPr lang="en-IT" sz="1200" dirty="0"/>
          </a:p>
          <a:p>
            <a:r>
              <a:rPr lang="en-IT" sz="1200" dirty="0"/>
              <a:t>        Working on consolidating the baseline design with further optimization of the components</a:t>
            </a:r>
          </a:p>
          <a:p>
            <a:r>
              <a:rPr lang="en-IT" sz="1200" dirty="0"/>
              <a:t>  </a:t>
            </a:r>
          </a:p>
          <a:p>
            <a:r>
              <a:rPr lang="en-IT" sz="1200" dirty="0"/>
              <a:t>        Need to integrate and validate all the progresses with a real-scale prototype prior of TDR</a:t>
            </a:r>
          </a:p>
          <a:p>
            <a:endParaRPr lang="en-IT" sz="1200" dirty="0"/>
          </a:p>
          <a:p>
            <a:r>
              <a:rPr lang="en-IT" sz="1200" dirty="0"/>
              <a:t>        Aerogel and SiPM might need longer engineering (contingency) to reach the best performance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4D410178-CC1A-F124-ACEB-25DD6C8FC301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984842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4142578" y="-31962"/>
            <a:ext cx="74969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Backup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4D410178-CC1A-F124-ACEB-25DD6C8FC301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190879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68494" y="-31962"/>
            <a:ext cx="109786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ALCOR Chip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4D410178-CC1A-F124-ACEB-25DD6C8FC301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0FE21-050B-DA53-08C7-D60439BC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9698"/>
            <a:ext cx="7772400" cy="40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15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68494" y="-31962"/>
            <a:ext cx="109786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ALCOR Chip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4D410178-CC1A-F124-ACEB-25DD6C8FC301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F4F22-C89F-F602-FB2A-A2A55C2B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394"/>
            <a:ext cx="7772400" cy="43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7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85;p118">
            <a:extLst>
              <a:ext uri="{FF2B5EF4-FFF2-40B4-BE49-F238E27FC236}">
                <a16:creationId xmlns:a16="http://schemas.microsoft.com/office/drawing/2014/main" id="{1F867D7F-A69F-C0AF-A947-4089C63C41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428"/>
          <a:stretch/>
        </p:blipFill>
        <p:spPr>
          <a:xfrm>
            <a:off x="374937" y="3239375"/>
            <a:ext cx="2945642" cy="116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6F35506-C402-0CFA-EBD9-6688DC3C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37" y="1418268"/>
            <a:ext cx="2945642" cy="175053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9097E28-22DF-9521-1DBD-EEAF1DDBE83A}"/>
              </a:ext>
            </a:extLst>
          </p:cNvPr>
          <p:cNvGrpSpPr/>
          <p:nvPr/>
        </p:nvGrpSpPr>
        <p:grpSpPr>
          <a:xfrm>
            <a:off x="3940395" y="392861"/>
            <a:ext cx="4413578" cy="1291223"/>
            <a:chOff x="651331" y="2924096"/>
            <a:chExt cx="5242910" cy="14708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3F29C8C-2626-A597-B39A-73979120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331" y="2924096"/>
              <a:ext cx="1971243" cy="55574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E81BD3-4FD6-2C4F-7936-552E6352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331" y="3477020"/>
              <a:ext cx="1942832" cy="90539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8AA8DFF-5564-3D51-B57A-9E5CBBFE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4163" y="3473266"/>
              <a:ext cx="3300078" cy="92172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7F2C400-4CA1-E3D1-5D1E-CD1AD3CA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1734" y="3792525"/>
              <a:ext cx="397538" cy="3042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A9C2D99-B875-600F-8DC6-F5B26ACEF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81007" y="2944404"/>
              <a:ext cx="3300078" cy="542018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CE6C9B9-5F77-3040-7EAD-0450C668900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F7D170-053D-FD83-8B1A-9820848892D5}"/>
              </a:ext>
            </a:extLst>
          </p:cNvPr>
          <p:cNvSpPr/>
          <p:nvPr/>
        </p:nvSpPr>
        <p:spPr>
          <a:xfrm>
            <a:off x="3747801" y="-31962"/>
            <a:ext cx="153920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EIC Forward RICH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283CD3-0465-7FA4-8B10-8AEAA436BC06}"/>
              </a:ext>
            </a:extLst>
          </p:cNvPr>
          <p:cNvSpPr txBox="1"/>
          <p:nvPr/>
        </p:nvSpPr>
        <p:spPr>
          <a:xfrm>
            <a:off x="184592" y="421747"/>
            <a:ext cx="3135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  Forward particle detection </a:t>
            </a:r>
          </a:p>
          <a:p>
            <a:endParaRPr lang="en-IT" sz="600" dirty="0"/>
          </a:p>
          <a:p>
            <a:r>
              <a:rPr lang="en-IT" sz="1200" dirty="0"/>
              <a:t>  Hadron ID in the extended 3-50 GeV/c interval</a:t>
            </a:r>
          </a:p>
          <a:p>
            <a:endParaRPr lang="en-IT" sz="600" dirty="0"/>
          </a:p>
          <a:p>
            <a:r>
              <a:rPr lang="en-IT" sz="1200" dirty="0"/>
              <a:t>  Support electron ID up to 15 GeV/c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564320-B0A1-E3F4-3744-EED7F698FA39}"/>
              </a:ext>
            </a:extLst>
          </p:cNvPr>
          <p:cNvSpPr txBox="1"/>
          <p:nvPr/>
        </p:nvSpPr>
        <p:spPr>
          <a:xfrm>
            <a:off x="58914" y="4461109"/>
            <a:ext cx="374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Essential for semi-inclusive physics</a:t>
            </a:r>
          </a:p>
          <a:p>
            <a:r>
              <a:rPr lang="en-IT" sz="1200" dirty="0"/>
              <a:t>     due to absence of kinematics constraints at event-level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113857F-607C-54DA-774D-942EB8CC616C}"/>
              </a:ext>
            </a:extLst>
          </p:cNvPr>
          <p:cNvSpPr/>
          <p:nvPr/>
        </p:nvSpPr>
        <p:spPr>
          <a:xfrm>
            <a:off x="150836" y="375305"/>
            <a:ext cx="3417258" cy="917467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9039F-18AE-7A2A-ECCF-16C01B6CD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0395" y="1926211"/>
            <a:ext cx="4413578" cy="2834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2C1627-2FAB-97DA-08FB-3CF25A8C280D}"/>
              </a:ext>
            </a:extLst>
          </p:cNvPr>
          <p:cNvSpPr/>
          <p:nvPr/>
        </p:nvSpPr>
        <p:spPr>
          <a:xfrm>
            <a:off x="7329792" y="410688"/>
            <a:ext cx="1013106" cy="12623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C44B7757-DDC9-33D2-44A0-1CA0A68BC7D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3166141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852040" y="-31962"/>
            <a:ext cx="13307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Mirror Coating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4878F-ECBA-4594-8D33-CB0B7B8E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2" y="1389306"/>
            <a:ext cx="5254362" cy="3169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B1DBB7-0F76-5FB5-6B14-915E62F62497}"/>
              </a:ext>
            </a:extLst>
          </p:cNvPr>
          <p:cNvSpPr txBox="1"/>
          <p:nvPr/>
        </p:nvSpPr>
        <p:spPr>
          <a:xfrm>
            <a:off x="128911" y="680563"/>
            <a:ext cx="463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Positive experience with ECI  and carbon fiber substrace (CLAS12 RICH)</a:t>
            </a:r>
          </a:p>
          <a:p>
            <a:endParaRPr lang="en-IT" sz="1200" dirty="0"/>
          </a:p>
          <a:p>
            <a:r>
              <a:rPr lang="en-IT" sz="1200" dirty="0"/>
              <a:t>Custom evaporating facility at Stony Brook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55831B-249E-4CC7-B3BD-92F2B68A3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74" y="2536175"/>
            <a:ext cx="1808449" cy="2411266"/>
          </a:xfrm>
          <a:prstGeom prst="rect">
            <a:avLst/>
          </a:prstGeom>
        </p:spPr>
      </p:pic>
      <p:pic>
        <p:nvPicPr>
          <p:cNvPr id="16" name="Picture 15" descr="A person in a white suit sitting in a chair in a dark room&#10;&#10;Description automatically generated">
            <a:extLst>
              <a:ext uri="{FF2B5EF4-FFF2-40B4-BE49-F238E27FC236}">
                <a16:creationId xmlns:a16="http://schemas.microsoft.com/office/drawing/2014/main" id="{B9553913-FBF2-B0FB-3468-F36A11E1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38164" y="2831146"/>
            <a:ext cx="2411266" cy="1808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2C0135-A703-96D4-7B39-E27C815FC3EA}"/>
              </a:ext>
            </a:extLst>
          </p:cNvPr>
          <p:cNvSpPr txBox="1"/>
          <p:nvPr/>
        </p:nvSpPr>
        <p:spPr>
          <a:xfrm>
            <a:off x="5610950" y="491096"/>
            <a:ext cx="307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dirty="0"/>
              <a:t>Test </a:t>
            </a:r>
            <a:r>
              <a:rPr lang="en-GB" sz="1200" dirty="0"/>
              <a:t>S</a:t>
            </a:r>
            <a:r>
              <a:rPr lang="en-IT" sz="1200" dirty="0"/>
              <a:t>tation @ JLab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D9F67C-3876-89D8-0750-3BAB0EB9C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24" y="1410064"/>
            <a:ext cx="1487435" cy="9062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B68E65-C93F-B5EE-66F4-040921C1378C}"/>
              </a:ext>
            </a:extLst>
          </p:cNvPr>
          <p:cNvSpPr txBox="1"/>
          <p:nvPr/>
        </p:nvSpPr>
        <p:spPr>
          <a:xfrm>
            <a:off x="6220330" y="1133065"/>
            <a:ext cx="2196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Thorlabs compact spectrometer</a:t>
            </a:r>
          </a:p>
        </p:txBody>
      </p:sp>
    </p:spTree>
    <p:extLst>
      <p:ext uri="{BB962C8B-B14F-4D97-AF65-F5344CB8AC3E}">
        <p14:creationId xmlns:p14="http://schemas.microsoft.com/office/powerpoint/2010/main" val="2945114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89579" y="-31962"/>
            <a:ext cx="145565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SIDIS Simulation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0BBB4F-8648-28A3-6751-EE1CBA32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" y="1663614"/>
            <a:ext cx="2085719" cy="908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77CF65-E74D-9041-A909-493C67C7C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005" y="389736"/>
            <a:ext cx="6737444" cy="4535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63899B2-4C72-72AD-8998-28A36350D6D8}"/>
              </a:ext>
            </a:extLst>
          </p:cNvPr>
          <p:cNvSpPr txBox="1"/>
          <p:nvPr/>
        </p:nvSpPr>
        <p:spPr>
          <a:xfrm>
            <a:off x="162838" y="532356"/>
            <a:ext cx="14561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Old dRICH geometry</a:t>
            </a:r>
          </a:p>
          <a:p>
            <a:endParaRPr lang="en-IT" sz="1200" dirty="0"/>
          </a:p>
          <a:p>
            <a:r>
              <a:rPr lang="en-GB" sz="1200" dirty="0"/>
              <a:t>S</a:t>
            </a:r>
            <a:r>
              <a:rPr lang="en-IT" sz="1200" dirty="0"/>
              <a:t>imilar to EPIC</a:t>
            </a:r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endParaRPr lang="en-IT" sz="1200" dirty="0"/>
          </a:p>
          <a:p>
            <a:r>
              <a:rPr lang="en-IT" sz="1200" dirty="0"/>
              <a:t>Decent results with </a:t>
            </a:r>
          </a:p>
          <a:p>
            <a:r>
              <a:rPr lang="en-IT" sz="1200" dirty="0"/>
              <a:t>likelihood PID</a:t>
            </a:r>
          </a:p>
        </p:txBody>
      </p:sp>
    </p:spTree>
    <p:extLst>
      <p:ext uri="{BB962C8B-B14F-4D97-AF65-F5344CB8AC3E}">
        <p14:creationId xmlns:p14="http://schemas.microsoft.com/office/powerpoint/2010/main" val="312510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4025226" y="-31962"/>
            <a:ext cx="9843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Dew Point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8EC441-5763-0C5A-86F2-B11A1E5D0F14}"/>
              </a:ext>
            </a:extLst>
          </p:cNvPr>
          <p:cNvSpPr txBox="1"/>
          <p:nvPr/>
        </p:nvSpPr>
        <p:spPr>
          <a:xfrm>
            <a:off x="309383" y="749395"/>
            <a:ext cx="2295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Oil free dry-air compressors</a:t>
            </a:r>
          </a:p>
          <a:p>
            <a:endParaRPr lang="en-GB" sz="1200" dirty="0"/>
          </a:p>
          <a:p>
            <a:r>
              <a:rPr lang="en-GB" sz="1200" dirty="0"/>
              <a:t>  - c</a:t>
            </a:r>
            <a:r>
              <a:rPr lang="en-IT" sz="1200" dirty="0"/>
              <a:t>an reach 3% RH</a:t>
            </a:r>
          </a:p>
          <a:p>
            <a:endParaRPr lang="en-GB" sz="1200" dirty="0"/>
          </a:p>
          <a:p>
            <a:r>
              <a:rPr lang="en-GB" sz="1200" dirty="0"/>
              <a:t>  - l</a:t>
            </a:r>
            <a:r>
              <a:rPr lang="en-IT" sz="1200" dirty="0"/>
              <a:t>arge air flux, up to 1200 l/min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8C188E7-2185-362F-802D-69E3D414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" y="2502567"/>
            <a:ext cx="2515366" cy="19190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E65F99-19A0-D1E3-BEA2-F30BA0DB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880" y="568195"/>
            <a:ext cx="3988708" cy="38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6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1034" y="-31962"/>
            <a:ext cx="171277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2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1EE36-D143-70AA-4DF0-46E6BC0E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3226"/>
            <a:ext cx="7434618" cy="4606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40296B-7888-42E9-0887-F753D72AF9BB}"/>
              </a:ext>
            </a:extLst>
          </p:cNvPr>
          <p:cNvSpPr/>
          <p:nvPr/>
        </p:nvSpPr>
        <p:spPr>
          <a:xfrm>
            <a:off x="6320790" y="579560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71D683-BA33-89E1-D141-C8FCE30C4B2B}"/>
              </a:ext>
            </a:extLst>
          </p:cNvPr>
          <p:cNvSpPr/>
          <p:nvPr/>
        </p:nvSpPr>
        <p:spPr>
          <a:xfrm>
            <a:off x="6988141" y="584373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0EAD4-761B-B628-BE4A-CA1AEAD8B272}"/>
              </a:ext>
            </a:extLst>
          </p:cNvPr>
          <p:cNvSpPr/>
          <p:nvPr/>
        </p:nvSpPr>
        <p:spPr>
          <a:xfrm>
            <a:off x="7655492" y="584373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27C51-CAD4-CA0B-462C-3601B06CC4F6}"/>
              </a:ext>
            </a:extLst>
          </p:cNvPr>
          <p:cNvSpPr/>
          <p:nvPr/>
        </p:nvSpPr>
        <p:spPr>
          <a:xfrm>
            <a:off x="7660305" y="1400915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996B80-29BF-1490-2E59-E3A35E33715D}"/>
              </a:ext>
            </a:extLst>
          </p:cNvPr>
          <p:cNvSpPr/>
          <p:nvPr/>
        </p:nvSpPr>
        <p:spPr>
          <a:xfrm>
            <a:off x="6995412" y="1404589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73C033-B2A0-A5EA-E4B0-F851B5E82F28}"/>
              </a:ext>
            </a:extLst>
          </p:cNvPr>
          <p:cNvSpPr/>
          <p:nvPr/>
        </p:nvSpPr>
        <p:spPr>
          <a:xfrm>
            <a:off x="6315255" y="1400915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D15DD6-E8D6-065A-442D-1E7CEE250A25}"/>
              </a:ext>
            </a:extLst>
          </p:cNvPr>
          <p:cNvSpPr/>
          <p:nvPr/>
        </p:nvSpPr>
        <p:spPr>
          <a:xfrm>
            <a:off x="5642730" y="1400915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6EFDD4-8A5E-0D91-4ECC-D3092EE179E0}"/>
              </a:ext>
            </a:extLst>
          </p:cNvPr>
          <p:cNvSpPr/>
          <p:nvPr/>
        </p:nvSpPr>
        <p:spPr>
          <a:xfrm>
            <a:off x="5644495" y="2196054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33A9ED-40A0-EE56-B9AA-C3657E9D78ED}"/>
              </a:ext>
            </a:extLst>
          </p:cNvPr>
          <p:cNvSpPr/>
          <p:nvPr/>
        </p:nvSpPr>
        <p:spPr>
          <a:xfrm>
            <a:off x="6315254" y="2207229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94EF9E-87C3-28DE-3C81-BE7EE5AAC8B9}"/>
              </a:ext>
            </a:extLst>
          </p:cNvPr>
          <p:cNvSpPr/>
          <p:nvPr/>
        </p:nvSpPr>
        <p:spPr>
          <a:xfrm>
            <a:off x="6995411" y="2207229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FA283C-E17C-C550-29CE-8BD8780136A1}"/>
              </a:ext>
            </a:extLst>
          </p:cNvPr>
          <p:cNvSpPr/>
          <p:nvPr/>
        </p:nvSpPr>
        <p:spPr>
          <a:xfrm>
            <a:off x="7655492" y="2201921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3B674A-78D2-4D93-5EBF-C89B88787580}"/>
              </a:ext>
            </a:extLst>
          </p:cNvPr>
          <p:cNvSpPr/>
          <p:nvPr/>
        </p:nvSpPr>
        <p:spPr>
          <a:xfrm>
            <a:off x="4964338" y="2196054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0C3497-2865-F5FB-8C28-AD7A22D48C38}"/>
              </a:ext>
            </a:extLst>
          </p:cNvPr>
          <p:cNvSpPr/>
          <p:nvPr/>
        </p:nvSpPr>
        <p:spPr>
          <a:xfrm>
            <a:off x="5642730" y="2996006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345CC0-CE7A-1694-E6F1-E99B937B7505}"/>
              </a:ext>
            </a:extLst>
          </p:cNvPr>
          <p:cNvSpPr/>
          <p:nvPr/>
        </p:nvSpPr>
        <p:spPr>
          <a:xfrm>
            <a:off x="6315254" y="3024140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08ECBF-9AC4-2EA5-D3E9-83AAECD07812}"/>
              </a:ext>
            </a:extLst>
          </p:cNvPr>
          <p:cNvSpPr/>
          <p:nvPr/>
        </p:nvSpPr>
        <p:spPr>
          <a:xfrm>
            <a:off x="6987778" y="3024140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AC58EC-63F7-24E3-6FAC-7550E1523353}"/>
              </a:ext>
            </a:extLst>
          </p:cNvPr>
          <p:cNvSpPr/>
          <p:nvPr/>
        </p:nvSpPr>
        <p:spPr>
          <a:xfrm>
            <a:off x="4964338" y="3024140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31D794-5743-6378-8942-6BC1C061C708}"/>
              </a:ext>
            </a:extLst>
          </p:cNvPr>
          <p:cNvSpPr/>
          <p:nvPr/>
        </p:nvSpPr>
        <p:spPr>
          <a:xfrm>
            <a:off x="4297682" y="3019557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5CCB1-2F8F-9F18-7D53-96F2A0B09A70}"/>
              </a:ext>
            </a:extLst>
          </p:cNvPr>
          <p:cNvSpPr/>
          <p:nvPr/>
        </p:nvSpPr>
        <p:spPr>
          <a:xfrm>
            <a:off x="4960368" y="3834461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FF486-AE8E-6EDA-118C-FF982A76F7EB}"/>
              </a:ext>
            </a:extLst>
          </p:cNvPr>
          <p:cNvSpPr/>
          <p:nvPr/>
        </p:nvSpPr>
        <p:spPr>
          <a:xfrm>
            <a:off x="5642730" y="3843423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27256C-2B73-7AEA-1A55-06563CB62CAF}"/>
              </a:ext>
            </a:extLst>
          </p:cNvPr>
          <p:cNvSpPr/>
          <p:nvPr/>
        </p:nvSpPr>
        <p:spPr>
          <a:xfrm>
            <a:off x="6315253" y="3825582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E927D0-1248-9441-BF59-5110D2F5C169}"/>
              </a:ext>
            </a:extLst>
          </p:cNvPr>
          <p:cNvSpPr/>
          <p:nvPr/>
        </p:nvSpPr>
        <p:spPr>
          <a:xfrm>
            <a:off x="4297682" y="3843423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5F0607-03D6-8055-B19F-C759A3CBC0B8}"/>
              </a:ext>
            </a:extLst>
          </p:cNvPr>
          <p:cNvSpPr/>
          <p:nvPr/>
        </p:nvSpPr>
        <p:spPr>
          <a:xfrm>
            <a:off x="3620240" y="3834461"/>
            <a:ext cx="280565" cy="20997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42546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5A82A2-14BF-5A7E-F43A-E84E442560E0}"/>
              </a:ext>
            </a:extLst>
          </p:cNvPr>
          <p:cNvSpPr/>
          <p:nvPr/>
        </p:nvSpPr>
        <p:spPr>
          <a:xfrm>
            <a:off x="5088349" y="366021"/>
            <a:ext cx="3992683" cy="3378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A4C374-83D2-82D6-4351-59A61E362C74}"/>
              </a:ext>
            </a:extLst>
          </p:cNvPr>
          <p:cNvSpPr/>
          <p:nvPr/>
        </p:nvSpPr>
        <p:spPr>
          <a:xfrm>
            <a:off x="68687" y="344902"/>
            <a:ext cx="9022279" cy="3538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21695" y="-31962"/>
            <a:ext cx="119141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Vessel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95FB1-E175-898B-B1E6-624613F4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26" y="510741"/>
            <a:ext cx="3900280" cy="3174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5B30F-752B-E444-2200-03ACBEF4D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" y="344902"/>
            <a:ext cx="1608980" cy="559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0AAD7F-D5D4-9288-6689-206E4F3AE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43" y="346018"/>
            <a:ext cx="1126774" cy="1527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1D778F-D0F8-5FEB-2393-AD3DA811B87D}"/>
              </a:ext>
            </a:extLst>
          </p:cNvPr>
          <p:cNvSpPr/>
          <p:nvPr/>
        </p:nvSpPr>
        <p:spPr>
          <a:xfrm>
            <a:off x="1359252" y="344902"/>
            <a:ext cx="304592" cy="152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B8EA4D-8099-0E36-F258-6726DE3B6D18}"/>
              </a:ext>
            </a:extLst>
          </p:cNvPr>
          <p:cNvSpPr txBox="1"/>
          <p:nvPr/>
        </p:nvSpPr>
        <p:spPr>
          <a:xfrm>
            <a:off x="68687" y="3968577"/>
            <a:ext cx="9022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W</a:t>
            </a:r>
            <a:r>
              <a:rPr lang="en-GB" sz="1200" b="1" dirty="0" err="1">
                <a:solidFill>
                  <a:srgbClr val="C00000"/>
                </a:solidFill>
              </a:rPr>
              <a:t>i</a:t>
            </a:r>
            <a:r>
              <a:rPr lang="en-IT" sz="1200" b="1" dirty="0">
                <a:solidFill>
                  <a:srgbClr val="C00000"/>
                </a:solidFill>
              </a:rPr>
              <a:t>ndows</a:t>
            </a:r>
            <a:r>
              <a:rPr lang="en-IT" sz="1200" dirty="0"/>
              <a:t>: sandwich panel made of two ~1 mm carbon fiber reinforced epoxy skins  separated by 30 mm PMI foam or Al honeycomb  (~ 1% X</a:t>
            </a:r>
            <a:r>
              <a:rPr lang="en-IT" sz="1200" baseline="-25000" dirty="0"/>
              <a:t>0</a:t>
            </a:r>
            <a:r>
              <a:rPr lang="en-IT" sz="1200" dirty="0"/>
              <a:t>) </a:t>
            </a:r>
          </a:p>
          <a:p>
            <a:endParaRPr lang="en-IT" sz="800" dirty="0"/>
          </a:p>
          <a:p>
            <a:r>
              <a:rPr lang="en-IT" sz="1200" b="1" dirty="0">
                <a:solidFill>
                  <a:srgbClr val="C00000"/>
                </a:solidFill>
              </a:rPr>
              <a:t>Shells</a:t>
            </a:r>
            <a:r>
              <a:rPr lang="en-IT" sz="1200" dirty="0"/>
              <a:t>: 3 mm (inner tube) to 8 mm (outer tube) thick carbon fiber epoxy composite (~ 4% X</a:t>
            </a:r>
            <a:r>
              <a:rPr lang="en-IT" sz="1200" baseline="-25000" dirty="0"/>
              <a:t>0</a:t>
            </a:r>
            <a:r>
              <a:rPr lang="en-IT" sz="1200" dirty="0"/>
              <a:t>)</a:t>
            </a:r>
          </a:p>
          <a:p>
            <a:endParaRPr lang="en-IT" sz="800" dirty="0"/>
          </a:p>
          <a:p>
            <a:r>
              <a:rPr lang="en-IT" sz="1200" dirty="0"/>
              <a:t>               Skins formed with two layers of balanced weave laminate with fibers at 0</a:t>
            </a:r>
            <a:r>
              <a:rPr lang="en-IT" sz="1200" baseline="30000" dirty="0"/>
              <a:t>o</a:t>
            </a:r>
            <a:r>
              <a:rPr lang="en-IT" sz="1200" dirty="0"/>
              <a:t>/90</a:t>
            </a:r>
            <a:r>
              <a:rPr lang="en-IT" sz="1200" baseline="30000" dirty="0"/>
              <a:t>o</a:t>
            </a:r>
            <a:r>
              <a:rPr lang="en-IT" sz="1200" dirty="0"/>
              <a:t> and +/- 45</a:t>
            </a:r>
            <a:r>
              <a:rPr lang="en-IT" sz="1200" baseline="30000" dirty="0"/>
              <a:t>o</a:t>
            </a:r>
            <a:r>
              <a:rPr lang="en-IT" sz="1200" dirty="0"/>
              <a:t> for uniform stiffness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427CD-B328-6C22-DF6F-F1C08A8347AF}"/>
              </a:ext>
            </a:extLst>
          </p:cNvPr>
          <p:cNvSpPr txBox="1"/>
          <p:nvPr/>
        </p:nvSpPr>
        <p:spPr>
          <a:xfrm>
            <a:off x="7476890" y="1974712"/>
            <a:ext cx="13708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Clearance vs support 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DE0BF-9CB2-50CC-7F6A-CFEE0DE600F4}"/>
              </a:ext>
            </a:extLst>
          </p:cNvPr>
          <p:cNvSpPr txBox="1"/>
          <p:nvPr/>
        </p:nvSpPr>
        <p:spPr>
          <a:xfrm>
            <a:off x="7476890" y="2590868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Clearance vs beam pipe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093CD-BA50-B3F6-0DF9-758A8CEA317F}"/>
              </a:ext>
            </a:extLst>
          </p:cNvPr>
          <p:cNvSpPr txBox="1"/>
          <p:nvPr/>
        </p:nvSpPr>
        <p:spPr>
          <a:xfrm>
            <a:off x="6626844" y="111808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Clearance </a:t>
            </a:r>
          </a:p>
          <a:p>
            <a:r>
              <a:rPr lang="en-GB" sz="900" dirty="0"/>
              <a:t>f</a:t>
            </a:r>
            <a:r>
              <a:rPr lang="en-IT" sz="900" dirty="0"/>
              <a:t>or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78159-E0B7-6789-6324-8E7E46B6B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140" y="400588"/>
            <a:ext cx="2176977" cy="33991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580861-8E48-EBBA-9CFA-ADA19A4CEE32}"/>
              </a:ext>
            </a:extLst>
          </p:cNvPr>
          <p:cNvSpPr/>
          <p:nvPr/>
        </p:nvSpPr>
        <p:spPr>
          <a:xfrm>
            <a:off x="5642011" y="3549900"/>
            <a:ext cx="199053" cy="79058"/>
          </a:xfrm>
          <a:prstGeom prst="rect">
            <a:avLst/>
          </a:prstGeom>
          <a:solidFill>
            <a:srgbClr val="E5E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B82D90-2C3C-769F-1939-60CFAED2046F}"/>
              </a:ext>
            </a:extLst>
          </p:cNvPr>
          <p:cNvSpPr/>
          <p:nvPr/>
        </p:nvSpPr>
        <p:spPr>
          <a:xfrm>
            <a:off x="6274046" y="3556430"/>
            <a:ext cx="199053" cy="79058"/>
          </a:xfrm>
          <a:prstGeom prst="rect">
            <a:avLst/>
          </a:prstGeom>
          <a:solidFill>
            <a:srgbClr val="E5E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3B9B4-8682-A189-0824-219F8E03805C}"/>
              </a:ext>
            </a:extLst>
          </p:cNvPr>
          <p:cNvSpPr txBox="1"/>
          <p:nvPr/>
        </p:nvSpPr>
        <p:spPr>
          <a:xfrm>
            <a:off x="5542627" y="3490067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50" dirty="0">
                <a:solidFill>
                  <a:srgbClr val="FF0000"/>
                </a:solidFill>
              </a:rPr>
              <a:t>1950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EFA22-0623-EE6F-5344-4DE1E4DB6164}"/>
              </a:ext>
            </a:extLst>
          </p:cNvPr>
          <p:cNvSpPr txBox="1"/>
          <p:nvPr/>
        </p:nvSpPr>
        <p:spPr>
          <a:xfrm>
            <a:off x="6185059" y="3490066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50" dirty="0">
                <a:solidFill>
                  <a:srgbClr val="FF0000"/>
                </a:solidFill>
              </a:rPr>
              <a:t>1270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DB6D2-994B-FCD2-4319-5A8BCC6A6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" y="1220589"/>
            <a:ext cx="2318280" cy="263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573B4C-7129-EE43-85B7-1EE702226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658" y="661145"/>
            <a:ext cx="965556" cy="10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94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C055F9B-498E-607E-ACF9-0696902512AD}"/>
              </a:ext>
            </a:extLst>
          </p:cNvPr>
          <p:cNvSpPr/>
          <p:nvPr/>
        </p:nvSpPr>
        <p:spPr>
          <a:xfrm>
            <a:off x="1885166" y="2649528"/>
            <a:ext cx="6193439" cy="2264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F8B67F9-6E02-C53E-E300-6B0C0C64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162" y="2710779"/>
            <a:ext cx="1833317" cy="21878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C735E3-ADC9-D626-4CE4-54CC33417A2F}"/>
              </a:ext>
            </a:extLst>
          </p:cNvPr>
          <p:cNvSpPr/>
          <p:nvPr/>
        </p:nvSpPr>
        <p:spPr>
          <a:xfrm>
            <a:off x="1885167" y="318764"/>
            <a:ext cx="6193439" cy="2264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9FC266-9A27-3036-56DB-87AFBDA1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02" y="357717"/>
            <a:ext cx="1835774" cy="2235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A98BDA-CDFE-9694-BDCB-999B93222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90" y="2688557"/>
            <a:ext cx="1794072" cy="21973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CE9C16-EFAD-ED16-CFC9-37360693B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819" y="340895"/>
            <a:ext cx="1797078" cy="22308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725C13-8B71-4CED-CC5A-473C365C0EE5}"/>
              </a:ext>
            </a:extLst>
          </p:cNvPr>
          <p:cNvSpPr txBox="1"/>
          <p:nvPr/>
        </p:nvSpPr>
        <p:spPr>
          <a:xfrm>
            <a:off x="82709" y="3207997"/>
            <a:ext cx="1484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Prototype </a:t>
            </a:r>
            <a:r>
              <a:rPr lang="en-IT" sz="1000" dirty="0">
                <a:sym typeface="Wingdings" pitchFamily="2" charset="2"/>
              </a:rPr>
              <a:t>  dRICH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000" b="1" dirty="0">
                <a:solidFill>
                  <a:srgbClr val="0070C0"/>
                </a:solidFill>
                <a:latin typeface="+mj-lt"/>
              </a:rPr>
              <a:t>N</a:t>
            </a:r>
            <a:r>
              <a:rPr lang="en-IT" sz="1000" dirty="0">
                <a:latin typeface="+mj-lt"/>
              </a:rPr>
              <a:t>     x 0.7    QE spectrum</a:t>
            </a:r>
          </a:p>
          <a:p>
            <a:r>
              <a:rPr lang="en-IT" sz="1000" dirty="0">
                <a:latin typeface="+mj-lt"/>
              </a:rPr>
              <a:t>        x 1.7    ring coverage</a:t>
            </a:r>
          </a:p>
          <a:p>
            <a:endParaRPr lang="en-IT" sz="1000" dirty="0">
              <a:latin typeface="+mj-lt"/>
            </a:endParaRPr>
          </a:p>
          <a:p>
            <a:r>
              <a:rPr lang="en-IT" sz="1000" b="1" dirty="0">
                <a:solidFill>
                  <a:srgbClr val="0070C0"/>
                </a:solidFill>
                <a:latin typeface="Symbol" pitchFamily="2" charset="2"/>
              </a:rPr>
              <a:t>s</a:t>
            </a:r>
            <a:r>
              <a:rPr lang="en-IT" sz="1000" dirty="0"/>
              <a:t>     x 0.9    N. photons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56946" y="-31962"/>
            <a:ext cx="152093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MA-PMT vs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D4F4D-A6BB-D34A-65FD-34151B9CA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543" y="337553"/>
            <a:ext cx="1845318" cy="2241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EE33D-60D8-2D2E-A892-F97D6C463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853" y="2669564"/>
            <a:ext cx="1803008" cy="22289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B4BA33-3C5E-920D-C8E7-D5947EA1AB24}"/>
              </a:ext>
            </a:extLst>
          </p:cNvPr>
          <p:cNvSpPr txBox="1"/>
          <p:nvPr/>
        </p:nvSpPr>
        <p:spPr>
          <a:xfrm>
            <a:off x="456116" y="689143"/>
            <a:ext cx="747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C00000"/>
                </a:solidFill>
              </a:rPr>
              <a:t>Aerogel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53561-7C2A-3111-E31E-588244A83B9B}"/>
              </a:ext>
            </a:extLst>
          </p:cNvPr>
          <p:cNvSpPr txBox="1"/>
          <p:nvPr/>
        </p:nvSpPr>
        <p:spPr>
          <a:xfrm>
            <a:off x="622590" y="2742083"/>
            <a:ext cx="455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C00000"/>
                </a:solidFill>
              </a:rPr>
              <a:t>Gas</a:t>
            </a:r>
          </a:p>
          <a:p>
            <a:endParaRPr lang="en-IT" sz="1400" dirty="0"/>
          </a:p>
          <a:p>
            <a:endParaRPr lang="en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08719A-EA7C-54A7-A740-92B84E939E4E}"/>
                  </a:ext>
                </a:extLst>
              </p:cNvPr>
              <p:cNvSpPr txBox="1"/>
              <p:nvPr/>
            </p:nvSpPr>
            <p:spPr>
              <a:xfrm>
                <a:off x="168947" y="1107203"/>
                <a:ext cx="1481496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000" dirty="0"/>
                  <a:t>Prototype </a:t>
                </a:r>
                <a:r>
                  <a:rPr lang="en-IT" sz="1000" dirty="0">
                    <a:sym typeface="Wingdings" pitchFamily="2" charset="2"/>
                  </a:rPr>
                  <a:t>  dRICH</a:t>
                </a:r>
              </a:p>
              <a:p>
                <a:endParaRPr lang="en-IT" sz="1000" dirty="0">
                  <a:latin typeface="Symbol" pitchFamily="2" charset="2"/>
                </a:endParaRPr>
              </a:p>
              <a:p>
                <a:r>
                  <a:rPr lang="en-IT" sz="1000" b="1" dirty="0">
                    <a:solidFill>
                      <a:srgbClr val="0070C0"/>
                    </a:solidFill>
                    <a:latin typeface="+mj-lt"/>
                  </a:rPr>
                  <a:t>N</a:t>
                </a:r>
                <a:r>
                  <a:rPr lang="en-IT" sz="1000" dirty="0">
                    <a:latin typeface="+mj-lt"/>
                  </a:rPr>
                  <a:t>     x 2.5    ring coverage</a:t>
                </a:r>
                <a:endParaRPr lang="en-IT" sz="1000" dirty="0">
                  <a:latin typeface="Symbol" pitchFamily="2" charset="2"/>
                </a:endParaRPr>
              </a:p>
              <a:p>
                <a:endParaRPr lang="en-IT" sz="1000" dirty="0">
                  <a:latin typeface="Symbol" pitchFamily="2" charset="2"/>
                </a:endParaRPr>
              </a:p>
              <a:p>
                <a:r>
                  <a:rPr lang="en-IT" sz="1000" b="1" dirty="0">
                    <a:solidFill>
                      <a:srgbClr val="0070C0"/>
                    </a:solidFill>
                    <a:latin typeface="Symbol" pitchFamily="2" charset="2"/>
                  </a:rPr>
                  <a:t>s</a:t>
                </a:r>
                <a:r>
                  <a:rPr lang="en-IT" sz="1000" dirty="0"/>
                  <a:t>     x 0.7    QE spectrum</a:t>
                </a:r>
              </a:p>
              <a:p>
                <a:r>
                  <a:rPr lang="en-GB" sz="1000" dirty="0"/>
                  <a:t>        x</a:t>
                </a:r>
                <a:r>
                  <a:rPr lang="en-IT" sz="1000" dirty="0"/>
                  <a:t> 0.7    </a:t>
                </a:r>
                <a14:m>
                  <m:oMath xmlns:m="http://schemas.openxmlformats.org/officeDocument/2006/math">
                    <m:r>
                      <a:rPr lang="en-IT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1000" b="0" i="0" smtClean="0">
                        <a:latin typeface="+mj-lt"/>
                        <a:ea typeface="Cambria Math" panose="02040503050406030204" pitchFamily="18" charset="0"/>
                      </a:rPr>
                      <m:t>optics</m:t>
                    </m:r>
                  </m:oMath>
                </a14:m>
                <a:endParaRPr lang="en-IT" sz="1000" dirty="0"/>
              </a:p>
              <a:p>
                <a:r>
                  <a:rPr lang="en-GB" sz="1000" dirty="0"/>
                  <a:t>        x</a:t>
                </a:r>
                <a:r>
                  <a:rPr lang="en-IT" sz="1000" dirty="0"/>
                  <a:t> 0.6    N. photons</a:t>
                </a:r>
              </a:p>
              <a:p>
                <a:endParaRPr lang="en-IT" sz="10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08719A-EA7C-54A7-A740-92B84E939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47" y="1107203"/>
                <a:ext cx="1481496" cy="1323439"/>
              </a:xfrm>
              <a:prstGeom prst="rect">
                <a:avLst/>
              </a:prstGeom>
              <a:blipFill>
                <a:blip r:embed="rId9"/>
                <a:stretch>
                  <a:fillRect t="-95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B6270F2-915A-5BAB-D14D-CB76D287E183}"/>
              </a:ext>
            </a:extLst>
          </p:cNvPr>
          <p:cNvSpPr txBox="1"/>
          <p:nvPr/>
        </p:nvSpPr>
        <p:spPr>
          <a:xfrm>
            <a:off x="96720" y="4532851"/>
            <a:ext cx="1381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No track resolution</a:t>
            </a:r>
          </a:p>
        </p:txBody>
      </p:sp>
    </p:spTree>
    <p:extLst>
      <p:ext uri="{BB962C8B-B14F-4D97-AF65-F5344CB8AC3E}">
        <p14:creationId xmlns:p14="http://schemas.microsoft.com/office/powerpoint/2010/main" val="1267263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4025226" y="-31962"/>
            <a:ext cx="9843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Dew Point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3AC5B2-4BAD-1708-CC36-74638A71758F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23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7C4EB-4D22-A8AF-34B9-E23459503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8" y="1261592"/>
            <a:ext cx="8875681" cy="26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5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065-E75A-B0E3-59AB-20F7461B10E6}"/>
              </a:ext>
            </a:extLst>
          </p:cNvPr>
          <p:cNvSpPr/>
          <p:nvPr/>
        </p:nvSpPr>
        <p:spPr>
          <a:xfrm>
            <a:off x="6432708" y="381339"/>
            <a:ext cx="2404310" cy="4510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32202" y="-31962"/>
            <a:ext cx="197041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Baseline Design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E9D1097-7533-C6E2-FA8B-DD9E0764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708" y="2686949"/>
            <a:ext cx="2323166" cy="2171183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A1CE815D-6390-61AA-1B23-14646D0C5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708" y="381339"/>
            <a:ext cx="2323166" cy="2160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E3B80E-2402-A890-18AF-25CCDB8D62EB}"/>
              </a:ext>
            </a:extLst>
          </p:cNvPr>
          <p:cNvSpPr txBox="1"/>
          <p:nvPr/>
        </p:nvSpPr>
        <p:spPr>
          <a:xfrm>
            <a:off x="305716" y="3915347"/>
            <a:ext cx="5196897" cy="1032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200" b="1" dirty="0" err="1"/>
              <a:t>dRICH</a:t>
            </a:r>
            <a:r>
              <a:rPr lang="it-IT" sz="1200" b="1" dirty="0"/>
              <a:t>:  cost-</a:t>
            </a:r>
            <a:r>
              <a:rPr lang="it-IT" sz="1200" b="1" dirty="0" err="1"/>
              <a:t>effective</a:t>
            </a:r>
            <a:r>
              <a:rPr lang="it-IT" sz="1200" b="1" dirty="0"/>
              <a:t> compact </a:t>
            </a:r>
            <a:r>
              <a:rPr lang="it-IT" sz="1200" b="1" dirty="0" err="1"/>
              <a:t>solution</a:t>
            </a:r>
            <a:r>
              <a:rPr lang="it-IT" sz="1200" b="1" dirty="0"/>
              <a:t> </a:t>
            </a:r>
          </a:p>
          <a:p>
            <a:pPr>
              <a:lnSpc>
                <a:spcPct val="120000"/>
              </a:lnSpc>
            </a:pPr>
            <a:endParaRPr lang="it-IT" sz="600" b="1" dirty="0"/>
          </a:p>
          <a:p>
            <a:pPr>
              <a:lnSpc>
                <a:spcPct val="120000"/>
              </a:lnSpc>
            </a:pPr>
            <a:r>
              <a:rPr lang="it-IT" sz="1200" dirty="0" err="1"/>
              <a:t>Radiators</a:t>
            </a:r>
            <a:r>
              <a:rPr lang="it-IT" sz="1200" dirty="0"/>
              <a:t>:   Aerogel (n</a:t>
            </a:r>
            <a:r>
              <a:rPr lang="it-IT" sz="1200" baseline="-25000" dirty="0"/>
              <a:t>AERO</a:t>
            </a:r>
            <a:r>
              <a:rPr lang="it-IT" sz="1200" dirty="0"/>
              <a:t>~1.02) +  Gas (n</a:t>
            </a:r>
            <a:r>
              <a:rPr lang="it-IT" sz="1200" baseline="-25000" dirty="0"/>
              <a:t>C2F6 </a:t>
            </a:r>
            <a:r>
              <a:rPr lang="it-IT" sz="1200" dirty="0"/>
              <a:t>~</a:t>
            </a:r>
            <a:r>
              <a:rPr lang="it-IT" sz="1200" baseline="-25000" dirty="0"/>
              <a:t> </a:t>
            </a:r>
            <a:r>
              <a:rPr lang="it-IT" sz="1200" dirty="0"/>
              <a:t>1.0008)</a:t>
            </a:r>
          </a:p>
          <a:p>
            <a:pPr>
              <a:lnSpc>
                <a:spcPct val="120000"/>
              </a:lnSpc>
            </a:pPr>
            <a:endParaRPr lang="it-IT" sz="600" dirty="0"/>
          </a:p>
          <a:p>
            <a:pPr>
              <a:lnSpc>
                <a:spcPct val="120000"/>
              </a:lnSpc>
            </a:pPr>
            <a:r>
              <a:rPr lang="it-IT" sz="1200" dirty="0"/>
              <a:t>Detector:    0.5 m</a:t>
            </a:r>
            <a:r>
              <a:rPr lang="it-IT" sz="1200" baseline="30000" dirty="0"/>
              <a:t>2</a:t>
            </a:r>
            <a:r>
              <a:rPr lang="it-IT" sz="1200" dirty="0"/>
              <a:t>/</a:t>
            </a:r>
            <a:r>
              <a:rPr lang="it-IT" sz="1200" dirty="0" err="1"/>
              <a:t>sector</a:t>
            </a:r>
            <a:r>
              <a:rPr lang="it-IT" sz="1200" dirty="0"/>
              <a:t>, 3x3 mm</a:t>
            </a:r>
            <a:r>
              <a:rPr lang="it-IT" sz="1200" baseline="30000" dirty="0"/>
              <a:t>2</a:t>
            </a:r>
            <a:r>
              <a:rPr lang="it-IT" sz="1200" dirty="0"/>
              <a:t> pixel  </a:t>
            </a:r>
            <a:r>
              <a:rPr lang="it-IT" sz="1200" dirty="0">
                <a:sym typeface="Wingdings"/>
              </a:rPr>
              <a:t> </a:t>
            </a:r>
            <a:r>
              <a:rPr lang="it-IT" sz="1200" dirty="0" err="1">
                <a:sym typeface="Wingdings"/>
              </a:rPr>
              <a:t>SiPM</a:t>
            </a:r>
            <a:r>
              <a:rPr lang="it-IT" sz="1200" dirty="0">
                <a:sym typeface="Wingdings"/>
              </a:rPr>
              <a:t> option</a:t>
            </a:r>
            <a:r>
              <a:rPr lang="it-IT" sz="1200" dirty="0"/>
              <a:t>                 </a:t>
            </a:r>
            <a:r>
              <a:rPr lang="it-IT" sz="1600" dirty="0"/>
              <a:t>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A0D95-29CF-50CC-E1B2-7104580BFC94}"/>
              </a:ext>
            </a:extLst>
          </p:cNvPr>
          <p:cNvSpPr txBox="1"/>
          <p:nvPr/>
        </p:nvSpPr>
        <p:spPr>
          <a:xfrm>
            <a:off x="205096" y="340693"/>
            <a:ext cx="398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M</a:t>
            </a:r>
            <a:r>
              <a:rPr lang="x-none" sz="1200" b="1">
                <a:solidFill>
                  <a:srgbClr val="C00000"/>
                </a:solidFill>
              </a:rPr>
              <a:t>ain</a:t>
            </a:r>
            <a:r>
              <a:rPr lang="x-none" sz="1200" b="1"/>
              <a:t>         </a:t>
            </a:r>
            <a:r>
              <a:rPr lang="en-US" sz="1200" b="1" dirty="0"/>
              <a:t>    </a:t>
            </a:r>
            <a:r>
              <a:rPr lang="x-none" sz="1200" b="1"/>
              <a:t> </a:t>
            </a:r>
            <a:r>
              <a:rPr lang="en-US" sz="1200" b="1" dirty="0"/>
              <a:t>     </a:t>
            </a:r>
            <a:r>
              <a:rPr lang="x-none" sz="1200" b="1"/>
              <a:t>   cover w</a:t>
            </a:r>
            <a:r>
              <a:rPr lang="en-GB" sz="1200" b="1" dirty="0" err="1"/>
              <a:t>i</a:t>
            </a:r>
            <a:r>
              <a:rPr lang="x-none" sz="1200" b="1"/>
              <a:t>de momentum range  3 - </a:t>
            </a:r>
            <a:r>
              <a:rPr lang="en-US" sz="1200" b="1" dirty="0"/>
              <a:t>5</a:t>
            </a:r>
            <a:r>
              <a:rPr lang="x-none" sz="1200" b="1"/>
              <a:t>0 GeV/c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features</a:t>
            </a:r>
            <a:r>
              <a:rPr lang="x-none" sz="1200" b="1"/>
              <a:t>         </a:t>
            </a:r>
            <a:r>
              <a:rPr lang="en-US" sz="1200" b="1" dirty="0"/>
              <a:t>    </a:t>
            </a:r>
            <a:r>
              <a:rPr lang="x-none" sz="1200" b="1"/>
              <a:t>   </a:t>
            </a:r>
            <a:r>
              <a:rPr lang="en-US" sz="1200" b="1" dirty="0"/>
              <a:t> </a:t>
            </a:r>
            <a:r>
              <a:rPr lang="x-none" sz="1200" b="1"/>
              <a:t>work in high (~ 1T) magnetic field</a:t>
            </a:r>
            <a:endParaRPr lang="en-US" sz="1200" b="1" dirty="0"/>
          </a:p>
          <a:p>
            <a:r>
              <a:rPr lang="en-IT" sz="1200" b="1" dirty="0"/>
              <a:t>                                fit in </a:t>
            </a:r>
            <a:r>
              <a:rPr lang="en-GB" sz="1200" b="1" dirty="0"/>
              <a:t>a</a:t>
            </a:r>
            <a:r>
              <a:rPr lang="en-IT" sz="1200" b="1" dirty="0"/>
              <a:t> quite limited (for a gas RICH) space</a:t>
            </a:r>
            <a:endParaRPr lang="x-none" sz="12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24E416-540B-1F03-5625-2E7B4D3E78E1}"/>
              </a:ext>
            </a:extLst>
          </p:cNvPr>
          <p:cNvGrpSpPr/>
          <p:nvPr/>
        </p:nvGrpSpPr>
        <p:grpSpPr>
          <a:xfrm>
            <a:off x="198608" y="1078794"/>
            <a:ext cx="4610063" cy="2681494"/>
            <a:chOff x="305716" y="969370"/>
            <a:chExt cx="4610063" cy="2681494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73792510-4292-02A2-E5E8-1BB42CCC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716" y="1018771"/>
              <a:ext cx="4534858" cy="263209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CE114E-E1AE-E180-7704-3F8CD392D5B8}"/>
                </a:ext>
              </a:extLst>
            </p:cNvPr>
            <p:cNvSpPr/>
            <p:nvPr/>
          </p:nvSpPr>
          <p:spPr>
            <a:xfrm>
              <a:off x="305716" y="976804"/>
              <a:ext cx="4610063" cy="6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44DDCB-1E70-8F82-374F-74D5048FE90C}"/>
                </a:ext>
              </a:extLst>
            </p:cNvPr>
            <p:cNvSpPr/>
            <p:nvPr/>
          </p:nvSpPr>
          <p:spPr>
            <a:xfrm>
              <a:off x="4827572" y="969370"/>
              <a:ext cx="88207" cy="268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29236D9-172E-37EC-E513-04FE6381DE0C}"/>
              </a:ext>
            </a:extLst>
          </p:cNvPr>
          <p:cNvSpPr/>
          <p:nvPr/>
        </p:nvSpPr>
        <p:spPr>
          <a:xfrm>
            <a:off x="6439985" y="2571750"/>
            <a:ext cx="2404310" cy="132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0486E1-6D65-082B-31E5-9071B246B26A}"/>
              </a:ext>
            </a:extLst>
          </p:cNvPr>
          <p:cNvSpPr/>
          <p:nvPr/>
        </p:nvSpPr>
        <p:spPr>
          <a:xfrm>
            <a:off x="6433975" y="376147"/>
            <a:ext cx="2404309" cy="4516953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AF5EB-D671-1D14-8B8A-E3D8FB8B7B94}"/>
              </a:ext>
            </a:extLst>
          </p:cNvPr>
          <p:cNvSpPr txBox="1"/>
          <p:nvPr/>
        </p:nvSpPr>
        <p:spPr>
          <a:xfrm>
            <a:off x="6433975" y="2418556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ATHENA case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1F8190F2-4DF6-BEF8-3544-327D2B6400C0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93E9B-BA20-5CD0-0570-4FDCA229F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177" y="3137590"/>
            <a:ext cx="2049387" cy="17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E38792B-A623-BC3E-7E95-479CD2913E40}"/>
              </a:ext>
            </a:extLst>
          </p:cNvPr>
          <p:cNvSpPr/>
          <p:nvPr/>
        </p:nvSpPr>
        <p:spPr>
          <a:xfrm>
            <a:off x="6491647" y="3061097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88701F-8CFA-303F-5025-3AD6880EC1D5}"/>
              </a:ext>
            </a:extLst>
          </p:cNvPr>
          <p:cNvSpPr txBox="1"/>
          <p:nvPr/>
        </p:nvSpPr>
        <p:spPr>
          <a:xfrm>
            <a:off x="6634597" y="3066380"/>
            <a:ext cx="18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Cooling 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F5C518-4163-73BF-1022-A3E2EC3654F1}"/>
              </a:ext>
            </a:extLst>
          </p:cNvPr>
          <p:cNvSpPr/>
          <p:nvPr/>
        </p:nvSpPr>
        <p:spPr>
          <a:xfrm>
            <a:off x="6491647" y="3419477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94B60B-7C77-F547-CA6A-4FB2BDA192A9}"/>
              </a:ext>
            </a:extLst>
          </p:cNvPr>
          <p:cNvSpPr txBox="1"/>
          <p:nvPr/>
        </p:nvSpPr>
        <p:spPr>
          <a:xfrm>
            <a:off x="6620809" y="3424760"/>
            <a:ext cx="1901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Vessel   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CC4A07-57C5-B32A-691E-C64A35216B4B}"/>
              </a:ext>
            </a:extLst>
          </p:cNvPr>
          <p:cNvSpPr/>
          <p:nvPr/>
        </p:nvSpPr>
        <p:spPr>
          <a:xfrm>
            <a:off x="6491647" y="3788712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E30C22-03ED-63E9-9B9F-E4D8D03873F2}"/>
              </a:ext>
            </a:extLst>
          </p:cNvPr>
          <p:cNvSpPr txBox="1"/>
          <p:nvPr/>
        </p:nvSpPr>
        <p:spPr>
          <a:xfrm>
            <a:off x="6605229" y="3793995"/>
            <a:ext cx="1932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Detector box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7516D3-F0CB-8B2C-C6A2-DB47F22310C1}"/>
              </a:ext>
            </a:extLst>
          </p:cNvPr>
          <p:cNvSpPr/>
          <p:nvPr/>
        </p:nvSpPr>
        <p:spPr>
          <a:xfrm>
            <a:off x="6491647" y="4144057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E85306-24B3-2787-64AE-CDAD81230175}"/>
              </a:ext>
            </a:extLst>
          </p:cNvPr>
          <p:cNvSpPr txBox="1"/>
          <p:nvPr/>
        </p:nvSpPr>
        <p:spPr>
          <a:xfrm>
            <a:off x="6533100" y="4150491"/>
            <a:ext cx="2093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Mirror Alignment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71657" y="-31962"/>
            <a:ext cx="169149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Organization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F559F-B6CA-7B9F-4E9C-5ABE735DEDCE}"/>
              </a:ext>
            </a:extLst>
          </p:cNvPr>
          <p:cNvSpPr txBox="1"/>
          <p:nvPr/>
        </p:nvSpPr>
        <p:spPr>
          <a:xfrm>
            <a:off x="7617417" y="8291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8FAB6-8A75-1D2C-F5B4-79DE87FCA275}"/>
              </a:ext>
            </a:extLst>
          </p:cNvPr>
          <p:cNvSpPr/>
          <p:nvPr/>
        </p:nvSpPr>
        <p:spPr>
          <a:xfrm>
            <a:off x="395207" y="382669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E1C0-1415-717C-AF4F-DC5A948E407D}"/>
              </a:ext>
            </a:extLst>
          </p:cNvPr>
          <p:cNvSpPr txBox="1"/>
          <p:nvPr/>
        </p:nvSpPr>
        <p:spPr>
          <a:xfrm>
            <a:off x="390018" y="385194"/>
            <a:ext cx="260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 Particle Identification   </a:t>
            </a:r>
            <a:r>
              <a:rPr lang="en-IT" sz="1200" dirty="0">
                <a:solidFill>
                  <a:srgbClr val="C00000"/>
                </a:solidFill>
              </a:rPr>
              <a:t>Level-3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596E3E-89E8-BDEB-2E84-12B7D3930051}"/>
              </a:ext>
            </a:extLst>
          </p:cNvPr>
          <p:cNvSpPr/>
          <p:nvPr/>
        </p:nvSpPr>
        <p:spPr>
          <a:xfrm>
            <a:off x="390018" y="114303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8D949-46D5-3999-3DB2-6C0556773138}"/>
              </a:ext>
            </a:extLst>
          </p:cNvPr>
          <p:cNvSpPr txBox="1"/>
          <p:nvPr/>
        </p:nvSpPr>
        <p:spPr>
          <a:xfrm>
            <a:off x="426631" y="1146649"/>
            <a:ext cx="2133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6.10.04.03  dRICH           </a:t>
            </a:r>
            <a:r>
              <a:rPr lang="en-IT" sz="1200" dirty="0">
                <a:solidFill>
                  <a:srgbClr val="C00000"/>
                </a:solidFill>
              </a:rPr>
              <a:t>Level-4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0BBFB-4982-0057-3CEA-67F6A3B533B8}"/>
              </a:ext>
            </a:extLst>
          </p:cNvPr>
          <p:cNvSpPr txBox="1"/>
          <p:nvPr/>
        </p:nvSpPr>
        <p:spPr>
          <a:xfrm>
            <a:off x="3100407" y="394432"/>
            <a:ext cx="1303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7EC53-0C26-912B-48BD-AB7A65CE365B}"/>
              </a:ext>
            </a:extLst>
          </p:cNvPr>
          <p:cNvSpPr txBox="1"/>
          <p:nvPr/>
        </p:nvSpPr>
        <p:spPr>
          <a:xfrm>
            <a:off x="3000770" y="1114134"/>
            <a:ext cx="3472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Project + DSTC from EPIC (</a:t>
            </a:r>
            <a:r>
              <a:rPr lang="en-IT" sz="1200" b="1" dirty="0"/>
              <a:t>M. Contalbrigo</a:t>
            </a:r>
            <a:r>
              <a:rPr lang="en-IT" sz="12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29CA34-3A68-CCD9-F8BB-19BF325E4FA5}"/>
              </a:ext>
            </a:extLst>
          </p:cNvPr>
          <p:cNvSpPr/>
          <p:nvPr/>
        </p:nvSpPr>
        <p:spPr>
          <a:xfrm>
            <a:off x="410421" y="1933503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3AA88-DEF2-7A8E-5024-C329D45D2A50}"/>
              </a:ext>
            </a:extLst>
          </p:cNvPr>
          <p:cNvSpPr txBox="1"/>
          <p:nvPr/>
        </p:nvSpPr>
        <p:spPr>
          <a:xfrm>
            <a:off x="479949" y="1938786"/>
            <a:ext cx="2020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Photo-Detector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CFA22-90FB-0A30-ED85-6D39927D4515}"/>
              </a:ext>
            </a:extLst>
          </p:cNvPr>
          <p:cNvSpPr txBox="1"/>
          <p:nvPr/>
        </p:nvSpPr>
        <p:spPr>
          <a:xfrm>
            <a:off x="2996757" y="1639544"/>
            <a:ext cx="2075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Work packages lead from EPIC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7D8647-6577-6921-DB26-3AB4204090A4}"/>
              </a:ext>
            </a:extLst>
          </p:cNvPr>
          <p:cNvSpPr/>
          <p:nvPr/>
        </p:nvSpPr>
        <p:spPr>
          <a:xfrm>
            <a:off x="410421" y="2301251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B115B-C91D-2181-D0B2-7E10C52ED58B}"/>
              </a:ext>
            </a:extLst>
          </p:cNvPr>
          <p:cNvSpPr txBox="1"/>
          <p:nvPr/>
        </p:nvSpPr>
        <p:spPr>
          <a:xfrm>
            <a:off x="483960" y="2306534"/>
            <a:ext cx="201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Front-end Asics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838B09-888C-6CB3-77C7-A1B76322003F}"/>
              </a:ext>
            </a:extLst>
          </p:cNvPr>
          <p:cNvSpPr/>
          <p:nvPr/>
        </p:nvSpPr>
        <p:spPr>
          <a:xfrm>
            <a:off x="410421" y="267215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191FC-AA1E-659D-4C5E-6C857946EE78}"/>
              </a:ext>
            </a:extLst>
          </p:cNvPr>
          <p:cNvSpPr txBox="1"/>
          <p:nvPr/>
        </p:nvSpPr>
        <p:spPr>
          <a:xfrm>
            <a:off x="473254" y="2677433"/>
            <a:ext cx="20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Data-acquisition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BE91BD-931D-5083-95F5-654C8D8737D1}"/>
              </a:ext>
            </a:extLst>
          </p:cNvPr>
          <p:cNvSpPr/>
          <p:nvPr/>
        </p:nvSpPr>
        <p:spPr>
          <a:xfrm>
            <a:off x="410421" y="306441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A651D-BB17-B3C3-8EF1-C5E33CA800D8}"/>
              </a:ext>
            </a:extLst>
          </p:cNvPr>
          <p:cNvSpPr txBox="1"/>
          <p:nvPr/>
        </p:nvSpPr>
        <p:spPr>
          <a:xfrm>
            <a:off x="470019" y="3069693"/>
            <a:ext cx="204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Mechanics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869BE5-E7DD-E104-8DEA-E2937DBCA73E}"/>
              </a:ext>
            </a:extLst>
          </p:cNvPr>
          <p:cNvSpPr/>
          <p:nvPr/>
        </p:nvSpPr>
        <p:spPr>
          <a:xfrm>
            <a:off x="410421" y="3439284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3A6EF-D219-0108-359D-1064448AC57A}"/>
              </a:ext>
            </a:extLst>
          </p:cNvPr>
          <p:cNvSpPr txBox="1"/>
          <p:nvPr/>
        </p:nvSpPr>
        <p:spPr>
          <a:xfrm>
            <a:off x="458608" y="3444567"/>
            <a:ext cx="206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Gas radiator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D6DCE-5CEC-D8F2-8663-8B4C08EFB648}"/>
              </a:ext>
            </a:extLst>
          </p:cNvPr>
          <p:cNvSpPr/>
          <p:nvPr/>
        </p:nvSpPr>
        <p:spPr>
          <a:xfrm>
            <a:off x="410421" y="381299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C91AD-316B-697E-DB03-E0C54DD76C21}"/>
              </a:ext>
            </a:extLst>
          </p:cNvPr>
          <p:cNvSpPr txBox="1"/>
          <p:nvPr/>
        </p:nvSpPr>
        <p:spPr>
          <a:xfrm>
            <a:off x="444022" y="3818281"/>
            <a:ext cx="2092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Mirror        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83337D-18BA-CC64-B7A6-433788194105}"/>
              </a:ext>
            </a:extLst>
          </p:cNvPr>
          <p:cNvSpPr/>
          <p:nvPr/>
        </p:nvSpPr>
        <p:spPr>
          <a:xfrm>
            <a:off x="410421" y="4186712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7A43E7-9CB2-2CBC-ED67-45D211EDCC48}"/>
              </a:ext>
            </a:extLst>
          </p:cNvPr>
          <p:cNvSpPr txBox="1"/>
          <p:nvPr/>
        </p:nvSpPr>
        <p:spPr>
          <a:xfrm>
            <a:off x="405232" y="4191995"/>
            <a:ext cx="2169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Aerogel Radiator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B783AA-40AC-F264-26C5-94F5D37CD586}"/>
              </a:ext>
            </a:extLst>
          </p:cNvPr>
          <p:cNvCxnSpPr>
            <a:cxnSpLocks/>
          </p:cNvCxnSpPr>
          <p:nvPr/>
        </p:nvCxnSpPr>
        <p:spPr>
          <a:xfrm>
            <a:off x="1831087" y="718654"/>
            <a:ext cx="0" cy="356323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81090A1-6DF8-1B74-8EF3-7D42E1D3953D}"/>
              </a:ext>
            </a:extLst>
          </p:cNvPr>
          <p:cNvCxnSpPr>
            <a:cxnSpLocks/>
          </p:cNvCxnSpPr>
          <p:nvPr/>
        </p:nvCxnSpPr>
        <p:spPr>
          <a:xfrm>
            <a:off x="1831087" y="1510290"/>
            <a:ext cx="5189" cy="327966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EAACA8-26C4-9DE6-2560-8CF17C6BE541}"/>
              </a:ext>
            </a:extLst>
          </p:cNvPr>
          <p:cNvSpPr txBox="1"/>
          <p:nvPr/>
        </p:nvSpPr>
        <p:spPr>
          <a:xfrm>
            <a:off x="3052492" y="1960624"/>
            <a:ext cx="51527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/>
              <a:t>R. Preghenella</a:t>
            </a:r>
            <a:r>
              <a:rPr lang="en-IT" sz="1200" dirty="0"/>
              <a:t>, INFN-BO, INFN-FE, INFN-CS, INFN-SA, INFN-LNF, INFN-CT, NISER </a:t>
            </a:r>
          </a:p>
          <a:p>
            <a:endParaRPr lang="en-IT" sz="1200" dirty="0"/>
          </a:p>
          <a:p>
            <a:r>
              <a:rPr lang="en-IT" sz="1200" b="1" dirty="0"/>
              <a:t>F. Cossio</a:t>
            </a:r>
            <a:r>
              <a:rPr lang="en-IT" sz="1200" dirty="0"/>
              <a:t>,  INFN-TO, INFN-BO</a:t>
            </a:r>
          </a:p>
          <a:p>
            <a:endParaRPr lang="en-IT" sz="1200" dirty="0"/>
          </a:p>
          <a:p>
            <a:r>
              <a:rPr lang="en-IT" sz="1200" b="1" dirty="0"/>
              <a:t>P. A</a:t>
            </a:r>
            <a:r>
              <a:rPr lang="en-GB" sz="1200" b="1" dirty="0"/>
              <a:t>n</a:t>
            </a:r>
            <a:r>
              <a:rPr lang="en-IT" sz="1200" b="1" dirty="0"/>
              <a:t>tonioli</a:t>
            </a:r>
            <a:r>
              <a:rPr lang="en-IT" sz="1200" dirty="0"/>
              <a:t>, INFN-BO, INFN-FE</a:t>
            </a:r>
          </a:p>
          <a:p>
            <a:endParaRPr lang="en-IT" sz="1200" dirty="0"/>
          </a:p>
          <a:p>
            <a:r>
              <a:rPr lang="en-IT" sz="1200" b="1" dirty="0"/>
              <a:t>A. Saputi</a:t>
            </a:r>
            <a:r>
              <a:rPr lang="en-IT" sz="1200" dirty="0"/>
              <a:t>, INFN-FE, INFN-CT, INFN-GE, JLAB, BNL</a:t>
            </a:r>
          </a:p>
          <a:p>
            <a:endParaRPr lang="en-IT" sz="1200" dirty="0"/>
          </a:p>
          <a:p>
            <a:r>
              <a:rPr lang="en-IT" sz="1200" b="1" dirty="0"/>
              <a:t>F. Tessarotto</a:t>
            </a:r>
            <a:r>
              <a:rPr lang="en-IT" sz="1200" dirty="0"/>
              <a:t>, INFN-TS, BNL</a:t>
            </a:r>
          </a:p>
          <a:p>
            <a:endParaRPr lang="en-IT" sz="1200" dirty="0"/>
          </a:p>
          <a:p>
            <a:r>
              <a:rPr lang="en-IT" sz="1200" b="1" dirty="0"/>
              <a:t>A. Vossen</a:t>
            </a:r>
            <a:r>
              <a:rPr lang="en-IT" sz="1200" dirty="0"/>
              <a:t>, DUKE, INFN-FE                             </a:t>
            </a:r>
          </a:p>
          <a:p>
            <a:r>
              <a:rPr lang="en-IT" sz="1200" dirty="0"/>
              <a:t> </a:t>
            </a:r>
          </a:p>
          <a:p>
            <a:r>
              <a:rPr lang="en-IT" sz="1200" b="1" dirty="0"/>
              <a:t>G. Volpe</a:t>
            </a:r>
            <a:r>
              <a:rPr lang="en-IT" sz="1200" dirty="0"/>
              <a:t>, INFN-BA, INFN-FE, RICH Consortium</a:t>
            </a:r>
          </a:p>
          <a:p>
            <a:endParaRPr lang="en-IT" sz="1200" dirty="0"/>
          </a:p>
          <a:p>
            <a:r>
              <a:rPr lang="en-IT" sz="1200" b="1" dirty="0"/>
              <a:t>C. </a:t>
            </a:r>
            <a:r>
              <a:rPr lang="en-GB" sz="1200" b="1" dirty="0"/>
              <a:t>Chatterjee</a:t>
            </a:r>
            <a:r>
              <a:rPr lang="en-GB" sz="1200" dirty="0"/>
              <a:t>, </a:t>
            </a:r>
            <a:r>
              <a:rPr lang="en-IT" sz="1200" dirty="0"/>
              <a:t>INFN-TS, DUKE, INFN-FE, RICH Consort.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07E7F-18C8-4364-31EF-78399C1BADB6}"/>
              </a:ext>
            </a:extLst>
          </p:cNvPr>
          <p:cNvSpPr/>
          <p:nvPr/>
        </p:nvSpPr>
        <p:spPr>
          <a:xfrm>
            <a:off x="391744" y="4544430"/>
            <a:ext cx="2497895" cy="278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7C95A2-95BC-789A-DD76-A9747EC58FF4}"/>
              </a:ext>
            </a:extLst>
          </p:cNvPr>
          <p:cNvSpPr txBox="1"/>
          <p:nvPr/>
        </p:nvSpPr>
        <p:spPr>
          <a:xfrm>
            <a:off x="426631" y="4547968"/>
            <a:ext cx="850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Simulation</a:t>
            </a:r>
            <a:endParaRPr lang="en-IT" sz="1200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E58C75-D705-EC16-6F84-2C89ACC78325}"/>
              </a:ext>
            </a:extLst>
          </p:cNvPr>
          <p:cNvSpPr/>
          <p:nvPr/>
        </p:nvSpPr>
        <p:spPr>
          <a:xfrm>
            <a:off x="6491647" y="2689077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45231-DE0E-43B5-7B81-75778BCF2C74}"/>
              </a:ext>
            </a:extLst>
          </p:cNvPr>
          <p:cNvSpPr txBox="1"/>
          <p:nvPr/>
        </p:nvSpPr>
        <p:spPr>
          <a:xfrm>
            <a:off x="6648061" y="2694360"/>
            <a:ext cx="1846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Slow Control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F7FD4D-CCCC-5948-62AD-90CE3602C47E}"/>
              </a:ext>
            </a:extLst>
          </p:cNvPr>
          <p:cNvSpPr txBox="1"/>
          <p:nvPr/>
        </p:nvSpPr>
        <p:spPr>
          <a:xfrm>
            <a:off x="6454783" y="1641253"/>
            <a:ext cx="2008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Work packages not yet active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B78A4D-E46D-6FEC-B45E-242DB5188268}"/>
              </a:ext>
            </a:extLst>
          </p:cNvPr>
          <p:cNvSpPr/>
          <p:nvPr/>
        </p:nvSpPr>
        <p:spPr>
          <a:xfrm>
            <a:off x="6491647" y="2330473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69D8E9-5BCD-35CC-12D5-91B8F1ABD495}"/>
              </a:ext>
            </a:extLst>
          </p:cNvPr>
          <p:cNvSpPr txBox="1"/>
          <p:nvPr/>
        </p:nvSpPr>
        <p:spPr>
          <a:xfrm>
            <a:off x="6646556" y="2335756"/>
            <a:ext cx="18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Interlock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43F36D-E0DB-13CA-FAB8-791CB75ECCAD}"/>
              </a:ext>
            </a:extLst>
          </p:cNvPr>
          <p:cNvSpPr/>
          <p:nvPr/>
        </p:nvSpPr>
        <p:spPr>
          <a:xfrm>
            <a:off x="6499209" y="4514872"/>
            <a:ext cx="2497895" cy="278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14FF48-9517-E0CD-92A7-EF5F22A28BD6}"/>
              </a:ext>
            </a:extLst>
          </p:cNvPr>
          <p:cNvSpPr txBox="1"/>
          <p:nvPr/>
        </p:nvSpPr>
        <p:spPr>
          <a:xfrm>
            <a:off x="6540662" y="4521306"/>
            <a:ext cx="2093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Power Supply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8D6F895-C19E-216F-5A0A-1BB186BDD246}"/>
              </a:ext>
            </a:extLst>
          </p:cNvPr>
          <p:cNvSpPr txBox="1">
            <a:spLocks noGrp="1"/>
          </p:cNvSpPr>
          <p:nvPr/>
        </p:nvSpPr>
        <p:spPr>
          <a:xfrm>
            <a:off x="2445417" y="4893102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dRICH</a:t>
            </a:r>
            <a:r>
              <a:rPr lang="en-US" sz="700" dirty="0">
                <a:solidFill>
                  <a:schemeClr val="bg1"/>
                </a:solidFill>
              </a:rPr>
              <a:t> Meeting  -  19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54503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906210" y="-31962"/>
            <a:ext cx="122238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Layout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30915-65B3-100B-09D8-6A46D2EED4B0}"/>
              </a:ext>
            </a:extLst>
          </p:cNvPr>
          <p:cNvSpPr txBox="1"/>
          <p:nvPr/>
        </p:nvSpPr>
        <p:spPr>
          <a:xfrm>
            <a:off x="68687" y="4002445"/>
            <a:ext cx="9022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W</a:t>
            </a:r>
            <a:r>
              <a:rPr lang="en-GB" sz="1200" b="1" dirty="0" err="1">
                <a:solidFill>
                  <a:srgbClr val="C00000"/>
                </a:solidFill>
              </a:rPr>
              <a:t>i</a:t>
            </a:r>
            <a:r>
              <a:rPr lang="en-IT" sz="1200" b="1" dirty="0">
                <a:solidFill>
                  <a:srgbClr val="C00000"/>
                </a:solidFill>
              </a:rPr>
              <a:t>ndows</a:t>
            </a:r>
            <a:r>
              <a:rPr lang="en-IT" sz="1200" dirty="0"/>
              <a:t>: sandwich panel made of two ~1 mm carbon fiber reinforced epoxy skins  separated by 30 mm PMI foam or Al honeycomb  (~ 1% X</a:t>
            </a:r>
            <a:r>
              <a:rPr lang="en-IT" sz="1200" baseline="-25000" dirty="0"/>
              <a:t>0</a:t>
            </a:r>
            <a:r>
              <a:rPr lang="en-IT" sz="1200" dirty="0"/>
              <a:t>) </a:t>
            </a:r>
          </a:p>
          <a:p>
            <a:endParaRPr lang="en-IT" sz="800" dirty="0"/>
          </a:p>
          <a:p>
            <a:r>
              <a:rPr lang="en-IT" sz="1200" b="1" dirty="0">
                <a:solidFill>
                  <a:srgbClr val="C00000"/>
                </a:solidFill>
              </a:rPr>
              <a:t>Shells</a:t>
            </a:r>
            <a:r>
              <a:rPr lang="en-IT" sz="1200" dirty="0"/>
              <a:t>: 3 mm (inner tube) to 8 mm (outer tube) thick carbon fiber epoxy composite (~ 4% X</a:t>
            </a:r>
            <a:r>
              <a:rPr lang="en-IT" sz="1200" baseline="-25000" dirty="0"/>
              <a:t>0</a:t>
            </a:r>
            <a:r>
              <a:rPr lang="en-IT" sz="1200" dirty="0"/>
              <a:t>)</a:t>
            </a:r>
          </a:p>
          <a:p>
            <a:endParaRPr lang="en-IT" sz="800" dirty="0"/>
          </a:p>
          <a:p>
            <a:r>
              <a:rPr lang="en-IT" sz="1200" dirty="0"/>
              <a:t>               Skins formed with two layers of balanced weave laminate with fibers at 0</a:t>
            </a:r>
            <a:r>
              <a:rPr lang="en-IT" sz="1200" baseline="30000" dirty="0"/>
              <a:t>o</a:t>
            </a:r>
            <a:r>
              <a:rPr lang="en-IT" sz="1200" dirty="0"/>
              <a:t>/90</a:t>
            </a:r>
            <a:r>
              <a:rPr lang="en-IT" sz="1200" baseline="30000" dirty="0"/>
              <a:t>o</a:t>
            </a:r>
            <a:r>
              <a:rPr lang="en-IT" sz="1200" dirty="0"/>
              <a:t> and +/- 45</a:t>
            </a:r>
            <a:r>
              <a:rPr lang="en-IT" sz="1200" baseline="30000" dirty="0"/>
              <a:t>o</a:t>
            </a:r>
            <a:r>
              <a:rPr lang="en-IT" sz="1200" dirty="0"/>
              <a:t> for uniform stiffness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8A465-2269-9723-FE3A-032B12B90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6" y="303167"/>
            <a:ext cx="7128933" cy="3645940"/>
          </a:xfrm>
          <a:prstGeom prst="rect">
            <a:avLst/>
          </a:prstGeom>
        </p:spPr>
      </p:pic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9F4AFB3C-704A-FBC0-E035-24C53979D1F8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254142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F157B45-57A2-FF5B-62CF-DA27E6FADE82}"/>
              </a:ext>
            </a:extLst>
          </p:cNvPr>
          <p:cNvSpPr/>
          <p:nvPr/>
        </p:nvSpPr>
        <p:spPr>
          <a:xfrm>
            <a:off x="6392562" y="329940"/>
            <a:ext cx="2669059" cy="1668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668690" y="-31962"/>
            <a:ext cx="16974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Gas 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A4C75-864E-410D-E715-F2A80BD11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3" y="935020"/>
            <a:ext cx="1099088" cy="866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0FC30-536A-05E5-6A14-17D01F6D0273}"/>
              </a:ext>
            </a:extLst>
          </p:cNvPr>
          <p:cNvSpPr txBox="1"/>
          <p:nvPr/>
        </p:nvSpPr>
        <p:spPr>
          <a:xfrm>
            <a:off x="397350" y="41844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</a:t>
            </a:r>
            <a:r>
              <a:rPr lang="en-IT" baseline="-25000" dirty="0"/>
              <a:t>2</a:t>
            </a:r>
            <a:r>
              <a:rPr lang="en-IT" dirty="0"/>
              <a:t>F</a:t>
            </a:r>
            <a:r>
              <a:rPr lang="en-IT" baseline="-25000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BC317-7D70-E7B3-E4A3-FE941A2E2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66" y="329940"/>
            <a:ext cx="3886200" cy="1514807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CB93E271-F1A6-41F5-001D-0F5D3BE4A3DB}"/>
              </a:ext>
            </a:extLst>
          </p:cNvPr>
          <p:cNvSpPr/>
          <p:nvPr/>
        </p:nvSpPr>
        <p:spPr>
          <a:xfrm>
            <a:off x="5546739" y="1037915"/>
            <a:ext cx="441701" cy="280971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38C46-0BE7-BCD7-5128-3F110A05E61C}"/>
              </a:ext>
            </a:extLst>
          </p:cNvPr>
          <p:cNvSpPr txBox="1"/>
          <p:nvPr/>
        </p:nvSpPr>
        <p:spPr>
          <a:xfrm>
            <a:off x="7282544" y="311183"/>
            <a:ext cx="982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Chromaticity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3E732-6CAB-BE91-D66F-D4C84FACE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337" y="1463190"/>
            <a:ext cx="2462905" cy="462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2943A-8096-B3C7-94B7-538E9EEB2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793" y="2212086"/>
            <a:ext cx="2472553" cy="914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88F28-1878-FB30-C1CF-94062BA7D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793" y="3866183"/>
            <a:ext cx="3219450" cy="482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E93759-7C2B-EFD4-FAB2-A3D129CFC165}"/>
              </a:ext>
            </a:extLst>
          </p:cNvPr>
          <p:cNvSpPr txBox="1"/>
          <p:nvPr/>
        </p:nvSpPr>
        <p:spPr>
          <a:xfrm>
            <a:off x="291928" y="2182298"/>
            <a:ext cx="315721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Assume dRICH volume ~ 20 m</a:t>
            </a:r>
            <a:r>
              <a:rPr lang="en-IT" sz="1200" baseline="30000" dirty="0"/>
              <a:t>3</a:t>
            </a:r>
          </a:p>
          <a:p>
            <a:endParaRPr lang="en-IT" sz="1200" baseline="30000" dirty="0"/>
          </a:p>
          <a:p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density 5.73 Kg/m</a:t>
            </a:r>
            <a:r>
              <a:rPr lang="en-IT" sz="1200" baseline="30000" dirty="0"/>
              <a:t>3</a:t>
            </a:r>
            <a:r>
              <a:rPr lang="en-IT" sz="1200" dirty="0"/>
              <a:t> </a:t>
            </a:r>
            <a:r>
              <a:rPr lang="en-IT" sz="1200" dirty="0">
                <a:sym typeface="Wingdings" pitchFamily="2" charset="2"/>
              </a:rPr>
              <a:t> 114 kg</a:t>
            </a:r>
          </a:p>
          <a:p>
            <a:endParaRPr lang="en-IT" sz="1200" dirty="0">
              <a:sym typeface="Wingdings" pitchFamily="2" charset="2"/>
            </a:endParaRPr>
          </a:p>
          <a:p>
            <a:r>
              <a:rPr lang="en-IT" sz="1200" dirty="0">
                <a:sym typeface="Wingdings" pitchFamily="2" charset="2"/>
              </a:rPr>
              <a:t>Initial minimal quantity ~ 200 kg</a:t>
            </a:r>
          </a:p>
          <a:p>
            <a:endParaRPr lang="en-IT" sz="1200" dirty="0">
              <a:sym typeface="Wingdings" pitchFamily="2" charset="2"/>
            </a:endParaRPr>
          </a:p>
          <a:p>
            <a:r>
              <a:rPr lang="en-IT" sz="1200" dirty="0">
                <a:sym typeface="Wingdings" pitchFamily="2" charset="2"/>
              </a:rPr>
              <a:t>~ 500 kg could be enough for 10 yr of operation</a:t>
            </a:r>
          </a:p>
          <a:p>
            <a:endParaRPr lang="en-IT" sz="1200" dirty="0">
              <a:sym typeface="Wingdings" pitchFamily="2" charset="2"/>
            </a:endParaRPr>
          </a:p>
          <a:p>
            <a:r>
              <a:rPr lang="en-IT" sz="1200" dirty="0">
                <a:sym typeface="Wingdings" pitchFamily="2" charset="2"/>
              </a:rPr>
              <a:t>Initial survey: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188A7-7FD7-548D-B88D-20F9681F8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870" y="3759530"/>
            <a:ext cx="2153489" cy="10018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AE3A8E-DD53-30C5-6225-D89537552C24}"/>
              </a:ext>
            </a:extLst>
          </p:cNvPr>
          <p:cNvSpPr txBox="1"/>
          <p:nvPr/>
        </p:nvSpPr>
        <p:spPr>
          <a:xfrm>
            <a:off x="4185547" y="3259767"/>
            <a:ext cx="4414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30 kg /yr emission </a:t>
            </a:r>
            <a:r>
              <a:rPr lang="en-IT" sz="1200" dirty="0">
                <a:sym typeface="Wingdings" pitchFamily="2" charset="2"/>
              </a:rPr>
              <a:t> 300 tCO</a:t>
            </a:r>
            <a:r>
              <a:rPr lang="en-IT" sz="1200" baseline="-25000" dirty="0">
                <a:sym typeface="Wingdings" pitchFamily="2" charset="2"/>
              </a:rPr>
              <a:t>2</a:t>
            </a:r>
            <a:r>
              <a:rPr lang="en-IT" sz="1200" dirty="0">
                <a:sym typeface="Wingdings" pitchFamily="2" charset="2"/>
              </a:rPr>
              <a:t> /yr </a:t>
            </a:r>
          </a:p>
          <a:p>
            <a:r>
              <a:rPr lang="en-IT" sz="1200" dirty="0">
                <a:sym typeface="Wingdings" pitchFamily="2" charset="2"/>
              </a:rPr>
              <a:t>                                        comparable to one intercontinental flight /yr</a:t>
            </a:r>
            <a:endParaRPr lang="en-IT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E500D-C3ED-A4BF-9AD1-72C621B14172}"/>
              </a:ext>
            </a:extLst>
          </p:cNvPr>
          <p:cNvSpPr txBox="1"/>
          <p:nvPr/>
        </p:nvSpPr>
        <p:spPr>
          <a:xfrm>
            <a:off x="4284793" y="4422551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New standards should reduce significantly the losses and</a:t>
            </a:r>
          </a:p>
          <a:p>
            <a:r>
              <a:rPr lang="en-GB" sz="1200" dirty="0"/>
              <a:t>e</a:t>
            </a:r>
            <a:r>
              <a:rPr lang="en-IT" sz="1200" dirty="0"/>
              <a:t>nvironmental impact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DBA862-1AB2-1008-8288-B4755B2EE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3655" y="642042"/>
            <a:ext cx="2336996" cy="330282"/>
          </a:xfrm>
          <a:prstGeom prst="rect">
            <a:avLst/>
          </a:prstGeom>
        </p:spPr>
      </p:pic>
      <p:pic>
        <p:nvPicPr>
          <p:cNvPr id="27" name="Picture 26" descr="A picture containing font, text, white, calligraphy&#10;&#10;Description automatically generated">
            <a:extLst>
              <a:ext uri="{FF2B5EF4-FFF2-40B4-BE49-F238E27FC236}">
                <a16:creationId xmlns:a16="http://schemas.microsoft.com/office/drawing/2014/main" id="{DC338B5E-9780-4B6A-C383-D68747F64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8584" y="1084300"/>
            <a:ext cx="1502410" cy="25886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A229EE5-7E9C-BAD6-A7E8-894819E94BC9}"/>
              </a:ext>
            </a:extLst>
          </p:cNvPr>
          <p:cNvSpPr/>
          <p:nvPr/>
        </p:nvSpPr>
        <p:spPr>
          <a:xfrm>
            <a:off x="171773" y="2087471"/>
            <a:ext cx="3732112" cy="2805629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BDB514E5-7C2D-39CE-6184-61ADB5255BBC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</p:spTree>
    <p:extLst>
      <p:ext uri="{BB962C8B-B14F-4D97-AF65-F5344CB8AC3E}">
        <p14:creationId xmlns:p14="http://schemas.microsoft.com/office/powerpoint/2010/main" val="75595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77C79-084C-A5E8-D703-79B2B368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30" y="4437002"/>
            <a:ext cx="386723" cy="2674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FFFE3ED-37D6-7444-EDB8-20FFE438476F}"/>
              </a:ext>
            </a:extLst>
          </p:cNvPr>
          <p:cNvSpPr/>
          <p:nvPr/>
        </p:nvSpPr>
        <p:spPr>
          <a:xfrm>
            <a:off x="77849" y="348280"/>
            <a:ext cx="4923435" cy="4613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77B1B8-889F-05B5-5C3B-11C70850A11F}"/>
              </a:ext>
            </a:extLst>
          </p:cNvPr>
          <p:cNvSpPr/>
          <p:nvPr/>
        </p:nvSpPr>
        <p:spPr>
          <a:xfrm>
            <a:off x="5115875" y="457406"/>
            <a:ext cx="3855368" cy="2259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47F9D4-7532-AE5B-C5F9-A1C44ABDFDE0}"/>
              </a:ext>
            </a:extLst>
          </p:cNvPr>
          <p:cNvSpPr/>
          <p:nvPr/>
        </p:nvSpPr>
        <p:spPr>
          <a:xfrm>
            <a:off x="5115874" y="3091757"/>
            <a:ext cx="3839357" cy="1758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512323" y="-31962"/>
            <a:ext cx="201016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Aerogel Radiator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plastic&#10;&#10;Description automatically generated">
            <a:extLst>
              <a:ext uri="{FF2B5EF4-FFF2-40B4-BE49-F238E27FC236}">
                <a16:creationId xmlns:a16="http://schemas.microsoft.com/office/drawing/2014/main" id="{D5A15725-1F32-561F-6725-F113F642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45" y="432394"/>
            <a:ext cx="1892386" cy="1419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015E54-17B7-6162-4E8B-389E3C8CAF02}"/>
              </a:ext>
            </a:extLst>
          </p:cNvPr>
          <p:cNvSpPr txBox="1"/>
          <p:nvPr/>
        </p:nvSpPr>
        <p:spPr>
          <a:xfrm>
            <a:off x="170966" y="400818"/>
            <a:ext cx="258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Aerogel Factory </a:t>
            </a:r>
            <a:r>
              <a:rPr lang="en-IT" sz="1200" dirty="0"/>
              <a:t>(BELLE-II)</a:t>
            </a:r>
            <a:endParaRPr lang="en-IT" sz="1200" dirty="0">
              <a:solidFill>
                <a:srgbClr val="C00000"/>
              </a:solidFill>
            </a:endParaRPr>
          </a:p>
          <a:p>
            <a:r>
              <a:rPr lang="en-IT" sz="1200" dirty="0"/>
              <a:t>Initial evaluation  &amp; Reproducibility</a:t>
            </a:r>
          </a:p>
          <a:p>
            <a:r>
              <a:rPr lang="en-GB" sz="1200" dirty="0"/>
              <a:t>o</a:t>
            </a:r>
            <a:r>
              <a:rPr lang="en-IT" sz="1200" dirty="0"/>
              <a:t>n small samples in sinergy with ALICE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61CEB-68C5-CC32-B7E8-E59A81B38A8F}"/>
              </a:ext>
            </a:extLst>
          </p:cNvPr>
          <p:cNvSpPr txBox="1"/>
          <p:nvPr/>
        </p:nvSpPr>
        <p:spPr>
          <a:xfrm>
            <a:off x="5228822" y="3185098"/>
            <a:ext cx="2473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Touch Probe: planarity and thickness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2B16756-D3B0-1A22-B710-65132C84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398" y="3627505"/>
            <a:ext cx="3683833" cy="9984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3CDE27-CCDA-85D7-6E22-8E5F44DDE555}"/>
              </a:ext>
            </a:extLst>
          </p:cNvPr>
          <p:cNvSpPr txBox="1"/>
          <p:nvPr/>
        </p:nvSpPr>
        <p:spPr>
          <a:xfrm>
            <a:off x="7798283" y="3216261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10x10x2 cm</a:t>
            </a:r>
            <a:r>
              <a:rPr lang="en-IT" sz="800" baseline="30000" dirty="0"/>
              <a:t>3 </a:t>
            </a:r>
            <a:r>
              <a:rPr lang="en-IT" sz="800" dirty="0"/>
              <a:t>tile</a:t>
            </a:r>
            <a:r>
              <a:rPr lang="en-IT" sz="800" baseline="30000" dirty="0"/>
              <a:t>  </a:t>
            </a:r>
          </a:p>
          <a:p>
            <a:r>
              <a:rPr lang="en-IT" sz="800" dirty="0"/>
              <a:t>(from ALICE)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AAE604-01AC-7965-F660-4070652AE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" y="2529258"/>
            <a:ext cx="2674031" cy="21585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206DFB-47FA-8CE0-8E41-D643AB068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874" y="796349"/>
            <a:ext cx="1743121" cy="17754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16AB2-8F0E-9D58-1D29-90B0056F88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532" y="792581"/>
            <a:ext cx="1743121" cy="17812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4BAB593-B808-CD99-171D-5BCCD16D1FCB}"/>
              </a:ext>
            </a:extLst>
          </p:cNvPr>
          <p:cNvSpPr txBox="1"/>
          <p:nvPr/>
        </p:nvSpPr>
        <p:spPr>
          <a:xfrm>
            <a:off x="5131885" y="478114"/>
            <a:ext cx="2162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Laser spot broadening: Y profile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3A88FA-EA42-4374-AB8E-475224F6AFCC}"/>
              </a:ext>
            </a:extLst>
          </p:cNvPr>
          <p:cNvSpPr txBox="1"/>
          <p:nvPr/>
        </p:nvSpPr>
        <p:spPr>
          <a:xfrm>
            <a:off x="5595910" y="2460419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o aerogel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444BE3-E340-837C-3EE2-76BB74D9E970}"/>
              </a:ext>
            </a:extLst>
          </p:cNvPr>
          <p:cNvSpPr txBox="1"/>
          <p:nvPr/>
        </p:nvSpPr>
        <p:spPr>
          <a:xfrm>
            <a:off x="7513575" y="2470864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3 x 2 cm</a:t>
            </a:r>
            <a:r>
              <a:rPr lang="en-IT" sz="1000" dirty="0"/>
              <a:t> aerogel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5A771BA-2BF3-E671-AC43-8ECE31FAF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819" y="3402458"/>
            <a:ext cx="1818841" cy="1528380"/>
          </a:xfrm>
          <a:prstGeom prst="rect">
            <a:avLst/>
          </a:prstGeom>
        </p:spPr>
      </p:pic>
      <p:pic>
        <p:nvPicPr>
          <p:cNvPr id="10" name="Picture 9" descr="trasmi.jpg">
            <a:extLst>
              <a:ext uri="{FF2B5EF4-FFF2-40B4-BE49-F238E27FC236}">
                <a16:creationId xmlns:a16="http://schemas.microsoft.com/office/drawing/2014/main" id="{28A4F7A9-A997-ED28-80BB-5C79D34492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67928"/>
            <a:ext cx="2434207" cy="1477765"/>
          </a:xfrm>
          <a:prstGeom prst="rect">
            <a:avLst/>
          </a:prstGeom>
        </p:spPr>
      </p:pic>
      <p:pic>
        <p:nvPicPr>
          <p:cNvPr id="7" name="Picture 6" descr="IMG_20161005_120206_BURST004.jpg">
            <a:extLst>
              <a:ext uri="{FF2B5EF4-FFF2-40B4-BE49-F238E27FC236}">
                <a16:creationId xmlns:a16="http://schemas.microsoft.com/office/drawing/2014/main" id="{2B016340-56C2-AF49-B4F3-91CA3A9679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08" y="1963230"/>
            <a:ext cx="2380186" cy="13365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BE7317-200E-F087-3BF6-C52558F79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183" y="3387598"/>
            <a:ext cx="1818841" cy="15283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63EFA94-F9BC-7F08-3526-46E3A5AC9195}"/>
              </a:ext>
            </a:extLst>
          </p:cNvPr>
          <p:cNvSpPr txBox="1"/>
          <p:nvPr/>
        </p:nvSpPr>
        <p:spPr>
          <a:xfrm>
            <a:off x="116605" y="4676469"/>
            <a:ext cx="1793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Density &amp; refractive index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E04F41-AFEF-6C8C-CE94-2E518DEF801A}"/>
              </a:ext>
            </a:extLst>
          </p:cNvPr>
          <p:cNvSpPr txBox="1"/>
          <p:nvPr/>
        </p:nvSpPr>
        <p:spPr>
          <a:xfrm>
            <a:off x="133872" y="1106416"/>
            <a:ext cx="214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Transmittance &amp; Transflectance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BD0F7B-DD7D-3FE9-BD66-4D2967CB4373}"/>
              </a:ext>
            </a:extLst>
          </p:cNvPr>
          <p:cNvSpPr/>
          <p:nvPr/>
        </p:nvSpPr>
        <p:spPr>
          <a:xfrm>
            <a:off x="107844" y="1304144"/>
            <a:ext cx="2431722" cy="79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515E41-D247-63AE-98E1-540654B1396A}"/>
              </a:ext>
            </a:extLst>
          </p:cNvPr>
          <p:cNvSpPr/>
          <p:nvPr/>
        </p:nvSpPr>
        <p:spPr>
          <a:xfrm>
            <a:off x="4716443" y="1897404"/>
            <a:ext cx="284841" cy="172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1C768-7B4C-2952-6983-654CDE0660FA}"/>
              </a:ext>
            </a:extLst>
          </p:cNvPr>
          <p:cNvSpPr/>
          <p:nvPr/>
        </p:nvSpPr>
        <p:spPr>
          <a:xfrm>
            <a:off x="2516965" y="1897404"/>
            <a:ext cx="320126" cy="1723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718DE-8314-A8F3-9A02-C25D7C915017}"/>
              </a:ext>
            </a:extLst>
          </p:cNvPr>
          <p:cNvSpPr/>
          <p:nvPr/>
        </p:nvSpPr>
        <p:spPr>
          <a:xfrm>
            <a:off x="1651379" y="2859341"/>
            <a:ext cx="965829" cy="3394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59803F-91F4-7A5F-35E7-DD2A713367FD}"/>
              </a:ext>
            </a:extLst>
          </p:cNvPr>
          <p:cNvCxnSpPr>
            <a:cxnSpLocks/>
          </p:cNvCxnSpPr>
          <p:nvPr/>
        </p:nvCxnSpPr>
        <p:spPr>
          <a:xfrm flipV="1">
            <a:off x="5411449" y="4367897"/>
            <a:ext cx="0" cy="267415"/>
          </a:xfrm>
          <a:prstGeom prst="straightConnector1">
            <a:avLst/>
          </a:prstGeom>
          <a:ln w="635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0DE43C-7381-B050-BDEE-BABA0B7CFB87}"/>
              </a:ext>
            </a:extLst>
          </p:cNvPr>
          <p:cNvSpPr txBox="1"/>
          <p:nvPr/>
        </p:nvSpPr>
        <p:spPr>
          <a:xfrm>
            <a:off x="5116895" y="4583970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0.3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72D1C-F792-2F5C-F42E-3852608FC489}"/>
              </a:ext>
            </a:extLst>
          </p:cNvPr>
          <p:cNvSpPr txBox="1"/>
          <p:nvPr/>
        </p:nvSpPr>
        <p:spPr>
          <a:xfrm>
            <a:off x="7355686" y="4560414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5 mm pass</a:t>
            </a:r>
          </a:p>
        </p:txBody>
      </p:sp>
      <p:sp>
        <p:nvSpPr>
          <p:cNvPr id="33" name="Fußzeilenplatzhalter 7">
            <a:extLst>
              <a:ext uri="{FF2B5EF4-FFF2-40B4-BE49-F238E27FC236}">
                <a16:creationId xmlns:a16="http://schemas.microsoft.com/office/drawing/2014/main" id="{B2A70120-F4FA-0459-8756-AA45C43E3B52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5AEFB5-35B0-851C-3A48-89DD2EBF4415}"/>
              </a:ext>
            </a:extLst>
          </p:cNvPr>
          <p:cNvCxnSpPr>
            <a:cxnSpLocks/>
          </p:cNvCxnSpPr>
          <p:nvPr/>
        </p:nvCxnSpPr>
        <p:spPr>
          <a:xfrm flipH="1">
            <a:off x="5390388" y="4367897"/>
            <a:ext cx="41360" cy="0"/>
          </a:xfrm>
          <a:prstGeom prst="straightConnector1">
            <a:avLst/>
          </a:prstGeom>
          <a:ln w="635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22933A5-0A83-4023-3E54-3D77CF886CD7}"/>
              </a:ext>
            </a:extLst>
          </p:cNvPr>
          <p:cNvCxnSpPr>
            <a:cxnSpLocks/>
          </p:cNvCxnSpPr>
          <p:nvPr/>
        </p:nvCxnSpPr>
        <p:spPr>
          <a:xfrm flipH="1">
            <a:off x="5388462" y="4635312"/>
            <a:ext cx="41360" cy="0"/>
          </a:xfrm>
          <a:prstGeom prst="straightConnector1">
            <a:avLst/>
          </a:prstGeom>
          <a:ln w="635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5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1E890FF-BAB6-053F-0F6B-D9EEC3788492}"/>
              </a:ext>
            </a:extLst>
          </p:cNvPr>
          <p:cNvGrpSpPr/>
          <p:nvPr/>
        </p:nvGrpSpPr>
        <p:grpSpPr>
          <a:xfrm>
            <a:off x="2322003" y="1822976"/>
            <a:ext cx="1621675" cy="1215632"/>
            <a:chOff x="5796988" y="689437"/>
            <a:chExt cx="3162340" cy="26237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97FFEB-CCBF-84EE-2B96-E9CA803CE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2F84EC-833A-16DA-F83D-777652176651}"/>
                </a:ext>
              </a:extLst>
            </p:cNvPr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874407" y="-31962"/>
            <a:ext cx="128599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Mirrors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04C95-3137-5F64-264C-DF68E5FF72B6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B25DF64-B709-789D-AEF6-223C45DCDDC4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BB52A-6821-DDFF-D3C7-63AA565E24DA}"/>
              </a:ext>
            </a:extLst>
          </p:cNvPr>
          <p:cNvSpPr txBox="1"/>
          <p:nvPr/>
        </p:nvSpPr>
        <p:spPr>
          <a:xfrm>
            <a:off x="194650" y="394764"/>
            <a:ext cx="37479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CMA Carbon fiber mirrors </a:t>
            </a:r>
            <a:r>
              <a:rPr lang="en-IT" sz="1200" dirty="0"/>
              <a:t>(HERMES, AMS, LHCb, CLAS12)</a:t>
            </a:r>
            <a:endParaRPr lang="en-IT" sz="1200" dirty="0">
              <a:solidFill>
                <a:srgbClr val="C00000"/>
              </a:solidFill>
            </a:endParaRPr>
          </a:p>
          <a:p>
            <a:endParaRPr lang="en-IT" sz="600" dirty="0">
              <a:solidFill>
                <a:srgbClr val="C00000"/>
              </a:solidFill>
            </a:endParaRPr>
          </a:p>
          <a:p>
            <a:r>
              <a:rPr lang="en-IT" sz="1100" dirty="0"/>
              <a:t>cost-effective light &amp; stiff solution:</a:t>
            </a:r>
          </a:p>
          <a:p>
            <a:endParaRPr lang="en-IT" sz="600" dirty="0"/>
          </a:p>
          <a:p>
            <a:r>
              <a:rPr lang="en-IT" sz="1200" dirty="0"/>
              <a:t>     </a:t>
            </a:r>
            <a:r>
              <a:rPr lang="en-IT" sz="1100" dirty="0"/>
              <a:t>roughness driven by mandrel 1-2 nm rms</a:t>
            </a:r>
          </a:p>
          <a:p>
            <a:endParaRPr lang="en-IT" sz="600" dirty="0"/>
          </a:p>
          <a:p>
            <a:r>
              <a:rPr lang="en-IT" sz="1200" dirty="0"/>
              <a:t>     </a:t>
            </a:r>
            <a:r>
              <a:rPr lang="en-IT" sz="1100" dirty="0"/>
              <a:t>surface accuracy better than 0.2 mrad</a:t>
            </a:r>
          </a:p>
          <a:p>
            <a:endParaRPr lang="en-IT" sz="600" dirty="0"/>
          </a:p>
          <a:p>
            <a:r>
              <a:rPr lang="en-IT" sz="1200" dirty="0"/>
              <a:t>     </a:t>
            </a:r>
            <a:r>
              <a:rPr lang="en-IT" sz="1100" dirty="0"/>
              <a:t>radius reproducibility better than 1 %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EB6B1-D196-DFBC-AD81-0473AB4B7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96" y="471582"/>
            <a:ext cx="4617720" cy="204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BBAB35-C35E-7CC0-494C-3D53217B9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696" y="2571192"/>
            <a:ext cx="4617720" cy="2156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A920F-BB10-9856-B2ED-A6926F631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" y="2173742"/>
            <a:ext cx="1968041" cy="2099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64E765-34B3-2DBA-D69B-4A177634AF67}"/>
              </a:ext>
            </a:extLst>
          </p:cNvPr>
          <p:cNvSpPr txBox="1"/>
          <p:nvPr/>
        </p:nvSpPr>
        <p:spPr>
          <a:xfrm>
            <a:off x="159417" y="43619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CLAS12 RICH QA laboratory </a:t>
            </a:r>
          </a:p>
          <a:p>
            <a:r>
              <a:rPr lang="en-IT" sz="1200" dirty="0"/>
              <a:t>@ JLab being refurnished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6C88D6D2-3884-8537-C57C-9DD4F0DB3431}"/>
              </a:ext>
            </a:extLst>
          </p:cNvPr>
          <p:cNvSpPr txBox="1">
            <a:spLocks noGrp="1"/>
          </p:cNvSpPr>
          <p:nvPr/>
        </p:nvSpPr>
        <p:spPr>
          <a:xfrm>
            <a:off x="2445417" y="4893101"/>
            <a:ext cx="441357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EIC PID Review -  5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July 2023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E0F810-7C27-77C0-1665-3683A5E198E7}"/>
              </a:ext>
            </a:extLst>
          </p:cNvPr>
          <p:cNvCxnSpPr>
            <a:cxnSpLocks/>
          </p:cNvCxnSpPr>
          <p:nvPr/>
        </p:nvCxnSpPr>
        <p:spPr>
          <a:xfrm>
            <a:off x="6858995" y="471582"/>
            <a:ext cx="2184421" cy="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8C0B58-FFB6-0C30-FCEA-73EDCB10AD20}"/>
              </a:ext>
            </a:extLst>
          </p:cNvPr>
          <p:cNvSpPr txBox="1"/>
          <p:nvPr/>
        </p:nvSpPr>
        <p:spPr>
          <a:xfrm>
            <a:off x="7691524" y="258228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FF0000"/>
                </a:solidFill>
              </a:rPr>
              <a:t>3.5 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C10ED-F1ED-9902-BBE9-323F878E30D8}"/>
              </a:ext>
            </a:extLst>
          </p:cNvPr>
          <p:cNvSpPr/>
          <p:nvPr/>
        </p:nvSpPr>
        <p:spPr>
          <a:xfrm>
            <a:off x="2322003" y="2921177"/>
            <a:ext cx="888337" cy="117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1B4B26-AADC-468B-D90C-48F640DB4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659" y="3119965"/>
            <a:ext cx="1720447" cy="17896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AEE8AD-2338-AF70-7B05-546DD54BF717}"/>
              </a:ext>
            </a:extLst>
          </p:cNvPr>
          <p:cNvSpPr txBox="1"/>
          <p:nvPr/>
        </p:nvSpPr>
        <p:spPr>
          <a:xfrm>
            <a:off x="2604713" y="3220325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Mirror aberrations</a:t>
            </a:r>
          </a:p>
        </p:txBody>
      </p:sp>
    </p:spTree>
    <p:extLst>
      <p:ext uri="{BB962C8B-B14F-4D97-AF65-F5344CB8AC3E}">
        <p14:creationId xmlns:p14="http://schemas.microsoft.com/office/powerpoint/2010/main" val="902003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93976</TotalTime>
  <Words>2735</Words>
  <Application>Microsoft Macintosh PowerPoint</Application>
  <PresentationFormat>On-screen Show (16:9)</PresentationFormat>
  <Paragraphs>645</Paragraphs>
  <Slides>36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Liberation Sans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1474</cp:revision>
  <cp:lastPrinted>2023-06-21T10:04:54Z</cp:lastPrinted>
  <dcterms:created xsi:type="dcterms:W3CDTF">2012-03-30T13:12:09Z</dcterms:created>
  <dcterms:modified xsi:type="dcterms:W3CDTF">2023-07-27T15:21:38Z</dcterms:modified>
</cp:coreProperties>
</file>