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1293" r:id="rId2"/>
    <p:sldId id="1298" r:id="rId3"/>
    <p:sldId id="1273" r:id="rId4"/>
    <p:sldId id="1264" r:id="rId5"/>
    <p:sldId id="1104" r:id="rId6"/>
    <p:sldId id="1299" r:id="rId7"/>
    <p:sldId id="1292" r:id="rId8"/>
    <p:sldId id="1070" r:id="rId9"/>
    <p:sldId id="1287" r:id="rId10"/>
    <p:sldId id="1276" r:id="rId11"/>
    <p:sldId id="1283" r:id="rId12"/>
    <p:sldId id="1222" r:id="rId13"/>
    <p:sldId id="1288" r:id="rId14"/>
    <p:sldId id="1300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24EA"/>
    <a:srgbClr val="FCBA78"/>
    <a:srgbClr val="F5F701"/>
    <a:srgbClr val="F0E000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7" autoAdjust="0"/>
    <p:restoredTop sz="96190" autoAdjust="0"/>
  </p:normalViewPr>
  <p:slideViewPr>
    <p:cSldViewPr snapToGrid="0" snapToObjects="1">
      <p:cViewPr varScale="1">
        <p:scale>
          <a:sx n="164" d="100"/>
          <a:sy n="164" d="100"/>
        </p:scale>
        <p:origin x="1040" y="1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6/19/24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72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Dove metto NISER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41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Dove metto NISER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66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Dove metto NISER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5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Dove metto NISER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60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Dove metto NISER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0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7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66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Aggiungere distribuzioni in numero fotoni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5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Capire quanto veloce va il chip (definizione shutter)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24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Capire quanto veloce va il chip (definizione shutter)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91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64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99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Dove metto NISER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8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19/06/24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19/06/24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19/06/24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19/06/24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19/06/24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19/06/24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19/06/24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19/06/24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19/06/24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19/06/24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19/06/24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19/06/24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5EF579-A96C-D0AE-FC46-53BC4474D6B5}"/>
              </a:ext>
            </a:extLst>
          </p:cNvPr>
          <p:cNvSpPr txBox="1"/>
          <p:nvPr/>
        </p:nvSpPr>
        <p:spPr>
          <a:xfrm>
            <a:off x="1076411" y="741853"/>
            <a:ext cx="632512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500" dirty="0">
                <a:solidFill>
                  <a:srgbClr val="0070C0"/>
                </a:solidFill>
              </a:rPr>
              <a:t>Particle Identification with future</a:t>
            </a:r>
          </a:p>
          <a:p>
            <a:r>
              <a:rPr lang="en-IT" sz="3500" dirty="0">
                <a:solidFill>
                  <a:srgbClr val="0070C0"/>
                </a:solidFill>
              </a:rPr>
              <a:t>ring-imaging Cherenkov detectors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171519-4D9D-613D-10D0-5C7E4CD4F05B}"/>
              </a:ext>
            </a:extLst>
          </p:cNvPr>
          <p:cNvSpPr txBox="1"/>
          <p:nvPr/>
        </p:nvSpPr>
        <p:spPr>
          <a:xfrm>
            <a:off x="2398352" y="2353828"/>
            <a:ext cx="398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400" dirty="0"/>
              <a:t>Marco Contalbrigo</a:t>
            </a:r>
          </a:p>
          <a:p>
            <a:pPr algn="ctr"/>
            <a:r>
              <a:rPr lang="en-IT" sz="1400" dirty="0"/>
              <a:t>INFN - Ferrara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CF7F68-E860-21B1-53F8-6A5F61F1F599}"/>
              </a:ext>
            </a:extLst>
          </p:cNvPr>
          <p:cNvSpPr txBox="1"/>
          <p:nvPr/>
        </p:nvSpPr>
        <p:spPr>
          <a:xfrm>
            <a:off x="1459522" y="3709385"/>
            <a:ext cx="586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STRONG2020 Annual Meeting, LNF, June 20-22, 2024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2BE14B4-90B0-82B8-058B-C94B61DDEBC9}"/>
              </a:ext>
            </a:extLst>
          </p:cNvPr>
          <p:cNvSpPr/>
          <p:nvPr/>
        </p:nvSpPr>
        <p:spPr>
          <a:xfrm>
            <a:off x="831954" y="757003"/>
            <a:ext cx="7339188" cy="113925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80176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578095" y="-31962"/>
            <a:ext cx="187865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Readout Components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10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2BAE32-0B58-0E32-CD67-CB8C27A43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9" y="609922"/>
            <a:ext cx="4060879" cy="16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4AA9DA-EE59-FCFC-DB5C-FC2E5B7C3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409" y="2814715"/>
            <a:ext cx="2212280" cy="1896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0F4712-F9D2-9F4E-9E04-1D6F2DB35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209" y="3493335"/>
            <a:ext cx="2212280" cy="13118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206948-451F-B401-29E0-454C05615A4D}"/>
              </a:ext>
            </a:extLst>
          </p:cNvPr>
          <p:cNvSpPr txBox="1"/>
          <p:nvPr/>
        </p:nvSpPr>
        <p:spPr>
          <a:xfrm>
            <a:off x="80206" y="355220"/>
            <a:ext cx="39493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100" dirty="0"/>
              <a:t>SiPM </a:t>
            </a:r>
            <a:r>
              <a:rPr lang="en-IT" sz="1100" b="1" dirty="0"/>
              <a:t>carrier board </a:t>
            </a:r>
            <a:r>
              <a:rPr lang="en-IT" sz="1100" dirty="0"/>
              <a:t>with 256 channels and flex connector circuits.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C7E2E0-84BA-5AD8-BC3D-69836868CB34}"/>
              </a:ext>
            </a:extLst>
          </p:cNvPr>
          <p:cNvSpPr txBox="1"/>
          <p:nvPr/>
        </p:nvSpPr>
        <p:spPr>
          <a:xfrm>
            <a:off x="108815" y="2344562"/>
            <a:ext cx="33274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100" dirty="0"/>
              <a:t>2x </a:t>
            </a:r>
            <a:r>
              <a:rPr lang="en-IT" sz="1100" b="1" dirty="0"/>
              <a:t>ALCOR front-end card </a:t>
            </a:r>
            <a:r>
              <a:rPr lang="en-IT" sz="1100" dirty="0"/>
              <a:t>and the </a:t>
            </a:r>
            <a:r>
              <a:rPr lang="en-IT" sz="1100" b="1" dirty="0"/>
              <a:t>adapter board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D147BF-21D3-8A8C-155D-27098C9D69A2}"/>
              </a:ext>
            </a:extLst>
          </p:cNvPr>
          <p:cNvSpPr txBox="1"/>
          <p:nvPr/>
        </p:nvSpPr>
        <p:spPr>
          <a:xfrm>
            <a:off x="2168044" y="2970144"/>
            <a:ext cx="23652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100" b="1" dirty="0"/>
              <a:t>MasterLogic card </a:t>
            </a:r>
            <a:r>
              <a:rPr lang="en-IT" sz="1100" dirty="0"/>
              <a:t>to control SiPM bias </a:t>
            </a:r>
          </a:p>
          <a:p>
            <a:r>
              <a:rPr lang="en-IT" sz="1100" dirty="0"/>
              <a:t>voltage &amp; monitoring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62DA1-183E-E410-7D0C-A8E70E857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35734" y="524102"/>
            <a:ext cx="1764764" cy="2169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CCDFB-51FC-23E5-2624-8608C892BDD5}"/>
              </a:ext>
            </a:extLst>
          </p:cNvPr>
          <p:cNvSpPr txBox="1"/>
          <p:nvPr/>
        </p:nvSpPr>
        <p:spPr>
          <a:xfrm>
            <a:off x="4858662" y="426532"/>
            <a:ext cx="16722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/>
              <a:t>ALCORv64 </a:t>
            </a:r>
            <a:r>
              <a:rPr lang="en-IT" sz="1100" dirty="0"/>
              <a:t>digitazing chip </a:t>
            </a:r>
            <a:endParaRPr lang="en-IT" sz="11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8A137-EBDA-E2CE-014C-4CD03F2E55A9}"/>
              </a:ext>
            </a:extLst>
          </p:cNvPr>
          <p:cNvSpPr txBox="1"/>
          <p:nvPr/>
        </p:nvSpPr>
        <p:spPr>
          <a:xfrm>
            <a:off x="5366502" y="2928967"/>
            <a:ext cx="3395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/>
              <a:t>Readout Board </a:t>
            </a:r>
            <a:r>
              <a:rPr lang="en-IT" sz="1100" dirty="0"/>
              <a:t>to configure and connet to the back-end</a:t>
            </a:r>
            <a:endParaRPr lang="en-IT" sz="11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5339D-FAD5-A67E-D3EF-784D032F8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502" y="3304204"/>
            <a:ext cx="2365211" cy="1475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774D7-22EC-18F7-95EC-264827990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050" y="523049"/>
            <a:ext cx="2035921" cy="2015397"/>
          </a:xfrm>
          <a:prstGeom prst="rect">
            <a:avLst/>
          </a:prstGeom>
        </p:spPr>
      </p:pic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1070E922-4F2C-8653-2683-B5CD5A66BEA1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587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EDC0E1-B89B-738F-57F2-F1B1079F9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1" y="678620"/>
            <a:ext cx="2938261" cy="41810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613946" y="-31962"/>
            <a:ext cx="180697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May 2024 Test-beam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11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6" name="Picture 5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52F71BD6-76EA-271C-219A-EDC0C5C85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4" y="695595"/>
            <a:ext cx="3135821" cy="4181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525BB-699B-3ED1-9FFE-9201E7FB9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685" y="690910"/>
            <a:ext cx="1966011" cy="4168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2712A6-F907-78E2-F701-CF95A6DA6F0A}"/>
              </a:ext>
            </a:extLst>
          </p:cNvPr>
          <p:cNvSpPr txBox="1"/>
          <p:nvPr/>
        </p:nvSpPr>
        <p:spPr>
          <a:xfrm>
            <a:off x="7148536" y="335135"/>
            <a:ext cx="159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Tracking GEM+SciFi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6A8F5E-7A88-CBCB-9EF9-EFD9B712856B}"/>
              </a:ext>
            </a:extLst>
          </p:cNvPr>
          <p:cNvSpPr txBox="1"/>
          <p:nvPr/>
        </p:nvSpPr>
        <p:spPr>
          <a:xfrm>
            <a:off x="1083889" y="360915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SiPM 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3500D-8F2A-05B6-7467-359661A5E4D9}"/>
              </a:ext>
            </a:extLst>
          </p:cNvPr>
          <p:cNvSpPr txBox="1"/>
          <p:nvPr/>
        </p:nvSpPr>
        <p:spPr>
          <a:xfrm>
            <a:off x="4356008" y="330137"/>
            <a:ext cx="1438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Detector Mounting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10B72EDE-7DB3-7616-9E1F-19B735375537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972776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ED2F24-FCE0-7E75-1880-C97D99D2111C}"/>
              </a:ext>
            </a:extLst>
          </p:cNvPr>
          <p:cNvSpPr/>
          <p:nvPr/>
        </p:nvSpPr>
        <p:spPr>
          <a:xfrm>
            <a:off x="185980" y="492918"/>
            <a:ext cx="4091552" cy="43731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669274" y="-31962"/>
            <a:ext cx="169629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Dual Radiator Tests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12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graph of a circular pattern&#10;&#10;Description automatically generated with medium confidence">
            <a:extLst>
              <a:ext uri="{FF2B5EF4-FFF2-40B4-BE49-F238E27FC236}">
                <a16:creationId xmlns:a16="http://schemas.microsoft.com/office/drawing/2014/main" id="{FA0FF6A6-303E-3F7A-24C6-1A45CBA63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68" y="492918"/>
            <a:ext cx="4509074" cy="43731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236426-CA05-E59A-590B-0F946B76329C}"/>
              </a:ext>
            </a:extLst>
          </p:cNvPr>
          <p:cNvSpPr txBox="1"/>
          <p:nvPr/>
        </p:nvSpPr>
        <p:spPr>
          <a:xfrm>
            <a:off x="4548451" y="512916"/>
            <a:ext cx="4336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Aerogel (n=1.026) + C</a:t>
            </a:r>
            <a:r>
              <a:rPr lang="en-IT" sz="1400" baseline="-25000" dirty="0"/>
              <a:t>2</a:t>
            </a:r>
            <a:r>
              <a:rPr lang="en-IT" sz="1400" dirty="0"/>
              <a:t>F</a:t>
            </a:r>
            <a:r>
              <a:rPr lang="en-IT" sz="1400" baseline="-25000" dirty="0"/>
              <a:t>6</a:t>
            </a:r>
            <a:r>
              <a:rPr lang="en-IT" sz="1400" dirty="0"/>
              <a:t> radiators, positve beam, 8 GeV/c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91F98-775F-6948-9CE9-169E302B0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21" y="1026199"/>
            <a:ext cx="3758339" cy="3714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0D5A0-43A8-D6F2-2886-3AB902FDBC69}"/>
              </a:ext>
            </a:extLst>
          </p:cNvPr>
          <p:cNvSpPr txBox="1"/>
          <p:nvPr/>
        </p:nvSpPr>
        <p:spPr>
          <a:xfrm>
            <a:off x="585624" y="517718"/>
            <a:ext cx="3399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Aerogel (n=1.020), negative beam, 10 GeV/c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1A61C-18C4-B993-01CA-A2E679A355E0}"/>
              </a:ext>
            </a:extLst>
          </p:cNvPr>
          <p:cNvSpPr txBox="1"/>
          <p:nvPr/>
        </p:nvSpPr>
        <p:spPr>
          <a:xfrm>
            <a:off x="6667556" y="117115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A3205-7475-C1D9-6CDA-593FEFECE7C0}"/>
              </a:ext>
            </a:extLst>
          </p:cNvPr>
          <p:cNvSpPr txBox="1"/>
          <p:nvPr/>
        </p:nvSpPr>
        <p:spPr>
          <a:xfrm>
            <a:off x="6598338" y="154544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54D85E-EE49-B2C3-BDED-ED936E908C9A}"/>
              </a:ext>
            </a:extLst>
          </p:cNvPr>
          <p:cNvSpPr txBox="1"/>
          <p:nvPr/>
        </p:nvSpPr>
        <p:spPr>
          <a:xfrm>
            <a:off x="7250185" y="24596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E70BB2-F28D-9D99-A585-C847A91DF748}"/>
              </a:ext>
            </a:extLst>
          </p:cNvPr>
          <p:cNvSpPr txBox="1"/>
          <p:nvPr/>
        </p:nvSpPr>
        <p:spPr>
          <a:xfrm>
            <a:off x="5978364" y="2389329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AF8B41EF-01A8-BD1E-2B6B-55BE2E48EBB1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816566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B97B085-5B0C-B3EE-3E8C-0EDC7FC1A700}"/>
              </a:ext>
            </a:extLst>
          </p:cNvPr>
          <p:cNvSpPr/>
          <p:nvPr/>
        </p:nvSpPr>
        <p:spPr>
          <a:xfrm>
            <a:off x="4652205" y="481002"/>
            <a:ext cx="4220505" cy="2159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669392" y="-31962"/>
            <a:ext cx="169610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Test-beam Program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13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-up of a machine&#10;&#10;Description automatically generated">
            <a:extLst>
              <a:ext uri="{FF2B5EF4-FFF2-40B4-BE49-F238E27FC236}">
                <a16:creationId xmlns:a16="http://schemas.microsoft.com/office/drawing/2014/main" id="{A5C12862-A067-EC4B-19B0-F63902142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206" y="2758637"/>
            <a:ext cx="1454992" cy="1944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4DF5A3-54CC-2636-DE90-D7A9CF00E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693" y="2758637"/>
            <a:ext cx="2661018" cy="1924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A3B76-C84A-F050-F61C-522F25580871}"/>
              </a:ext>
            </a:extLst>
          </p:cNvPr>
          <p:cNvSpPr txBox="1"/>
          <p:nvPr/>
        </p:nvSpPr>
        <p:spPr>
          <a:xfrm>
            <a:off x="332048" y="704806"/>
            <a:ext cx="3727046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70C0"/>
                </a:solidFill>
              </a:rPr>
              <a:t>Successful campaign:     </a:t>
            </a:r>
          </a:p>
          <a:p>
            <a:endParaRPr lang="en-IT" sz="1400" b="1" dirty="0">
              <a:solidFill>
                <a:srgbClr val="0070C0"/>
              </a:solidFill>
            </a:endParaRPr>
          </a:p>
          <a:p>
            <a:r>
              <a:rPr lang="en-IT" sz="1400" b="1" dirty="0">
                <a:solidFill>
                  <a:srgbClr val="C00000"/>
                </a:solidFill>
              </a:rPr>
              <a:t>          </a:t>
            </a:r>
            <a:r>
              <a:rPr lang="en-IT" sz="1400" b="1" dirty="0"/>
              <a:t>M</a:t>
            </a:r>
            <a:r>
              <a:rPr lang="en-GB" sz="1400" b="1" dirty="0" err="1"/>
              <a:t>i</a:t>
            </a:r>
            <a:r>
              <a:rPr lang="en-IT" sz="1400" b="1" dirty="0"/>
              <a:t>xed hadron beam 2-11 GeV/c     </a:t>
            </a:r>
          </a:p>
          <a:p>
            <a:endParaRPr lang="en-IT" sz="1400" b="1" dirty="0"/>
          </a:p>
          <a:p>
            <a:r>
              <a:rPr lang="en-IT" sz="1400" b="1" dirty="0"/>
              <a:t>          Various aerogel samples (1.020-1.026)</a:t>
            </a:r>
          </a:p>
          <a:p>
            <a:r>
              <a:rPr lang="en-IT" sz="1400" b="1" dirty="0"/>
              <a:t>    </a:t>
            </a:r>
          </a:p>
          <a:p>
            <a:r>
              <a:rPr lang="en-IT" sz="1400" b="1" dirty="0"/>
              <a:t>          Two gas radiators (C</a:t>
            </a:r>
            <a:r>
              <a:rPr lang="en-IT" sz="1400" b="1" baseline="-25000" dirty="0"/>
              <a:t>2</a:t>
            </a:r>
            <a:r>
              <a:rPr lang="en-IT" sz="1400" b="1" dirty="0"/>
              <a:t>F</a:t>
            </a:r>
            <a:r>
              <a:rPr lang="en-IT" sz="1400" b="1" baseline="-25000" dirty="0"/>
              <a:t>6</a:t>
            </a:r>
            <a:r>
              <a:rPr lang="en-IT" sz="1400" b="1" dirty="0"/>
              <a:t>, C</a:t>
            </a:r>
            <a:r>
              <a:rPr lang="en-IT" sz="1400" b="1" baseline="-25000" dirty="0"/>
              <a:t>4</a:t>
            </a:r>
            <a:r>
              <a:rPr lang="en-IT" sz="1400" b="1" dirty="0"/>
              <a:t>F</a:t>
            </a:r>
            <a:r>
              <a:rPr lang="en-IT" sz="1400" b="1" baseline="-25000" dirty="0"/>
              <a:t>10</a:t>
            </a:r>
            <a:r>
              <a:rPr lang="en-IT" sz="1400" b="1" dirty="0"/>
              <a:t>)</a:t>
            </a:r>
          </a:p>
          <a:p>
            <a:endParaRPr lang="en-IT" sz="1400" b="1" dirty="0"/>
          </a:p>
          <a:p>
            <a:r>
              <a:rPr lang="en-IT" sz="1400" b="1" dirty="0"/>
              <a:t>          Two SiPM working points (-40 C and -20 C)</a:t>
            </a:r>
          </a:p>
          <a:p>
            <a:endParaRPr lang="en-IT" sz="1400" b="1" dirty="0"/>
          </a:p>
          <a:p>
            <a:r>
              <a:rPr lang="en-IT" sz="1400" b="1" dirty="0"/>
              <a:t>          Two tracking systems (GEM &amp; SciFi) </a:t>
            </a:r>
          </a:p>
          <a:p>
            <a:r>
              <a:rPr lang="en-IT" sz="1400" b="1" dirty="0"/>
              <a:t> </a:t>
            </a:r>
          </a:p>
          <a:p>
            <a:r>
              <a:rPr lang="en-IT" sz="1400" b="1" dirty="0"/>
              <a:t>          Many optical fiters</a:t>
            </a:r>
          </a:p>
          <a:p>
            <a:endParaRPr lang="en-IT" sz="1400" b="1" dirty="0"/>
          </a:p>
          <a:p>
            <a:r>
              <a:rPr lang="en-IT" sz="1400" b="1" dirty="0"/>
              <a:t>          Beam line Cherenkov tagging</a:t>
            </a:r>
          </a:p>
          <a:p>
            <a:endParaRPr lang="en-IT" sz="1400" b="1" dirty="0"/>
          </a:p>
          <a:p>
            <a:r>
              <a:rPr lang="en-IT" sz="1400" b="1" dirty="0">
                <a:solidFill>
                  <a:schemeClr val="tx1"/>
                </a:solidFill>
              </a:rPr>
              <a:t>	Temperature monitor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2650C-73DC-B036-B871-F0742AFB8EA4}"/>
              </a:ext>
            </a:extLst>
          </p:cNvPr>
          <p:cNvSpPr txBox="1"/>
          <p:nvPr/>
        </p:nvSpPr>
        <p:spPr>
          <a:xfrm>
            <a:off x="6487886" y="2819470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G</a:t>
            </a:r>
            <a:r>
              <a:rPr lang="en-IT" sz="1000" dirty="0"/>
              <a:t>as temperature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4E4EE65-A03C-DA7A-3567-04A89300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14" y="662975"/>
            <a:ext cx="3034285" cy="186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D079F43A-0559-EB7D-9B54-6230A219C67E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2341430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669683" y="-31962"/>
            <a:ext cx="169552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Available Literature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D079F43A-0559-EB7D-9B54-6230A219C67E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831D2-9913-FC03-697C-07A60DF883DA}"/>
              </a:ext>
            </a:extLst>
          </p:cNvPr>
          <p:cNvSpPr txBox="1"/>
          <p:nvPr/>
        </p:nvSpPr>
        <p:spPr>
          <a:xfrm>
            <a:off x="488197" y="588936"/>
            <a:ext cx="767139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A readout system based on </a:t>
            </a:r>
            <a:r>
              <a:rPr lang="en-GB" sz="1200" i="1" dirty="0" err="1"/>
              <a:t>SiPM</a:t>
            </a:r>
            <a:r>
              <a:rPr lang="en-GB" sz="1200" i="1" dirty="0"/>
              <a:t> for the </a:t>
            </a:r>
            <a:r>
              <a:rPr lang="en-GB" sz="1200" i="1" dirty="0" err="1"/>
              <a:t>dRICH</a:t>
            </a:r>
            <a:r>
              <a:rPr lang="en-GB" sz="1200" i="1" dirty="0"/>
              <a:t> detector at the EIC,</a:t>
            </a:r>
            <a:r>
              <a:rPr lang="en-GB" sz="1200" dirty="0"/>
              <a:t> </a:t>
            </a:r>
          </a:p>
          <a:p>
            <a:r>
              <a:rPr lang="en-GB" sz="1200" dirty="0"/>
              <a:t>L.P. </a:t>
            </a:r>
            <a:r>
              <a:rPr lang="en-GB" sz="1200" dirty="0" err="1"/>
              <a:t>Rignanese</a:t>
            </a:r>
            <a:r>
              <a:rPr lang="en-GB" sz="1200" dirty="0"/>
              <a:t> et al., JINST 19 (2024) 02, C02062.</a:t>
            </a:r>
          </a:p>
          <a:p>
            <a:endParaRPr lang="en-GB" sz="1200" dirty="0"/>
          </a:p>
          <a:p>
            <a:r>
              <a:rPr lang="en-GB" sz="1200" i="1" dirty="0" err="1"/>
              <a:t>SiPM</a:t>
            </a:r>
            <a:r>
              <a:rPr lang="en-GB" sz="1200" i="1" dirty="0"/>
              <a:t> photosensors for the </a:t>
            </a:r>
            <a:r>
              <a:rPr lang="en-GB" sz="1200" i="1" dirty="0" err="1"/>
              <a:t>ePIC</a:t>
            </a:r>
            <a:r>
              <a:rPr lang="en-GB" sz="1200" i="1" dirty="0"/>
              <a:t> dual-radiator RICH detector at the EIC</a:t>
            </a:r>
            <a:r>
              <a:rPr lang="en-GB" sz="1200" dirty="0"/>
              <a:t>, </a:t>
            </a:r>
          </a:p>
          <a:p>
            <a:r>
              <a:rPr lang="en-GB" sz="1200" dirty="0"/>
              <a:t>R. </a:t>
            </a:r>
            <a:r>
              <a:rPr lang="en-GB" sz="1200" dirty="0" err="1"/>
              <a:t>Preghenella</a:t>
            </a:r>
            <a:r>
              <a:rPr lang="en-GB" sz="1200" dirty="0"/>
              <a:t> et al., </a:t>
            </a:r>
            <a:r>
              <a:rPr lang="en-GB" sz="1200" dirty="0" err="1"/>
              <a:t>PoS</a:t>
            </a:r>
            <a:r>
              <a:rPr lang="en-GB" sz="1200" dirty="0"/>
              <a:t> EPS-HEP2023 (2024) 515.</a:t>
            </a:r>
          </a:p>
          <a:p>
            <a:endParaRPr lang="en-GB" sz="1200" dirty="0"/>
          </a:p>
          <a:p>
            <a:r>
              <a:rPr lang="en-GB" sz="1200" i="1" dirty="0"/>
              <a:t>Prototype of a dual-radiator RICH detector for the Electron–Ion Collider,</a:t>
            </a:r>
            <a:r>
              <a:rPr lang="en-GB" sz="1200" dirty="0"/>
              <a:t> </a:t>
            </a:r>
          </a:p>
          <a:p>
            <a:r>
              <a:rPr lang="en-GB" sz="1200" dirty="0"/>
              <a:t>S. Vallarino et al.,  </a:t>
            </a:r>
            <a:r>
              <a:rPr lang="en-GB" sz="1200" dirty="0" err="1"/>
              <a:t>Nucl</a:t>
            </a:r>
            <a:r>
              <a:rPr lang="en-GB" sz="1200" dirty="0"/>
              <a:t>. </a:t>
            </a:r>
            <a:r>
              <a:rPr lang="en-GB" sz="1200" dirty="0" err="1"/>
              <a:t>Instrum</a:t>
            </a:r>
            <a:r>
              <a:rPr lang="en-GB" sz="1200" dirty="0"/>
              <a:t>. Meth. A 1058 (2024) 168834.</a:t>
            </a:r>
          </a:p>
          <a:p>
            <a:endParaRPr lang="en-GB" sz="1200" dirty="0"/>
          </a:p>
          <a:p>
            <a:r>
              <a:rPr lang="en-GB" sz="1200" i="1" dirty="0"/>
              <a:t>Study of radiation effects on </a:t>
            </a:r>
            <a:r>
              <a:rPr lang="en-GB" sz="1200" i="1" dirty="0" err="1"/>
              <a:t>SiPM</a:t>
            </a:r>
            <a:r>
              <a:rPr lang="en-GB" sz="1200" i="1" dirty="0"/>
              <a:t> for an optical readout system for the EIC dual-radiator RICH, </a:t>
            </a:r>
          </a:p>
          <a:p>
            <a:r>
              <a:rPr lang="en-GB" sz="1200" dirty="0"/>
              <a:t>R. </a:t>
            </a:r>
            <a:r>
              <a:rPr lang="en-GB" sz="1200" dirty="0" err="1"/>
              <a:t>Preghenella</a:t>
            </a:r>
            <a:r>
              <a:rPr lang="en-GB" sz="1200" dirty="0"/>
              <a:t> et al., </a:t>
            </a:r>
            <a:r>
              <a:rPr lang="en-GB" sz="1200" dirty="0" err="1"/>
              <a:t>Nucl</a:t>
            </a:r>
            <a:r>
              <a:rPr lang="en-GB" sz="1200" dirty="0"/>
              <a:t>. </a:t>
            </a:r>
            <a:r>
              <a:rPr lang="en-GB" sz="1200" dirty="0" err="1"/>
              <a:t>Instrum</a:t>
            </a:r>
            <a:r>
              <a:rPr lang="en-GB" sz="1200" dirty="0"/>
              <a:t>. Meth. A 1056 (2023) 168578.</a:t>
            </a:r>
          </a:p>
          <a:p>
            <a:endParaRPr lang="en-GB" sz="1200" dirty="0"/>
          </a:p>
          <a:p>
            <a:r>
              <a:rPr lang="en-GB" sz="1200" i="1" dirty="0"/>
              <a:t>A </a:t>
            </a:r>
            <a:r>
              <a:rPr lang="en-GB" sz="1200" i="1" dirty="0" err="1"/>
              <a:t>SiPM</a:t>
            </a:r>
            <a:r>
              <a:rPr lang="en-GB" sz="1200" i="1" dirty="0"/>
              <a:t>-based optical readout system for the EIC dual-radiator RICH,</a:t>
            </a:r>
            <a:r>
              <a:rPr lang="en-GB" sz="1200" dirty="0"/>
              <a:t> </a:t>
            </a:r>
          </a:p>
          <a:p>
            <a:r>
              <a:rPr lang="en-GB" sz="1200" dirty="0"/>
              <a:t>R. </a:t>
            </a:r>
            <a:r>
              <a:rPr lang="en-GB" sz="1200" dirty="0" err="1"/>
              <a:t>Preghenella</a:t>
            </a:r>
            <a:r>
              <a:rPr lang="en-GB" sz="1200" dirty="0"/>
              <a:t> et al., </a:t>
            </a:r>
            <a:r>
              <a:rPr lang="en-GB" sz="1200" dirty="0" err="1"/>
              <a:t>Nucl</a:t>
            </a:r>
            <a:r>
              <a:rPr lang="en-GB" sz="1200" dirty="0"/>
              <a:t>. </a:t>
            </a:r>
            <a:r>
              <a:rPr lang="en-GB" sz="1200" dirty="0" err="1"/>
              <a:t>Instrum</a:t>
            </a:r>
            <a:r>
              <a:rPr lang="en-GB" sz="1200" dirty="0"/>
              <a:t>. Meth. A 1046 (2023) 167661.</a:t>
            </a:r>
          </a:p>
          <a:p>
            <a:endParaRPr lang="en-GB" sz="1200" dirty="0"/>
          </a:p>
          <a:p>
            <a:r>
              <a:rPr lang="en-GB" sz="1200" i="1" dirty="0"/>
              <a:t>Science Requirements and Detector Concepts for the Electron-Ion Collider : EIC Yellow Report</a:t>
            </a:r>
            <a:r>
              <a:rPr lang="en-GB" sz="1200" dirty="0"/>
              <a:t>,</a:t>
            </a:r>
          </a:p>
          <a:p>
            <a:r>
              <a:rPr lang="en-GB" sz="1200" dirty="0"/>
              <a:t>R. Abdul </a:t>
            </a:r>
            <a:r>
              <a:rPr lang="en-GB" sz="1200" dirty="0" err="1"/>
              <a:t>Khalek</a:t>
            </a:r>
            <a:r>
              <a:rPr lang="en-GB" sz="1200" dirty="0"/>
              <a:t> et al., </a:t>
            </a:r>
            <a:r>
              <a:rPr lang="en-GB" sz="1200" dirty="0" err="1"/>
              <a:t>Nucl</a:t>
            </a:r>
            <a:r>
              <a:rPr lang="en-GB" sz="1200" dirty="0"/>
              <a:t>. Phys. A 1026 (2022) 122447.</a:t>
            </a:r>
          </a:p>
          <a:p>
            <a:endParaRPr lang="en-GB" sz="1200" dirty="0"/>
          </a:p>
          <a:p>
            <a:r>
              <a:rPr lang="en-GB" sz="1200" i="1" dirty="0"/>
              <a:t>ATHENA detector proposal — a totally hermetic electron nucleus apparatus proposed for IP6 at the Electron-Ion Collider</a:t>
            </a:r>
          </a:p>
          <a:p>
            <a:r>
              <a:rPr lang="en-GB" sz="1200" dirty="0"/>
              <a:t>J. Adam et al. , JINST 17 (2022) 10, P10019.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2380291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4000277" y="-31962"/>
            <a:ext cx="103425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@ EIC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0" name="Fußzeilenplatzhalter 7">
            <a:extLst>
              <a:ext uri="{FF2B5EF4-FFF2-40B4-BE49-F238E27FC236}">
                <a16:creationId xmlns:a16="http://schemas.microsoft.com/office/drawing/2014/main" id="{AA9405EB-B1B8-52AD-4314-FF2D7E17961B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B407CAF-5DCC-E9C3-209A-9255E0D3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334" y="3062490"/>
            <a:ext cx="1438199" cy="182117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56D379-48FA-BD4D-9A55-954D54F5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536" y="693550"/>
            <a:ext cx="3751559" cy="22852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648D6BA-318E-AD52-16AD-6030FFB8B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536" y="294547"/>
            <a:ext cx="609552" cy="4711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D72F30-F456-6DED-C29D-BF0A8491F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58" y="400954"/>
            <a:ext cx="4595160" cy="258139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08D4E05-B812-B530-BB15-C29EEC090044}"/>
              </a:ext>
            </a:extLst>
          </p:cNvPr>
          <p:cNvSpPr txBox="1"/>
          <p:nvPr/>
        </p:nvSpPr>
        <p:spPr>
          <a:xfrm>
            <a:off x="7677799" y="3377834"/>
            <a:ext cx="122020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CD0   12/2019</a:t>
            </a:r>
          </a:p>
          <a:p>
            <a:r>
              <a:rPr lang="en-US" sz="1400" dirty="0"/>
              <a:t>CD1   06/2021</a:t>
            </a:r>
          </a:p>
          <a:p>
            <a:r>
              <a:rPr lang="mr-IN" sz="1400" dirty="0"/>
              <a:t>……</a:t>
            </a:r>
            <a:endParaRPr lang="en-US" sz="1400" dirty="0"/>
          </a:p>
          <a:p>
            <a:r>
              <a:rPr lang="en-US" sz="1400" dirty="0"/>
              <a:t>CD2   01/2025</a:t>
            </a:r>
          </a:p>
          <a:p>
            <a:r>
              <a:rPr lang="en-US" sz="1400" dirty="0"/>
              <a:t>……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7540331-E956-2F90-279E-1752EC957005}"/>
              </a:ext>
            </a:extLst>
          </p:cNvPr>
          <p:cNvSpPr/>
          <p:nvPr/>
        </p:nvSpPr>
        <p:spPr>
          <a:xfrm>
            <a:off x="7604562" y="3289780"/>
            <a:ext cx="1366680" cy="1381947"/>
          </a:xfrm>
          <a:prstGeom prst="roundRect">
            <a:avLst/>
          </a:prstGeom>
          <a:noFill/>
          <a:ln w="25400">
            <a:solidFill>
              <a:schemeClr val="accent1">
                <a:shade val="95000"/>
                <a:satMod val="105000"/>
                <a:alpha val="99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YR_paper.jpg">
            <a:extLst>
              <a:ext uri="{FF2B5EF4-FFF2-40B4-BE49-F238E27FC236}">
                <a16:creationId xmlns:a16="http://schemas.microsoft.com/office/drawing/2014/main" id="{22BD0D4B-6F81-29AC-1182-5E5F4C30A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38" y="3071842"/>
            <a:ext cx="1387972" cy="18018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15CB31B-2850-1914-9BA6-BD4D7A792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58" y="3082192"/>
            <a:ext cx="1261425" cy="180156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F79FCD8-0AD5-AB67-EF00-E096574DA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507" y="3088668"/>
            <a:ext cx="1387972" cy="179499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1274663-7769-2ACB-DF0F-2ED6DCF3EF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9561" y="3068071"/>
            <a:ext cx="1393395" cy="180156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574DFC1-063F-8171-7F4E-6596645E6D5E}"/>
              </a:ext>
            </a:extLst>
          </p:cNvPr>
          <p:cNvSpPr txBox="1"/>
          <p:nvPr/>
        </p:nvSpPr>
        <p:spPr>
          <a:xfrm>
            <a:off x="3835957" y="2182517"/>
            <a:ext cx="955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00" dirty="0"/>
              <a:t>@ BNL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F6F416-413D-5680-C1A7-D945E2D99D07}"/>
              </a:ext>
            </a:extLst>
          </p:cNvPr>
          <p:cNvSpPr txBox="1"/>
          <p:nvPr/>
        </p:nvSpPr>
        <p:spPr>
          <a:xfrm>
            <a:off x="5686254" y="350691"/>
            <a:ext cx="23504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@ the Electron-Ion Collider </a:t>
            </a:r>
          </a:p>
        </p:txBody>
      </p:sp>
    </p:spTree>
    <p:extLst>
      <p:ext uri="{BB962C8B-B14F-4D97-AF65-F5344CB8AC3E}">
        <p14:creationId xmlns:p14="http://schemas.microsoft.com/office/powerpoint/2010/main" val="211877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9CA71A-ABF1-4980-16CC-EC537E089D7D}"/>
              </a:ext>
            </a:extLst>
          </p:cNvPr>
          <p:cNvSpPr/>
          <p:nvPr/>
        </p:nvSpPr>
        <p:spPr>
          <a:xfrm>
            <a:off x="211334" y="728982"/>
            <a:ext cx="3292011" cy="2812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72ACDCB-67A4-2DD0-3C95-7F9EF1CC8B18}"/>
              </a:ext>
            </a:extLst>
          </p:cNvPr>
          <p:cNvSpPr/>
          <p:nvPr/>
        </p:nvSpPr>
        <p:spPr>
          <a:xfrm>
            <a:off x="3664332" y="755933"/>
            <a:ext cx="4413578" cy="278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C34120A-99B8-ECF7-BB07-D5307DEF2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847" y="824867"/>
            <a:ext cx="4222374" cy="26427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992261" y="-31962"/>
            <a:ext cx="105028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76036A-E95A-254D-116D-7B0F6F348363}"/>
              </a:ext>
            </a:extLst>
          </p:cNvPr>
          <p:cNvSpPr txBox="1"/>
          <p:nvPr/>
        </p:nvSpPr>
        <p:spPr>
          <a:xfrm>
            <a:off x="7371042" y="3038822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EPIC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AA1E11-5E06-C0A7-9959-0D74AD5549C3}"/>
              </a:ext>
            </a:extLst>
          </p:cNvPr>
          <p:cNvSpPr txBox="1"/>
          <p:nvPr/>
        </p:nvSpPr>
        <p:spPr>
          <a:xfrm>
            <a:off x="1592279" y="361594"/>
            <a:ext cx="5820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Compact cost-effective solution for particle identification in the high-energy endcap at EIC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0D9E-DCB1-C89A-02CA-AF84271A5DA6}"/>
              </a:ext>
            </a:extLst>
          </p:cNvPr>
          <p:cNvSpPr/>
          <p:nvPr/>
        </p:nvSpPr>
        <p:spPr>
          <a:xfrm>
            <a:off x="5993507" y="1417480"/>
            <a:ext cx="551622" cy="736123"/>
          </a:xfrm>
          <a:prstGeom prst="rect">
            <a:avLst/>
          </a:prstGeom>
          <a:solidFill>
            <a:srgbClr val="F5F701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9CD97-B0D8-E4BE-4511-945C59E80424}"/>
              </a:ext>
            </a:extLst>
          </p:cNvPr>
          <p:cNvSpPr txBox="1"/>
          <p:nvPr/>
        </p:nvSpPr>
        <p:spPr>
          <a:xfrm>
            <a:off x="345966" y="3769787"/>
            <a:ext cx="3135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  Forward particle detection </a:t>
            </a:r>
          </a:p>
          <a:p>
            <a:endParaRPr lang="en-IT" sz="600" dirty="0"/>
          </a:p>
          <a:p>
            <a:r>
              <a:rPr lang="en-IT" sz="1200" dirty="0"/>
              <a:t>  Hadron ID in the extended 3-50 GeV/c interval</a:t>
            </a:r>
          </a:p>
          <a:p>
            <a:endParaRPr lang="en-IT" sz="600" dirty="0"/>
          </a:p>
          <a:p>
            <a:r>
              <a:rPr lang="en-IT" sz="1200" dirty="0"/>
              <a:t>  Support electron ID up to 15 GeV/c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49BBE86-8364-E820-CB3B-19B6C24ACD60}"/>
              </a:ext>
            </a:extLst>
          </p:cNvPr>
          <p:cNvSpPr/>
          <p:nvPr/>
        </p:nvSpPr>
        <p:spPr>
          <a:xfrm>
            <a:off x="312210" y="3723345"/>
            <a:ext cx="3417258" cy="917467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152E18-6A1B-B82E-89A7-7CBEDA5D3AED}"/>
              </a:ext>
            </a:extLst>
          </p:cNvPr>
          <p:cNvSpPr txBox="1"/>
          <p:nvPr/>
        </p:nvSpPr>
        <p:spPr>
          <a:xfrm>
            <a:off x="4472860" y="3635622"/>
            <a:ext cx="42223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M</a:t>
            </a:r>
            <a:r>
              <a:rPr lang="x-none" sz="1200" b="1">
                <a:solidFill>
                  <a:srgbClr val="C00000"/>
                </a:solidFill>
              </a:rPr>
              <a:t>ain</a:t>
            </a:r>
            <a:r>
              <a:rPr lang="en-US" sz="1200" b="1" dirty="0">
                <a:solidFill>
                  <a:srgbClr val="C00000"/>
                </a:solidFill>
              </a:rPr>
              <a:t> challenges:</a:t>
            </a:r>
            <a:r>
              <a:rPr lang="x-none" sz="1200" b="1"/>
              <a:t>    </a:t>
            </a:r>
            <a:endParaRPr lang="en-US" sz="1200" b="1" dirty="0"/>
          </a:p>
          <a:p>
            <a:r>
              <a:rPr lang="x-none" sz="800" b="1"/>
              <a:t>     </a:t>
            </a:r>
            <a:r>
              <a:rPr lang="en-US" sz="800" b="1" dirty="0"/>
              <a:t> </a:t>
            </a:r>
            <a:r>
              <a:rPr lang="x-none" sz="800" b="1"/>
              <a:t> </a:t>
            </a:r>
            <a:endParaRPr lang="en-US" sz="800" b="1" dirty="0"/>
          </a:p>
          <a:p>
            <a:r>
              <a:rPr lang="en-US" sz="1200" b="1" dirty="0"/>
              <a:t>C</a:t>
            </a:r>
            <a:r>
              <a:rPr lang="x-none" sz="1200" b="1"/>
              <a:t>over w</a:t>
            </a:r>
            <a:r>
              <a:rPr lang="en-GB" sz="1200" b="1" dirty="0" err="1"/>
              <a:t>i</a:t>
            </a:r>
            <a:r>
              <a:rPr lang="x-none" sz="1200" b="1"/>
              <a:t>de mom</a:t>
            </a:r>
            <a:r>
              <a:rPr lang="en-US" sz="1200" b="1" dirty="0" err="1"/>
              <a:t>entum</a:t>
            </a:r>
            <a:r>
              <a:rPr lang="x-none" sz="1200" b="1"/>
              <a:t> range  3 - </a:t>
            </a:r>
            <a:r>
              <a:rPr lang="en-US" sz="1200" b="1" dirty="0"/>
              <a:t>5</a:t>
            </a:r>
            <a:r>
              <a:rPr lang="x-none" sz="1200" b="1"/>
              <a:t>0 GeV/c</a:t>
            </a:r>
            <a:r>
              <a:rPr lang="en-US" sz="1200" b="1" dirty="0"/>
              <a:t>    </a:t>
            </a:r>
            <a:r>
              <a:rPr lang="en-US" sz="1200" b="1" dirty="0">
                <a:solidFill>
                  <a:schemeClr val="tx2"/>
                </a:solidFill>
              </a:rPr>
              <a:t>-&gt; dual radiator</a:t>
            </a:r>
            <a:endParaRPr lang="x-none" sz="1200" b="1">
              <a:solidFill>
                <a:schemeClr val="tx2"/>
              </a:solidFill>
            </a:endParaRPr>
          </a:p>
          <a:p>
            <a:r>
              <a:rPr lang="en-US" sz="1200" b="1" dirty="0"/>
              <a:t>W</a:t>
            </a:r>
            <a:r>
              <a:rPr lang="x-none" sz="1200" b="1"/>
              <a:t>ork in high (~ 1T) magnetic field</a:t>
            </a:r>
            <a:r>
              <a:rPr lang="en-US" sz="1200" b="1" dirty="0"/>
              <a:t>                    </a:t>
            </a:r>
            <a:r>
              <a:rPr lang="en-US" sz="1200" b="1" dirty="0">
                <a:solidFill>
                  <a:schemeClr val="tx2"/>
                </a:solidFill>
              </a:rPr>
              <a:t>-&gt; </a:t>
            </a:r>
            <a:r>
              <a:rPr lang="en-US" sz="1200" b="1" dirty="0" err="1">
                <a:solidFill>
                  <a:schemeClr val="tx2"/>
                </a:solidFill>
              </a:rPr>
              <a:t>SiPM</a:t>
            </a:r>
            <a:endParaRPr lang="en-US" sz="1200" b="1" dirty="0">
              <a:solidFill>
                <a:schemeClr val="tx2"/>
              </a:solidFill>
            </a:endParaRPr>
          </a:p>
          <a:p>
            <a:r>
              <a:rPr lang="en-IT" sz="1200" b="1" dirty="0"/>
              <a:t>Fit in </a:t>
            </a:r>
            <a:r>
              <a:rPr lang="en-GB" sz="1200" b="1" dirty="0"/>
              <a:t>a</a:t>
            </a:r>
            <a:r>
              <a:rPr lang="en-IT" sz="1200" b="1" dirty="0"/>
              <a:t> quite limited (for a gas RICH) space     </a:t>
            </a:r>
            <a:r>
              <a:rPr lang="en-IT" sz="1200" b="1" dirty="0">
                <a:solidFill>
                  <a:schemeClr val="tx2"/>
                </a:solidFill>
              </a:rPr>
              <a:t>-&gt; curved detector</a:t>
            </a:r>
            <a:endParaRPr lang="x-none" sz="1200" b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E8F90A-64A9-A829-D084-331CECF92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10" y="1315366"/>
            <a:ext cx="2474776" cy="21187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5630D77-921E-587B-43A4-55F3F1B0C3A7}"/>
              </a:ext>
            </a:extLst>
          </p:cNvPr>
          <p:cNvSpPr txBox="1"/>
          <p:nvPr/>
        </p:nvSpPr>
        <p:spPr>
          <a:xfrm>
            <a:off x="404645" y="809369"/>
            <a:ext cx="2873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/>
              <a:t>Essential for semi-inclusive physics  due to absence </a:t>
            </a:r>
          </a:p>
          <a:p>
            <a:r>
              <a:rPr lang="en-IT" sz="1000" dirty="0"/>
              <a:t>of kinematics constraints at event-level</a:t>
            </a:r>
          </a:p>
        </p:txBody>
      </p:sp>
      <p:sp>
        <p:nvSpPr>
          <p:cNvPr id="40" name="Fußzeilenplatzhalter 7">
            <a:extLst>
              <a:ext uri="{FF2B5EF4-FFF2-40B4-BE49-F238E27FC236}">
                <a16:creationId xmlns:a16="http://schemas.microsoft.com/office/drawing/2014/main" id="{1F16A911-F23B-11C5-FD71-B80B447A6734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259844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35A82A2-14BF-5A7E-F43A-E84E442560E0}"/>
              </a:ext>
            </a:extLst>
          </p:cNvPr>
          <p:cNvSpPr/>
          <p:nvPr/>
        </p:nvSpPr>
        <p:spPr>
          <a:xfrm>
            <a:off x="5088349" y="366021"/>
            <a:ext cx="3992683" cy="3378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A4C374-83D2-82D6-4351-59A61E362C74}"/>
              </a:ext>
            </a:extLst>
          </p:cNvPr>
          <p:cNvSpPr/>
          <p:nvPr/>
        </p:nvSpPr>
        <p:spPr>
          <a:xfrm>
            <a:off x="68687" y="344902"/>
            <a:ext cx="9022279" cy="3538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992263" y="-31962"/>
            <a:ext cx="105028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F5B30F-752B-E444-2200-03ACBEF4D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" y="344902"/>
            <a:ext cx="1608980" cy="559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0AAD7F-D5D4-9288-6689-206E4F3AE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43" y="346018"/>
            <a:ext cx="1126774" cy="1527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41D778F-D0F8-5FEB-2393-AD3DA811B87D}"/>
              </a:ext>
            </a:extLst>
          </p:cNvPr>
          <p:cNvSpPr/>
          <p:nvPr/>
        </p:nvSpPr>
        <p:spPr>
          <a:xfrm>
            <a:off x="1359252" y="344902"/>
            <a:ext cx="304592" cy="152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B8EA4D-8099-0E36-F258-6726DE3B6D18}"/>
              </a:ext>
            </a:extLst>
          </p:cNvPr>
          <p:cNvSpPr txBox="1"/>
          <p:nvPr/>
        </p:nvSpPr>
        <p:spPr>
          <a:xfrm>
            <a:off x="407976" y="3964242"/>
            <a:ext cx="6790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Acceptance</a:t>
            </a:r>
            <a:r>
              <a:rPr lang="en-IT" sz="1200" dirty="0"/>
              <a:t>:  defined by pipe and barrel ecal</a:t>
            </a:r>
          </a:p>
          <a:p>
            <a:r>
              <a:rPr lang="en-IT" sz="1200" dirty="0"/>
              <a:t>                        minimize material budget with the use of composite materials</a:t>
            </a:r>
          </a:p>
          <a:p>
            <a:endParaRPr lang="en-IT" sz="800" dirty="0"/>
          </a:p>
          <a:p>
            <a:r>
              <a:rPr lang="en-IT" sz="1200" b="1" dirty="0">
                <a:solidFill>
                  <a:srgbClr val="C00000"/>
                </a:solidFill>
              </a:rPr>
              <a:t>Interferences</a:t>
            </a:r>
            <a:r>
              <a:rPr lang="en-IT" sz="1200" dirty="0"/>
              <a:t>: material budget concentrated beheind the barrel ecal and its support ring</a:t>
            </a:r>
          </a:p>
          <a:p>
            <a:r>
              <a:rPr lang="en-IT" sz="1200" dirty="0"/>
              <a:t>		readout electronics design in order to minimize the detector box volume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78159-E0B7-6789-6324-8E7E46B6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140" y="400588"/>
            <a:ext cx="2176977" cy="3399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3DB6D2-994B-FCD2-4319-5A8BCC6A6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8" y="1220589"/>
            <a:ext cx="2318280" cy="263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573B4C-7129-EE43-85B7-1EE702226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4658" y="661145"/>
            <a:ext cx="965556" cy="1091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FD7226-9FEC-C9E3-8FA4-6665B5DB6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266" y="422086"/>
            <a:ext cx="4002618" cy="33438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6D50C9-DEB4-D28A-757A-78165E5652F8}"/>
              </a:ext>
            </a:extLst>
          </p:cNvPr>
          <p:cNvSpPr/>
          <p:nvPr/>
        </p:nvSpPr>
        <p:spPr>
          <a:xfrm rot="19506271">
            <a:off x="1106867" y="1946712"/>
            <a:ext cx="273829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450BA6-745A-455C-4824-25769A122A84}"/>
              </a:ext>
            </a:extLst>
          </p:cNvPr>
          <p:cNvSpPr/>
          <p:nvPr/>
        </p:nvSpPr>
        <p:spPr>
          <a:xfrm rot="19506271">
            <a:off x="1043464" y="1903926"/>
            <a:ext cx="275985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58C7A0-47BD-5A36-4F34-AAD49A6876B3}"/>
              </a:ext>
            </a:extLst>
          </p:cNvPr>
          <p:cNvSpPr/>
          <p:nvPr/>
        </p:nvSpPr>
        <p:spPr>
          <a:xfrm rot="6225782">
            <a:off x="1115030" y="1610269"/>
            <a:ext cx="597559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618114-92AB-F58D-8B62-896DB9E67688}"/>
              </a:ext>
            </a:extLst>
          </p:cNvPr>
          <p:cNvSpPr/>
          <p:nvPr/>
        </p:nvSpPr>
        <p:spPr>
          <a:xfrm rot="16937045">
            <a:off x="1068561" y="1564922"/>
            <a:ext cx="562516" cy="471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B34F6ADE-D578-1173-5748-050BF013B27F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2750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FF9B8B1-B286-84D8-A379-3712AA26EDFA}"/>
              </a:ext>
            </a:extLst>
          </p:cNvPr>
          <p:cNvSpPr/>
          <p:nvPr/>
        </p:nvSpPr>
        <p:spPr>
          <a:xfrm>
            <a:off x="148981" y="490287"/>
            <a:ext cx="2945997" cy="4331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561252" y="-31962"/>
            <a:ext cx="191231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Photo-Detector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E16E9-12B2-BFA5-D60B-4E601CE14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597" y="551371"/>
            <a:ext cx="2059092" cy="1741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E3AD92-12D8-C39D-079B-9BC451AAFB07}"/>
              </a:ext>
            </a:extLst>
          </p:cNvPr>
          <p:cNvSpPr txBox="1"/>
          <p:nvPr/>
        </p:nvSpPr>
        <p:spPr>
          <a:xfrm>
            <a:off x="3301040" y="393677"/>
            <a:ext cx="2922595" cy="2200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>
                <a:solidFill>
                  <a:schemeClr val="accent1">
                    <a:lumMod val="75000"/>
                  </a:schemeClr>
                </a:solidFill>
              </a:rPr>
              <a:t>Photon Detector Unit (PDU)</a:t>
            </a:r>
            <a:r>
              <a:rPr lang="en-IT" sz="11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Compact to minimize space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4x    </a:t>
            </a:r>
            <a:r>
              <a:rPr lang="en-IT" sz="1100" dirty="0">
                <a:solidFill>
                  <a:srgbClr val="C00000"/>
                </a:solidFill>
              </a:rPr>
              <a:t>Hamamatsu S13361-3050HS</a:t>
            </a:r>
            <a:r>
              <a:rPr lang="en-IT" sz="1100" dirty="0"/>
              <a:t> SiPM arrays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4x    Front-End Boards (FEB) 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4x    ALCOR chip (ToT discrimination)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4 x   Annealing Circuitry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1x    Read-Out Board (RDO)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1x    Cooling plate (&lt; -30 C)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900BC-18D6-D2D4-3EC5-6150626330AF}"/>
              </a:ext>
            </a:extLst>
          </p:cNvPr>
          <p:cNvSpPr txBox="1"/>
          <p:nvPr/>
        </p:nvSpPr>
        <p:spPr>
          <a:xfrm>
            <a:off x="3303113" y="2706133"/>
            <a:ext cx="3082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A</a:t>
            </a:r>
            <a:r>
              <a:rPr lang="en-IT" sz="1200" dirty="0">
                <a:solidFill>
                  <a:srgbClr val="0070C0"/>
                </a:solidFill>
              </a:rPr>
              <a:t>ctive area is shaped to resemble the focal surface and best exploits the focalization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9DE6B-EC91-5ED3-8BF5-B57AF60B5C6B}"/>
              </a:ext>
            </a:extLst>
          </p:cNvPr>
          <p:cNvSpPr txBox="1"/>
          <p:nvPr/>
        </p:nvSpPr>
        <p:spPr>
          <a:xfrm>
            <a:off x="3378064" y="3237282"/>
            <a:ext cx="23150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>
                <a:solidFill>
                  <a:schemeClr val="accent1">
                    <a:lumMod val="75000"/>
                  </a:schemeClr>
                </a:solidFill>
              </a:rPr>
              <a:t>Detector box</a:t>
            </a:r>
            <a:r>
              <a:rPr lang="en-IT" sz="1100" dirty="0"/>
              <a:t>:</a:t>
            </a:r>
          </a:p>
          <a:p>
            <a:endParaRPr lang="en-IT" sz="600" dirty="0"/>
          </a:p>
          <a:p>
            <a:r>
              <a:rPr lang="en-IT" sz="600" dirty="0"/>
              <a:t>         </a:t>
            </a:r>
            <a:r>
              <a:rPr lang="en-IT" sz="1100" dirty="0"/>
              <a:t>Shaped to fit the space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Quartz window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Cooling for sensors and electronics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Power distributing patch pan</a:t>
            </a:r>
            <a:r>
              <a:rPr lang="en-IT" sz="1200" dirty="0"/>
              <a:t>el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Heat insulation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A38298-D2B4-68C7-DC32-A718BBA6B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20" y="736982"/>
            <a:ext cx="1962752" cy="27395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4E8721-CA74-8A50-8879-158AAA4BAD05}"/>
              </a:ext>
            </a:extLst>
          </p:cNvPr>
          <p:cNvSpPr txBox="1"/>
          <p:nvPr/>
        </p:nvSpPr>
        <p:spPr>
          <a:xfrm>
            <a:off x="140566" y="458185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H</a:t>
            </a:r>
            <a:r>
              <a:rPr lang="en-IT" sz="1000" dirty="0"/>
              <a:t>eat exchanger</a:t>
            </a:r>
          </a:p>
          <a:p>
            <a:r>
              <a:rPr lang="en-IT" sz="1000" dirty="0"/>
              <a:t>Cold plate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85C93-C972-28EC-50A6-CBB5960417CE}"/>
              </a:ext>
            </a:extLst>
          </p:cNvPr>
          <p:cNvSpPr txBox="1"/>
          <p:nvPr/>
        </p:nvSpPr>
        <p:spPr>
          <a:xfrm>
            <a:off x="1332930" y="469616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SiPM</a:t>
            </a:r>
            <a:r>
              <a:rPr lang="en-US" sz="1100" dirty="0"/>
              <a:t> array</a:t>
            </a:r>
            <a:endParaRPr lang="en-IT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C3AFB8-DBCC-9FC7-C3CD-EE93948EB637}"/>
              </a:ext>
            </a:extLst>
          </p:cNvPr>
          <p:cNvSpPr txBox="1"/>
          <p:nvPr/>
        </p:nvSpPr>
        <p:spPr>
          <a:xfrm>
            <a:off x="2224554" y="1654959"/>
            <a:ext cx="8194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Back-side</a:t>
            </a:r>
          </a:p>
          <a:p>
            <a:r>
              <a:rPr lang="en-US" sz="1100" dirty="0"/>
              <a:t>connectors</a:t>
            </a:r>
            <a:endParaRPr lang="en-IT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9B6BDB-9BAF-8557-7056-28A34AAA43B5}"/>
              </a:ext>
            </a:extLst>
          </p:cNvPr>
          <p:cNvSpPr txBox="1"/>
          <p:nvPr/>
        </p:nvSpPr>
        <p:spPr>
          <a:xfrm>
            <a:off x="2326973" y="2120266"/>
            <a:ext cx="6575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FEB</a:t>
            </a:r>
          </a:p>
          <a:p>
            <a:pPr algn="ctr"/>
            <a:r>
              <a:rPr lang="en-US" sz="1100" dirty="0"/>
              <a:t>(ALCOR)</a:t>
            </a:r>
            <a:endParaRPr lang="en-IT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21F76-3001-71E2-8772-779BBE0CE253}"/>
              </a:ext>
            </a:extLst>
          </p:cNvPr>
          <p:cNvSpPr txBox="1"/>
          <p:nvPr/>
        </p:nvSpPr>
        <p:spPr>
          <a:xfrm>
            <a:off x="2052354" y="2794025"/>
            <a:ext cx="9076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Service </a:t>
            </a:r>
          </a:p>
          <a:p>
            <a:pPr algn="ctr"/>
            <a:r>
              <a:rPr lang="en-US" sz="1100" dirty="0"/>
              <a:t> connections</a:t>
            </a:r>
            <a:endParaRPr lang="en-IT" sz="11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F63751-D2AA-5DBC-439B-A0DD85C1DB1A}"/>
              </a:ext>
            </a:extLst>
          </p:cNvPr>
          <p:cNvCxnSpPr>
            <a:cxnSpLocks/>
          </p:cNvCxnSpPr>
          <p:nvPr/>
        </p:nvCxnSpPr>
        <p:spPr>
          <a:xfrm flipV="1">
            <a:off x="573420" y="3080217"/>
            <a:ext cx="590205" cy="2367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5FA08E-2BEE-EAD8-9AB8-E3C5FFC4084A}"/>
              </a:ext>
            </a:extLst>
          </p:cNvPr>
          <p:cNvSpPr txBox="1"/>
          <p:nvPr/>
        </p:nvSpPr>
        <p:spPr>
          <a:xfrm>
            <a:off x="427376" y="2949412"/>
            <a:ext cx="441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RDO</a:t>
            </a:r>
            <a:endParaRPr lang="en-IT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41AEDC-AAB8-6F24-2EF3-C04481F58685}"/>
              </a:ext>
            </a:extLst>
          </p:cNvPr>
          <p:cNvSpPr txBox="1"/>
          <p:nvPr/>
        </p:nvSpPr>
        <p:spPr>
          <a:xfrm rot="20953031">
            <a:off x="1716446" y="1047961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chemeClr val="bg1"/>
                </a:solidFill>
              </a:rPr>
              <a:t>Flex PCB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3097B-75E1-9686-A42D-331E3E82E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799" y="2330135"/>
            <a:ext cx="2126889" cy="2618423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A057AEE-7931-D24D-66A0-DB5CED21B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56" y="3586433"/>
            <a:ext cx="1159539" cy="981148"/>
          </a:xfrm>
          <a:prstGeom prst="rect">
            <a:avLst/>
          </a:prstGeom>
        </p:spPr>
      </p:pic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2BD402E6-2B92-C4A0-858D-78A7ADEEF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271" y="3586433"/>
            <a:ext cx="927308" cy="978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CBD87-672D-63DE-1675-B02ABBA4295B}"/>
              </a:ext>
            </a:extLst>
          </p:cNvPr>
          <p:cNvSpPr txBox="1"/>
          <p:nvPr/>
        </p:nvSpPr>
        <p:spPr>
          <a:xfrm>
            <a:off x="524841" y="4568404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 array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67FC5-F606-1869-6C4E-996841BC520A}"/>
              </a:ext>
            </a:extLst>
          </p:cNvPr>
          <p:cNvSpPr txBox="1"/>
          <p:nvPr/>
        </p:nvSpPr>
        <p:spPr>
          <a:xfrm>
            <a:off x="1977056" y="4575671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 chip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AF1D16-BDD0-69E8-8CE6-A9946467B60B}"/>
              </a:ext>
            </a:extLst>
          </p:cNvPr>
          <p:cNvCxnSpPr>
            <a:cxnSpLocks/>
          </p:cNvCxnSpPr>
          <p:nvPr/>
        </p:nvCxnSpPr>
        <p:spPr>
          <a:xfrm flipV="1">
            <a:off x="235518" y="907501"/>
            <a:ext cx="0" cy="2488802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82646D7-CCF6-4EF6-39A3-9B42E8255BAE}"/>
              </a:ext>
            </a:extLst>
          </p:cNvPr>
          <p:cNvSpPr txBox="1"/>
          <p:nvPr/>
        </p:nvSpPr>
        <p:spPr>
          <a:xfrm>
            <a:off x="218285" y="2039443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FF0000"/>
                </a:solidFill>
              </a:rPr>
              <a:t>14 cm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9AF60B-A0D4-BF1A-1413-428FC547F1B9}"/>
              </a:ext>
            </a:extLst>
          </p:cNvPr>
          <p:cNvCxnSpPr/>
          <p:nvPr/>
        </p:nvCxnSpPr>
        <p:spPr>
          <a:xfrm>
            <a:off x="1495425" y="1727200"/>
            <a:ext cx="0" cy="1146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B365C0-FCDE-0575-3A7E-2216745F091D}"/>
              </a:ext>
            </a:extLst>
          </p:cNvPr>
          <p:cNvCxnSpPr>
            <a:cxnSpLocks/>
          </p:cNvCxnSpPr>
          <p:nvPr/>
        </p:nvCxnSpPr>
        <p:spPr>
          <a:xfrm>
            <a:off x="1025525" y="1577975"/>
            <a:ext cx="88900" cy="129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B9871B-7A53-3866-4F10-8643B2F28416}"/>
              </a:ext>
            </a:extLst>
          </p:cNvPr>
          <p:cNvCxnSpPr>
            <a:cxnSpLocks/>
          </p:cNvCxnSpPr>
          <p:nvPr/>
        </p:nvCxnSpPr>
        <p:spPr>
          <a:xfrm>
            <a:off x="881843" y="1540639"/>
            <a:ext cx="100168" cy="1073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94D420F-4906-9AAE-E168-F33923CA234E}"/>
              </a:ext>
            </a:extLst>
          </p:cNvPr>
          <p:cNvCxnSpPr>
            <a:cxnSpLocks/>
          </p:cNvCxnSpPr>
          <p:nvPr/>
        </p:nvCxnSpPr>
        <p:spPr>
          <a:xfrm>
            <a:off x="1327010" y="1654959"/>
            <a:ext cx="30124" cy="13202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801BA2-CF67-A914-A72C-8F1C2FE7BA2C}"/>
              </a:ext>
            </a:extLst>
          </p:cNvPr>
          <p:cNvCxnSpPr>
            <a:cxnSpLocks/>
          </p:cNvCxnSpPr>
          <p:nvPr/>
        </p:nvCxnSpPr>
        <p:spPr>
          <a:xfrm>
            <a:off x="1156282" y="1422118"/>
            <a:ext cx="93152" cy="178890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FD44441-A660-AD67-BF3E-8CC203572488}"/>
              </a:ext>
            </a:extLst>
          </p:cNvPr>
          <p:cNvCxnSpPr>
            <a:cxnSpLocks/>
          </p:cNvCxnSpPr>
          <p:nvPr/>
        </p:nvCxnSpPr>
        <p:spPr>
          <a:xfrm>
            <a:off x="3299761" y="2177903"/>
            <a:ext cx="127514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BA1ED0-9ABF-4E4F-54B3-558C5A5BCF5A}"/>
              </a:ext>
            </a:extLst>
          </p:cNvPr>
          <p:cNvCxnSpPr>
            <a:cxnSpLocks/>
          </p:cNvCxnSpPr>
          <p:nvPr/>
        </p:nvCxnSpPr>
        <p:spPr>
          <a:xfrm>
            <a:off x="3302423" y="1369821"/>
            <a:ext cx="127514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F58561D0-1F33-E16F-934E-1EB2EA3625D7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538706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D21831A-9988-A923-FED4-A4E9B5734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68" y="560301"/>
            <a:ext cx="8471352" cy="40271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328053" y="-31962"/>
            <a:ext cx="237872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Radiation Tolerance Studies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F58561D0-1F33-E16F-934E-1EB2EA3625D7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897005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777527" y="-31962"/>
            <a:ext cx="147976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Prototype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7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63AD2-1B97-B29B-EA7B-C1EC4192D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58" y="1086647"/>
            <a:ext cx="6714191" cy="3861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3186BE-DF62-55EB-7496-53AB8A8D6DE8}"/>
              </a:ext>
            </a:extLst>
          </p:cNvPr>
          <p:cNvSpPr txBox="1"/>
          <p:nvPr/>
        </p:nvSpPr>
        <p:spPr>
          <a:xfrm flipH="1">
            <a:off x="472698" y="400954"/>
            <a:ext cx="605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00" dirty="0"/>
              <a:t>On axis optics to minimize the active area, single or double radiator imaging</a:t>
            </a:r>
          </a:p>
          <a:p>
            <a:endParaRPr lang="en-IT" sz="400" dirty="0"/>
          </a:p>
          <a:p>
            <a:r>
              <a:rPr lang="en-IT" sz="1300" dirty="0"/>
              <a:t>Vacuum technology &amp; recovery system for efficient gas exchange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4C6CE8-F1E1-4D4B-5781-603A1380E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731" y="2719660"/>
            <a:ext cx="1665362" cy="22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56A72E-A7A5-7090-AEE9-00BF0ED54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942" y="469249"/>
            <a:ext cx="1600200" cy="2057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D7D77B-B691-4AC7-B72F-C83F26119BC5}"/>
              </a:ext>
            </a:extLst>
          </p:cNvPr>
          <p:cNvSpPr txBox="1"/>
          <p:nvPr/>
        </p:nvSpPr>
        <p:spPr>
          <a:xfrm>
            <a:off x="7056313" y="259501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1</a:t>
            </a:r>
            <a:r>
              <a:rPr lang="en-IT" sz="1000" baseline="30000" dirty="0"/>
              <a:t>st</a:t>
            </a:r>
            <a:r>
              <a:rPr lang="en-IT" sz="1000" dirty="0"/>
              <a:t> chamber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2C1A2-1205-1C16-02DD-3D7544127D84}"/>
              </a:ext>
            </a:extLst>
          </p:cNvPr>
          <p:cNvSpPr txBox="1"/>
          <p:nvPr/>
        </p:nvSpPr>
        <p:spPr>
          <a:xfrm>
            <a:off x="7056313" y="2500963"/>
            <a:ext cx="12554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G</a:t>
            </a:r>
            <a:r>
              <a:rPr lang="en-IT" sz="1000" dirty="0"/>
              <a:t>as recovery system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B2433A0D-42FD-B1CA-5108-259ECF5E708F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2185454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3C75C389-7DC7-26FF-D791-D03C331C5EC1}"/>
              </a:ext>
            </a:extLst>
          </p:cNvPr>
          <p:cNvSpPr/>
          <p:nvPr/>
        </p:nvSpPr>
        <p:spPr>
          <a:xfrm>
            <a:off x="3622397" y="1022688"/>
            <a:ext cx="2926772" cy="3820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6C5AE36-6B9E-7C00-AA65-54BF19588B54}"/>
              </a:ext>
            </a:extLst>
          </p:cNvPr>
          <p:cNvGrpSpPr/>
          <p:nvPr/>
        </p:nvGrpSpPr>
        <p:grpSpPr>
          <a:xfrm>
            <a:off x="63967" y="796093"/>
            <a:ext cx="3987655" cy="4290965"/>
            <a:chOff x="69574" y="1063487"/>
            <a:chExt cx="5316873" cy="5721287"/>
          </a:xfrm>
        </p:grpSpPr>
        <p:pic>
          <p:nvPicPr>
            <p:cNvPr id="47" name="Picture 46" descr="IMG_20220911_112342.jpg">
              <a:extLst>
                <a:ext uri="{FF2B5EF4-FFF2-40B4-BE49-F238E27FC236}">
                  <a16:creationId xmlns:a16="http://schemas.microsoft.com/office/drawing/2014/main" id="{C83386DB-61AD-0521-3133-779AFFC0D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78289" y="1801059"/>
              <a:ext cx="5657473" cy="4243105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187D25D-A5F9-4D00-FA5C-A2AC545D997D}"/>
                </a:ext>
              </a:extLst>
            </p:cNvPr>
            <p:cNvSpPr/>
            <p:nvPr/>
          </p:nvSpPr>
          <p:spPr>
            <a:xfrm>
              <a:off x="69574" y="1063487"/>
              <a:ext cx="4670345" cy="3253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013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816BB5-D6F8-C3EF-FD51-D0D490D56441}"/>
                </a:ext>
              </a:extLst>
            </p:cNvPr>
            <p:cNvSpPr/>
            <p:nvPr/>
          </p:nvSpPr>
          <p:spPr>
            <a:xfrm>
              <a:off x="304840" y="6459453"/>
              <a:ext cx="5081607" cy="3253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013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805291" y="-31962"/>
            <a:ext cx="142423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2023 Test-beam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024438C0-7844-C0B1-5C89-31197B96D898}"/>
              </a:ext>
            </a:extLst>
          </p:cNvPr>
          <p:cNvSpPr/>
          <p:nvPr/>
        </p:nvSpPr>
        <p:spPr>
          <a:xfrm>
            <a:off x="2781344" y="1268482"/>
            <a:ext cx="366927" cy="212924"/>
          </a:xfrm>
          <a:prstGeom prst="wedgeRectCallout">
            <a:avLst>
              <a:gd name="adj1" fmla="val -47168"/>
              <a:gd name="adj2" fmla="val 11062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FA1182-CDAD-2201-A927-0FF26041E7D1}"/>
              </a:ext>
            </a:extLst>
          </p:cNvPr>
          <p:cNvSpPr txBox="1"/>
          <p:nvPr/>
        </p:nvSpPr>
        <p:spPr>
          <a:xfrm>
            <a:off x="2765031" y="1273656"/>
            <a:ext cx="412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GEM</a:t>
            </a:r>
          </a:p>
        </p:txBody>
      </p:sp>
      <p:sp>
        <p:nvSpPr>
          <p:cNvPr id="30" name="Rectangular Callout 29">
            <a:extLst>
              <a:ext uri="{FF2B5EF4-FFF2-40B4-BE49-F238E27FC236}">
                <a16:creationId xmlns:a16="http://schemas.microsoft.com/office/drawing/2014/main" id="{6DF3A1DF-5B17-3D06-6FCA-D9163AE04527}"/>
              </a:ext>
            </a:extLst>
          </p:cNvPr>
          <p:cNvSpPr/>
          <p:nvPr/>
        </p:nvSpPr>
        <p:spPr>
          <a:xfrm>
            <a:off x="647412" y="3535597"/>
            <a:ext cx="366927" cy="212924"/>
          </a:xfrm>
          <a:prstGeom prst="wedgeRectCallout">
            <a:avLst>
              <a:gd name="adj1" fmla="val -37417"/>
              <a:gd name="adj2" fmla="val -12183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02F024-F572-1D2F-5BE3-E583BFC28F09}"/>
              </a:ext>
            </a:extLst>
          </p:cNvPr>
          <p:cNvSpPr txBox="1"/>
          <p:nvPr/>
        </p:nvSpPr>
        <p:spPr>
          <a:xfrm>
            <a:off x="631099" y="3540772"/>
            <a:ext cx="412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GEM</a:t>
            </a:r>
          </a:p>
        </p:txBody>
      </p:sp>
      <p:sp>
        <p:nvSpPr>
          <p:cNvPr id="32" name="Rectangular Callout 31">
            <a:extLst>
              <a:ext uri="{FF2B5EF4-FFF2-40B4-BE49-F238E27FC236}">
                <a16:creationId xmlns:a16="http://schemas.microsoft.com/office/drawing/2014/main" id="{7BF58CAE-4215-9BC8-944C-AE64DDCB96D3}"/>
              </a:ext>
            </a:extLst>
          </p:cNvPr>
          <p:cNvSpPr/>
          <p:nvPr/>
        </p:nvSpPr>
        <p:spPr>
          <a:xfrm>
            <a:off x="658346" y="2138968"/>
            <a:ext cx="516065" cy="196145"/>
          </a:xfrm>
          <a:prstGeom prst="wedgeRectCallout">
            <a:avLst>
              <a:gd name="adj1" fmla="val 48721"/>
              <a:gd name="adj2" fmla="val 9101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841226-D778-981A-CFD2-96B3C6C6E972}"/>
              </a:ext>
            </a:extLst>
          </p:cNvPr>
          <p:cNvSpPr txBox="1"/>
          <p:nvPr/>
        </p:nvSpPr>
        <p:spPr>
          <a:xfrm>
            <a:off x="647413" y="2127363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MAPMTs</a:t>
            </a:r>
          </a:p>
        </p:txBody>
      </p:sp>
      <p:sp>
        <p:nvSpPr>
          <p:cNvPr id="34" name="Rectangular Callout 33">
            <a:extLst>
              <a:ext uri="{FF2B5EF4-FFF2-40B4-BE49-F238E27FC236}">
                <a16:creationId xmlns:a16="http://schemas.microsoft.com/office/drawing/2014/main" id="{A33C4BD7-7247-0EC3-A6BA-753A64EC6EEE}"/>
              </a:ext>
            </a:extLst>
          </p:cNvPr>
          <p:cNvSpPr/>
          <p:nvPr/>
        </p:nvSpPr>
        <p:spPr>
          <a:xfrm>
            <a:off x="452270" y="2360292"/>
            <a:ext cx="516065" cy="196145"/>
          </a:xfrm>
          <a:prstGeom prst="wedgeRectCallout">
            <a:avLst>
              <a:gd name="adj1" fmla="val 82232"/>
              <a:gd name="adj2" fmla="val 1031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2E9B79-3682-6D7A-10C1-2D3959DA5C56}"/>
              </a:ext>
            </a:extLst>
          </p:cNvPr>
          <p:cNvSpPr txBox="1"/>
          <p:nvPr/>
        </p:nvSpPr>
        <p:spPr>
          <a:xfrm>
            <a:off x="441336" y="2348687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Aerogel</a:t>
            </a:r>
          </a:p>
        </p:txBody>
      </p:sp>
      <p:sp>
        <p:nvSpPr>
          <p:cNvPr id="36" name="Rectangular Callout 35">
            <a:extLst>
              <a:ext uri="{FF2B5EF4-FFF2-40B4-BE49-F238E27FC236}">
                <a16:creationId xmlns:a16="http://schemas.microsoft.com/office/drawing/2014/main" id="{67FA5C24-7634-7233-F32D-C1CA1C78AB38}"/>
              </a:ext>
            </a:extLst>
          </p:cNvPr>
          <p:cNvSpPr/>
          <p:nvPr/>
        </p:nvSpPr>
        <p:spPr>
          <a:xfrm>
            <a:off x="1213969" y="1885492"/>
            <a:ext cx="652279" cy="196145"/>
          </a:xfrm>
          <a:prstGeom prst="wedgeRectCallout">
            <a:avLst>
              <a:gd name="adj1" fmla="val -1919"/>
              <a:gd name="adj2" fmla="val 11838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1876C6-97BE-D5AE-224A-C5B0701A28E2}"/>
              </a:ext>
            </a:extLst>
          </p:cNvPr>
          <p:cNvSpPr txBox="1"/>
          <p:nvPr/>
        </p:nvSpPr>
        <p:spPr>
          <a:xfrm>
            <a:off x="1234584" y="1873888"/>
            <a:ext cx="679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Gas Vessel</a:t>
            </a:r>
          </a:p>
        </p:txBody>
      </p:sp>
      <p:pic>
        <p:nvPicPr>
          <p:cNvPr id="41" name="Picture 40" descr="rings.jpg">
            <a:extLst>
              <a:ext uri="{FF2B5EF4-FFF2-40B4-BE49-F238E27FC236}">
                <a16:creationId xmlns:a16="http://schemas.microsoft.com/office/drawing/2014/main" id="{743AB7C2-3479-D548-6521-7E6323D13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94" y="1675227"/>
            <a:ext cx="2547621" cy="2520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4E6C5A-3F92-4FEB-EB1B-4370807D860B}"/>
              </a:ext>
            </a:extLst>
          </p:cNvPr>
          <p:cNvGrpSpPr/>
          <p:nvPr/>
        </p:nvGrpSpPr>
        <p:grpSpPr>
          <a:xfrm>
            <a:off x="6970666" y="349201"/>
            <a:ext cx="1927235" cy="4384314"/>
            <a:chOff x="6882395" y="563909"/>
            <a:chExt cx="1927235" cy="4384314"/>
          </a:xfrm>
        </p:grpSpPr>
        <p:pic>
          <p:nvPicPr>
            <p:cNvPr id="38" name="Picture 37" descr="reso_vs_N.jpg">
              <a:extLst>
                <a:ext uri="{FF2B5EF4-FFF2-40B4-BE49-F238E27FC236}">
                  <a16:creationId xmlns:a16="http://schemas.microsoft.com/office/drawing/2014/main" id="{FFED854F-4635-A8A5-08B5-EF95CE58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395" y="563909"/>
              <a:ext cx="1927235" cy="438431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34A67E-E224-4163-BF6F-2212B3A717C0}"/>
                </a:ext>
              </a:extLst>
            </p:cNvPr>
            <p:cNvSpPr txBox="1"/>
            <p:nvPr/>
          </p:nvSpPr>
          <p:spPr>
            <a:xfrm>
              <a:off x="7331169" y="1273656"/>
              <a:ext cx="12490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Expected SPE ~ 1 </a:t>
              </a:r>
              <a:r>
                <a:rPr lang="en-US" sz="900" dirty="0" err="1">
                  <a:solidFill>
                    <a:srgbClr val="FF0000"/>
                  </a:solidFill>
                </a:rPr>
                <a:t>mrad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A98243B-76A2-36D3-0FB7-78DF9D9C2050}"/>
                </a:ext>
              </a:extLst>
            </p:cNvPr>
            <p:cNvSpPr txBox="1"/>
            <p:nvPr/>
          </p:nvSpPr>
          <p:spPr>
            <a:xfrm>
              <a:off x="7366117" y="3360095"/>
              <a:ext cx="12490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Expected SPE ~ 3 </a:t>
              </a:r>
              <a:r>
                <a:rPr lang="en-US" sz="900" dirty="0" err="1">
                  <a:solidFill>
                    <a:srgbClr val="FF0000"/>
                  </a:solidFill>
                </a:rPr>
                <a:t>mrad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460A9B3-AF2F-E13B-C62B-A8F10CBDDE3C}"/>
                    </a:ext>
                  </a:extLst>
                </p:cNvPr>
                <p:cNvSpPr txBox="1"/>
                <p:nvPr/>
              </p:nvSpPr>
              <p:spPr>
                <a:xfrm>
                  <a:off x="7272341" y="2056148"/>
                  <a:ext cx="187552" cy="2308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✓</m:t>
                        </m:r>
                      </m:oMath>
                    </m:oMathPara>
                  </a14:m>
                  <a:endParaRPr lang="en-IT" sz="15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460A9B3-AF2F-E13B-C62B-A8F10CBDDE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41" y="2056148"/>
                  <a:ext cx="187552" cy="230832"/>
                </a:xfrm>
                <a:prstGeom prst="rect">
                  <a:avLst/>
                </a:prstGeom>
                <a:blipFill>
                  <a:blip r:embed="rId6"/>
                  <a:stretch>
                    <a:fillRect l="-25000" r="-25000" b="-5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BB6E79C-D989-5D2E-B14A-C8391E91E50D}"/>
                    </a:ext>
                  </a:extLst>
                </p:cNvPr>
                <p:cNvSpPr txBox="1"/>
                <p:nvPr/>
              </p:nvSpPr>
              <p:spPr>
                <a:xfrm>
                  <a:off x="7272341" y="4344239"/>
                  <a:ext cx="187552" cy="2308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✓</m:t>
                        </m:r>
                      </m:oMath>
                    </m:oMathPara>
                  </a14:m>
                  <a:endParaRPr lang="en-IT" sz="1500" b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BB6E79C-D989-5D2E-B14A-C8391E91E5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41" y="4344239"/>
                  <a:ext cx="187552" cy="230832"/>
                </a:xfrm>
                <a:prstGeom prst="rect">
                  <a:avLst/>
                </a:prstGeom>
                <a:blipFill>
                  <a:blip r:embed="rId7"/>
                  <a:stretch>
                    <a:fillRect l="-25000" r="-25000" b="-1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52FDD84-216B-B409-3B65-0F2E4C1DBEF9}"/>
              </a:ext>
            </a:extLst>
          </p:cNvPr>
          <p:cNvSpPr txBox="1"/>
          <p:nvPr/>
        </p:nvSpPr>
        <p:spPr>
          <a:xfrm>
            <a:off x="234296" y="373133"/>
            <a:ext cx="66246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Operative prototype commissioned. D</a:t>
            </a:r>
            <a:r>
              <a:rPr lang="en-IT" sz="1300" dirty="0"/>
              <a:t>ouble ring imaging achieved. Performance in line</a:t>
            </a:r>
          </a:p>
          <a:p>
            <a:r>
              <a:rPr lang="en-IT" sz="400" dirty="0"/>
              <a:t> </a:t>
            </a:r>
          </a:p>
          <a:p>
            <a:r>
              <a:rPr lang="en-IT" sz="1300" dirty="0"/>
              <a:t>with expectations except for aerogel single-photon angular resolution (worse by a factor ~ 1.5)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FB1129-F3BD-BE6A-6B0B-5526B076DD74}"/>
              </a:ext>
            </a:extLst>
          </p:cNvPr>
          <p:cNvSpPr txBox="1"/>
          <p:nvPr/>
        </p:nvSpPr>
        <p:spPr>
          <a:xfrm>
            <a:off x="4092523" y="4288987"/>
            <a:ext cx="1782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Gas ring coverage: 60%</a:t>
            </a:r>
          </a:p>
          <a:p>
            <a:r>
              <a:rPr lang="en-IT" sz="1100" dirty="0"/>
              <a:t>Aerogel ring coverage: 40 %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38E588B-5434-C322-B450-A04B545D7900}"/>
              </a:ext>
            </a:extLst>
          </p:cNvPr>
          <p:cNvSpPr txBox="1"/>
          <p:nvPr/>
        </p:nvSpPr>
        <p:spPr>
          <a:xfrm>
            <a:off x="3962119" y="1078793"/>
            <a:ext cx="23711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Reference readout from CLAS12 RICH:</a:t>
            </a:r>
          </a:p>
          <a:p>
            <a:r>
              <a:rPr lang="en-IT" sz="1100" dirty="0"/>
              <a:t>H13700 MA-PMTs + ALCOR3 ToT chip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95A1C09-466C-736F-75A4-8B0FBEDB97C9}"/>
              </a:ext>
            </a:extLst>
          </p:cNvPr>
          <p:cNvSpPr/>
          <p:nvPr/>
        </p:nvSpPr>
        <p:spPr>
          <a:xfrm>
            <a:off x="3623664" y="1017497"/>
            <a:ext cx="2926771" cy="3825570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2E67-C994-7A6F-7822-9D93F38F74F3}"/>
              </a:ext>
            </a:extLst>
          </p:cNvPr>
          <p:cNvSpPr txBox="1"/>
          <p:nvPr/>
        </p:nvSpPr>
        <p:spPr>
          <a:xfrm>
            <a:off x="6914666" y="4761333"/>
            <a:ext cx="1983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O</a:t>
            </a:r>
            <a:r>
              <a:rPr lang="en-GB" sz="1000" dirty="0"/>
              <a:t>p</a:t>
            </a:r>
            <a:r>
              <a:rPr lang="en-IT" sz="1000" dirty="0"/>
              <a:t>tics at variance with respect EIC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05DAAD75-B806-02E3-0BC3-E00DC037A5EF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491341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2EBE2A-A828-2CD1-AA7F-411CC8A71BF3}"/>
              </a:ext>
            </a:extLst>
          </p:cNvPr>
          <p:cNvSpPr/>
          <p:nvPr/>
        </p:nvSpPr>
        <p:spPr>
          <a:xfrm>
            <a:off x="-1" y="1054109"/>
            <a:ext cx="2831777" cy="37562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B384C7-C0A0-B2A2-BA2B-ACF839B812CC}"/>
              </a:ext>
            </a:extLst>
          </p:cNvPr>
          <p:cNvSpPr/>
          <p:nvPr/>
        </p:nvSpPr>
        <p:spPr>
          <a:xfrm>
            <a:off x="2939152" y="1054108"/>
            <a:ext cx="3479287" cy="37562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6FC741-39A2-D678-A09F-F3830975A203}"/>
              </a:ext>
            </a:extLst>
          </p:cNvPr>
          <p:cNvSpPr/>
          <p:nvPr/>
        </p:nvSpPr>
        <p:spPr>
          <a:xfrm>
            <a:off x="6527312" y="1042539"/>
            <a:ext cx="2616688" cy="37562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584257" y="-31962"/>
            <a:ext cx="186634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SiPM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Detection Plane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9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19CE4-7174-94FC-37F5-6604314D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695" y="1108922"/>
            <a:ext cx="2537051" cy="3532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A882CD-669A-55B7-1F2C-09AFA588E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41646"/>
            <a:ext cx="2831777" cy="3305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3C2A7-5770-D379-0917-A0D537842EEE}"/>
              </a:ext>
            </a:extLst>
          </p:cNvPr>
          <p:cNvSpPr txBox="1"/>
          <p:nvPr/>
        </p:nvSpPr>
        <p:spPr>
          <a:xfrm>
            <a:off x="699894" y="423202"/>
            <a:ext cx="2234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b="1" dirty="0">
                <a:solidFill>
                  <a:srgbClr val="C00000"/>
                </a:solidFill>
              </a:rPr>
              <a:t>Photon Detection Unit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S</a:t>
            </a:r>
            <a:r>
              <a:rPr lang="en-IT" sz="1400" b="1" dirty="0">
                <a:solidFill>
                  <a:srgbClr val="C00000"/>
                </a:solidFill>
              </a:rPr>
              <a:t>treaming readout mode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C951C1-B157-2AAD-381C-40A17CA3C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449" y="1241646"/>
            <a:ext cx="3436155" cy="3305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2FDDDF-49E0-F263-AE21-1841042F8BBE}"/>
              </a:ext>
            </a:extLst>
          </p:cNvPr>
          <p:cNvSpPr txBox="1"/>
          <p:nvPr/>
        </p:nvSpPr>
        <p:spPr>
          <a:xfrm>
            <a:off x="3819509" y="379609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Readout Box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8 PDUs, 2048 channels</a:t>
            </a:r>
            <a:endParaRPr lang="en-IT" sz="14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BDA10-9995-BA26-FC5C-94220E5B9B42}"/>
              </a:ext>
            </a:extLst>
          </p:cNvPr>
          <p:cNvSpPr txBox="1"/>
          <p:nvPr/>
        </p:nvSpPr>
        <p:spPr>
          <a:xfrm>
            <a:off x="6930619" y="348241"/>
            <a:ext cx="204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Prototype 2023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Working </a:t>
            </a:r>
            <a:r>
              <a:rPr lang="en-US" sz="1400" b="1" dirty="0" err="1">
                <a:solidFill>
                  <a:srgbClr val="C00000"/>
                </a:solidFill>
              </a:rPr>
              <a:t>Pooint</a:t>
            </a:r>
            <a:r>
              <a:rPr lang="en-US" sz="1400" b="1" dirty="0">
                <a:solidFill>
                  <a:srgbClr val="C00000"/>
                </a:solidFill>
              </a:rPr>
              <a:t> -40:-20 C</a:t>
            </a:r>
            <a:endParaRPr lang="en-IT" sz="1400" b="1" dirty="0">
              <a:solidFill>
                <a:srgbClr val="C00000"/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D87F9620-50A7-D8B2-E011-E8098725A7EF}"/>
              </a:ext>
            </a:extLst>
          </p:cNvPr>
          <p:cNvSpPr txBox="1">
            <a:spLocks noGrp="1"/>
          </p:cNvSpPr>
          <p:nvPr/>
        </p:nvSpPr>
        <p:spPr>
          <a:xfrm>
            <a:off x="2445417" y="4893665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STRONG2020 Annual Meeting - 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392547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107787</TotalTime>
  <Words>1000</Words>
  <Application>Microsoft Macintosh PowerPoint</Application>
  <PresentationFormat>On-screen Show (16:9)</PresentationFormat>
  <Paragraphs>216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1506</cp:revision>
  <dcterms:created xsi:type="dcterms:W3CDTF">2012-03-30T13:12:09Z</dcterms:created>
  <dcterms:modified xsi:type="dcterms:W3CDTF">2024-06-19T09:44:25Z</dcterms:modified>
</cp:coreProperties>
</file>