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624" r:id="rId2"/>
    <p:sldId id="655" r:id="rId3"/>
    <p:sldId id="928" r:id="rId4"/>
    <p:sldId id="616" r:id="rId5"/>
    <p:sldId id="925" r:id="rId6"/>
    <p:sldId id="929" r:id="rId7"/>
    <p:sldId id="930" r:id="rId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5F701"/>
    <a:srgbClr val="E424EA"/>
    <a:srgbClr val="FCBA78"/>
    <a:srgbClr val="4CDE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743" autoAdjust="0"/>
    <p:restoredTop sz="98088" autoAdjust="0"/>
  </p:normalViewPr>
  <p:slideViewPr>
    <p:cSldViewPr snapToGrid="0" snapToObjects="1">
      <p:cViewPr varScale="1">
        <p:scale>
          <a:sx n="128" d="100"/>
          <a:sy n="128" d="100"/>
        </p:scale>
        <p:origin x="220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0EE8B9-7048-E245-BE2F-1374BE5408F2}" type="datetimeFigureOut">
              <a:rPr lang="en-US" smtClean="0"/>
              <a:t>11/9/21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4CCEFC-6E8B-B743-AFE9-4C5BF3F94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0510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686146-0E38-724C-8F8F-8FF46B4BA8C5}" type="datetimeFigureOut">
              <a:rPr lang="en-US" smtClean="0"/>
              <a:pPr/>
              <a:t>11/9/21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38A572-61CB-384F-BB4C-DB6F1BE60B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25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6A390-F353-A942-B1EC-182107C9CD39}" type="datetime1">
              <a:rPr lang="it-IT" smtClean="0"/>
              <a:t>09/11/21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135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1F51A-CE5E-E748-A830-FE93B106B54D}" type="datetime1">
              <a:rPr lang="it-IT" smtClean="0"/>
              <a:t>09/11/21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308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213CC-B590-AC47-B794-68704C5FB3E1}" type="datetime1">
              <a:rPr lang="it-IT" smtClean="0"/>
              <a:t>09/11/21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074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3DCEC6-B19E-384D-B71E-62CC78295F4A}" type="datetime1">
              <a:rPr lang="it-IT" smtClean="0"/>
              <a:t>09/11/21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87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6AF78-90E5-BE43-819D-C3FB19FF949B}" type="datetime1">
              <a:rPr lang="it-IT" smtClean="0"/>
              <a:t>09/11/21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155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7D95-F0E3-E247-BCE0-771CD02EEEE6}" type="datetime1">
              <a:rPr lang="it-IT" smtClean="0"/>
              <a:t>09/11/21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5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EF577-23AC-354A-A7DE-66F64868466C}" type="datetime1">
              <a:rPr lang="it-IT" smtClean="0"/>
              <a:t>09/11/21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76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92E39-976D-7647-8E52-FDC2C48B6F36}" type="datetime1">
              <a:rPr lang="it-IT" smtClean="0"/>
              <a:t>09/11/21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126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6C3CF-3BBA-FF44-99FE-581A4605639B}" type="datetime1">
              <a:rPr lang="it-IT" smtClean="0"/>
              <a:t>09/11/21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839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7B41D-237A-5847-AF91-4703BAB8DA8F}" type="datetime1">
              <a:rPr lang="it-IT" smtClean="0"/>
              <a:t>09/11/21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5434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E6A13E-44B7-0F48-B289-6CB9735EB302}" type="datetime1">
              <a:rPr lang="it-IT" smtClean="0"/>
              <a:t>09/11/21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99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D5165-5239-3648-9EB3-6D0B1CB4855A}" type="datetime1">
              <a:rPr lang="it-IT" smtClean="0"/>
              <a:t>09/11/21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C16C-400F-8248-B8F2-AE48922CC2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1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7" Type="http://schemas.openxmlformats.org/officeDocument/2006/relationships/image" Target="../media/image2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5152826C-C80B-CF4D-944D-8530D8800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887" y="1341534"/>
            <a:ext cx="5699077" cy="33078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767" y="4836909"/>
            <a:ext cx="5654828" cy="14006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sz="1600" b="1" dirty="0" err="1"/>
              <a:t>dRICH</a:t>
            </a:r>
            <a:r>
              <a:rPr lang="it-IT" sz="1600" b="1" dirty="0"/>
              <a:t>:  </a:t>
            </a:r>
            <a:r>
              <a:rPr lang="it-IT" sz="1600" b="1" dirty="0" err="1"/>
              <a:t>effective</a:t>
            </a:r>
            <a:r>
              <a:rPr lang="it-IT" sz="1600" b="1" dirty="0"/>
              <a:t> </a:t>
            </a:r>
            <a:r>
              <a:rPr lang="it-IT" sz="1600" b="1" dirty="0" err="1"/>
              <a:t>solution</a:t>
            </a:r>
            <a:r>
              <a:rPr lang="it-IT" sz="1600" b="1" dirty="0"/>
              <a:t>, part of EIC </a:t>
            </a:r>
            <a:r>
              <a:rPr lang="it-IT" sz="1600" b="1" dirty="0" err="1"/>
              <a:t>reference</a:t>
            </a:r>
            <a:r>
              <a:rPr lang="it-IT" sz="1600" b="1" dirty="0"/>
              <a:t> detector</a:t>
            </a:r>
          </a:p>
          <a:p>
            <a:pPr>
              <a:lnSpc>
                <a:spcPct val="120000"/>
              </a:lnSpc>
            </a:pPr>
            <a:endParaRPr lang="it-IT" sz="800" b="1" dirty="0"/>
          </a:p>
          <a:p>
            <a:pPr>
              <a:lnSpc>
                <a:spcPct val="120000"/>
              </a:lnSpc>
            </a:pPr>
            <a:r>
              <a:rPr lang="it-IT" sz="1600" dirty="0" err="1"/>
              <a:t>Radiators</a:t>
            </a:r>
            <a:r>
              <a:rPr lang="it-IT" sz="1600" dirty="0"/>
              <a:t>:   </a:t>
            </a:r>
            <a:r>
              <a:rPr lang="it-IT" sz="1600" dirty="0" err="1"/>
              <a:t>Aerogel</a:t>
            </a:r>
            <a:r>
              <a:rPr lang="it-IT" sz="1600" dirty="0"/>
              <a:t> (n</a:t>
            </a:r>
            <a:r>
              <a:rPr lang="it-IT" sz="1600" baseline="-25000" dirty="0"/>
              <a:t>AERO</a:t>
            </a:r>
            <a:r>
              <a:rPr lang="it-IT" sz="1600" dirty="0"/>
              <a:t>~1.02) +  Gas (n</a:t>
            </a:r>
            <a:r>
              <a:rPr lang="it-IT" sz="1600" baseline="-25000" dirty="0"/>
              <a:t>C2F6 </a:t>
            </a:r>
            <a:r>
              <a:rPr lang="it-IT" sz="1600" dirty="0"/>
              <a:t>~</a:t>
            </a:r>
            <a:r>
              <a:rPr lang="it-IT" sz="1600" baseline="-25000" dirty="0"/>
              <a:t> </a:t>
            </a:r>
            <a:r>
              <a:rPr lang="it-IT" sz="1600" dirty="0"/>
              <a:t>1.0008)</a:t>
            </a:r>
          </a:p>
          <a:p>
            <a:pPr>
              <a:lnSpc>
                <a:spcPct val="120000"/>
              </a:lnSpc>
            </a:pPr>
            <a:endParaRPr lang="it-IT" sz="1600" dirty="0"/>
          </a:p>
          <a:p>
            <a:pPr>
              <a:lnSpc>
                <a:spcPct val="120000"/>
              </a:lnSpc>
            </a:pPr>
            <a:r>
              <a:rPr lang="it-IT" sz="1600" dirty="0"/>
              <a:t>Detector:    0.5 m</a:t>
            </a:r>
            <a:r>
              <a:rPr lang="it-IT" sz="1600" baseline="30000" dirty="0"/>
              <a:t>2</a:t>
            </a:r>
            <a:r>
              <a:rPr lang="it-IT" sz="1600" dirty="0"/>
              <a:t>/</a:t>
            </a:r>
            <a:r>
              <a:rPr lang="it-IT" sz="1600" dirty="0" err="1"/>
              <a:t>sector</a:t>
            </a:r>
            <a:r>
              <a:rPr lang="it-IT" sz="1600" dirty="0"/>
              <a:t> , 3x3 mm</a:t>
            </a:r>
            <a:r>
              <a:rPr lang="it-IT" sz="1600" baseline="30000" dirty="0"/>
              <a:t>2</a:t>
            </a:r>
            <a:r>
              <a:rPr lang="it-IT" sz="1600" dirty="0"/>
              <a:t> pixel. </a:t>
            </a:r>
            <a:r>
              <a:rPr lang="it-IT" sz="1600" dirty="0">
                <a:sym typeface="Wingdings"/>
              </a:rPr>
              <a:t> </a:t>
            </a:r>
            <a:r>
              <a:rPr lang="it-IT" sz="1600" dirty="0" err="1">
                <a:sym typeface="Wingdings"/>
              </a:rPr>
              <a:t>SiPM</a:t>
            </a:r>
            <a:r>
              <a:rPr lang="it-IT" sz="1600" dirty="0">
                <a:sym typeface="Wingdings"/>
              </a:rPr>
              <a:t> option</a:t>
            </a:r>
            <a:r>
              <a:rPr lang="it-IT" sz="1600" dirty="0"/>
              <a:t>                                  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264457" y="5649477"/>
            <a:ext cx="2536739" cy="830997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1600" dirty="0"/>
              <a:t>Phase Space:</a:t>
            </a:r>
          </a:p>
          <a:p>
            <a:r>
              <a:rPr lang="it-IT" sz="1600" dirty="0"/>
              <a:t>- Polar angle: 5-25 deg</a:t>
            </a:r>
          </a:p>
          <a:p>
            <a:pPr marL="92075" indent="-92075">
              <a:buFontTx/>
              <a:buChar char="-"/>
            </a:pPr>
            <a:r>
              <a:rPr lang="it-IT" sz="1600" dirty="0"/>
              <a:t>Momentum: 3-60 GeV/c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CD334D5-771A-DE4E-B3A2-1CA3910BACE3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0" name="Slide Number Placeholder 6">
            <a:extLst>
              <a:ext uri="{FF2B5EF4-FFF2-40B4-BE49-F238E27FC236}">
                <a16:creationId xmlns:a16="http://schemas.microsoft.com/office/drawing/2014/main" id="{512437C5-3C9C-154E-A664-785E6CE5F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14860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95A285F-F999-5545-93F0-C7FF5D9B6433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9063C02-57E4-FC4F-AADB-A25A66C12BBB}"/>
              </a:ext>
            </a:extLst>
          </p:cNvPr>
          <p:cNvSpPr/>
          <p:nvPr/>
        </p:nvSpPr>
        <p:spPr>
          <a:xfrm>
            <a:off x="2646710" y="-51651"/>
            <a:ext cx="3704925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600" dirty="0">
                <a:ln w="1905"/>
                <a:solidFill>
                  <a:schemeClr val="bg1"/>
                </a:solidFill>
                <a:latin typeface="Calibri"/>
              </a:rPr>
              <a:t>Dual Radiator RICH @ EIC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4F0CFD7-E3EC-1946-85FB-6A4B5F68B4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73" y="3746"/>
            <a:ext cx="794918" cy="4179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C47C09-689E-A24F-8288-318C37C17259}"/>
              </a:ext>
            </a:extLst>
          </p:cNvPr>
          <p:cNvSpPr txBox="1"/>
          <p:nvPr/>
        </p:nvSpPr>
        <p:spPr>
          <a:xfrm>
            <a:off x="168458" y="623327"/>
            <a:ext cx="5301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b="1" dirty="0"/>
              <a:t>Two challenges:   cover w</a:t>
            </a:r>
            <a:r>
              <a:rPr lang="en-GB" sz="1600" b="1" dirty="0" err="1"/>
              <a:t>i</a:t>
            </a:r>
            <a:r>
              <a:rPr lang="en-IT" sz="1600" b="1" dirty="0"/>
              <a:t>de momentum range  3 - 60 GeV/c</a:t>
            </a:r>
          </a:p>
          <a:p>
            <a:r>
              <a:rPr lang="en-IT" sz="1600" b="1" dirty="0"/>
              <a:t>                                work in high (~ 1T) magnetic field</a:t>
            </a:r>
          </a:p>
        </p:txBody>
      </p:sp>
      <p:sp>
        <p:nvSpPr>
          <p:cNvPr id="4" name="Rectangle 3"/>
          <p:cNvSpPr/>
          <p:nvPr/>
        </p:nvSpPr>
        <p:spPr>
          <a:xfrm>
            <a:off x="5762232" y="1298260"/>
            <a:ext cx="905264" cy="335109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203AA7DF-A556-A447-B0A0-177D2F6CD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4629" y="3036544"/>
            <a:ext cx="2717800" cy="2540000"/>
          </a:xfrm>
          <a:prstGeom prst="rect">
            <a:avLst/>
          </a:prstGeom>
        </p:spPr>
      </p:pic>
      <p:pic>
        <p:nvPicPr>
          <p:cNvPr id="12" name="Picture 11" descr="Chart&#10;&#10;Description automatically generated">
            <a:extLst>
              <a:ext uri="{FF2B5EF4-FFF2-40B4-BE49-F238E27FC236}">
                <a16:creationId xmlns:a16="http://schemas.microsoft.com/office/drawing/2014/main" id="{E690EC60-5491-C147-B189-9E0822F120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7982" y="484286"/>
            <a:ext cx="27178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8643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26" y="610357"/>
            <a:ext cx="8992974" cy="4033539"/>
          </a:xfrm>
          <a:prstGeom prst="rect">
            <a:avLst/>
          </a:prstGeom>
        </p:spPr>
      </p:pic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E2C24784-2D31-134F-AD08-D609DFF63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88" y="2487695"/>
            <a:ext cx="2794000" cy="2133600"/>
          </a:xfrm>
          <a:prstGeom prst="rect">
            <a:avLst/>
          </a:prstGeom>
        </p:spPr>
      </p:pic>
      <p:pic>
        <p:nvPicPr>
          <p:cNvPr id="8" name="Picture 7" descr="Diagram, engineering drawing&#10;&#10;Description automatically generated">
            <a:extLst>
              <a:ext uri="{FF2B5EF4-FFF2-40B4-BE49-F238E27FC236}">
                <a16:creationId xmlns:a16="http://schemas.microsoft.com/office/drawing/2014/main" id="{A36D6753-462B-6648-97AB-F2661A37C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11" y="631278"/>
            <a:ext cx="5765800" cy="39751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060492" y="837319"/>
            <a:ext cx="282699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</a:rPr>
              <a:t>Dual radiator imaging</a:t>
            </a:r>
          </a:p>
          <a:p>
            <a:endParaRPr lang="en-US" sz="10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Pressure vessel for gas &amp; n tune</a:t>
            </a:r>
          </a:p>
          <a:p>
            <a:endParaRPr lang="en-US" sz="1000" dirty="0">
              <a:solidFill>
                <a:srgbClr val="FFFFFF"/>
              </a:solidFill>
            </a:endParaRPr>
          </a:p>
          <a:p>
            <a:r>
              <a:rPr lang="en-US" sz="1600" dirty="0">
                <a:solidFill>
                  <a:srgbClr val="FFFFFF"/>
                </a:solidFill>
              </a:rPr>
              <a:t>Sensor &amp; readout friendly</a:t>
            </a:r>
          </a:p>
        </p:txBody>
      </p:sp>
      <p:sp>
        <p:nvSpPr>
          <p:cNvPr id="7" name="Rectangle 6"/>
          <p:cNvSpPr/>
          <p:nvPr/>
        </p:nvSpPr>
        <p:spPr>
          <a:xfrm>
            <a:off x="9002597" y="488877"/>
            <a:ext cx="148270" cy="448535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ontent Placeholder 4"/>
          <p:cNvSpPr>
            <a:spLocks noGrp="1"/>
          </p:cNvSpPr>
          <p:nvPr>
            <p:ph idx="1"/>
          </p:nvPr>
        </p:nvSpPr>
        <p:spPr>
          <a:xfrm>
            <a:off x="543111" y="4863967"/>
            <a:ext cx="7912092" cy="15368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600" b="1" dirty="0" err="1"/>
              <a:t>Goals</a:t>
            </a:r>
            <a:r>
              <a:rPr lang="it-IT" sz="1600" b="1" dirty="0"/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it-IT" sz="1600" dirty="0" err="1"/>
              <a:t>Study</a:t>
            </a:r>
            <a:r>
              <a:rPr lang="it-IT" sz="1600" dirty="0"/>
              <a:t> </a:t>
            </a:r>
            <a:r>
              <a:rPr lang="it-IT" sz="1600" dirty="0" err="1"/>
              <a:t>dual</a:t>
            </a:r>
            <a:r>
              <a:rPr lang="it-IT" sz="1600" dirty="0"/>
              <a:t> </a:t>
            </a:r>
            <a:r>
              <a:rPr lang="it-IT" sz="1600" dirty="0" err="1"/>
              <a:t>radiator</a:t>
            </a:r>
            <a:r>
              <a:rPr lang="it-IT" sz="1600" dirty="0"/>
              <a:t> performance and </a:t>
            </a:r>
            <a:r>
              <a:rPr lang="it-IT" sz="1600" dirty="0" err="1"/>
              <a:t>interplay</a:t>
            </a:r>
            <a:endParaRPr lang="it-IT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1600" dirty="0" err="1"/>
              <a:t>Study</a:t>
            </a:r>
            <a:r>
              <a:rPr lang="it-IT" sz="1600" dirty="0"/>
              <a:t> </a:t>
            </a:r>
            <a:r>
              <a:rPr lang="it-IT" sz="1600" dirty="0" err="1"/>
              <a:t>specifications</a:t>
            </a:r>
            <a:r>
              <a:rPr lang="it-IT" sz="1600" dirty="0"/>
              <a:t> and </a:t>
            </a:r>
            <a:r>
              <a:rPr lang="it-IT" sz="1600" dirty="0" err="1"/>
              <a:t>alternatives</a:t>
            </a:r>
            <a:r>
              <a:rPr lang="it-IT" sz="1600" dirty="0"/>
              <a:t> for </a:t>
            </a:r>
            <a:r>
              <a:rPr lang="it-IT" sz="1600" dirty="0" err="1"/>
              <a:t>optical</a:t>
            </a:r>
            <a:r>
              <a:rPr lang="it-IT" sz="1600" dirty="0"/>
              <a:t> </a:t>
            </a:r>
            <a:r>
              <a:rPr lang="it-IT" sz="1600" dirty="0" err="1"/>
              <a:t>components</a:t>
            </a:r>
            <a:endParaRPr lang="it-IT" sz="1600" dirty="0"/>
          </a:p>
          <a:p>
            <a:pPr>
              <a:buFont typeface="Arial" panose="020B0604020202020204" pitchFamily="34" charset="0"/>
              <a:buChar char="•"/>
            </a:pPr>
            <a:r>
              <a:rPr lang="it-IT" sz="1600" dirty="0"/>
              <a:t>Test alternate single-</a:t>
            </a:r>
            <a:r>
              <a:rPr lang="it-IT" sz="1600" dirty="0" err="1"/>
              <a:t>photon</a:t>
            </a:r>
            <a:r>
              <a:rPr lang="it-IT" sz="1600" dirty="0"/>
              <a:t> </a:t>
            </a:r>
            <a:r>
              <a:rPr lang="it-IT" sz="1600" dirty="0" err="1"/>
              <a:t>detection</a:t>
            </a:r>
            <a:r>
              <a:rPr lang="it-IT" sz="1600" dirty="0"/>
              <a:t> </a:t>
            </a:r>
            <a:r>
              <a:rPr lang="it-IT" sz="1600" dirty="0" err="1"/>
              <a:t>systems</a:t>
            </a:r>
            <a:endParaRPr lang="it-IT" sz="1600" dirty="0"/>
          </a:p>
          <a:p>
            <a:pPr marL="0" indent="0">
              <a:buNone/>
            </a:pPr>
            <a:r>
              <a:rPr lang="it-IT" sz="1600" dirty="0"/>
              <a:t>*     First test-</a:t>
            </a:r>
            <a:r>
              <a:rPr lang="it-IT" sz="1600" dirty="0" err="1"/>
              <a:t>beams</a:t>
            </a:r>
            <a:r>
              <a:rPr lang="it-IT" sz="1600" dirty="0"/>
              <a:t> in </a:t>
            </a:r>
            <a:r>
              <a:rPr lang="it-IT" sz="1600" dirty="0" err="1"/>
              <a:t>September</a:t>
            </a:r>
            <a:r>
              <a:rPr lang="it-IT" sz="1600" dirty="0"/>
              <a:t> and </a:t>
            </a:r>
            <a:r>
              <a:rPr lang="it-IT" sz="1600" dirty="0" err="1"/>
              <a:t>October</a:t>
            </a:r>
            <a:r>
              <a:rPr lang="it-IT" sz="1600" dirty="0"/>
              <a:t> ‘21 </a:t>
            </a:r>
            <a:r>
              <a:rPr lang="it-IT" sz="1600" dirty="0" err="1"/>
              <a:t>at</a:t>
            </a:r>
            <a:r>
              <a:rPr lang="it-IT" sz="1600" dirty="0"/>
              <a:t> CERN (in </a:t>
            </a:r>
            <a:r>
              <a:rPr lang="it-IT" sz="1600" dirty="0" err="1"/>
              <a:t>synergy</a:t>
            </a:r>
            <a:r>
              <a:rPr lang="it-IT" sz="1600" dirty="0"/>
              <a:t> with ALICE </a:t>
            </a:r>
            <a:r>
              <a:rPr lang="it-IT" sz="1600" dirty="0" err="1"/>
              <a:t>at</a:t>
            </a:r>
            <a:r>
              <a:rPr lang="it-IT" sz="1600" dirty="0"/>
              <a:t> PS T10)</a:t>
            </a:r>
            <a:endParaRPr lang="it-IT" sz="1600" b="1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78C125A-B7C7-5947-BCBB-5A93DE51D1D9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1" name="Slide Number Placeholder 6">
            <a:extLst>
              <a:ext uri="{FF2B5EF4-FFF2-40B4-BE49-F238E27FC236}">
                <a16:creationId xmlns:a16="http://schemas.microsoft.com/office/drawing/2014/main" id="{0560A96D-FD26-5140-8832-F6E29550C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14860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EED005C-88F0-0048-B58D-3EBF8B30316B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BBA02D7-4BBA-4F4B-9550-34818F6CA5B3}"/>
              </a:ext>
            </a:extLst>
          </p:cNvPr>
          <p:cNvSpPr/>
          <p:nvPr/>
        </p:nvSpPr>
        <p:spPr>
          <a:xfrm>
            <a:off x="3282638" y="-51651"/>
            <a:ext cx="2433038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6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2600" dirty="0">
                <a:ln w="1905"/>
                <a:solidFill>
                  <a:schemeClr val="bg1"/>
                </a:solidFill>
                <a:latin typeface="Calibri"/>
              </a:rPr>
              <a:t> Prototype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9B28454-09A0-C34D-B007-7183F82795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773" y="3746"/>
            <a:ext cx="794918" cy="417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818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cluttered&#10;&#10;Description automatically generated">
            <a:extLst>
              <a:ext uri="{FF2B5EF4-FFF2-40B4-BE49-F238E27FC236}">
                <a16:creationId xmlns:a16="http://schemas.microsoft.com/office/drawing/2014/main" id="{5CFDBECA-D870-284D-97D6-115EA8E55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0171" y="608079"/>
            <a:ext cx="6400800" cy="46863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37BCD91-EB2E-434F-AC6D-D365F2D01A18}"/>
              </a:ext>
            </a:extLst>
          </p:cNvPr>
          <p:cNvSpPr/>
          <p:nvPr/>
        </p:nvSpPr>
        <p:spPr>
          <a:xfrm>
            <a:off x="1000673" y="3741352"/>
            <a:ext cx="6997148" cy="208721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pic>
        <p:nvPicPr>
          <p:cNvPr id="12" name="Picture 11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62E157D8-252B-C346-ACF2-EBC1610C7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5643" y="4035224"/>
            <a:ext cx="3403600" cy="2565400"/>
          </a:xfrm>
          <a:prstGeom prst="rect">
            <a:avLst/>
          </a:prstGeom>
        </p:spPr>
      </p:pic>
      <p:pic>
        <p:nvPicPr>
          <p:cNvPr id="10" name="Picture 9" descr="A picture containing indoor, engine, gear&#10;&#10;Description automatically generated">
            <a:extLst>
              <a:ext uri="{FF2B5EF4-FFF2-40B4-BE49-F238E27FC236}">
                <a16:creationId xmlns:a16="http://schemas.microsoft.com/office/drawing/2014/main" id="{C5260620-34C5-124E-85D9-64C3C37C9D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9720" y="4027780"/>
            <a:ext cx="3390900" cy="25527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FCD334D5-771A-DE4E-B3A2-1CA3910BACE3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0" name="Slide Number Placeholder 6">
            <a:extLst>
              <a:ext uri="{FF2B5EF4-FFF2-40B4-BE49-F238E27FC236}">
                <a16:creationId xmlns:a16="http://schemas.microsoft.com/office/drawing/2014/main" id="{512437C5-3C9C-154E-A664-785E6CE5F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14860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95A285F-F999-5545-93F0-C7FF5D9B6433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4F0CFD7-E3EC-1946-85FB-6A4B5F68B4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773" y="3746"/>
            <a:ext cx="794918" cy="41794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A47A14F-F830-2F46-A6FA-962B14D743A8}"/>
              </a:ext>
            </a:extLst>
          </p:cNvPr>
          <p:cNvSpPr txBox="1"/>
          <p:nvPr/>
        </p:nvSpPr>
        <p:spPr>
          <a:xfrm>
            <a:off x="3758242" y="-42760"/>
            <a:ext cx="1734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dRICH</a:t>
            </a:r>
            <a:r>
              <a:rPr lang="en-US" sz="2400" dirty="0">
                <a:solidFill>
                  <a:schemeClr val="bg1"/>
                </a:solidFill>
              </a:rPr>
              <a:t> Setup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B766AA-17F7-AE4F-A75A-A1E489F95A25}"/>
              </a:ext>
            </a:extLst>
          </p:cNvPr>
          <p:cNvSpPr txBox="1"/>
          <p:nvPr/>
        </p:nvSpPr>
        <p:spPr>
          <a:xfrm>
            <a:off x="3940436" y="6215066"/>
            <a:ext cx="1596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chemeClr val="bg1"/>
                </a:solidFill>
              </a:rPr>
              <a:t>Photo detector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F0EBEC6-0440-2E40-A148-BF3C0F84BDEA}"/>
              </a:ext>
            </a:extLst>
          </p:cNvPr>
          <p:cNvSpPr txBox="1"/>
          <p:nvPr/>
        </p:nvSpPr>
        <p:spPr>
          <a:xfrm>
            <a:off x="5800700" y="4015725"/>
            <a:ext cx="17967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IT" dirty="0">
                <a:solidFill>
                  <a:schemeClr val="bg1"/>
                </a:solidFill>
              </a:rPr>
              <a:t>Gas volume </a:t>
            </a:r>
          </a:p>
          <a:p>
            <a:r>
              <a:rPr lang="en-IT" dirty="0">
                <a:solidFill>
                  <a:schemeClr val="bg1"/>
                </a:solidFill>
              </a:rPr>
              <a:t>Inner mirror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1E649B-4CCC-4942-8D5D-B226E63655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222836" y="4350078"/>
            <a:ext cx="2518818" cy="188911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1427A93-9911-6042-94EA-DDCCC59F964A}"/>
              </a:ext>
            </a:extLst>
          </p:cNvPr>
          <p:cNvSpPr txBox="1"/>
          <p:nvPr/>
        </p:nvSpPr>
        <p:spPr>
          <a:xfrm>
            <a:off x="53380" y="3959760"/>
            <a:ext cx="9067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Aerogel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C6CC67B-AFAA-3B47-B145-8528BA1C7C0D}"/>
              </a:ext>
            </a:extLst>
          </p:cNvPr>
          <p:cNvCxnSpPr/>
          <p:nvPr/>
        </p:nvCxnSpPr>
        <p:spPr>
          <a:xfrm flipH="1">
            <a:off x="1524000" y="2680138"/>
            <a:ext cx="1986455" cy="1279622"/>
          </a:xfrm>
          <a:prstGeom prst="straightConnector1">
            <a:avLst/>
          </a:prstGeom>
          <a:ln w="38100">
            <a:solidFill>
              <a:srgbClr val="FFC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C77593A-E0B1-9445-BD33-2D64431CE7A6}"/>
              </a:ext>
            </a:extLst>
          </p:cNvPr>
          <p:cNvCxnSpPr>
            <a:cxnSpLocks/>
          </p:cNvCxnSpPr>
          <p:nvPr/>
        </p:nvCxnSpPr>
        <p:spPr>
          <a:xfrm>
            <a:off x="4151587" y="2822775"/>
            <a:ext cx="193847" cy="1136985"/>
          </a:xfrm>
          <a:prstGeom prst="straightConnector1">
            <a:avLst/>
          </a:prstGeom>
          <a:ln w="38100">
            <a:solidFill>
              <a:srgbClr val="FFC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308087F-7FC0-6C4C-86ED-D894E478FEA3}"/>
              </a:ext>
            </a:extLst>
          </p:cNvPr>
          <p:cNvCxnSpPr>
            <a:cxnSpLocks/>
          </p:cNvCxnSpPr>
          <p:nvPr/>
        </p:nvCxnSpPr>
        <p:spPr>
          <a:xfrm>
            <a:off x="5548389" y="2386612"/>
            <a:ext cx="1766811" cy="1573148"/>
          </a:xfrm>
          <a:prstGeom prst="straightConnector1">
            <a:avLst/>
          </a:prstGeom>
          <a:ln w="38100">
            <a:solidFill>
              <a:srgbClr val="FFC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42603B9-CDC5-CD42-A245-7D82C2A5A61D}"/>
              </a:ext>
            </a:extLst>
          </p:cNvPr>
          <p:cNvCxnSpPr>
            <a:cxnSpLocks/>
          </p:cNvCxnSpPr>
          <p:nvPr/>
        </p:nvCxnSpPr>
        <p:spPr>
          <a:xfrm flipV="1">
            <a:off x="7315200" y="1828800"/>
            <a:ext cx="682621" cy="79513"/>
          </a:xfrm>
          <a:prstGeom prst="straightConnector1">
            <a:avLst/>
          </a:prstGeom>
          <a:ln w="38100">
            <a:solidFill>
              <a:srgbClr val="FFC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AE575FA-F865-1C45-91FE-4360EFA997DE}"/>
              </a:ext>
            </a:extLst>
          </p:cNvPr>
          <p:cNvSpPr txBox="1"/>
          <p:nvPr/>
        </p:nvSpPr>
        <p:spPr>
          <a:xfrm>
            <a:off x="7714089" y="1896622"/>
            <a:ext cx="1462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Trackign GEM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E3528CF-5BAF-6545-A249-C1E04AAB5F78}"/>
              </a:ext>
            </a:extLst>
          </p:cNvPr>
          <p:cNvCxnSpPr>
            <a:cxnSpLocks/>
          </p:cNvCxnSpPr>
          <p:nvPr/>
        </p:nvCxnSpPr>
        <p:spPr>
          <a:xfrm flipH="1">
            <a:off x="960167" y="1773278"/>
            <a:ext cx="739424" cy="109457"/>
          </a:xfrm>
          <a:prstGeom prst="straightConnector1">
            <a:avLst/>
          </a:prstGeom>
          <a:ln w="38100">
            <a:solidFill>
              <a:srgbClr val="FFC000"/>
            </a:solidFill>
            <a:headEnd type="none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82F833A-FECD-1341-9AF7-8E2F22C17C72}"/>
              </a:ext>
            </a:extLst>
          </p:cNvPr>
          <p:cNvSpPr txBox="1"/>
          <p:nvPr/>
        </p:nvSpPr>
        <p:spPr>
          <a:xfrm>
            <a:off x="208856" y="1908313"/>
            <a:ext cx="888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Cooling</a:t>
            </a:r>
          </a:p>
        </p:txBody>
      </p:sp>
    </p:spTree>
    <p:extLst>
      <p:ext uri="{BB962C8B-B14F-4D97-AF65-F5344CB8AC3E}">
        <p14:creationId xmlns:p14="http://schemas.microsoft.com/office/powerpoint/2010/main" val="2085666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6F96F0-5A17-C242-9865-FECB853AEB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30" y="3959226"/>
            <a:ext cx="2980323" cy="2508155"/>
          </a:xfrm>
          <a:prstGeom prst="rect">
            <a:avLst/>
          </a:prstGeom>
        </p:spPr>
      </p:pic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ED4D0189-A682-0B47-8506-C2520D9EF1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434" y="3959227"/>
            <a:ext cx="2794000" cy="2527300"/>
          </a:xfrm>
          <a:prstGeom prst="rect">
            <a:avLst/>
          </a:prstGeom>
        </p:spPr>
      </p:pic>
      <p:pic>
        <p:nvPicPr>
          <p:cNvPr id="9" name="Picture 8" descr="Diagram, engineering drawing&#10;&#10;Description automatically generated">
            <a:extLst>
              <a:ext uri="{FF2B5EF4-FFF2-40B4-BE49-F238E27FC236}">
                <a16:creationId xmlns:a16="http://schemas.microsoft.com/office/drawing/2014/main" id="{159C509A-F1D0-664D-94C3-6DCA58E0C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139" y="1179185"/>
            <a:ext cx="3619500" cy="2565400"/>
          </a:xfrm>
          <a:prstGeom prst="rect">
            <a:avLst/>
          </a:prstGeom>
        </p:spPr>
      </p:pic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DA8236D0-DDDC-F14A-8159-4AF887A5C1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2795" y="3952782"/>
            <a:ext cx="2794000" cy="2514600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760CC58-5787-A24F-8140-AE6C00E1E8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2980" y="1185805"/>
            <a:ext cx="3365500" cy="2527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98660" y="486620"/>
            <a:ext cx="72607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Use large area H13700 coupled to  CLAS12 RICH MAROC front-end</a:t>
            </a:r>
          </a:p>
          <a:p>
            <a:r>
              <a:rPr lang="en-US" sz="1600" dirty="0"/>
              <a:t>Allows to study the working principles and optical performance of the components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097" y="4008364"/>
            <a:ext cx="8015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DATA </a:t>
            </a:r>
            <a:r>
              <a:rPr lang="en-US" sz="1400" b="1" dirty="0">
                <a:solidFill>
                  <a:srgbClr val="FF0000"/>
                </a:solidFill>
                <a:latin typeface="Symbol" pitchFamily="2" charset="2"/>
              </a:rPr>
              <a:t>p</a:t>
            </a:r>
            <a:r>
              <a:rPr lang="en-US" sz="1400" b="1" dirty="0">
                <a:solidFill>
                  <a:srgbClr val="FF0000"/>
                </a:solidFill>
              </a:rPr>
              <a:t>+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12 </a:t>
            </a:r>
            <a:r>
              <a:rPr lang="en-US" sz="1200" b="1" dirty="0">
                <a:solidFill>
                  <a:srgbClr val="FF0000"/>
                </a:solidFill>
              </a:rPr>
              <a:t>GeV/c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74177" y="4008364"/>
            <a:ext cx="7923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MC </a:t>
            </a:r>
            <a:r>
              <a:rPr lang="en-US" sz="1400" b="1" dirty="0">
                <a:solidFill>
                  <a:srgbClr val="FF0000"/>
                </a:solidFill>
                <a:latin typeface="Symbol" pitchFamily="2" charset="2"/>
              </a:rPr>
              <a:t>p</a:t>
            </a:r>
            <a:r>
              <a:rPr lang="en-US" sz="1400" b="1" dirty="0">
                <a:solidFill>
                  <a:srgbClr val="FF0000"/>
                </a:solidFill>
              </a:rPr>
              <a:t>+</a:t>
            </a:r>
          </a:p>
          <a:p>
            <a:r>
              <a:rPr lang="en-US" sz="1400" b="1" dirty="0">
                <a:solidFill>
                  <a:srgbClr val="FF0000"/>
                </a:solidFill>
              </a:rPr>
              <a:t>12 </a:t>
            </a:r>
            <a:r>
              <a:rPr lang="en-US" sz="1200" b="1" dirty="0">
                <a:solidFill>
                  <a:srgbClr val="FF0000"/>
                </a:solidFill>
              </a:rPr>
              <a:t>GeV/c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318962" y="3416488"/>
            <a:ext cx="11392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FF"/>
                </a:solidFill>
              </a:rPr>
              <a:t>4 x H13700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2DF2059-4528-1642-B934-EF12B41F04EA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0" name="Slide Number Placeholder 6">
            <a:extLst>
              <a:ext uri="{FF2B5EF4-FFF2-40B4-BE49-F238E27FC236}">
                <a16:creationId xmlns:a16="http://schemas.microsoft.com/office/drawing/2014/main" id="{BBFF1601-B2B1-0B42-A85B-78D53B407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14860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DD05A2E-20EB-0246-B074-010346AB8338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8715A49-971E-A640-94C3-A3F9078FD18C}"/>
              </a:ext>
            </a:extLst>
          </p:cNvPr>
          <p:cNvSpPr/>
          <p:nvPr/>
        </p:nvSpPr>
        <p:spPr>
          <a:xfrm>
            <a:off x="2852716" y="-51651"/>
            <a:ext cx="3292889" cy="49244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600" dirty="0" err="1">
                <a:ln w="1905"/>
                <a:solidFill>
                  <a:schemeClr val="bg1"/>
                </a:solidFill>
                <a:latin typeface="Calibri"/>
              </a:rPr>
              <a:t>dRICH</a:t>
            </a:r>
            <a:r>
              <a:rPr lang="en-US" sz="2600" dirty="0">
                <a:ln w="1905"/>
                <a:solidFill>
                  <a:schemeClr val="bg1"/>
                </a:solidFill>
                <a:latin typeface="Calibri"/>
              </a:rPr>
              <a:t> Online: Imaging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03914909-4B14-EC4F-A77E-465E52C78C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773" y="3746"/>
            <a:ext cx="794918" cy="41794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2DBED50-D53A-3B4E-B2D0-6942CB6453A8}"/>
              </a:ext>
            </a:extLst>
          </p:cNvPr>
          <p:cNvSpPr txBox="1"/>
          <p:nvPr/>
        </p:nvSpPr>
        <p:spPr>
          <a:xfrm>
            <a:off x="6410603" y="4061115"/>
            <a:ext cx="976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200" b="1" dirty="0">
                <a:solidFill>
                  <a:srgbClr val="C00000"/>
                </a:solidFill>
              </a:rPr>
              <a:t>Trigger area </a:t>
            </a:r>
          </a:p>
          <a:p>
            <a:r>
              <a:rPr lang="en-GB" sz="1200" b="1" dirty="0">
                <a:solidFill>
                  <a:srgbClr val="C00000"/>
                </a:solidFill>
              </a:rPr>
              <a:t>b</a:t>
            </a:r>
            <a:r>
              <a:rPr lang="en-IT" sz="1200" b="1" dirty="0">
                <a:solidFill>
                  <a:srgbClr val="C00000"/>
                </a:solidFill>
              </a:rPr>
              <a:t>y GEM</a:t>
            </a:r>
          </a:p>
        </p:txBody>
      </p:sp>
    </p:spTree>
    <p:extLst>
      <p:ext uri="{BB962C8B-B14F-4D97-AF65-F5344CB8AC3E}">
        <p14:creationId xmlns:p14="http://schemas.microsoft.com/office/powerpoint/2010/main" val="31904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hart&#10;&#10;Description automatically generated">
            <a:extLst>
              <a:ext uri="{FF2B5EF4-FFF2-40B4-BE49-F238E27FC236}">
                <a16:creationId xmlns:a16="http://schemas.microsoft.com/office/drawing/2014/main" id="{7787407F-B696-A541-A087-F345CE1D0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7060" y="4328043"/>
            <a:ext cx="3251200" cy="2222500"/>
          </a:xfrm>
          <a:prstGeom prst="rect">
            <a:avLst/>
          </a:prstGeom>
        </p:spPr>
      </p:pic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0B711F3F-FCA7-7841-BAFF-71A8C3BA7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7060" y="2050188"/>
            <a:ext cx="3251200" cy="2222500"/>
          </a:xfrm>
          <a:prstGeom prst="rect">
            <a:avLst/>
          </a:prstGeom>
        </p:spPr>
      </p:pic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B487ADF6-5302-5E4A-8516-0D9B823640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234" y="4317837"/>
            <a:ext cx="3276600" cy="2222500"/>
          </a:xfrm>
          <a:prstGeom prst="rect">
            <a:avLst/>
          </a:prstGeom>
        </p:spPr>
      </p:pic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40E34184-20FC-1A41-AD96-BD97E89774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524" y="2057197"/>
            <a:ext cx="3276600" cy="2197100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FCD334D5-771A-DE4E-B3A2-1CA3910BACE3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40" name="Slide Number Placeholder 6">
            <a:extLst>
              <a:ext uri="{FF2B5EF4-FFF2-40B4-BE49-F238E27FC236}">
                <a16:creationId xmlns:a16="http://schemas.microsoft.com/office/drawing/2014/main" id="{512437C5-3C9C-154E-A664-785E6CE5F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614860"/>
            <a:ext cx="2133600" cy="258330"/>
          </a:xfrm>
        </p:spPr>
        <p:txBody>
          <a:bodyPr/>
          <a:lstStyle/>
          <a:p>
            <a:fld id="{8F85DECE-709F-5547-99FE-06FE97115E35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95A285F-F999-5545-93F0-C7FF5D9B6433}"/>
              </a:ext>
            </a:extLst>
          </p:cNvPr>
          <p:cNvSpPr/>
          <p:nvPr/>
        </p:nvSpPr>
        <p:spPr>
          <a:xfrm>
            <a:off x="0" y="0"/>
            <a:ext cx="9144000" cy="4212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C4F0CFD7-E3EC-1946-85FB-6A4B5F68B4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773" y="3746"/>
            <a:ext cx="794918" cy="41794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A47A14F-F830-2F46-A6FA-962B14D743A8}"/>
              </a:ext>
            </a:extLst>
          </p:cNvPr>
          <p:cNvSpPr txBox="1"/>
          <p:nvPr/>
        </p:nvSpPr>
        <p:spPr>
          <a:xfrm>
            <a:off x="2755031" y="-42760"/>
            <a:ext cx="37411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dRICH</a:t>
            </a:r>
            <a:r>
              <a:rPr lang="en-US" sz="2400" dirty="0">
                <a:solidFill>
                  <a:schemeClr val="bg1"/>
                </a:solidFill>
              </a:rPr>
              <a:t> Online: </a:t>
            </a:r>
            <a:r>
              <a:rPr lang="en-US" sz="2400" dirty="0" err="1">
                <a:solidFill>
                  <a:schemeClr val="bg1"/>
                </a:solidFill>
              </a:rPr>
              <a:t>SiPM</a:t>
            </a:r>
            <a:r>
              <a:rPr lang="en-US" sz="2400" dirty="0">
                <a:solidFill>
                  <a:schemeClr val="bg1"/>
                </a:solidFill>
              </a:rPr>
              <a:t> Readout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B64CD6-08E3-3344-A0AF-D1DE4DB02702}"/>
              </a:ext>
            </a:extLst>
          </p:cNvPr>
          <p:cNvSpPr txBox="1"/>
          <p:nvPr/>
        </p:nvSpPr>
        <p:spPr>
          <a:xfrm>
            <a:off x="457200" y="531494"/>
            <a:ext cx="675281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b="1" dirty="0"/>
              <a:t>Test Cherenkov application for magnetic field insensitive sensor (SiPM)</a:t>
            </a:r>
            <a:endParaRPr lang="en-IT" sz="1600" dirty="0"/>
          </a:p>
          <a:p>
            <a:r>
              <a:rPr lang="en-IT" sz="1600" dirty="0"/>
              <a:t>Control SiPM high dark count  to isolate single photon signal (same amplitude!)</a:t>
            </a:r>
          </a:p>
          <a:p>
            <a:r>
              <a:rPr lang="en-IT" sz="1600" dirty="0"/>
              <a:t>Use a new ALCOR chip (high-rate ToT architecture) in streaming mode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043F9CF-7D23-124D-A799-BD6DDCAB3584}"/>
              </a:ext>
            </a:extLst>
          </p:cNvPr>
          <p:cNvCxnSpPr/>
          <p:nvPr/>
        </p:nvCxnSpPr>
        <p:spPr>
          <a:xfrm>
            <a:off x="6699109" y="2560815"/>
            <a:ext cx="1580322" cy="0"/>
          </a:xfrm>
          <a:prstGeom prst="straightConnector1">
            <a:avLst/>
          </a:prstGeom>
          <a:ln>
            <a:solidFill>
              <a:srgbClr val="C00000"/>
            </a:solidFill>
            <a:headEnd type="stealth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C2FB3E4-0B11-BE40-BABD-84B0A99F4600}"/>
              </a:ext>
            </a:extLst>
          </p:cNvPr>
          <p:cNvCxnSpPr>
            <a:cxnSpLocks/>
          </p:cNvCxnSpPr>
          <p:nvPr/>
        </p:nvCxnSpPr>
        <p:spPr>
          <a:xfrm flipV="1">
            <a:off x="6592957" y="2560815"/>
            <a:ext cx="0" cy="1013791"/>
          </a:xfrm>
          <a:prstGeom prst="straightConnector1">
            <a:avLst/>
          </a:prstGeom>
          <a:ln>
            <a:solidFill>
              <a:srgbClr val="C00000"/>
            </a:solidFill>
            <a:headEnd type="stealth" w="lg" len="lg"/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E105BFE1-C015-D742-B295-E8831CE7E95E}"/>
              </a:ext>
            </a:extLst>
          </p:cNvPr>
          <p:cNvSpPr txBox="1"/>
          <p:nvPr/>
        </p:nvSpPr>
        <p:spPr>
          <a:xfrm>
            <a:off x="7037039" y="2231239"/>
            <a:ext cx="772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b="1" dirty="0">
                <a:solidFill>
                  <a:srgbClr val="C00000"/>
                </a:solidFill>
              </a:rPr>
              <a:t>30 mm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CB5FD4-25EC-5140-8DC8-1AED3A5AFBF7}"/>
              </a:ext>
            </a:extLst>
          </p:cNvPr>
          <p:cNvSpPr txBox="1"/>
          <p:nvPr/>
        </p:nvSpPr>
        <p:spPr>
          <a:xfrm rot="16200000">
            <a:off x="5985228" y="2879498"/>
            <a:ext cx="7729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b="1" dirty="0">
                <a:solidFill>
                  <a:srgbClr val="C00000"/>
                </a:solidFill>
              </a:rPr>
              <a:t>15 mm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731A9F4-0854-FC41-A649-39B4219F84B3}"/>
              </a:ext>
            </a:extLst>
          </p:cNvPr>
          <p:cNvSpPr txBox="1"/>
          <p:nvPr/>
        </p:nvSpPr>
        <p:spPr>
          <a:xfrm>
            <a:off x="5707948" y="1640071"/>
            <a:ext cx="30771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Reflected signal moves with mirror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50C112-7341-064A-8650-27B3B3BB4C09}"/>
              </a:ext>
            </a:extLst>
          </p:cNvPr>
          <p:cNvSpPr txBox="1"/>
          <p:nvPr/>
        </p:nvSpPr>
        <p:spPr>
          <a:xfrm>
            <a:off x="288512" y="1619443"/>
            <a:ext cx="32398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600" dirty="0"/>
              <a:t>Time coincidence with beam particle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297252E-5FBE-404C-9AAD-7D1E41F736F5}"/>
              </a:ext>
            </a:extLst>
          </p:cNvPr>
          <p:cNvSpPr/>
          <p:nvPr/>
        </p:nvSpPr>
        <p:spPr>
          <a:xfrm>
            <a:off x="3681593" y="3313523"/>
            <a:ext cx="1874707" cy="19044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120096B-5E66-E946-8B22-BF8806745FF4}"/>
              </a:ext>
            </a:extLst>
          </p:cNvPr>
          <p:cNvSpPr/>
          <p:nvPr/>
        </p:nvSpPr>
        <p:spPr>
          <a:xfrm>
            <a:off x="4874874" y="4081783"/>
            <a:ext cx="502975" cy="2374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T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61B394A9-8D4B-2A42-908E-B2E3656053A0}"/>
              </a:ext>
            </a:extLst>
          </p:cNvPr>
          <p:cNvSpPr/>
          <p:nvPr/>
        </p:nvSpPr>
        <p:spPr>
          <a:xfrm>
            <a:off x="4108579" y="3610506"/>
            <a:ext cx="1047932" cy="1220480"/>
          </a:xfrm>
          <a:prstGeom prst="ellipse">
            <a:avLst/>
          </a:prstGeom>
          <a:noFill/>
          <a:ln w="508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3E6B9C-08C2-3B43-9EC0-C4C03179D9B7}"/>
              </a:ext>
            </a:extLst>
          </p:cNvPr>
          <p:cNvSpPr txBox="1"/>
          <p:nvPr/>
        </p:nvSpPr>
        <p:spPr>
          <a:xfrm>
            <a:off x="3953112" y="4872092"/>
            <a:ext cx="14696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T" sz="1400" dirty="0">
                <a:solidFill>
                  <a:schemeClr val="bg1"/>
                </a:solidFill>
              </a:rPr>
              <a:t>Cherenkov ring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C7B6EA-4019-284A-A754-25AFB3BCC219}"/>
              </a:ext>
            </a:extLst>
          </p:cNvPr>
          <p:cNvSpPr txBox="1"/>
          <p:nvPr/>
        </p:nvSpPr>
        <p:spPr>
          <a:xfrm>
            <a:off x="4196483" y="3918753"/>
            <a:ext cx="678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SiPM </a:t>
            </a:r>
          </a:p>
          <a:p>
            <a:r>
              <a:rPr lang="en-IT" sz="1400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Sensor</a:t>
            </a:r>
          </a:p>
        </p:txBody>
      </p:sp>
    </p:spTree>
    <p:extLst>
      <p:ext uri="{BB962C8B-B14F-4D97-AF65-F5344CB8AC3E}">
        <p14:creationId xmlns:p14="http://schemas.microsoft.com/office/powerpoint/2010/main" val="10799550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Chart, line chart&#10;&#10;Description automatically generated">
            <a:extLst>
              <a:ext uri="{FF2B5EF4-FFF2-40B4-BE49-F238E27FC236}">
                <a16:creationId xmlns:a16="http://schemas.microsoft.com/office/drawing/2014/main" id="{A91CFF17-0220-364A-9845-5FE8BE4710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9583" y="3661530"/>
            <a:ext cx="2870200" cy="2781300"/>
          </a:xfrm>
          <a:prstGeom prst="rect">
            <a:avLst/>
          </a:prstGeom>
        </p:spPr>
      </p:pic>
      <p:pic>
        <p:nvPicPr>
          <p:cNvPr id="26" name="Picture 25" descr="Diagram&#10;&#10;Description automatically generated with low confidence">
            <a:extLst>
              <a:ext uri="{FF2B5EF4-FFF2-40B4-BE49-F238E27FC236}">
                <a16:creationId xmlns:a16="http://schemas.microsoft.com/office/drawing/2014/main" id="{36304A43-A22E-1245-8AD4-300760C1E1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0844" y="3669164"/>
            <a:ext cx="2146300" cy="2819400"/>
          </a:xfrm>
          <a:prstGeom prst="rect">
            <a:avLst/>
          </a:prstGeom>
        </p:spPr>
      </p:pic>
      <p:pic>
        <p:nvPicPr>
          <p:cNvPr id="24" name="Picture 23" descr="A picture containing text, indoor, floor, office&#10;&#10;Description automatically generated">
            <a:extLst>
              <a:ext uri="{FF2B5EF4-FFF2-40B4-BE49-F238E27FC236}">
                <a16:creationId xmlns:a16="http://schemas.microsoft.com/office/drawing/2014/main" id="{09099211-D3C6-D041-8E14-A476068787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512" y="3702979"/>
            <a:ext cx="2552700" cy="2819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6E137C4-B37D-7E48-A915-6FB06AF06F19}"/>
              </a:ext>
            </a:extLst>
          </p:cNvPr>
          <p:cNvSpPr/>
          <p:nvPr/>
        </p:nvSpPr>
        <p:spPr>
          <a:xfrm>
            <a:off x="228598" y="3582932"/>
            <a:ext cx="1989423" cy="295415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2" name="Picture 11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47736F54-73DF-FB48-BF36-36EF6A0F60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065" y="4090550"/>
            <a:ext cx="1917699" cy="2400299"/>
          </a:xfrm>
          <a:prstGeom prst="rect">
            <a:avLst/>
          </a:prstGeom>
        </p:spPr>
      </p:pic>
      <p:pic>
        <p:nvPicPr>
          <p:cNvPr id="14" name="Picture 13" descr="A picture containing text, indoor, ceiling&#10;&#10;Description automatically generated">
            <a:extLst>
              <a:ext uri="{FF2B5EF4-FFF2-40B4-BE49-F238E27FC236}">
                <a16:creationId xmlns:a16="http://schemas.microsoft.com/office/drawing/2014/main" id="{9C74F011-C62A-CE4A-9403-457B4C1EB5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9106" y="573857"/>
            <a:ext cx="3987800" cy="2971800"/>
          </a:xfrm>
          <a:prstGeom prst="rect">
            <a:avLst/>
          </a:prstGeom>
        </p:spPr>
      </p:pic>
      <p:pic>
        <p:nvPicPr>
          <p:cNvPr id="18" name="Picture 1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4D5AC65-77A2-994A-BB72-C67DC254FA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9383" y="577397"/>
            <a:ext cx="3035300" cy="290830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873135" y="-42760"/>
            <a:ext cx="3504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</a:rPr>
              <a:t>SiPM</a:t>
            </a:r>
            <a:r>
              <a:rPr lang="en-US" sz="2400" dirty="0">
                <a:solidFill>
                  <a:schemeClr val="bg1"/>
                </a:solidFill>
              </a:rPr>
              <a:t> Irradiation Campaign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936853-CF08-7244-9515-77D9A36B40E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Foliennummernplatzhalter 6">
            <a:extLst>
              <a:ext uri="{FF2B5EF4-FFF2-40B4-BE49-F238E27FC236}">
                <a16:creationId xmlns:a16="http://schemas.microsoft.com/office/drawing/2014/main" id="{57E36BB0-F611-824F-8897-F08E41E926AE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6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32F833-5E07-0940-A9B3-2638BDFCB57F}"/>
              </a:ext>
            </a:extLst>
          </p:cNvPr>
          <p:cNvSpPr txBox="1"/>
          <p:nvPr/>
        </p:nvSpPr>
        <p:spPr>
          <a:xfrm>
            <a:off x="187773" y="665814"/>
            <a:ext cx="8324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TIFPA</a:t>
            </a:r>
          </a:p>
          <a:p>
            <a:r>
              <a:rPr lang="en-GB" dirty="0"/>
              <a:t>P</a:t>
            </a:r>
            <a:r>
              <a:rPr lang="en-IT" dirty="0"/>
              <a:t>roton</a:t>
            </a:r>
          </a:p>
          <a:p>
            <a:r>
              <a:rPr lang="en-IT" dirty="0"/>
              <a:t>Beam</a:t>
            </a:r>
          </a:p>
          <a:p>
            <a:r>
              <a:rPr lang="en-IT" dirty="0"/>
              <a:t>Facility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B29AA4-D53F-B043-B189-B07A1EDB113E}"/>
              </a:ext>
            </a:extLst>
          </p:cNvPr>
          <p:cNvSpPr txBox="1"/>
          <p:nvPr/>
        </p:nvSpPr>
        <p:spPr>
          <a:xfrm>
            <a:off x="159657" y="2225868"/>
            <a:ext cx="12907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Collimated </a:t>
            </a:r>
          </a:p>
          <a:p>
            <a:r>
              <a:rPr lang="en-US" dirty="0"/>
              <a:t>Beam </a:t>
            </a:r>
          </a:p>
          <a:p>
            <a:r>
              <a:rPr lang="en-US" dirty="0"/>
              <a:t>10</a:t>
            </a:r>
            <a:r>
              <a:rPr lang="en-US" baseline="30000" dirty="0"/>
              <a:t>9</a:t>
            </a:r>
            <a:r>
              <a:rPr lang="en-US" dirty="0"/>
              <a:t>-10</a:t>
            </a:r>
            <a:r>
              <a:rPr lang="en-US" baseline="30000" dirty="0"/>
              <a:t>11</a:t>
            </a:r>
            <a:r>
              <a:rPr lang="en-US" dirty="0"/>
              <a:t> </a:t>
            </a:r>
            <a:r>
              <a:rPr lang="en-US" dirty="0" err="1"/>
              <a:t>n</a:t>
            </a:r>
            <a:r>
              <a:rPr lang="en-US" baseline="-25000" dirty="0" err="1"/>
              <a:t>eq</a:t>
            </a:r>
            <a:endParaRPr lang="en-IT" baseline="-250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F71D098-C4FF-5C45-A8EB-DFB265484CD7}"/>
              </a:ext>
            </a:extLst>
          </p:cNvPr>
          <p:cNvGrpSpPr/>
          <p:nvPr/>
        </p:nvGrpSpPr>
        <p:grpSpPr>
          <a:xfrm>
            <a:off x="6387256" y="802282"/>
            <a:ext cx="2305464" cy="1897708"/>
            <a:chOff x="3251442" y="3812371"/>
            <a:chExt cx="2305464" cy="189770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F4B2E7B-0CF8-4048-A041-87BCDB63B051}"/>
                </a:ext>
              </a:extLst>
            </p:cNvPr>
            <p:cNvSpPr/>
            <p:nvPr/>
          </p:nvSpPr>
          <p:spPr>
            <a:xfrm>
              <a:off x="4094922" y="5406887"/>
              <a:ext cx="1461984" cy="303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T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1E4089A-42A0-7F48-A74D-F6EDFEA54DD2}"/>
                </a:ext>
              </a:extLst>
            </p:cNvPr>
            <p:cNvSpPr txBox="1"/>
            <p:nvPr/>
          </p:nvSpPr>
          <p:spPr>
            <a:xfrm>
              <a:off x="4292688" y="5004315"/>
              <a:ext cx="66582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400" dirty="0">
                  <a:solidFill>
                    <a:srgbClr val="C00000"/>
                  </a:solidFill>
                </a:rPr>
                <a:t>Before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F849B4B-A29C-2547-AC41-9A89C5C023DC}"/>
                </a:ext>
              </a:extLst>
            </p:cNvPr>
            <p:cNvSpPr txBox="1"/>
            <p:nvPr/>
          </p:nvSpPr>
          <p:spPr>
            <a:xfrm>
              <a:off x="3251442" y="3812371"/>
              <a:ext cx="5546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sz="1400" dirty="0">
                  <a:solidFill>
                    <a:srgbClr val="00B050"/>
                  </a:solidFill>
                </a:rPr>
                <a:t>After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7B95FBB-9144-3A41-92D6-C03837529ED2}"/>
              </a:ext>
            </a:extLst>
          </p:cNvPr>
          <p:cNvSpPr txBox="1"/>
          <p:nvPr/>
        </p:nvSpPr>
        <p:spPr>
          <a:xfrm>
            <a:off x="2218021" y="6214601"/>
            <a:ext cx="14471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sz="1400" b="1" dirty="0">
                <a:solidFill>
                  <a:schemeClr val="bg1"/>
                </a:solidFill>
              </a:rPr>
              <a:t>Climate chamber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4FA56E8-F350-7243-BC4C-1F98557FE582}"/>
              </a:ext>
            </a:extLst>
          </p:cNvPr>
          <p:cNvSpPr txBox="1"/>
          <p:nvPr/>
        </p:nvSpPr>
        <p:spPr>
          <a:xfrm>
            <a:off x="328798" y="3671819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/>
              <a:t>Various SiPM</a:t>
            </a:r>
          </a:p>
        </p:txBody>
      </p:sp>
    </p:spTree>
    <p:extLst>
      <p:ext uri="{BB962C8B-B14F-4D97-AF65-F5344CB8AC3E}">
        <p14:creationId xmlns:p14="http://schemas.microsoft.com/office/powerpoint/2010/main" val="3682776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6E137C4-B37D-7E48-A915-6FB06AF06F19}"/>
              </a:ext>
            </a:extLst>
          </p:cNvPr>
          <p:cNvSpPr/>
          <p:nvPr/>
        </p:nvSpPr>
        <p:spPr>
          <a:xfrm>
            <a:off x="228598" y="3582932"/>
            <a:ext cx="1989423" cy="295415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5" name="Rectangle 34"/>
          <p:cNvSpPr/>
          <p:nvPr/>
        </p:nvSpPr>
        <p:spPr>
          <a:xfrm>
            <a:off x="0" y="-1"/>
            <a:ext cx="9144000" cy="44611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514692" y="-42760"/>
            <a:ext cx="2221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Status and Plans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A936853-CF08-7244-9515-77D9A36B40E7}"/>
              </a:ext>
            </a:extLst>
          </p:cNvPr>
          <p:cNvSpPr/>
          <p:nvPr/>
        </p:nvSpPr>
        <p:spPr>
          <a:xfrm>
            <a:off x="0" y="6625972"/>
            <a:ext cx="9144000" cy="22771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31" name="Foliennummernplatzhalter 6">
            <a:extLst>
              <a:ext uri="{FF2B5EF4-FFF2-40B4-BE49-F238E27FC236}">
                <a16:creationId xmlns:a16="http://schemas.microsoft.com/office/drawing/2014/main" id="{57E36BB0-F611-824F-8897-F08E41E926AE}"/>
              </a:ext>
            </a:extLst>
          </p:cNvPr>
          <p:cNvSpPr txBox="1">
            <a:spLocks noGrp="1"/>
          </p:cNvSpPr>
          <p:nvPr/>
        </p:nvSpPr>
        <p:spPr>
          <a:xfrm>
            <a:off x="6633408" y="6511107"/>
            <a:ext cx="2133600" cy="365125"/>
          </a:xfrm>
          <a:prstGeom prst="rect">
            <a:avLst/>
          </a:prstGeom>
          <a:noFill/>
        </p:spPr>
        <p:txBody>
          <a:bodyPr anchor="b">
            <a:prstTxWarp prst="textNoShape">
              <a:avLst/>
            </a:prstTxWarp>
          </a:bodyPr>
          <a:lstStyle/>
          <a:p>
            <a:pPr algn="r"/>
            <a:fld id="{78BEA122-F9E3-6547-A64F-E206C65A37C3}" type="slidenum">
              <a:rPr lang="en-US" sz="1200">
                <a:solidFill>
                  <a:schemeClr val="bg1"/>
                </a:solidFill>
              </a:rPr>
              <a:pPr algn="r"/>
              <a:t>7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21B2AF-D387-E14D-B98F-928AA2AE63CB}"/>
              </a:ext>
            </a:extLst>
          </p:cNvPr>
          <p:cNvSpPr txBox="1"/>
          <p:nvPr/>
        </p:nvSpPr>
        <p:spPr>
          <a:xfrm>
            <a:off x="665922" y="605025"/>
            <a:ext cx="6416821" cy="5909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T" dirty="0">
                <a:solidFill>
                  <a:srgbClr val="0070C0"/>
                </a:solidFill>
              </a:rPr>
              <a:t>2021:    MC simulations </a:t>
            </a:r>
          </a:p>
          <a:p>
            <a:endParaRPr lang="en-IT" dirty="0">
              <a:solidFill>
                <a:srgbClr val="0070C0"/>
              </a:solidFill>
            </a:endParaRPr>
          </a:p>
          <a:p>
            <a:r>
              <a:rPr lang="en-IT" dirty="0">
                <a:solidFill>
                  <a:srgbClr val="0070C0"/>
                </a:solidFill>
              </a:rPr>
              <a:t>              First SiPM irradiation + annealing  campaign</a:t>
            </a:r>
          </a:p>
          <a:p>
            <a:endParaRPr lang="en-IT" dirty="0">
              <a:solidFill>
                <a:srgbClr val="0070C0"/>
              </a:solidFill>
            </a:endParaRPr>
          </a:p>
          <a:p>
            <a:r>
              <a:rPr lang="en-IT" dirty="0">
                <a:solidFill>
                  <a:srgbClr val="0070C0"/>
                </a:solidFill>
              </a:rPr>
              <a:t>              Basic dRICH prototype</a:t>
            </a:r>
          </a:p>
          <a:p>
            <a:endParaRPr lang="en-IT" dirty="0">
              <a:solidFill>
                <a:srgbClr val="0070C0"/>
              </a:solidFill>
            </a:endParaRPr>
          </a:p>
          <a:p>
            <a:r>
              <a:rPr lang="en-IT" dirty="0">
                <a:solidFill>
                  <a:srgbClr val="0070C0"/>
                </a:solidFill>
              </a:rPr>
              <a:t>              First dRICH test-beam with hadron beams (commissioning)</a:t>
            </a:r>
          </a:p>
          <a:p>
            <a:endParaRPr lang="en-IT" dirty="0">
              <a:solidFill>
                <a:srgbClr val="0070C0"/>
              </a:solidFill>
            </a:endParaRPr>
          </a:p>
          <a:p>
            <a:r>
              <a:rPr lang="en-IT" dirty="0"/>
              <a:t>2022:    Extended SiPM irradiation + annealing  campaign</a:t>
            </a:r>
          </a:p>
          <a:p>
            <a:endParaRPr lang="en-IT" dirty="0"/>
          </a:p>
          <a:p>
            <a:r>
              <a:rPr lang="en-IT" dirty="0"/>
              <a:t>              Improved prototype  </a:t>
            </a:r>
          </a:p>
          <a:p>
            <a:endParaRPr lang="en-IT" dirty="0"/>
          </a:p>
          <a:p>
            <a:r>
              <a:rPr lang="en-IT" dirty="0"/>
              <a:t>              Second test-beam campaign (realistic performance)</a:t>
            </a:r>
          </a:p>
          <a:p>
            <a:endParaRPr lang="en-IT" dirty="0"/>
          </a:p>
          <a:p>
            <a:r>
              <a:rPr lang="en-IT" dirty="0"/>
              <a:t>              Data analysis and technical note (D24.3)</a:t>
            </a:r>
          </a:p>
          <a:p>
            <a:endParaRPr lang="en-IT" dirty="0"/>
          </a:p>
          <a:p>
            <a:r>
              <a:rPr lang="en-IT" dirty="0"/>
              <a:t>2023:    Refined data analysis and simulation</a:t>
            </a:r>
          </a:p>
          <a:p>
            <a:endParaRPr lang="en-IT" dirty="0"/>
          </a:p>
          <a:p>
            <a:r>
              <a:rPr lang="en-IT" dirty="0"/>
              <a:t>               Third test-beam campaign (component optimization)</a:t>
            </a:r>
          </a:p>
          <a:p>
            <a:endParaRPr lang="en-IT" dirty="0"/>
          </a:p>
          <a:p>
            <a:r>
              <a:rPr lang="en-IT" dirty="0"/>
              <a:t>               Final assessment towardds TDR</a:t>
            </a:r>
          </a:p>
        </p:txBody>
      </p:sp>
    </p:spTree>
    <p:extLst>
      <p:ext uri="{BB962C8B-B14F-4D97-AF65-F5344CB8AC3E}">
        <p14:creationId xmlns:p14="http://schemas.microsoft.com/office/powerpoint/2010/main" val="40021525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66463</TotalTime>
  <Words>361</Words>
  <Application>Microsoft Macintosh PowerPoint</Application>
  <PresentationFormat>On-screen Show (4:3)</PresentationFormat>
  <Paragraphs>91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INFN - Sezione di Ferrara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Marco Contalbrigo</dc:creator>
  <cp:lastModifiedBy>Marco Contalbrigo</cp:lastModifiedBy>
  <cp:revision>1361</cp:revision>
  <dcterms:created xsi:type="dcterms:W3CDTF">2012-03-30T13:12:09Z</dcterms:created>
  <dcterms:modified xsi:type="dcterms:W3CDTF">2021-11-09T11:31:56Z</dcterms:modified>
</cp:coreProperties>
</file>