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884" r:id="rId2"/>
    <p:sldId id="927" r:id="rId3"/>
    <p:sldId id="932" r:id="rId4"/>
    <p:sldId id="929" r:id="rId5"/>
    <p:sldId id="930" r:id="rId6"/>
    <p:sldId id="93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5F701"/>
    <a:srgbClr val="E424EA"/>
    <a:srgbClr val="FCBA78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93" autoAdjust="0"/>
    <p:restoredTop sz="98088" autoAdjust="0"/>
  </p:normalViewPr>
  <p:slideViewPr>
    <p:cSldViewPr snapToGrid="0" snapToObjects="1">
      <p:cViewPr varScale="1">
        <p:scale>
          <a:sx n="128" d="100"/>
          <a:sy n="128" d="100"/>
        </p:scale>
        <p:origin x="87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9/9/21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9/9/21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Vanno</a:t>
            </a:r>
            <a:r>
              <a:rPr lang="en-US" dirty="0"/>
              <a:t> </a:t>
            </a:r>
            <a:r>
              <a:rPr lang="en-US" dirty="0" err="1"/>
              <a:t>messi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innovativi</a:t>
            </a:r>
            <a:r>
              <a:rPr lang="en-US" dirty="0"/>
              <a:t> e</a:t>
            </a:r>
            <a:r>
              <a:rPr lang="en-US" baseline="0" dirty="0"/>
              <a:t> </a:t>
            </a:r>
            <a:r>
              <a:rPr lang="en-US" baseline="0" dirty="0" err="1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6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09/09/21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09/09/21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09/09/21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09/09/21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09/09/21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09/09/21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09/09/21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09/09/21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09/09/21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09/09/21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09/09/21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09/09/21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77CD3-6679-084C-B786-867015090574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/>
          <p:cNvSpPr/>
          <p:nvPr/>
        </p:nvSpPr>
        <p:spPr>
          <a:xfrm>
            <a:off x="3840829" y="1518732"/>
            <a:ext cx="1210588" cy="63094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500" dirty="0" err="1">
                <a:ln w="1905"/>
                <a:solidFill>
                  <a:schemeClr val="accent1">
                    <a:lumMod val="75000"/>
                  </a:schemeClr>
                </a:solidFill>
                <a:latin typeface="Calibri"/>
              </a:rPr>
              <a:t>SiPM</a:t>
            </a:r>
            <a:r>
              <a:rPr lang="en-US" sz="3500" dirty="0">
                <a:ln w="1905"/>
                <a:solidFill>
                  <a:schemeClr val="accent1">
                    <a:lumMod val="75000"/>
                  </a:schemeClr>
                </a:solidFill>
                <a:latin typeface="Calibri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AAD6A-CB83-6545-9265-8311D39096FB}"/>
              </a:ext>
            </a:extLst>
          </p:cNvPr>
          <p:cNvSpPr txBox="1"/>
          <p:nvPr/>
        </p:nvSpPr>
        <p:spPr>
          <a:xfrm>
            <a:off x="2309913" y="5669493"/>
            <a:ext cx="427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EIC eRD110 Meeting </a:t>
            </a:r>
            <a:r>
              <a:rPr lang="en-IT" dirty="0"/>
              <a:t>-  9</a:t>
            </a:r>
            <a:r>
              <a:rPr lang="en-IT" baseline="30000" dirty="0"/>
              <a:t>th</a:t>
            </a:r>
            <a:r>
              <a:rPr lang="en-IT" dirty="0"/>
              <a:t> September 2021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128744-B451-C74C-86C5-F3281D96F189}"/>
              </a:ext>
            </a:extLst>
          </p:cNvPr>
          <p:cNvCxnSpPr/>
          <p:nvPr/>
        </p:nvCxnSpPr>
        <p:spPr>
          <a:xfrm flipV="1">
            <a:off x="458880" y="5471727"/>
            <a:ext cx="8062268" cy="5334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23428A-A61A-684D-8A4E-7B9CC7B666D3}"/>
              </a:ext>
            </a:extLst>
          </p:cNvPr>
          <p:cNvCxnSpPr/>
          <p:nvPr/>
        </p:nvCxnSpPr>
        <p:spPr>
          <a:xfrm flipV="1">
            <a:off x="458880" y="6155959"/>
            <a:ext cx="8062268" cy="5334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D18B3EE-F2B8-4C41-ACE7-3CFD72CD32A8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239B338-7080-5247-AC69-4BAB7CBF29B2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Fußzeilenplatzhalter 7">
            <a:extLst>
              <a:ext uri="{FF2B5EF4-FFF2-40B4-BE49-F238E27FC236}">
                <a16:creationId xmlns:a16="http://schemas.microsoft.com/office/drawing/2014/main" id="{482865E4-3615-284B-8738-7D5B3A344ACE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9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304979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9EBC67-E067-534F-84C7-38B00BA5A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182" y="901396"/>
            <a:ext cx="3995530" cy="247085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059915" y="-42760"/>
            <a:ext cx="3131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Silicon Photomultipliers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936853-CF08-7244-9515-77D9A36B40E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Foliennummernplatzhalter 6">
            <a:extLst>
              <a:ext uri="{FF2B5EF4-FFF2-40B4-BE49-F238E27FC236}">
                <a16:creationId xmlns:a16="http://schemas.microsoft.com/office/drawing/2014/main" id="{57E36BB0-F611-824F-8897-F08E41E926AE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Fußzeilenplatzhalter 7">
            <a:extLst>
              <a:ext uri="{FF2B5EF4-FFF2-40B4-BE49-F238E27FC236}">
                <a16:creationId xmlns:a16="http://schemas.microsoft.com/office/drawing/2014/main" id="{AB3EFD1A-D18E-FC4A-8600-E49F46729FBE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9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E68B0D-1ACE-D844-B498-8E25A84EB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052" y="3777494"/>
            <a:ext cx="3995530" cy="2705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F69D6F-91C4-4245-A1BD-AE47DBE86D41}"/>
              </a:ext>
            </a:extLst>
          </p:cNvPr>
          <p:cNvSpPr txBox="1"/>
          <p:nvPr/>
        </p:nvSpPr>
        <p:spPr>
          <a:xfrm>
            <a:off x="4793269" y="3409831"/>
            <a:ext cx="4101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Custom matrices with new SiPM developments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53FE83-C1D0-E341-9155-6CB95909C5D8}"/>
              </a:ext>
            </a:extLst>
          </p:cNvPr>
          <p:cNvSpPr txBox="1"/>
          <p:nvPr/>
        </p:nvSpPr>
        <p:spPr>
          <a:xfrm>
            <a:off x="4793269" y="489692"/>
            <a:ext cx="4340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Custom matrices with commercial SiPM standards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CCB358-2B7D-4F4A-8450-E4313494BAFB}"/>
              </a:ext>
            </a:extLst>
          </p:cNvPr>
          <p:cNvSpPr txBox="1"/>
          <p:nvPr/>
        </p:nvSpPr>
        <p:spPr>
          <a:xfrm>
            <a:off x="216764" y="758117"/>
            <a:ext cx="4408836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Pros:</a:t>
            </a:r>
          </a:p>
          <a:p>
            <a:endParaRPr lang="en-IT" dirty="0"/>
          </a:p>
          <a:p>
            <a:r>
              <a:rPr lang="en-IT" dirty="0"/>
              <a:t>   Magnetic field insensitive</a:t>
            </a:r>
          </a:p>
          <a:p>
            <a:endParaRPr lang="en-IT" sz="600" dirty="0"/>
          </a:p>
          <a:p>
            <a:r>
              <a:rPr lang="en-IT" dirty="0"/>
              <a:t>   Fast evolving technology</a:t>
            </a:r>
          </a:p>
          <a:p>
            <a:endParaRPr lang="en-IT" sz="600" dirty="0"/>
          </a:p>
          <a:p>
            <a:r>
              <a:rPr lang="en-IT" dirty="0"/>
              <a:t>   Cost-effective, suitable for mass production</a:t>
            </a:r>
          </a:p>
          <a:p>
            <a:endParaRPr lang="en-IT" sz="600" dirty="0"/>
          </a:p>
          <a:p>
            <a:r>
              <a:rPr lang="en-IT" dirty="0"/>
              <a:t>   Robust, low bias voltage</a:t>
            </a:r>
          </a:p>
          <a:p>
            <a:endParaRPr lang="en-IT" dirty="0"/>
          </a:p>
          <a:p>
            <a:endParaRPr lang="en-IT" dirty="0"/>
          </a:p>
          <a:p>
            <a:r>
              <a:rPr lang="en-IT" b="1" dirty="0"/>
              <a:t>Cons:</a:t>
            </a:r>
          </a:p>
          <a:p>
            <a:endParaRPr lang="en-IT" dirty="0"/>
          </a:p>
          <a:p>
            <a:r>
              <a:rPr lang="en-IT" dirty="0"/>
              <a:t>    High dark count </a:t>
            </a:r>
          </a:p>
          <a:p>
            <a:r>
              <a:rPr lang="en-IT" dirty="0"/>
              <a:t>           </a:t>
            </a:r>
            <a:r>
              <a:rPr lang="en-IT" dirty="0">
                <a:solidFill>
                  <a:schemeClr val="tx2"/>
                </a:solidFill>
                <a:sym typeface="Wingdings" pitchFamily="2" charset="2"/>
              </a:rPr>
              <a:t> high rate, precise timing readout</a:t>
            </a:r>
            <a:endParaRPr lang="en-IT" dirty="0">
              <a:solidFill>
                <a:schemeClr val="tx2"/>
              </a:solidFill>
            </a:endParaRPr>
          </a:p>
          <a:p>
            <a:r>
              <a:rPr lang="en-IT" sz="600" dirty="0"/>
              <a:t>   </a:t>
            </a:r>
          </a:p>
          <a:p>
            <a:r>
              <a:rPr lang="en-IT" dirty="0"/>
              <a:t>    Limited radiation tolerance</a:t>
            </a:r>
          </a:p>
          <a:p>
            <a:r>
              <a:rPr lang="en-IT" dirty="0"/>
              <a:t>           </a:t>
            </a:r>
            <a:r>
              <a:rPr lang="en-IT" dirty="0">
                <a:solidFill>
                  <a:schemeClr val="tx2"/>
                </a:solidFill>
                <a:sym typeface="Wingdings" pitchFamily="2" charset="2"/>
              </a:rPr>
              <a:t> layout, packaging</a:t>
            </a:r>
            <a:endParaRPr lang="en-IT" dirty="0">
              <a:solidFill>
                <a:schemeClr val="tx2"/>
              </a:solidFill>
            </a:endParaRPr>
          </a:p>
          <a:p>
            <a:r>
              <a:rPr lang="en-IT" dirty="0">
                <a:solidFill>
                  <a:schemeClr val="tx2"/>
                </a:solidFill>
              </a:rPr>
              <a:t>           </a:t>
            </a:r>
            <a:r>
              <a:rPr lang="en-IT" dirty="0">
                <a:solidFill>
                  <a:schemeClr val="tx2"/>
                </a:solidFill>
                <a:sym typeface="Wingdings" pitchFamily="2" charset="2"/>
              </a:rPr>
              <a:t> cool operation, annealing</a:t>
            </a:r>
            <a:endParaRPr lang="en-IT" dirty="0">
              <a:solidFill>
                <a:schemeClr val="tx2"/>
              </a:solidFill>
            </a:endParaRPr>
          </a:p>
          <a:p>
            <a:endParaRPr lang="en-IT" dirty="0"/>
          </a:p>
          <a:p>
            <a:r>
              <a:rPr lang="en-IT" dirty="0"/>
              <a:t>R&amp;D depends on detector and location</a:t>
            </a:r>
          </a:p>
          <a:p>
            <a:r>
              <a:rPr lang="en-IT" dirty="0"/>
              <a:t>Less demanding: calorimetry + dRICH</a:t>
            </a:r>
          </a:p>
        </p:txBody>
      </p:sp>
    </p:spTree>
    <p:extLst>
      <p:ext uri="{BB962C8B-B14F-4D97-AF65-F5344CB8AC3E}">
        <p14:creationId xmlns:p14="http://schemas.microsoft.com/office/powerpoint/2010/main" val="2631594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E5E9376-6AAC-A64E-A591-4E11DF960CB1}"/>
              </a:ext>
            </a:extLst>
          </p:cNvPr>
          <p:cNvSpPr/>
          <p:nvPr/>
        </p:nvSpPr>
        <p:spPr>
          <a:xfrm>
            <a:off x="76732" y="3561676"/>
            <a:ext cx="9041869" cy="2994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E7C589-C29C-FE42-8ED2-D74053D4F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183" y="3796975"/>
            <a:ext cx="3351666" cy="26946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4097A0-CEB7-5943-9408-33F8DAABDB30}"/>
              </a:ext>
            </a:extLst>
          </p:cNvPr>
          <p:cNvSpPr/>
          <p:nvPr/>
        </p:nvSpPr>
        <p:spPr>
          <a:xfrm>
            <a:off x="76732" y="542343"/>
            <a:ext cx="8988677" cy="29169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5842FAE-FAFB-3A42-B27D-11BD903BB520}"/>
              </a:ext>
            </a:extLst>
          </p:cNvPr>
          <p:cNvGrpSpPr/>
          <p:nvPr/>
        </p:nvGrpSpPr>
        <p:grpSpPr>
          <a:xfrm>
            <a:off x="5899748" y="774211"/>
            <a:ext cx="3165661" cy="2664348"/>
            <a:chOff x="2870105" y="772628"/>
            <a:chExt cx="3165661" cy="266434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02CDE82-63D0-CA42-A52E-3D9692E5F567}"/>
                </a:ext>
              </a:extLst>
            </p:cNvPr>
            <p:cNvSpPr/>
            <p:nvPr/>
          </p:nvSpPr>
          <p:spPr>
            <a:xfrm>
              <a:off x="2870105" y="772628"/>
              <a:ext cx="3149185" cy="2664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39816B-B5B6-D646-A739-E4C44C473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6582" y="979043"/>
              <a:ext cx="3149184" cy="19543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3B374E-AA7F-CA46-BB04-89EC4E995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6988" y="2930738"/>
              <a:ext cx="3007941" cy="41444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F89A6B-D381-3740-ACCA-7240D09D1594}"/>
                </a:ext>
              </a:extLst>
            </p:cNvPr>
            <p:cNvSpPr/>
            <p:nvPr/>
          </p:nvSpPr>
          <p:spPr>
            <a:xfrm flipV="1">
              <a:off x="3707026" y="854306"/>
              <a:ext cx="2287903" cy="149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512960" y="-42760"/>
            <a:ext cx="2225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Characterization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936853-CF08-7244-9515-77D9A36B40E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Foliennummernplatzhalter 6">
            <a:extLst>
              <a:ext uri="{FF2B5EF4-FFF2-40B4-BE49-F238E27FC236}">
                <a16:creationId xmlns:a16="http://schemas.microsoft.com/office/drawing/2014/main" id="{57E36BB0-F611-824F-8897-F08E41E926AE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Fußzeilenplatzhalter 7">
            <a:extLst>
              <a:ext uri="{FF2B5EF4-FFF2-40B4-BE49-F238E27FC236}">
                <a16:creationId xmlns:a16="http://schemas.microsoft.com/office/drawing/2014/main" id="{AB3EFD1A-D18E-FC4A-8600-E49F46729FBE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9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07A908-8F3F-F943-B9E0-1F9BB41EEE53}"/>
              </a:ext>
            </a:extLst>
          </p:cNvPr>
          <p:cNvSpPr txBox="1"/>
          <p:nvPr/>
        </p:nvSpPr>
        <p:spPr>
          <a:xfrm>
            <a:off x="3346452" y="503090"/>
            <a:ext cx="4353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Custom electronics for l</a:t>
            </a:r>
            <a:r>
              <a:rPr lang="en-IT" sz="1600" dirty="0"/>
              <a:t>aboratory </a:t>
            </a:r>
            <a:r>
              <a:rPr lang="en-US" sz="1600" dirty="0"/>
              <a:t>characterization</a:t>
            </a:r>
            <a:endParaRPr lang="en-IT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247FC-227D-6A41-9FF8-635BA7D16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764" y="773041"/>
            <a:ext cx="2843959" cy="2649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3C8937-B5FC-7641-8458-F5D3BBEA7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793174" y="4242294"/>
            <a:ext cx="2730357" cy="1792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134405-9B32-E940-91BA-896F33068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91" y="3560452"/>
            <a:ext cx="4133204" cy="30045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A4F66E-450C-2F4C-9691-DE45DBDD2F05}"/>
              </a:ext>
            </a:extLst>
          </p:cNvPr>
          <p:cNvSpPr/>
          <p:nvPr/>
        </p:nvSpPr>
        <p:spPr>
          <a:xfrm>
            <a:off x="76732" y="3758608"/>
            <a:ext cx="966554" cy="257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A584E7-80F2-7A43-9716-8E6B1A0BCBB8}"/>
              </a:ext>
            </a:extLst>
          </p:cNvPr>
          <p:cNvSpPr/>
          <p:nvPr/>
        </p:nvSpPr>
        <p:spPr>
          <a:xfrm>
            <a:off x="3512960" y="3570594"/>
            <a:ext cx="709826" cy="4932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D8C426-8C0D-4A4C-AE0A-E1C1F69F3B45}"/>
              </a:ext>
            </a:extLst>
          </p:cNvPr>
          <p:cNvSpPr txBox="1"/>
          <p:nvPr/>
        </p:nvSpPr>
        <p:spPr>
          <a:xfrm>
            <a:off x="22842" y="3773174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b</a:t>
            </a:r>
            <a:r>
              <a:rPr lang="en-IT" sz="1200" dirty="0"/>
              <a:t>aseline noise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BF4951-C35E-D747-926A-A92214B6CD62}"/>
              </a:ext>
            </a:extLst>
          </p:cNvPr>
          <p:cNvSpPr/>
          <p:nvPr/>
        </p:nvSpPr>
        <p:spPr>
          <a:xfrm>
            <a:off x="4184443" y="3586771"/>
            <a:ext cx="91535" cy="2963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1D98F3-7E74-5C4D-9569-FD1C45D50024}"/>
              </a:ext>
            </a:extLst>
          </p:cNvPr>
          <p:cNvSpPr/>
          <p:nvPr/>
        </p:nvSpPr>
        <p:spPr>
          <a:xfrm>
            <a:off x="7267794" y="3589890"/>
            <a:ext cx="91535" cy="2963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1D45D-4995-D948-AFEC-7352D345B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274" y="637417"/>
            <a:ext cx="2571465" cy="264493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FD17160-A9E2-1346-9CF5-DFDFC7F7C238}"/>
              </a:ext>
            </a:extLst>
          </p:cNvPr>
          <p:cNvSpPr/>
          <p:nvPr/>
        </p:nvSpPr>
        <p:spPr>
          <a:xfrm>
            <a:off x="76731" y="3570594"/>
            <a:ext cx="1553603" cy="2263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BE4060-26C8-1E45-87CC-324F3F04194C}"/>
              </a:ext>
            </a:extLst>
          </p:cNvPr>
          <p:cNvSpPr txBox="1"/>
          <p:nvPr/>
        </p:nvSpPr>
        <p:spPr>
          <a:xfrm>
            <a:off x="1226349" y="3500165"/>
            <a:ext cx="4589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ToT</a:t>
            </a:r>
            <a:r>
              <a:rPr lang="en-US" sz="1600" dirty="0"/>
              <a:t> readout (ALCOR) to study readout specs</a:t>
            </a:r>
          </a:p>
        </p:txBody>
      </p:sp>
    </p:spTree>
    <p:extLst>
      <p:ext uri="{BB962C8B-B14F-4D97-AF65-F5344CB8AC3E}">
        <p14:creationId xmlns:p14="http://schemas.microsoft.com/office/powerpoint/2010/main" val="3899727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05642A9-6A95-864C-AEFC-B0DAA7E03AC1}"/>
              </a:ext>
            </a:extLst>
          </p:cNvPr>
          <p:cNvSpPr/>
          <p:nvPr/>
        </p:nvSpPr>
        <p:spPr>
          <a:xfrm>
            <a:off x="76731" y="3618506"/>
            <a:ext cx="8988677" cy="2950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D423EB-DA14-5940-A835-CBA422E53A24}"/>
              </a:ext>
            </a:extLst>
          </p:cNvPr>
          <p:cNvSpPr/>
          <p:nvPr/>
        </p:nvSpPr>
        <p:spPr>
          <a:xfrm>
            <a:off x="76732" y="542343"/>
            <a:ext cx="8988677" cy="30151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Rectangle 34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528762" y="-42760"/>
            <a:ext cx="2193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SiPM</a:t>
            </a:r>
            <a:r>
              <a:rPr lang="en-US" sz="2400" dirty="0">
                <a:solidFill>
                  <a:schemeClr val="bg1"/>
                </a:solidFill>
              </a:rPr>
              <a:t> Irradiation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936853-CF08-7244-9515-77D9A36B40E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Foliennummernplatzhalter 6">
            <a:extLst>
              <a:ext uri="{FF2B5EF4-FFF2-40B4-BE49-F238E27FC236}">
                <a16:creationId xmlns:a16="http://schemas.microsoft.com/office/drawing/2014/main" id="{57E36BB0-F611-824F-8897-F08E41E926AE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Fußzeilenplatzhalter 7">
            <a:extLst>
              <a:ext uri="{FF2B5EF4-FFF2-40B4-BE49-F238E27FC236}">
                <a16:creationId xmlns:a16="http://schemas.microsoft.com/office/drawing/2014/main" id="{AB3EFD1A-D18E-FC4A-8600-E49F46729FBE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9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B571E7-F326-E540-9F77-3D12B5B09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979" y="604204"/>
            <a:ext cx="3893275" cy="2896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32F833-5E07-0940-A9B3-2638BDFCB57F}"/>
              </a:ext>
            </a:extLst>
          </p:cNvPr>
          <p:cNvSpPr txBox="1"/>
          <p:nvPr/>
        </p:nvSpPr>
        <p:spPr>
          <a:xfrm>
            <a:off x="187773" y="665814"/>
            <a:ext cx="8324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TIFPA</a:t>
            </a:r>
          </a:p>
          <a:p>
            <a:r>
              <a:rPr lang="en-GB" dirty="0"/>
              <a:t>P</a:t>
            </a:r>
            <a:r>
              <a:rPr lang="en-IT" dirty="0"/>
              <a:t>roton</a:t>
            </a:r>
          </a:p>
          <a:p>
            <a:r>
              <a:rPr lang="en-IT" dirty="0"/>
              <a:t>Beam</a:t>
            </a:r>
          </a:p>
          <a:p>
            <a:r>
              <a:rPr lang="en-IT" dirty="0"/>
              <a:t>Facility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29AA4-D53F-B043-B189-B07A1EDB113E}"/>
              </a:ext>
            </a:extLst>
          </p:cNvPr>
          <p:cNvSpPr txBox="1"/>
          <p:nvPr/>
        </p:nvSpPr>
        <p:spPr>
          <a:xfrm>
            <a:off x="159657" y="2225868"/>
            <a:ext cx="12907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Collimated </a:t>
            </a:r>
          </a:p>
          <a:p>
            <a:r>
              <a:rPr lang="en-US" dirty="0"/>
              <a:t>Beam </a:t>
            </a:r>
          </a:p>
          <a:p>
            <a:r>
              <a:rPr lang="en-US" dirty="0"/>
              <a:t>10</a:t>
            </a:r>
            <a:r>
              <a:rPr lang="en-US" baseline="30000" dirty="0"/>
              <a:t>9</a:t>
            </a:r>
            <a:r>
              <a:rPr lang="en-US" dirty="0"/>
              <a:t>-10</a:t>
            </a:r>
            <a:r>
              <a:rPr lang="en-US" baseline="30000" dirty="0"/>
              <a:t>11</a:t>
            </a:r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endParaRPr lang="en-IT" baseline="-25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71D098-C4FF-5C45-A8EB-DFB265484CD7}"/>
              </a:ext>
            </a:extLst>
          </p:cNvPr>
          <p:cNvGrpSpPr/>
          <p:nvPr/>
        </p:nvGrpSpPr>
        <p:grpSpPr>
          <a:xfrm>
            <a:off x="5789383" y="595604"/>
            <a:ext cx="3036128" cy="2905414"/>
            <a:chOff x="2653569" y="3605693"/>
            <a:chExt cx="3036128" cy="2905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15B47E-059D-AF48-9A73-DEE3A9C0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3569" y="3605693"/>
              <a:ext cx="3036128" cy="290541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4B2E7B-0CF8-4048-A041-87BCDB63B051}"/>
                </a:ext>
              </a:extLst>
            </p:cNvPr>
            <p:cNvSpPr/>
            <p:nvPr/>
          </p:nvSpPr>
          <p:spPr>
            <a:xfrm>
              <a:off x="4094922" y="5406887"/>
              <a:ext cx="1461984" cy="303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E4089A-42A0-7F48-A74D-F6EDFEA54DD2}"/>
                </a:ext>
              </a:extLst>
            </p:cNvPr>
            <p:cNvSpPr txBox="1"/>
            <p:nvPr/>
          </p:nvSpPr>
          <p:spPr>
            <a:xfrm>
              <a:off x="4292688" y="5004315"/>
              <a:ext cx="665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>
                  <a:solidFill>
                    <a:srgbClr val="C00000"/>
                  </a:solidFill>
                </a:rPr>
                <a:t>Before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849B4B-A29C-2547-AC41-9A89C5C023DC}"/>
                </a:ext>
              </a:extLst>
            </p:cNvPr>
            <p:cNvSpPr txBox="1"/>
            <p:nvPr/>
          </p:nvSpPr>
          <p:spPr>
            <a:xfrm>
              <a:off x="3251442" y="3812371"/>
              <a:ext cx="554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>
                  <a:solidFill>
                    <a:srgbClr val="00B050"/>
                  </a:solidFill>
                </a:rPr>
                <a:t>After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337DA2F-2F2C-8E49-8E2E-69DE81576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74" y="3697797"/>
            <a:ext cx="2539641" cy="28133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5C17C6-52D1-664B-869B-F68771187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571" y="3675254"/>
            <a:ext cx="2142740" cy="28133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262EE7-6B9E-084F-8513-7A26E5570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752" y="3702888"/>
            <a:ext cx="2867500" cy="27777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B95FBB-9144-3A41-92D6-C03837529ED2}"/>
              </a:ext>
            </a:extLst>
          </p:cNvPr>
          <p:cNvSpPr txBox="1"/>
          <p:nvPr/>
        </p:nvSpPr>
        <p:spPr>
          <a:xfrm>
            <a:off x="2014196" y="6232223"/>
            <a:ext cx="1447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/>
              <a:t>Climate chamber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9B30D5-598E-6E43-8529-5B021FC07213}"/>
              </a:ext>
            </a:extLst>
          </p:cNvPr>
          <p:cNvSpPr/>
          <p:nvPr/>
        </p:nvSpPr>
        <p:spPr>
          <a:xfrm>
            <a:off x="888600" y="3628979"/>
            <a:ext cx="820641" cy="2950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5C56ED-64E8-D947-A7FB-54BA2D3B5302}"/>
              </a:ext>
            </a:extLst>
          </p:cNvPr>
          <p:cNvSpPr txBox="1"/>
          <p:nvPr/>
        </p:nvSpPr>
        <p:spPr>
          <a:xfrm>
            <a:off x="86284" y="3726638"/>
            <a:ext cx="14746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INFN</a:t>
            </a:r>
          </a:p>
          <a:p>
            <a:r>
              <a:rPr lang="en-US" dirty="0"/>
              <a:t>Laboratory</a:t>
            </a:r>
          </a:p>
          <a:p>
            <a:r>
              <a:rPr lang="en-US" dirty="0"/>
              <a:t>Infrastructure</a:t>
            </a:r>
            <a:endParaRPr lang="en-IT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30B429-AC6B-2B45-8B5E-F7F24C811BCD}"/>
              </a:ext>
            </a:extLst>
          </p:cNvPr>
          <p:cNvSpPr txBox="1"/>
          <p:nvPr/>
        </p:nvSpPr>
        <p:spPr>
          <a:xfrm>
            <a:off x="129840" y="4954454"/>
            <a:ext cx="14975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Annealing </a:t>
            </a:r>
          </a:p>
          <a:p>
            <a:r>
              <a:rPr lang="en-US" dirty="0"/>
              <a:t>up to 180 C</a:t>
            </a:r>
            <a:r>
              <a:rPr lang="en-IT" baseline="-25000" dirty="0"/>
              <a:t> </a:t>
            </a:r>
          </a:p>
          <a:p>
            <a:endParaRPr lang="en-IT" baseline="-25000" dirty="0"/>
          </a:p>
          <a:p>
            <a:r>
              <a:rPr lang="en-IT" dirty="0"/>
              <a:t>Cooling </a:t>
            </a:r>
          </a:p>
          <a:p>
            <a:r>
              <a:rPr lang="en-IT" dirty="0"/>
              <a:t>down to -30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776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336918" y="-42760"/>
            <a:ext cx="2577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FY22 Targeted R&amp;D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936853-CF08-7244-9515-77D9A36B40E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Foliennummernplatzhalter 6">
            <a:extLst>
              <a:ext uri="{FF2B5EF4-FFF2-40B4-BE49-F238E27FC236}">
                <a16:creationId xmlns:a16="http://schemas.microsoft.com/office/drawing/2014/main" id="{57E36BB0-F611-824F-8897-F08E41E926AE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Fußzeilenplatzhalter 7">
            <a:extLst>
              <a:ext uri="{FF2B5EF4-FFF2-40B4-BE49-F238E27FC236}">
                <a16:creationId xmlns:a16="http://schemas.microsoft.com/office/drawing/2014/main" id="{AB3EFD1A-D18E-FC4A-8600-E49F46729FBE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9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5A7BB-6870-974F-80C4-EE4190106730}"/>
              </a:ext>
            </a:extLst>
          </p:cNvPr>
          <p:cNvSpPr txBox="1"/>
          <p:nvPr/>
        </p:nvSpPr>
        <p:spPr>
          <a:xfrm>
            <a:off x="429692" y="915887"/>
            <a:ext cx="727051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IT" dirty="0"/>
              <a:t>omplete tests on commercially available sensors</a:t>
            </a:r>
          </a:p>
          <a:p>
            <a:r>
              <a:rPr lang="en-IT" dirty="0"/>
              <a:t>Start custom development with manufacturers (for temperature treatment)</a:t>
            </a:r>
          </a:p>
          <a:p>
            <a:endParaRPr lang="en-IT" dirty="0"/>
          </a:p>
          <a:p>
            <a:r>
              <a:rPr lang="en-IT" b="1" dirty="0"/>
              <a:t>Milestones:</a:t>
            </a:r>
          </a:p>
          <a:p>
            <a:endParaRPr lang="en-IT" b="1" dirty="0"/>
          </a:p>
          <a:p>
            <a:r>
              <a:rPr lang="en-IT" dirty="0"/>
              <a:t>    Comparative assessment performance after 10</a:t>
            </a:r>
            <a:r>
              <a:rPr lang="en-IT" baseline="30000" dirty="0"/>
              <a:t>11</a:t>
            </a:r>
            <a:r>
              <a:rPr lang="en-IT" dirty="0"/>
              <a:t>/cm</a:t>
            </a:r>
            <a:r>
              <a:rPr lang="en-IT" baseline="30000" dirty="0"/>
              <a:t>2</a:t>
            </a:r>
            <a:r>
              <a:rPr lang="en-IT" dirty="0"/>
              <a:t> neq dose*</a:t>
            </a:r>
          </a:p>
          <a:p>
            <a:r>
              <a:rPr lang="en-IT" dirty="0"/>
              <a:t>    Annealing protocol*</a:t>
            </a:r>
          </a:p>
          <a:p>
            <a:endParaRPr lang="en-IT" dirty="0"/>
          </a:p>
          <a:p>
            <a:r>
              <a:rPr lang="en-IT" dirty="0"/>
              <a:t>    * for commercially available sensors</a:t>
            </a:r>
          </a:p>
          <a:p>
            <a:endParaRPr lang="en-IT" dirty="0"/>
          </a:p>
          <a:p>
            <a:r>
              <a:rPr lang="en-GB" b="1" dirty="0"/>
              <a:t>Funding profile:</a:t>
            </a:r>
          </a:p>
          <a:p>
            <a:endParaRPr lang="en-IT" dirty="0"/>
          </a:p>
          <a:p>
            <a:r>
              <a:rPr lang="en-IT" dirty="0"/>
              <a:t>Commercial SiPM +  service electronics                         10 k$</a:t>
            </a:r>
          </a:p>
          <a:p>
            <a:r>
              <a:rPr lang="en-IT" dirty="0"/>
              <a:t>Custom developments with manufacturers                   20 k$</a:t>
            </a:r>
          </a:p>
          <a:p>
            <a:r>
              <a:rPr lang="en-IT" dirty="0"/>
              <a:t>Co-funded personnel                                                         30 k$</a:t>
            </a:r>
          </a:p>
          <a:p>
            <a:endParaRPr lang="en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F688D0-AC5E-464E-BA9A-BBF0A315B2B9}"/>
              </a:ext>
            </a:extLst>
          </p:cNvPr>
          <p:cNvSpPr txBox="1"/>
          <p:nvPr/>
        </p:nvSpPr>
        <p:spPr>
          <a:xfrm>
            <a:off x="429692" y="5675243"/>
            <a:ext cx="7996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INFN in-kind contribution: TIFPA irradiation facility, laboratories and infrastructures,</a:t>
            </a:r>
          </a:p>
          <a:p>
            <a:r>
              <a:rPr lang="en-GB" dirty="0"/>
              <a:t>e</a:t>
            </a:r>
            <a:r>
              <a:rPr lang="en-IT" dirty="0"/>
              <a:t>xperienced personnel (part-time), dedicated personnel (co-funded).  </a:t>
            </a:r>
          </a:p>
        </p:txBody>
      </p:sp>
    </p:spTree>
    <p:extLst>
      <p:ext uri="{BB962C8B-B14F-4D97-AF65-F5344CB8AC3E}">
        <p14:creationId xmlns:p14="http://schemas.microsoft.com/office/powerpoint/2010/main" val="2732536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651616" y="-42760"/>
            <a:ext cx="19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SiPM</a:t>
            </a:r>
            <a:r>
              <a:rPr lang="en-US" sz="2400" dirty="0">
                <a:solidFill>
                  <a:schemeClr val="bg1"/>
                </a:solidFill>
              </a:rPr>
              <a:t> Program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936853-CF08-7244-9515-77D9A36B40E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Foliennummernplatzhalter 6">
            <a:extLst>
              <a:ext uri="{FF2B5EF4-FFF2-40B4-BE49-F238E27FC236}">
                <a16:creationId xmlns:a16="http://schemas.microsoft.com/office/drawing/2014/main" id="{57E36BB0-F611-824F-8897-F08E41E926AE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Fußzeilenplatzhalter 7">
            <a:extLst>
              <a:ext uri="{FF2B5EF4-FFF2-40B4-BE49-F238E27FC236}">
                <a16:creationId xmlns:a16="http://schemas.microsoft.com/office/drawing/2014/main" id="{AB3EFD1A-D18E-FC4A-8600-E49F46729FBE}"/>
              </a:ext>
            </a:extLst>
          </p:cNvPr>
          <p:cNvSpPr txBox="1">
            <a:spLocks noGrp="1"/>
          </p:cNvSpPr>
          <p:nvPr/>
        </p:nvSpPr>
        <p:spPr>
          <a:xfrm>
            <a:off x="1736556" y="6504036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EIC eRD102 Meeting   -  9</a:t>
            </a:r>
            <a:r>
              <a:rPr lang="en-US" sz="1200" baseline="30000" dirty="0">
                <a:solidFill>
                  <a:schemeClr val="bg1"/>
                </a:solidFill>
              </a:rPr>
              <a:t>th</a:t>
            </a:r>
            <a:r>
              <a:rPr lang="en-US" sz="1200" dirty="0">
                <a:solidFill>
                  <a:schemeClr val="bg1"/>
                </a:solidFill>
              </a:rPr>
              <a:t> September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5A7BB-6870-974F-80C4-EE4190106730}"/>
              </a:ext>
            </a:extLst>
          </p:cNvPr>
          <p:cNvSpPr txBox="1"/>
          <p:nvPr/>
        </p:nvSpPr>
        <p:spPr>
          <a:xfrm>
            <a:off x="300455" y="755375"/>
            <a:ext cx="856901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Demonstrate that a </a:t>
            </a:r>
            <a:r>
              <a:rPr lang="en-GB" b="1" dirty="0"/>
              <a:t>proper choice of the </a:t>
            </a:r>
            <a:r>
              <a:rPr lang="en-GB" b="1" dirty="0" err="1"/>
              <a:t>SiPM</a:t>
            </a:r>
            <a:r>
              <a:rPr lang="en-GB" b="1" dirty="0"/>
              <a:t> layout, temperature treatment, and</a:t>
            </a:r>
          </a:p>
          <a:p>
            <a:r>
              <a:rPr lang="en-GB" b="1" dirty="0"/>
              <a:t>precise timing readout, could mitigate the technological risk on photo-sensors at EIC.</a:t>
            </a:r>
          </a:p>
          <a:p>
            <a:endParaRPr lang="en-GB" dirty="0"/>
          </a:p>
          <a:p>
            <a:endParaRPr lang="en-IT" b="1" dirty="0"/>
          </a:p>
          <a:p>
            <a:r>
              <a:rPr lang="en-IT" b="1" dirty="0"/>
              <a:t>FY22:    </a:t>
            </a:r>
            <a:r>
              <a:rPr lang="en-IT" dirty="0"/>
              <a:t>Assess baseline performance for PID detectors</a:t>
            </a:r>
            <a:endParaRPr lang="en-IT" b="1" dirty="0"/>
          </a:p>
          <a:p>
            <a:endParaRPr lang="en-IT" b="1" dirty="0"/>
          </a:p>
          <a:p>
            <a:endParaRPr lang="en-IT" b="1" dirty="0"/>
          </a:p>
          <a:p>
            <a:r>
              <a:rPr lang="en-IT" b="1" dirty="0"/>
              <a:t>FY23-24:   </a:t>
            </a:r>
            <a:r>
              <a:rPr lang="en-IT" dirty="0"/>
              <a:t>Exend the R&amp;D to calorimetry </a:t>
            </a:r>
          </a:p>
          <a:p>
            <a:endParaRPr lang="en-IT" dirty="0"/>
          </a:p>
          <a:p>
            <a:r>
              <a:rPr lang="en-IT" dirty="0"/>
              <a:t>                   Define specs and optimize sensor layout with manufacturers </a:t>
            </a:r>
          </a:p>
          <a:p>
            <a:endParaRPr lang="en-IT" b="1" dirty="0"/>
          </a:p>
          <a:p>
            <a:r>
              <a:rPr lang="en-IT" dirty="0"/>
              <a:t>                  Realize a basic SiPM readout unit  for Cherenkov applications with </a:t>
            </a:r>
          </a:p>
          <a:p>
            <a:r>
              <a:rPr lang="en-IT" dirty="0"/>
              <a:t>                  integrated cooling and signal formation (synergy with electronics development)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848626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66285</TotalTime>
  <Words>362</Words>
  <Application>Microsoft Macintosh PowerPoint</Application>
  <PresentationFormat>On-screen Show (4:3)</PresentationFormat>
  <Paragraphs>96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1341</cp:revision>
  <dcterms:created xsi:type="dcterms:W3CDTF">2012-03-30T13:12:09Z</dcterms:created>
  <dcterms:modified xsi:type="dcterms:W3CDTF">2021-09-09T11:28:49Z</dcterms:modified>
</cp:coreProperties>
</file>