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906" r:id="rId2"/>
    <p:sldId id="855" r:id="rId3"/>
    <p:sldId id="856" r:id="rId4"/>
    <p:sldId id="902" r:id="rId5"/>
    <p:sldId id="821" r:id="rId6"/>
    <p:sldId id="823" r:id="rId7"/>
    <p:sldId id="907" r:id="rId8"/>
    <p:sldId id="886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9622"/>
    <a:srgbClr val="688E21"/>
    <a:srgbClr val="FCBA78"/>
    <a:srgbClr val="F5F701"/>
    <a:srgbClr val="4CD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60" autoAdjust="0"/>
    <p:restoredTop sz="99391" autoAdjust="0"/>
  </p:normalViewPr>
  <p:slideViewPr>
    <p:cSldViewPr snapToGrid="0" snapToObjects="1">
      <p:cViewPr>
        <p:scale>
          <a:sx n="110" d="100"/>
          <a:sy n="110" d="100"/>
        </p:scale>
        <p:origin x="-1656" y="-7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EE8B9-7048-E245-BE2F-1374BE5408F2}" type="datetimeFigureOut">
              <a:rPr lang="en-US" smtClean="0"/>
              <a:t>16/10/19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CCEFC-6E8B-B743-AFE9-4C5BF3F94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5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86146-0E38-724C-8F8F-8FF46B4BA8C5}" type="datetimeFigureOut">
              <a:rPr lang="en-US" smtClean="0"/>
              <a:pPr/>
              <a:t>16/10/19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8A572-61CB-384F-BB4C-DB6F1BE60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5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Immagine</a:t>
            </a:r>
            <a:r>
              <a:rPr lang="en-US" dirty="0" smtClean="0"/>
              <a:t> electronic panel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scheda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ottica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Immagine</a:t>
            </a:r>
            <a:r>
              <a:rPr lang="en-US" dirty="0" smtClean="0"/>
              <a:t> electronic panel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scheda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ottica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Immagine</a:t>
            </a:r>
            <a:r>
              <a:rPr lang="en-US" dirty="0" smtClean="0"/>
              <a:t> electronic panel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scheda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ottica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Vanno</a:t>
            </a:r>
            <a:r>
              <a:rPr lang="en-US" dirty="0" smtClean="0"/>
              <a:t> </a:t>
            </a:r>
            <a:r>
              <a:rPr lang="en-US" dirty="0" err="1" smtClean="0"/>
              <a:t>messi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innovativi</a:t>
            </a:r>
            <a:r>
              <a:rPr lang="en-US" dirty="0" smtClean="0"/>
              <a:t>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375A-5670-0D4E-B2AF-0094C5B5429D}" type="datetime1">
              <a:rPr lang="en-US" smtClean="0"/>
              <a:t>16/10/19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3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8C594-0128-4747-8BA4-74157B4BC173}" type="datetime1">
              <a:rPr lang="en-US" smtClean="0"/>
              <a:t>16/10/19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3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05F31-20D8-BD41-B367-974353807A09}" type="datetime1">
              <a:rPr lang="en-US" smtClean="0"/>
              <a:t>16/10/19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91B2-9085-2947-B3E5-B5CB4509149E}" type="datetime1">
              <a:rPr lang="en-US" smtClean="0"/>
              <a:t>16/10/19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8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1725F-1200-9F45-AF8D-593E2ADB6439}" type="datetime1">
              <a:rPr lang="en-US" smtClean="0"/>
              <a:t>16/10/19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69B1A-F481-FD4C-A54C-AAC542FDDAAF}" type="datetime1">
              <a:rPr lang="en-US" smtClean="0"/>
              <a:t>16/10/19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41B7-04E3-7342-B363-43FEBFF788F7}" type="datetime1">
              <a:rPr lang="en-US" smtClean="0"/>
              <a:t>16/10/19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7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C31B7-36BE-7044-8AF4-ADD58D0B6F3C}" type="datetime1">
              <a:rPr lang="en-US" smtClean="0"/>
              <a:t>16/10/19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2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98076-51B4-9F41-BF18-AF8C4FAED91B}" type="datetime1">
              <a:rPr lang="en-US" smtClean="0"/>
              <a:t>16/10/19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8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F6EEF-5A8D-9A4B-9344-2DC4539E56BC}" type="datetime1">
              <a:rPr lang="en-US" smtClean="0"/>
              <a:t>16/10/19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8A85F-7327-2D43-BD81-396D1C0EC601}" type="datetime1">
              <a:rPr lang="en-US" smtClean="0"/>
              <a:t>16/10/19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F9AA6-9072-E74D-B2FD-4F53BBF5A881}" type="datetime1">
              <a:rPr lang="en-US" smtClean="0"/>
              <a:t>16/10/19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1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eg"/><Relationship Id="rId5" Type="http://schemas.openxmlformats.org/officeDocument/2006/relationships/image" Target="../media/image27.png"/><Relationship Id="rId6" Type="http://schemas.openxmlformats.org/officeDocument/2006/relationships/image" Target="../media/image28.jpe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1"/>
            <a:ext cx="9144000" cy="2294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8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062052" y="-85271"/>
            <a:ext cx="287402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Next PID Solutions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755408" y="1068750"/>
            <a:ext cx="42410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dRICH</a:t>
            </a:r>
            <a:r>
              <a:rPr lang="en-US" sz="1600" dirty="0" smtClean="0"/>
              <a:t>: A RICH with </a:t>
            </a:r>
            <a:r>
              <a:rPr lang="en-US" sz="1600" dirty="0" smtClean="0"/>
              <a:t>two </a:t>
            </a:r>
            <a:r>
              <a:rPr lang="en-US" sz="1600" dirty="0"/>
              <a:t> </a:t>
            </a:r>
            <a:r>
              <a:rPr lang="en-US" sz="1600" dirty="0" smtClean="0"/>
              <a:t>radiators </a:t>
            </a:r>
            <a:r>
              <a:rPr lang="en-US" sz="1600" dirty="0" smtClean="0"/>
              <a:t>(gas + aerogel) </a:t>
            </a:r>
            <a:r>
              <a:rPr lang="en-US" sz="1600" dirty="0" smtClean="0"/>
              <a:t>for wide </a:t>
            </a:r>
            <a:r>
              <a:rPr lang="en-US" sz="1600" dirty="0" smtClean="0"/>
              <a:t>momentum coverage</a:t>
            </a:r>
          </a:p>
          <a:p>
            <a:endParaRPr lang="en-US" sz="1600" dirty="0" smtClean="0"/>
          </a:p>
          <a:p>
            <a:r>
              <a:rPr lang="en-US" sz="1600" dirty="0" smtClean="0"/>
              <a:t>Separation </a:t>
            </a:r>
            <a:r>
              <a:rPr lang="en-US" sz="1600" dirty="0" smtClean="0"/>
              <a:t> </a:t>
            </a:r>
          </a:p>
          <a:p>
            <a:endParaRPr lang="en-US" sz="1600" dirty="0" smtClean="0"/>
          </a:p>
          <a:p>
            <a:r>
              <a:rPr lang="en-US" sz="1600" dirty="0" smtClean="0">
                <a:latin typeface="Symbol" charset="2"/>
                <a:cs typeface="Symbol" charset="2"/>
              </a:rPr>
              <a:t>p</a:t>
            </a:r>
            <a:r>
              <a:rPr lang="en-US" sz="1600" dirty="0" smtClean="0"/>
              <a:t>/K </a:t>
            </a:r>
            <a:r>
              <a:rPr lang="en-US" sz="1600" dirty="0" smtClean="0"/>
              <a:t>up </a:t>
            </a:r>
            <a:r>
              <a:rPr lang="en-US" sz="1600" dirty="0" smtClean="0"/>
              <a:t>to ~ 50 GeV/c</a:t>
            </a:r>
          </a:p>
          <a:p>
            <a:r>
              <a:rPr lang="en-US" sz="1600" dirty="0" smtClean="0"/>
              <a:t>e/</a:t>
            </a:r>
            <a:r>
              <a:rPr lang="en-US" sz="1600" dirty="0" smtClean="0">
                <a:latin typeface="Symbol" charset="2"/>
                <a:cs typeface="Symbol" charset="2"/>
              </a:rPr>
              <a:t>p</a:t>
            </a:r>
            <a:r>
              <a:rPr lang="en-US" sz="1600" dirty="0" smtClean="0"/>
              <a:t> </a:t>
            </a:r>
            <a:r>
              <a:rPr lang="en-US" sz="1600" dirty="0" smtClean="0"/>
              <a:t>up </a:t>
            </a:r>
            <a:r>
              <a:rPr lang="en-US" sz="1600" dirty="0" smtClean="0"/>
              <a:t>to ~ 15 GeV/c </a:t>
            </a:r>
            <a:endParaRPr lang="en-US" sz="1600" dirty="0"/>
          </a:p>
        </p:txBody>
      </p:sp>
      <p:sp>
        <p:nvSpPr>
          <p:cNvPr id="42" name="TextBox 41"/>
          <p:cNvSpPr txBox="1"/>
          <p:nvPr/>
        </p:nvSpPr>
        <p:spPr>
          <a:xfrm>
            <a:off x="132107" y="1081156"/>
            <a:ext cx="44398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mRICH</a:t>
            </a:r>
            <a:r>
              <a:rPr lang="en-US" sz="1600" dirty="0" smtClean="0"/>
              <a:t>: An aerogel RICH </a:t>
            </a:r>
            <a:r>
              <a:rPr lang="en-US" sz="1600" dirty="0" smtClean="0"/>
              <a:t>with </a:t>
            </a:r>
            <a:r>
              <a:rPr lang="en-US" sz="1600" dirty="0"/>
              <a:t>F</a:t>
            </a:r>
            <a:r>
              <a:rPr lang="en-US" sz="1600" dirty="0" smtClean="0"/>
              <a:t>resnel </a:t>
            </a:r>
            <a:r>
              <a:rPr lang="en-US" sz="1600" dirty="0" smtClean="0"/>
              <a:t>lens </a:t>
            </a:r>
            <a:r>
              <a:rPr lang="en-US" sz="1600" dirty="0" smtClean="0"/>
              <a:t>focalization for </a:t>
            </a:r>
            <a:r>
              <a:rPr lang="en-US" sz="1600" dirty="0" smtClean="0"/>
              <a:t>compact and projective imaging</a:t>
            </a:r>
          </a:p>
          <a:p>
            <a:endParaRPr lang="en-US" sz="1600" dirty="0" smtClean="0"/>
          </a:p>
          <a:p>
            <a:r>
              <a:rPr lang="en-US" sz="1600" dirty="0" smtClean="0">
                <a:latin typeface="Symbol" charset="2"/>
                <a:cs typeface="Symbol" charset="2"/>
              </a:rPr>
              <a:t>p</a:t>
            </a:r>
            <a:r>
              <a:rPr lang="en-US" sz="1600" dirty="0" smtClean="0"/>
              <a:t>/K </a:t>
            </a:r>
            <a:r>
              <a:rPr lang="en-US" sz="1600" dirty="0" err="1" smtClean="0"/>
              <a:t>sepration</a:t>
            </a:r>
            <a:r>
              <a:rPr lang="en-US" sz="1600" dirty="0" smtClean="0"/>
              <a:t> up to ~ 10 GeV/c </a:t>
            </a:r>
            <a:endParaRPr lang="en-US" sz="1600" dirty="0"/>
          </a:p>
        </p:txBody>
      </p:sp>
      <p:sp>
        <p:nvSpPr>
          <p:cNvPr id="43" name="TextBox 42"/>
          <p:cNvSpPr txBox="1"/>
          <p:nvPr/>
        </p:nvSpPr>
        <p:spPr>
          <a:xfrm>
            <a:off x="115576" y="637107"/>
            <a:ext cx="3289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Compac</a:t>
            </a:r>
            <a:r>
              <a:rPr lang="en-US" sz="1600" b="1" dirty="0" smtClean="0"/>
              <a:t>t solution for few-GeV range</a:t>
            </a:r>
            <a:endParaRPr lang="en-US" sz="16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4754401" y="603478"/>
            <a:ext cx="40589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Dual-radiator for extended momentum range</a:t>
            </a:r>
            <a:endParaRPr lang="en-US" sz="1600" b="1" dirty="0"/>
          </a:p>
        </p:txBody>
      </p:sp>
      <p:sp>
        <p:nvSpPr>
          <p:cNvPr id="48" name="Rectangle 47"/>
          <p:cNvSpPr/>
          <p:nvPr/>
        </p:nvSpPr>
        <p:spPr>
          <a:xfrm>
            <a:off x="4618180" y="562179"/>
            <a:ext cx="4470596" cy="5947083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69275" y="568064"/>
            <a:ext cx="4502726" cy="594119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407" y="4223982"/>
            <a:ext cx="4198047" cy="2219606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11545" y="4167900"/>
            <a:ext cx="4455944" cy="2329889"/>
            <a:chOff x="1918010" y="4046488"/>
            <a:chExt cx="3925229" cy="2318535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9" r="50648"/>
            <a:stretch/>
          </p:blipFill>
          <p:spPr>
            <a:xfrm>
              <a:off x="1918010" y="4046488"/>
              <a:ext cx="2196790" cy="2318535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16" t="14673" r="3747" b="5969"/>
            <a:stretch/>
          </p:blipFill>
          <p:spPr>
            <a:xfrm>
              <a:off x="4025590" y="4274628"/>
              <a:ext cx="1817649" cy="1839951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2003289" y="2272998"/>
            <a:ext cx="2464200" cy="1855476"/>
            <a:chOff x="2003289" y="2319178"/>
            <a:chExt cx="2464200" cy="1855476"/>
          </a:xfrm>
        </p:grpSpPr>
        <p:sp>
          <p:nvSpPr>
            <p:cNvPr id="2" name="Rectangle 1"/>
            <p:cNvSpPr/>
            <p:nvPr/>
          </p:nvSpPr>
          <p:spPr>
            <a:xfrm>
              <a:off x="2003289" y="2330723"/>
              <a:ext cx="2464200" cy="18439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003289" y="2319178"/>
              <a:ext cx="2464200" cy="1848722"/>
              <a:chOff x="5679775" y="1342984"/>
              <a:chExt cx="3077477" cy="2635474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474" r="1662" b="5311"/>
              <a:stretch/>
            </p:blipFill>
            <p:spPr>
              <a:xfrm>
                <a:off x="5959342" y="1469908"/>
                <a:ext cx="2684250" cy="2371671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5679775" y="3532872"/>
                <a:ext cx="936891" cy="4387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6"/>
                    </a:solidFill>
                  </a:rPr>
                  <a:t>Aerogel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900703" y="1342984"/>
                <a:ext cx="1311099" cy="4387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5"/>
                    </a:solidFill>
                  </a:rPr>
                  <a:t>Fresnel lens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7353422" y="3539702"/>
                <a:ext cx="1403830" cy="4387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70C0"/>
                    </a:solidFill>
                  </a:rPr>
                  <a:t>Sensor plane</a:t>
                </a:r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 flipH="1" flipV="1">
                <a:off x="6460060" y="1628349"/>
                <a:ext cx="143107" cy="480662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flipH="1">
                <a:off x="6117629" y="3274125"/>
                <a:ext cx="401543" cy="387069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H="1">
                <a:off x="8136852" y="3012291"/>
                <a:ext cx="113530" cy="647464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455" y="1835727"/>
            <a:ext cx="2139000" cy="225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195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831457" y="734789"/>
            <a:ext cx="3162340" cy="2623775"/>
            <a:chOff x="5796988" y="689437"/>
            <a:chExt cx="3162340" cy="262377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96988" y="689437"/>
              <a:ext cx="3162340" cy="262377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796988" y="3057071"/>
              <a:ext cx="1732298" cy="25614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6628581"/>
            <a:ext cx="9144000" cy="2294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8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28" y="1593002"/>
            <a:ext cx="3038936" cy="24334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2328" y="698505"/>
            <a:ext cx="5402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Aeronautic technology for structure</a:t>
            </a:r>
          </a:p>
          <a:p>
            <a:r>
              <a:rPr lang="en-US" sz="1600" dirty="0" smtClean="0"/>
              <a:t>to maximize lightness and stiffness. Trapezoid of composite materials: CFRP inside acceptance, Al outside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357241" y="3206005"/>
            <a:ext cx="5409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Carbon Fiber Mirrors (spherical)</a:t>
            </a:r>
          </a:p>
          <a:p>
            <a:r>
              <a:rPr lang="en-US" sz="1600" dirty="0" smtClean="0"/>
              <a:t>to maximize lightness and stiffness. Consolidate technology </a:t>
            </a:r>
            <a:r>
              <a:rPr lang="en-US" sz="1600" dirty="0"/>
              <a:t>(</a:t>
            </a:r>
            <a:r>
              <a:rPr lang="en-US" sz="1600" dirty="0" smtClean="0"/>
              <a:t>HERMES, AMS, </a:t>
            </a:r>
            <a:r>
              <a:rPr lang="en-US" sz="1600" dirty="0" err="1" smtClean="0"/>
              <a:t>LHCb</a:t>
            </a:r>
            <a:r>
              <a:rPr lang="en-US" sz="1600" dirty="0" smtClean="0"/>
              <a:t>) but ~ 30 % material budget reduction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74115" y="5678524"/>
            <a:ext cx="5219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Glass-</a:t>
            </a:r>
            <a:r>
              <a:rPr lang="en-US" sz="1600" b="1" dirty="0"/>
              <a:t>S</a:t>
            </a:r>
            <a:r>
              <a:rPr lang="en-US" sz="1600" b="1" dirty="0" smtClean="0"/>
              <a:t>kin Mirrors (planar)</a:t>
            </a:r>
          </a:p>
          <a:p>
            <a:r>
              <a:rPr lang="en-US" sz="1600" dirty="0" smtClean="0"/>
              <a:t>Innovative technology never used in nuclear </a:t>
            </a:r>
            <a:r>
              <a:rPr lang="en-US" sz="1600" dirty="0" smtClean="0"/>
              <a:t>experiments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~ 1/5 cost for squared meter </a:t>
            </a:r>
            <a:r>
              <a:rPr lang="en-US" sz="1600" dirty="0" err="1" smtClean="0"/>
              <a:t>vs</a:t>
            </a:r>
            <a:r>
              <a:rPr lang="en-US" sz="1600" dirty="0" smtClean="0"/>
              <a:t> CFRP</a:t>
            </a:r>
          </a:p>
        </p:txBody>
      </p:sp>
      <p:pic>
        <p:nvPicPr>
          <p:cNvPr id="44" name="Picture 43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388" y="4154332"/>
            <a:ext cx="1514930" cy="151493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341606" y="4325797"/>
            <a:ext cx="27504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Photon Detector</a:t>
            </a:r>
          </a:p>
          <a:p>
            <a:r>
              <a:rPr lang="en-US" sz="1600" dirty="0" smtClean="0"/>
              <a:t>First use of H8500/H12700 </a:t>
            </a:r>
            <a:br>
              <a:rPr lang="en-US" sz="1600" dirty="0" smtClean="0"/>
            </a:br>
            <a:r>
              <a:rPr lang="en-US" sz="1600" dirty="0" smtClean="0"/>
              <a:t>flat panel multi-anode PMTs</a:t>
            </a:r>
          </a:p>
          <a:p>
            <a:r>
              <a:rPr lang="en-US" sz="1600" dirty="0" smtClean="0"/>
              <a:t>64 pixels on a 5x5 cm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area</a:t>
            </a:r>
          </a:p>
        </p:txBody>
      </p:sp>
      <p:sp>
        <p:nvSpPr>
          <p:cNvPr id="2" name="Bent Arrow 1"/>
          <p:cNvSpPr/>
          <p:nvPr/>
        </p:nvSpPr>
        <p:spPr>
          <a:xfrm rot="9424462">
            <a:off x="3673929" y="1593002"/>
            <a:ext cx="671285" cy="538784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Bent Arrow 20"/>
          <p:cNvSpPr/>
          <p:nvPr/>
        </p:nvSpPr>
        <p:spPr>
          <a:xfrm rot="20080027">
            <a:off x="5015500" y="2549513"/>
            <a:ext cx="671285" cy="538784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Bent Arrow 2"/>
          <p:cNvSpPr/>
          <p:nvPr/>
        </p:nvSpPr>
        <p:spPr>
          <a:xfrm flipH="1">
            <a:off x="3774116" y="4980024"/>
            <a:ext cx="410200" cy="69850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6885214" y="4755205"/>
            <a:ext cx="424561" cy="28879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IMG_20161115_154540_1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3621" r="10741" b="4609"/>
          <a:stretch/>
        </p:blipFill>
        <p:spPr>
          <a:xfrm>
            <a:off x="209319" y="4502785"/>
            <a:ext cx="3386184" cy="180045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164520" y="-85271"/>
            <a:ext cx="266907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Recent Advances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67336" y="501546"/>
            <a:ext cx="3363175" cy="19695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400" dirty="0" err="1">
                <a:solidFill>
                  <a:schemeClr val="tx1"/>
                </a:solidFill>
              </a:rPr>
              <a:t>M.Mirazita</a:t>
            </a:r>
            <a:r>
              <a:rPr lang="en-US" sz="1400" dirty="0">
                <a:solidFill>
                  <a:schemeClr val="tx1"/>
                </a:solidFill>
              </a:rPr>
              <a:t> et al., </a:t>
            </a:r>
            <a:r>
              <a:rPr lang="en-US" sz="1400" dirty="0" smtClean="0">
                <a:solidFill>
                  <a:schemeClr val="tx1"/>
                </a:solidFill>
              </a:rPr>
              <a:t>NIMA876 </a:t>
            </a:r>
            <a:r>
              <a:rPr lang="en-US" sz="1400" dirty="0">
                <a:solidFill>
                  <a:schemeClr val="tx1"/>
                </a:solidFill>
              </a:rPr>
              <a:t>(2017) 54-58</a:t>
            </a:r>
          </a:p>
        </p:txBody>
      </p:sp>
    </p:spTree>
    <p:extLst>
      <p:ext uri="{BB962C8B-B14F-4D97-AF65-F5344CB8AC3E}">
        <p14:creationId xmlns:p14="http://schemas.microsoft.com/office/powerpoint/2010/main" val="1963002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ERO_Tra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21" y="700521"/>
            <a:ext cx="3975922" cy="28447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2328" y="3417455"/>
            <a:ext cx="4269833" cy="1278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9404" y="3743857"/>
            <a:ext cx="8801525" cy="2793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4502161" y="6570165"/>
            <a:ext cx="4514615" cy="1795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5630" y="675950"/>
            <a:ext cx="3945299" cy="29616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628581"/>
            <a:ext cx="9144000" cy="2294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8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706588" y="1205391"/>
            <a:ext cx="3458345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023261" y="2103923"/>
            <a:ext cx="2620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World leading transparency 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At such large n and volumes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568719" y="3521544"/>
            <a:ext cx="4514615" cy="222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9300" y="3798283"/>
            <a:ext cx="3051629" cy="2693752"/>
          </a:xfrm>
          <a:prstGeom prst="rect">
            <a:avLst/>
          </a:prstGeom>
        </p:spPr>
      </p:pic>
      <p:pic>
        <p:nvPicPr>
          <p:cNvPr id="39" name="Picture 38" descr="SIPM_matrix_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9" y="3743858"/>
            <a:ext cx="3514684" cy="1320516"/>
          </a:xfrm>
          <a:prstGeom prst="rect">
            <a:avLst/>
          </a:prstGeom>
        </p:spPr>
      </p:pic>
      <p:pic>
        <p:nvPicPr>
          <p:cNvPr id="40" name="Picture 39" descr="SIPM_matrix_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58040" y="3568404"/>
            <a:ext cx="1396770" cy="166270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29404" y="4864592"/>
            <a:ext cx="5691621" cy="2607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SiPM_CERN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39" y="4934064"/>
            <a:ext cx="4617357" cy="1599817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3653159" y="3637646"/>
            <a:ext cx="2664980" cy="1152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8475" y="5551714"/>
            <a:ext cx="1326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Cooled SiPM as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good as PMTs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164520" y="-85271"/>
            <a:ext cx="266907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Recent Advances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32328" y="466911"/>
            <a:ext cx="3932606" cy="1989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M. Contalbrigo et al., </a:t>
            </a:r>
            <a:r>
              <a:rPr lang="en-US" sz="1400" dirty="0" smtClean="0">
                <a:solidFill>
                  <a:schemeClr val="tx1"/>
                </a:solidFill>
              </a:rPr>
              <a:t>NIMA876 </a:t>
            </a:r>
            <a:r>
              <a:rPr lang="en-US" sz="1400" dirty="0">
                <a:solidFill>
                  <a:schemeClr val="tx1"/>
                </a:solidFill>
              </a:rPr>
              <a:t>(2017) 168-</a:t>
            </a:r>
            <a:r>
              <a:rPr lang="en-US" sz="1400" dirty="0" smtClean="0">
                <a:solidFill>
                  <a:schemeClr val="tx1"/>
                </a:solidFill>
              </a:rPr>
              <a:t>172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2465" y="3486709"/>
            <a:ext cx="3932606" cy="1989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chemeClr val="tx1"/>
                </a:solidFill>
              </a:rPr>
              <a:t>M. Contalbrigo et al.,  NIMA766 (2014) 22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894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1"/>
            <a:ext cx="9144000" cy="2294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8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3724" y="538878"/>
            <a:ext cx="40683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" dirty="0" smtClean="0">
              <a:solidFill>
                <a:srgbClr val="0000FF"/>
              </a:solidFill>
            </a:endParaRPr>
          </a:p>
          <a:p>
            <a:r>
              <a:rPr lang="en-US" sz="1400" dirty="0" smtClean="0"/>
              <a:t>Compact (matches sensor area)</a:t>
            </a:r>
          </a:p>
          <a:p>
            <a:r>
              <a:rPr lang="en-US" sz="1400" dirty="0" smtClean="0"/>
              <a:t>Modular Front-End (Mechanical adapter, ASIC, FPGA)</a:t>
            </a:r>
          </a:p>
          <a:p>
            <a:r>
              <a:rPr lang="en-US" sz="1400" dirty="0" smtClean="0"/>
              <a:t>Scalable fiber optic DAQ (TCP/IP or SSP)</a:t>
            </a:r>
          </a:p>
          <a:p>
            <a:r>
              <a:rPr lang="en-US" sz="1400" dirty="0" smtClean="0"/>
              <a:t>Tessellated (common HV, LV and optical fiber)</a:t>
            </a:r>
          </a:p>
        </p:txBody>
      </p:sp>
      <p:pic>
        <p:nvPicPr>
          <p:cNvPr id="33" name="Picture 32" descr="Electronic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12" y="3741863"/>
            <a:ext cx="4565303" cy="2563594"/>
          </a:xfrm>
          <a:prstGeom prst="rect">
            <a:avLst/>
          </a:prstGeom>
        </p:spPr>
      </p:pic>
      <p:pic>
        <p:nvPicPr>
          <p:cNvPr id="35" name="Picture 34" descr="PM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11" y="996783"/>
            <a:ext cx="4565303" cy="2563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0550" y="4801550"/>
            <a:ext cx="1784976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Applications:</a:t>
            </a:r>
          </a:p>
          <a:p>
            <a:endParaRPr lang="en-US" sz="800" dirty="0" smtClean="0"/>
          </a:p>
          <a:p>
            <a:r>
              <a:rPr lang="en-US" sz="800" dirty="0"/>
              <a:t> </a:t>
            </a:r>
            <a:r>
              <a:rPr lang="en-US" sz="800" dirty="0" smtClean="0"/>
              <a:t>  </a:t>
            </a:r>
            <a:r>
              <a:rPr lang="en-US" sz="1400" dirty="0" smtClean="0"/>
              <a:t>-  CLAS12 RICH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-  </a:t>
            </a:r>
            <a:r>
              <a:rPr lang="en-US" sz="1400" b="1" dirty="0"/>
              <a:t>EIC R&amp;</a:t>
            </a:r>
            <a:r>
              <a:rPr lang="en-US" sz="1400" b="1" dirty="0" smtClean="0"/>
              <a:t>D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-  </a:t>
            </a:r>
            <a:r>
              <a:rPr lang="en-US" sz="1400" dirty="0" err="1" smtClean="0"/>
              <a:t>Gluex</a:t>
            </a:r>
            <a:r>
              <a:rPr lang="en-US" sz="1400" dirty="0" smtClean="0"/>
              <a:t> DIRC</a:t>
            </a:r>
          </a:p>
          <a:p>
            <a:r>
              <a:rPr lang="en-US" sz="1400" dirty="0" smtClean="0"/>
              <a:t>  -  SOLID</a:t>
            </a:r>
          </a:p>
          <a:p>
            <a:r>
              <a:rPr lang="en-US" sz="1400" dirty="0" smtClean="0"/>
              <a:t>  -  Medical Imaging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-  Homeland Security</a:t>
            </a: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252569" y="4789727"/>
            <a:ext cx="1900937" cy="1738708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76432" y="1643615"/>
            <a:ext cx="3879928" cy="2304256"/>
            <a:chOff x="276432" y="2092641"/>
            <a:chExt cx="3879928" cy="2304256"/>
          </a:xfrm>
        </p:grpSpPr>
        <p:sp>
          <p:nvSpPr>
            <p:cNvPr id="44" name="Rectangle 43"/>
            <p:cNvSpPr/>
            <p:nvPr/>
          </p:nvSpPr>
          <p:spPr>
            <a:xfrm>
              <a:off x="3592286" y="2092641"/>
              <a:ext cx="564074" cy="2304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76432" y="2092641"/>
              <a:ext cx="3808978" cy="2304256"/>
              <a:chOff x="276432" y="2092641"/>
              <a:chExt cx="3808978" cy="2304256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6432" y="2092641"/>
                <a:ext cx="3494788" cy="2304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931652" y="3660583"/>
                <a:ext cx="4354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00FF"/>
                    </a:solidFill>
                  </a:rPr>
                  <a:t>HV</a:t>
                </a:r>
                <a:endParaRPr lang="en-US" sz="16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497457" y="4056577"/>
                <a:ext cx="3927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00FF"/>
                    </a:solidFill>
                  </a:rPr>
                  <a:t>L</a:t>
                </a:r>
                <a:r>
                  <a:rPr lang="en-US" sz="1600" b="1" dirty="0" smtClean="0">
                    <a:solidFill>
                      <a:srgbClr val="0000FF"/>
                    </a:solidFill>
                  </a:rPr>
                  <a:t>V</a:t>
                </a:r>
                <a:endParaRPr lang="en-US" sz="16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294208" y="3216601"/>
                <a:ext cx="791202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00FF"/>
                    </a:solidFill>
                  </a:rPr>
                  <a:t>Optical </a:t>
                </a:r>
              </a:p>
              <a:p>
                <a:r>
                  <a:rPr lang="en-US" sz="1600" b="1" dirty="0" smtClean="0">
                    <a:solidFill>
                      <a:srgbClr val="0000FF"/>
                    </a:solidFill>
                  </a:rPr>
                  <a:t>Fiber</a:t>
                </a:r>
                <a:endParaRPr lang="en-US" sz="1600" b="1" dirty="0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flipH="1" flipV="1">
                <a:off x="1203038" y="3624144"/>
                <a:ext cx="207818" cy="140345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>
                <a:off x="3214836" y="3695138"/>
                <a:ext cx="283911" cy="151242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 flipH="1" flipV="1">
                <a:off x="2323160" y="4144136"/>
                <a:ext cx="207818" cy="140345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/>
              <p:cNvSpPr/>
              <p:nvPr/>
            </p:nvSpPr>
            <p:spPr>
              <a:xfrm>
                <a:off x="276432" y="4037381"/>
                <a:ext cx="1475364" cy="3577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575972" y="3920626"/>
                <a:ext cx="987380" cy="3577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1308898" y="3801377"/>
                <a:ext cx="254454" cy="3766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1481071" y="3804954"/>
                <a:ext cx="109470" cy="726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5" name="Rectangle 44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2289453" y="-85271"/>
            <a:ext cx="441919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Modular Readout </a:t>
            </a: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Electronics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28" name="Picture 27" descr="Service_SS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178" y="4752402"/>
            <a:ext cx="1448060" cy="17453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85410" y="6290027"/>
            <a:ext cx="12960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SSP Back-end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252569" y="4017542"/>
            <a:ext cx="36514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" dirty="0" smtClean="0">
              <a:solidFill>
                <a:srgbClr val="0000FF"/>
              </a:solidFill>
            </a:endParaRPr>
          </a:p>
          <a:p>
            <a:r>
              <a:rPr lang="en-US" sz="1400" dirty="0" smtClean="0"/>
              <a:t>Constant threshold discrimination</a:t>
            </a:r>
          </a:p>
          <a:p>
            <a:r>
              <a:rPr lang="en-US" sz="1400" dirty="0" smtClean="0"/>
              <a:t>1 ns FPGA timestamp (clock distribution driven)</a:t>
            </a:r>
          </a:p>
        </p:txBody>
      </p:sp>
    </p:spTree>
    <p:extLst>
      <p:ext uri="{BB962C8B-B14F-4D97-AF65-F5344CB8AC3E}">
        <p14:creationId xmlns:p14="http://schemas.microsoft.com/office/powerpoint/2010/main" val="736193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8065"/>
            <a:ext cx="9144000" cy="512225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47" y="698577"/>
            <a:ext cx="2739567" cy="16232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0153" y="5834901"/>
            <a:ext cx="6263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Commercial vacuum technology for safety and cost effectiveness</a:t>
            </a:r>
          </a:p>
          <a:p>
            <a:r>
              <a:rPr lang="en-US" dirty="0" smtClean="0"/>
              <a:t>Overlapping rings for parallel beam particles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660965" y="-85271"/>
            <a:ext cx="367615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err="1" smtClean="0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 Prototype Design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5768" y="3769968"/>
            <a:ext cx="2997104" cy="18243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8995" y="701874"/>
            <a:ext cx="13274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Gas Exchange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55465" y="5172274"/>
            <a:ext cx="1317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Aerogel Conf.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912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31229"/>
            <a:ext cx="9144000" cy="5168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3469"/>
            <a:ext cx="9144000" cy="3429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205286" y="-85271"/>
            <a:ext cx="458751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err="1" smtClean="0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 Prototype Performance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46" y="2784854"/>
            <a:ext cx="1559840" cy="958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67643" y="3129643"/>
            <a:ext cx="1383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Filters to study and</a:t>
            </a:r>
          </a:p>
          <a:p>
            <a:r>
              <a:rPr lang="en-US" sz="1200" dirty="0" smtClean="0"/>
              <a:t>control chromatic</a:t>
            </a:r>
          </a:p>
          <a:p>
            <a:r>
              <a:rPr lang="en-US" sz="1200" dirty="0" smtClean="0"/>
              <a:t>dispersion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367643" y="1960880"/>
            <a:ext cx="911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Aerogel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251803" y="1960880"/>
            <a:ext cx="53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4395509"/>
            <a:ext cx="9144000" cy="2044621"/>
            <a:chOff x="0" y="4456469"/>
            <a:chExt cx="9144000" cy="204462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456469"/>
              <a:ext cx="9144000" cy="204462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854330" y="5080028"/>
              <a:ext cx="568886" cy="1261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(2.9)</a:t>
              </a:r>
            </a:p>
            <a:p>
              <a:endParaRPr lang="en-US" sz="1300" dirty="0">
                <a:solidFill>
                  <a:srgbClr val="0000FF"/>
                </a:solidFill>
              </a:endParaRPr>
            </a:p>
            <a:p>
              <a:r>
                <a:rPr lang="en-US" sz="1600" dirty="0" smtClean="0">
                  <a:solidFill>
                    <a:srgbClr val="0000FF"/>
                  </a:solidFill>
                </a:rPr>
                <a:t>(0.5)</a:t>
              </a:r>
            </a:p>
            <a:p>
              <a:endParaRPr lang="en-US" sz="1300" dirty="0">
                <a:solidFill>
                  <a:srgbClr val="0000FF"/>
                </a:solidFill>
              </a:endParaRPr>
            </a:p>
            <a:p>
              <a:r>
                <a:rPr lang="en-US" sz="1600" dirty="0" smtClean="0">
                  <a:solidFill>
                    <a:srgbClr val="0000FF"/>
                  </a:solidFill>
                </a:rPr>
                <a:t>(0.5)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782943" y="5080028"/>
              <a:ext cx="568886" cy="1261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(0.8)</a:t>
              </a:r>
            </a:p>
            <a:p>
              <a:endParaRPr lang="en-US" sz="1300" dirty="0">
                <a:solidFill>
                  <a:srgbClr val="0000FF"/>
                </a:solidFill>
              </a:endParaRPr>
            </a:p>
            <a:p>
              <a:r>
                <a:rPr lang="en-US" sz="1600" dirty="0" smtClean="0">
                  <a:solidFill>
                    <a:srgbClr val="0000FF"/>
                  </a:solidFill>
                </a:rPr>
                <a:t>(1.2)</a:t>
              </a:r>
            </a:p>
            <a:p>
              <a:endParaRPr lang="en-US" sz="1300" dirty="0">
                <a:solidFill>
                  <a:srgbClr val="0000FF"/>
                </a:solidFill>
              </a:endParaRPr>
            </a:p>
            <a:p>
              <a:r>
                <a:rPr lang="en-US" sz="1600" dirty="0" smtClean="0">
                  <a:solidFill>
                    <a:srgbClr val="0000FF"/>
                  </a:solidFill>
                </a:rPr>
                <a:t>(0.5)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373120" y="641389"/>
            <a:ext cx="2079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Montecarlo</a:t>
            </a:r>
            <a:r>
              <a:rPr lang="en-US" sz="1600" dirty="0" smtClean="0"/>
              <a:t> simulation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865875" y="4548970"/>
            <a:ext cx="633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@EIC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18322" y="4543638"/>
            <a:ext cx="633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@EIC</a:t>
            </a:r>
            <a:endParaRPr lang="en-US" sz="1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491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320306" y="588035"/>
            <a:ext cx="2609428" cy="16952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7" name="Picture 16" descr="IMG_20180629_18410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664" y="604514"/>
            <a:ext cx="2261818" cy="1696363"/>
          </a:xfrm>
          <a:prstGeom prst="rect">
            <a:avLst/>
          </a:prstGeom>
        </p:spPr>
      </p:pic>
      <p:pic>
        <p:nvPicPr>
          <p:cNvPr id="20" name="Picture 19" descr="IMG_20180701_16060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62904" y="4572000"/>
            <a:ext cx="3533603" cy="198425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833266" y="3724895"/>
            <a:ext cx="3274786" cy="2665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18" y="4591431"/>
            <a:ext cx="2967928" cy="19467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83874B6A-C593-4940-B30D-E6CFCC3481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9" t="5130" r="18889" b="6277"/>
          <a:stretch/>
        </p:blipFill>
        <p:spPr>
          <a:xfrm rot="10800000">
            <a:off x="3039662" y="4587443"/>
            <a:ext cx="2529159" cy="19803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95929" y="2174875"/>
            <a:ext cx="568305" cy="168048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5957" y="719964"/>
            <a:ext cx="296277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Readout</a:t>
            </a:r>
            <a:r>
              <a:rPr lang="en-US" sz="1600" dirty="0"/>
              <a:t> </a:t>
            </a:r>
            <a:r>
              <a:rPr lang="en-US" sz="1600" dirty="0" smtClean="0"/>
              <a:t>  </a:t>
            </a:r>
            <a:r>
              <a:rPr lang="en-US" sz="1600" dirty="0" smtClean="0"/>
              <a:t>Independent </a:t>
            </a:r>
            <a:r>
              <a:rPr lang="en-US" sz="1600" dirty="0" smtClean="0"/>
              <a:t>element</a:t>
            </a:r>
          </a:p>
          <a:p>
            <a:r>
              <a:rPr lang="en-US" sz="1600" dirty="0"/>
              <a:t>f</a:t>
            </a:r>
            <a:r>
              <a:rPr lang="en-US" sz="1600" dirty="0" smtClean="0"/>
              <a:t>or flexibility: </a:t>
            </a:r>
            <a:r>
              <a:rPr lang="en-US" sz="1600" dirty="0" smtClean="0"/>
              <a:t>supports various </a:t>
            </a:r>
          </a:p>
          <a:p>
            <a:r>
              <a:rPr lang="en-US" sz="1600" dirty="0"/>
              <a:t>d</a:t>
            </a:r>
            <a:r>
              <a:rPr lang="en-US" sz="1600" dirty="0" smtClean="0"/>
              <a:t>etectors</a:t>
            </a:r>
            <a:r>
              <a:rPr lang="en-US" sz="1600" dirty="0" smtClean="0"/>
              <a:t> with integrated</a:t>
            </a:r>
            <a:r>
              <a:rPr lang="en-US" sz="1600" dirty="0" smtClean="0"/>
              <a:t> cooling</a:t>
            </a:r>
          </a:p>
          <a:p>
            <a:endParaRPr lang="en-US" sz="1600" dirty="0" smtClean="0"/>
          </a:p>
          <a:p>
            <a:r>
              <a:rPr lang="en-US" sz="1600" dirty="0" smtClean="0"/>
              <a:t>Reference</a:t>
            </a:r>
            <a:r>
              <a:rPr lang="en-US" sz="1600" dirty="0" smtClean="0"/>
              <a:t>: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MAROC + SSP/VSX </a:t>
            </a:r>
          </a:p>
          <a:p>
            <a:endParaRPr lang="en-US" sz="1600" dirty="0" smtClean="0"/>
          </a:p>
          <a:p>
            <a:r>
              <a:rPr lang="en-US" sz="1600" dirty="0" smtClean="0"/>
              <a:t>Dedicated</a:t>
            </a:r>
            <a:r>
              <a:rPr lang="en-US" sz="1600" dirty="0" smtClean="0"/>
              <a:t>: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</a:t>
            </a:r>
            <a:r>
              <a:rPr lang="en-US" sz="1600" dirty="0" err="1" smtClean="0"/>
              <a:t>SiREAD</a:t>
            </a:r>
            <a:r>
              <a:rPr lang="en-US" sz="1600" dirty="0" smtClean="0"/>
              <a:t> + SSP/</a:t>
            </a:r>
            <a:r>
              <a:rPr lang="en-US" sz="1600" dirty="0" err="1" smtClean="0"/>
              <a:t>ethernet</a:t>
            </a:r>
            <a:endParaRPr lang="en-US" sz="16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145142" y="3701805"/>
            <a:ext cx="866286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r>
              <a:rPr lang="en-US" sz="1600" b="1" dirty="0" smtClean="0"/>
              <a:t>Sensor</a:t>
            </a:r>
            <a:r>
              <a:rPr lang="en-US" sz="1600" dirty="0" smtClean="0"/>
              <a:t>s</a:t>
            </a:r>
            <a:r>
              <a:rPr lang="en-US" sz="1600" dirty="0"/>
              <a:t> </a:t>
            </a:r>
            <a:r>
              <a:rPr lang="en-US" sz="1600" dirty="0" smtClean="0"/>
              <a:t>         Reference                                B-field tolerant: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         MA-PMTs                                 MCP-PMTs (LAPPDs)                             </a:t>
            </a:r>
            <a:r>
              <a:rPr lang="en-US" sz="1600" dirty="0" err="1" smtClean="0"/>
              <a:t>SiPMs</a:t>
            </a:r>
            <a:endParaRPr lang="en-US" sz="1600" dirty="0" smtClean="0"/>
          </a:p>
          <a:p>
            <a:r>
              <a:rPr lang="en-US" sz="1400" dirty="0" smtClean="0"/>
              <a:t>     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9664" y="2300877"/>
            <a:ext cx="4871246" cy="162374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3408" y="452455"/>
            <a:ext cx="2049819" cy="18308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79446" y="357125"/>
            <a:ext cx="3117273" cy="2424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940971" y="-85271"/>
            <a:ext cx="311615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Sensor and Readout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9544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13212" y="-85271"/>
            <a:ext cx="157168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Summary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0634" y="623455"/>
            <a:ext cx="8456161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                     </a:t>
            </a:r>
            <a:r>
              <a:rPr lang="en-US" sz="2000" b="1" dirty="0" smtClean="0">
                <a:solidFill>
                  <a:srgbClr val="FF0000"/>
                </a:solidFill>
              </a:rPr>
              <a:t>   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      Next-DIS activity extends and integrates ongoing developments </a:t>
            </a:r>
          </a:p>
          <a:p>
            <a:r>
              <a:rPr lang="en-US" sz="2000" dirty="0" smtClean="0"/>
              <a:t>      in synergy with the EIC R&amp;D program (eRD14 PID Consortium).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     Broad experience in optical components, sensors and electronics.</a:t>
            </a:r>
          </a:p>
          <a:p>
            <a:r>
              <a:rPr lang="en-US" sz="2000" dirty="0" smtClean="0"/>
              <a:t>  </a:t>
            </a:r>
            <a:endParaRPr lang="en-US" sz="2000" dirty="0"/>
          </a:p>
          <a:p>
            <a:r>
              <a:rPr lang="en-US" sz="2000" dirty="0" smtClean="0"/>
              <a:t>    </a:t>
            </a:r>
          </a:p>
          <a:p>
            <a:r>
              <a:rPr lang="en-US" sz="2000" dirty="0" smtClean="0"/>
              <a:t>    Next</a:t>
            </a:r>
            <a:r>
              <a:rPr lang="en-US" sz="2000" dirty="0"/>
              <a:t>-DIS funds mainly dedicated to manpower plus </a:t>
            </a:r>
            <a:r>
              <a:rPr lang="en-US" sz="2000" dirty="0" smtClean="0"/>
              <a:t>consumables.</a:t>
            </a:r>
            <a:endParaRPr lang="en-US" sz="2000" dirty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b="1" dirty="0">
                <a:solidFill>
                  <a:srgbClr val="FF0000"/>
                </a:solidFill>
              </a:rPr>
              <a:t> In good position to develop </a:t>
            </a:r>
            <a:r>
              <a:rPr lang="en-US" sz="2000" b="1" dirty="0" smtClean="0">
                <a:solidFill>
                  <a:srgbClr val="FF0000"/>
                </a:solidFill>
              </a:rPr>
              <a:t>demonstrators within the STRONG2020 timeline 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09308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54469</TotalTime>
  <Words>537</Words>
  <Application>Microsoft Macintosh PowerPoint</Application>
  <PresentationFormat>On-screen Show (4:3)</PresentationFormat>
  <Paragraphs>131</Paragraphs>
  <Slides>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Contalbrigo</dc:creator>
  <cp:lastModifiedBy>Marco Contalbrigo</cp:lastModifiedBy>
  <cp:revision>1151</cp:revision>
  <dcterms:created xsi:type="dcterms:W3CDTF">2012-03-30T13:12:09Z</dcterms:created>
  <dcterms:modified xsi:type="dcterms:W3CDTF">2019-10-16T15:20:03Z</dcterms:modified>
</cp:coreProperties>
</file>