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embeddings/oleObject9.bin" ContentType="application/vnd.openxmlformats-officedocument.oleObject"/>
  <Override PartName="/ppt/notesSlides/notesSlide10.xml" ContentType="application/vnd.openxmlformats-officedocument.presentationml.notesSlide+xml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embeddings/oleObject11.bin" ContentType="application/vnd.openxmlformats-officedocument.oleObject"/>
  <Override PartName="/ppt/notesSlides/notesSlide12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837" r:id="rId2"/>
    <p:sldId id="865" r:id="rId3"/>
    <p:sldId id="867" r:id="rId4"/>
    <p:sldId id="868" r:id="rId5"/>
    <p:sldId id="869" r:id="rId6"/>
    <p:sldId id="870" r:id="rId7"/>
    <p:sldId id="872" r:id="rId8"/>
    <p:sldId id="892" r:id="rId9"/>
    <p:sldId id="874" r:id="rId10"/>
    <p:sldId id="875" r:id="rId11"/>
    <p:sldId id="876" r:id="rId12"/>
    <p:sldId id="877" r:id="rId13"/>
    <p:sldId id="878" r:id="rId14"/>
    <p:sldId id="904" r:id="rId15"/>
    <p:sldId id="842" r:id="rId16"/>
    <p:sldId id="843" r:id="rId17"/>
    <p:sldId id="844" r:id="rId18"/>
    <p:sldId id="848" r:id="rId19"/>
    <p:sldId id="846" r:id="rId20"/>
    <p:sldId id="762" r:id="rId21"/>
    <p:sldId id="833" r:id="rId22"/>
    <p:sldId id="825" r:id="rId23"/>
    <p:sldId id="829" r:id="rId24"/>
    <p:sldId id="828" r:id="rId25"/>
    <p:sldId id="830" r:id="rId26"/>
    <p:sldId id="765" r:id="rId27"/>
    <p:sldId id="796" r:id="rId28"/>
    <p:sldId id="841" r:id="rId29"/>
    <p:sldId id="806" r:id="rId30"/>
    <p:sldId id="822" r:id="rId31"/>
    <p:sldId id="801" r:id="rId32"/>
    <p:sldId id="854" r:id="rId33"/>
    <p:sldId id="858" r:id="rId34"/>
    <p:sldId id="855" r:id="rId35"/>
    <p:sldId id="857" r:id="rId36"/>
    <p:sldId id="923" r:id="rId37"/>
    <p:sldId id="863" r:id="rId38"/>
    <p:sldId id="851" r:id="rId39"/>
    <p:sldId id="864" r:id="rId40"/>
    <p:sldId id="898" r:id="rId41"/>
    <p:sldId id="899" r:id="rId42"/>
    <p:sldId id="901" r:id="rId43"/>
    <p:sldId id="911" r:id="rId44"/>
    <p:sldId id="915" r:id="rId45"/>
    <p:sldId id="920" r:id="rId46"/>
    <p:sldId id="914" r:id="rId47"/>
    <p:sldId id="921" r:id="rId48"/>
    <p:sldId id="922" r:id="rId49"/>
    <p:sldId id="884" r:id="rId50"/>
    <p:sldId id="885" r:id="rId51"/>
    <p:sldId id="897" r:id="rId52"/>
    <p:sldId id="887" r:id="rId53"/>
    <p:sldId id="891" r:id="rId54"/>
    <p:sldId id="890" r:id="rId55"/>
    <p:sldId id="924" r:id="rId56"/>
    <p:sldId id="903" r:id="rId57"/>
    <p:sldId id="896" r:id="rId58"/>
    <p:sldId id="91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C3BEE"/>
    <a:srgbClr val="75BFD7"/>
    <a:srgbClr val="FC00B3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4" autoAdjust="0"/>
    <p:restoredTop sz="93206" autoAdjust="0"/>
  </p:normalViewPr>
  <p:slideViewPr>
    <p:cSldViewPr snapToGrid="0" snapToObjects="1">
      <p:cViewPr>
        <p:scale>
          <a:sx n="135" d="100"/>
          <a:sy n="135" d="100"/>
        </p:scale>
        <p:origin x="-179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24/10/19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Bacchetta </a:t>
            </a:r>
            <a:r>
              <a:rPr lang="it-IT" dirty="0" err="1" smtClean="0"/>
              <a:t>reference</a:t>
            </a:r>
            <a:r>
              <a:rPr lang="it-IT" dirty="0" smtClean="0"/>
              <a:t>!</a:t>
            </a:r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oCapire</a:t>
            </a:r>
            <a:r>
              <a:rPr lang="it-IT" dirty="0" smtClean="0"/>
              <a:t> storia del segno </a:t>
            </a:r>
          </a:p>
          <a:p>
            <a:r>
              <a:rPr lang="it-IT" dirty="0" smtClean="0"/>
              <a:t>Che modello segue AFTER ?</a:t>
            </a:r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riferimenti</a:t>
            </a:r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Trova quale </a:t>
            </a:r>
            <a:r>
              <a:rPr lang="it-IT" dirty="0" err="1" smtClean="0"/>
              <a:t>e’</a:t>
            </a:r>
            <a:r>
              <a:rPr lang="it-IT" dirty="0" smtClean="0"/>
              <a:t> Lattice ed eventualmente che modelli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il plot con confronto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baseline="0" dirty="0" smtClean="0"/>
              <a:t> vs LHC!!</a:t>
            </a:r>
          </a:p>
          <a:p>
            <a:r>
              <a:rPr lang="it-IT" baseline="0" dirty="0" smtClean="0"/>
              <a:t>Mettere il caso pi0 ?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Discutere che servono spin (fin dall’</a:t>
            </a:r>
            <a:r>
              <a:rPr lang="it-IT" baseline="0" dirty="0" err="1" smtClean="0"/>
              <a:t>iniio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metter qualche simbolo nel disegno ?</a:t>
            </a:r>
            <a:r>
              <a:rPr lang="it-IT" baseline="0" dirty="0" smtClean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Matteo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relazione</a:t>
            </a:r>
            <a:r>
              <a:rPr lang="en-US" dirty="0" smtClean="0"/>
              <a:t> con blue luminosity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quello per polarizzato ?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RICH: </a:t>
            </a:r>
            <a:r>
              <a:rPr lang="en-US" dirty="0" err="1" smtClean="0"/>
              <a:t>contributo</a:t>
            </a:r>
            <a:r>
              <a:rPr lang="en-US" dirty="0" smtClean="0"/>
              <a:t> a </a:t>
            </a:r>
            <a:r>
              <a:rPr lang="en-US" dirty="0" err="1" smtClean="0"/>
              <a:t>Delta_g</a:t>
            </a:r>
            <a:r>
              <a:rPr lang="en-US" dirty="0" smtClean="0"/>
              <a:t> &gt; 0</a:t>
            </a:r>
            <a:r>
              <a:rPr lang="en-US" baseline="0" dirty="0" smtClean="0"/>
              <a:t> con jets e pi0, </a:t>
            </a:r>
            <a:r>
              <a:rPr lang="en-US" baseline="0" dirty="0" err="1" smtClean="0"/>
              <a:t>contributo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Delta_qbar</a:t>
            </a:r>
            <a:r>
              <a:rPr lang="en-US" baseline="0" dirty="0" smtClean="0"/>
              <a:t> con W+/-</a:t>
            </a:r>
          </a:p>
          <a:p>
            <a:r>
              <a:rPr lang="en-US" baseline="0" dirty="0" err="1" smtClean="0"/>
              <a:t>Mettere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slide per </a:t>
            </a:r>
            <a:r>
              <a:rPr lang="en-US" baseline="0" dirty="0" err="1" smtClean="0"/>
              <a:t>hadronici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baseline="0" dirty="0" smtClean="0"/>
              <a:t> come </a:t>
            </a:r>
            <a:r>
              <a:rPr lang="en-US" baseline="0" dirty="0" err="1" smtClean="0"/>
              <a:t>fanno</a:t>
            </a:r>
            <a:r>
              <a:rPr lang="en-US" baseline="0" dirty="0" smtClean="0"/>
              <a:t> la media </a:t>
            </a:r>
            <a:r>
              <a:rPr lang="en-US" baseline="0" dirty="0" err="1" smtClean="0"/>
              <a:t>fra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varie</a:t>
            </a:r>
            <a:r>
              <a:rPr lang="en-US" baseline="0" dirty="0" smtClean="0"/>
              <a:t> PDF</a:t>
            </a:r>
          </a:p>
          <a:p>
            <a:r>
              <a:rPr lang="en-US" baseline="0" dirty="0" smtClean="0"/>
              <a:t>JAM17 a parte in </a:t>
            </a:r>
            <a:r>
              <a:rPr lang="en-US" baseline="0" dirty="0" err="1" smtClean="0"/>
              <a:t>Delta_q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perche</a:t>
            </a:r>
            <a:r>
              <a:rPr lang="en-US" baseline="0" dirty="0" smtClean="0"/>
              <a:t>’ non </a:t>
            </a:r>
            <a:r>
              <a:rPr lang="en-US" baseline="0" dirty="0" err="1" smtClean="0"/>
              <a:t>impone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</a:t>
            </a:r>
            <a:r>
              <a:rPr lang="en-US" baseline="0" dirty="0" smtClean="0"/>
              <a:t> SU(3) e </a:t>
            </a:r>
            <a:r>
              <a:rPr lang="en-US" baseline="0" dirty="0" err="1" smtClean="0"/>
              <a:t>fitta</a:t>
            </a:r>
            <a:r>
              <a:rPr lang="en-US" baseline="0" dirty="0" smtClean="0"/>
              <a:t> PDF/FF </a:t>
            </a:r>
            <a:r>
              <a:rPr lang="en-US" baseline="0" dirty="0" err="1" smtClean="0"/>
              <a:t>insieme</a:t>
            </a:r>
            <a:endParaRPr lang="en-US" baseline="0" dirty="0" smtClean="0"/>
          </a:p>
          <a:p>
            <a:r>
              <a:rPr lang="en-US" baseline="0" dirty="0" err="1" smtClean="0"/>
              <a:t>Baccehtta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parla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rinormalizzazione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completa</a:t>
            </a:r>
            <a:r>
              <a:rPr lang="en-US" baseline="0" dirty="0" smtClean="0"/>
              <a:t> e parte di </a:t>
            </a:r>
            <a:r>
              <a:rPr lang="en-US" baseline="0" dirty="0" err="1" smtClean="0"/>
              <a:t>calcoli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ancora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pertubativa</a:t>
            </a:r>
            <a:r>
              <a:rPr lang="en-US" baseline="0" dirty="0" smtClean="0"/>
              <a:t> </a:t>
            </a:r>
            <a:r>
              <a:rPr lang="mr-IN" baseline="0" dirty="0" smtClean="0"/>
              <a:t>…</a:t>
            </a:r>
            <a:r>
              <a:rPr lang="en-US" baseline="0" dirty="0" smtClean="0"/>
              <a:t>. Non e’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e’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mare ?</a:t>
            </a:r>
          </a:p>
          <a:p>
            <a:r>
              <a:rPr lang="en-US" baseline="0" dirty="0" smtClean="0"/>
              <a:t>Lattice could be used for extrapolation in unmeasured </a:t>
            </a:r>
            <a:r>
              <a:rPr lang="en-US" baseline="0" dirty="0" err="1" smtClean="0"/>
              <a:t>regins</a:t>
            </a:r>
            <a:r>
              <a:rPr lang="en-US" baseline="0" dirty="0" smtClean="0"/>
              <a:t>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170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3"/>
            <a:ext cx="5027916" cy="411392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8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Discutere che servono spin (fin dall’</a:t>
            </a:r>
            <a:r>
              <a:rPr lang="it-IT" baseline="0" dirty="0" err="1" smtClean="0"/>
              <a:t>iniio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metter qualche simbolo nel disegno ?</a:t>
            </a:r>
            <a:r>
              <a:rPr lang="it-IT" baseline="0" dirty="0" smtClean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24/10/19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24/10/19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31.emf"/><Relationship Id="rId11" Type="http://schemas.openxmlformats.org/officeDocument/2006/relationships/image" Target="../media/image3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1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jpg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jp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4" Type="http://schemas.openxmlformats.org/officeDocument/2006/relationships/image" Target="../media/image155.jpeg"/><Relationship Id="rId5" Type="http://schemas.openxmlformats.org/officeDocument/2006/relationships/image" Target="../media/image156.png"/><Relationship Id="rId6" Type="http://schemas.openxmlformats.org/officeDocument/2006/relationships/image" Target="../media/image157.jpeg"/><Relationship Id="rId7" Type="http://schemas.openxmlformats.org/officeDocument/2006/relationships/image" Target="../media/image158.png"/><Relationship Id="rId8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jp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78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9.png"/><Relationship Id="rId12" Type="http://schemas.openxmlformats.org/officeDocument/2006/relationships/image" Target="../media/image190.png"/><Relationship Id="rId13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1.jpe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JPG"/><Relationship Id="rId7" Type="http://schemas.openxmlformats.org/officeDocument/2006/relationships/image" Target="../media/image185.png"/><Relationship Id="rId8" Type="http://schemas.openxmlformats.org/officeDocument/2006/relationships/image" Target="../media/image186.jpg"/><Relationship Id="rId9" Type="http://schemas.openxmlformats.org/officeDocument/2006/relationships/image" Target="../media/image187.png"/><Relationship Id="rId10" Type="http://schemas.openxmlformats.org/officeDocument/2006/relationships/image" Target="../media/image18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74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4" y="1133646"/>
            <a:ext cx="7798741" cy="5583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25781"/>
            <a:ext cx="6574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Flavor Separation Instruments for Nucleon Tomography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704802"/>
            <a:ext cx="2689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M. Contalbrigo </a:t>
            </a:r>
            <a:r>
              <a:rPr lang="mr-IN" sz="1600" dirty="0">
                <a:solidFill>
                  <a:schemeClr val="bg1"/>
                </a:solidFill>
              </a:rPr>
              <a:t>–</a:t>
            </a:r>
            <a:r>
              <a:rPr lang="en-US" sz="1600" dirty="0">
                <a:solidFill>
                  <a:schemeClr val="bg1"/>
                </a:solidFill>
              </a:rPr>
              <a:t> INFN </a:t>
            </a:r>
            <a:r>
              <a:rPr lang="en-US" sz="1600" dirty="0" smtClean="0">
                <a:solidFill>
                  <a:schemeClr val="bg1"/>
                </a:solidFill>
              </a:rPr>
              <a:t>Ferrara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074" y="6204643"/>
            <a:ext cx="1727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Aperitivi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Scientifici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9944" y="6042940"/>
            <a:ext cx="3172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25</a:t>
            </a:r>
            <a:r>
              <a:rPr lang="en-US" sz="1600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dirty="0" smtClean="0">
                <a:solidFill>
                  <a:srgbClr val="FFFFFF"/>
                </a:solidFill>
              </a:rPr>
              <a:t> October 2019,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Dip. </a:t>
            </a:r>
            <a:r>
              <a:rPr lang="en-US" sz="1600" dirty="0" err="1" smtClean="0">
                <a:solidFill>
                  <a:srgbClr val="FFFFFF"/>
                </a:solidFill>
              </a:rPr>
              <a:t>Fisica</a:t>
            </a:r>
            <a:r>
              <a:rPr lang="en-US" sz="1600" dirty="0" smtClean="0">
                <a:solidFill>
                  <a:srgbClr val="FFFFFF"/>
                </a:solidFill>
              </a:rPr>
              <a:t> and </a:t>
            </a:r>
            <a:r>
              <a:rPr lang="en-US" sz="1600" dirty="0" err="1" smtClean="0">
                <a:solidFill>
                  <a:srgbClr val="FFFFFF"/>
                </a:solidFill>
              </a:rPr>
              <a:t>Astronomia</a:t>
            </a:r>
            <a:r>
              <a:rPr lang="en-US" sz="1600" dirty="0" smtClean="0">
                <a:solidFill>
                  <a:srgbClr val="FFFFFF"/>
                </a:solidFill>
              </a:rPr>
              <a:t>, Bologna</a:t>
            </a:r>
          </a:p>
        </p:txBody>
      </p:sp>
    </p:spTree>
    <p:extLst>
      <p:ext uri="{BB962C8B-B14F-4D97-AF65-F5344CB8AC3E}">
        <p14:creationId xmlns:p14="http://schemas.microsoft.com/office/powerpoint/2010/main" val="398959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60724" y="724370"/>
            <a:ext cx="4162227" cy="180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92784" y="2864313"/>
            <a:ext cx="4830320" cy="366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62703" y="2864313"/>
            <a:ext cx="3938798" cy="3676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4" name="Picture 53" descr="Bacchetta_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" y="2980976"/>
            <a:ext cx="3950982" cy="354954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511225" y="2864313"/>
            <a:ext cx="2780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dirty="0"/>
              <a:t>.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Bacchetta</a:t>
            </a:r>
            <a:r>
              <a:rPr lang="en-US" sz="1200" b="1" dirty="0" smtClean="0"/>
              <a:t>++   [arXiv</a:t>
            </a:r>
            <a:r>
              <a:rPr lang="en-US" sz="1200" b="1" dirty="0"/>
              <a:t>:</a:t>
            </a:r>
            <a:r>
              <a:rPr lang="en-US" sz="1200" b="1" dirty="0" smtClean="0"/>
              <a:t>1703.10157]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192784" y="2991559"/>
            <a:ext cx="4830168" cy="3545399"/>
            <a:chOff x="4089307" y="2386160"/>
            <a:chExt cx="4830168" cy="35453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9307" y="2386160"/>
              <a:ext cx="4830168" cy="354539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6567078" y="4943593"/>
              <a:ext cx="675879" cy="9408"/>
            </a:xfrm>
            <a:prstGeom prst="line">
              <a:avLst/>
            </a:prstGeom>
            <a:ln>
              <a:solidFill>
                <a:srgbClr val="9B252B"/>
              </a:solidFill>
              <a:headEnd type="diamond"/>
              <a:tailEnd type="diamon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Left Arrow 21"/>
            <p:cNvSpPr/>
            <p:nvPr/>
          </p:nvSpPr>
          <p:spPr>
            <a:xfrm>
              <a:off x="7431342" y="4850035"/>
              <a:ext cx="197555" cy="178741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71238" y="4798300"/>
              <a:ext cx="6035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9B252B"/>
                  </a:solidFill>
                </a:rPr>
                <a:t>TMDs</a:t>
              </a:r>
              <a:endParaRPr lang="en-US" sz="1200" b="1" dirty="0">
                <a:solidFill>
                  <a:srgbClr val="9B252B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25" y="943568"/>
            <a:ext cx="2712249" cy="4322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189" y="1310712"/>
            <a:ext cx="1652776" cy="415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078" y="1660176"/>
            <a:ext cx="1762962" cy="4661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799" y="1367154"/>
            <a:ext cx="593305" cy="3559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29450" y="2113616"/>
            <a:ext cx="1512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B252B"/>
                </a:solidFill>
                <a:latin typeface="Times"/>
                <a:cs typeface="Times"/>
              </a:rPr>
              <a:t>+9 / -6 (TMDs)</a:t>
            </a:r>
            <a:endParaRPr lang="en-US" sz="1600" b="1" dirty="0">
              <a:solidFill>
                <a:srgbClr val="9B252B"/>
              </a:solidFill>
              <a:latin typeface="Times"/>
              <a:cs typeface="Time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826509" y="2851604"/>
            <a:ext cx="2350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ATLAS++   [arXiv</a:t>
            </a:r>
            <a:r>
              <a:rPr lang="en-US" sz="1200" b="1" dirty="0"/>
              <a:t>:</a:t>
            </a:r>
            <a:r>
              <a:rPr lang="en-US" sz="1200" b="1" dirty="0" smtClean="0"/>
              <a:t>1701.07240]</a:t>
            </a:r>
            <a:endParaRPr lang="en-US" sz="1200" dirty="0"/>
          </a:p>
        </p:txBody>
      </p:sp>
      <p:sp>
        <p:nvSpPr>
          <p:cNvPr id="32" name="Rectangle 31"/>
          <p:cNvSpPr/>
          <p:nvPr/>
        </p:nvSpPr>
        <p:spPr>
          <a:xfrm>
            <a:off x="4860725" y="724370"/>
            <a:ext cx="4162227" cy="1807833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462457"/>
              </p:ext>
            </p:extLst>
          </p:nvPr>
        </p:nvGraphicFramePr>
        <p:xfrm>
          <a:off x="2391822" y="3254697"/>
          <a:ext cx="1363950" cy="285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10" imgW="1320800" imgH="279400" progId="Equation.3">
                  <p:embed/>
                </p:oleObj>
              </mc:Choice>
              <mc:Fallback>
                <p:oleObj name="Equation" r:id="rId10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91822" y="3254697"/>
                        <a:ext cx="1363950" cy="285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Picture 63" descr="Up_unpo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" y="653088"/>
            <a:ext cx="2353461" cy="2084229"/>
          </a:xfrm>
          <a:prstGeom prst="rect">
            <a:avLst/>
          </a:prstGeom>
        </p:spPr>
      </p:pic>
      <p:pic>
        <p:nvPicPr>
          <p:cNvPr id="65" name="Picture 64" descr="Down_unpol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74" y="650289"/>
            <a:ext cx="2275137" cy="209761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61098" y="-85271"/>
            <a:ext cx="28759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Unpolarised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TMDs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68018" y="3425199"/>
            <a:ext cx="4467480" cy="3183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74670" y="1131006"/>
            <a:ext cx="4460828" cy="207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688" y="3745543"/>
            <a:ext cx="3985111" cy="30808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3658" y="596106"/>
            <a:ext cx="2309788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X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4" y="6169267"/>
            <a:ext cx="2893784" cy="439367"/>
          </a:xfrm>
          <a:prstGeom prst="rect">
            <a:avLst/>
          </a:prstGeom>
        </p:spPr>
      </p:pic>
      <p:sp>
        <p:nvSpPr>
          <p:cNvPr id="7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ivers_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7" y="3782760"/>
            <a:ext cx="3467844" cy="240595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88454" y="3454272"/>
            <a:ext cx="217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</a:rPr>
              <a:t>Sivers</a:t>
            </a:r>
            <a:r>
              <a:rPr lang="en-US" sz="1400" b="1" dirty="0" smtClean="0">
                <a:solidFill>
                  <a:srgbClr val="0000FF"/>
                </a:solidFill>
              </a:rPr>
              <a:t> from polarized SIDIS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2377221" y="3420623"/>
            <a:ext cx="222275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            HERMES        </a:t>
            </a:r>
            <a:r>
              <a:rPr lang="en-US" sz="1000" b="1" dirty="0" smtClean="0"/>
              <a:t>[arXiv:0906.3918]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2481239" y="3633498"/>
            <a:ext cx="215281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        COMPASS      </a:t>
            </a:r>
            <a:r>
              <a:rPr lang="en-US" sz="1000" b="1" dirty="0" smtClean="0"/>
              <a:t>[arXiv:1205.5122]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8973" y="3928334"/>
            <a:ext cx="886808" cy="2931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115518" y="4086244"/>
            <a:ext cx="852023" cy="300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27846" y="3935431"/>
            <a:ext cx="2577345" cy="22210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2263" y="60904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558" y="1186183"/>
            <a:ext cx="2203940" cy="2015523"/>
          </a:xfrm>
          <a:prstGeom prst="rect">
            <a:avLst/>
          </a:prstGeom>
        </p:spPr>
      </p:pic>
      <p:pic>
        <p:nvPicPr>
          <p:cNvPr id="28" name="Picture 27" descr="Sivers_dow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8" y="1131006"/>
            <a:ext cx="2228557" cy="2060118"/>
          </a:xfrm>
          <a:prstGeom prst="rect">
            <a:avLst/>
          </a:prstGeom>
        </p:spPr>
      </p:pic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080300"/>
              </p:ext>
            </p:extLst>
          </p:nvPr>
        </p:nvGraphicFramePr>
        <p:xfrm>
          <a:off x="497851" y="596106"/>
          <a:ext cx="196532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Equation" r:id="rId9" imgW="1143000" imgH="241300" progId="Equation.3">
                  <p:embed/>
                </p:oleObj>
              </mc:Choice>
              <mc:Fallback>
                <p:oleObj name="Equation" r:id="rId9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51" y="596106"/>
                        <a:ext cx="1965325" cy="414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6633408" y="2191745"/>
            <a:ext cx="234490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Yoon++</a:t>
            </a:r>
            <a:r>
              <a:rPr lang="en-US" sz="1200" b="1" dirty="0" smtClean="0">
                <a:solidFill>
                  <a:srgbClr val="000000"/>
                </a:solidFill>
              </a:rPr>
              <a:t>  [</a:t>
            </a:r>
            <a:r>
              <a:rPr lang="en-US" sz="1200" b="1" dirty="0" err="1" smtClean="0">
                <a:solidFill>
                  <a:srgbClr val="000000"/>
                </a:solidFill>
              </a:rPr>
              <a:t>arXiv</a:t>
            </a:r>
            <a:r>
              <a:rPr lang="en-US" sz="1200" b="1" dirty="0" smtClean="0">
                <a:solidFill>
                  <a:srgbClr val="000000"/>
                </a:solidFill>
              </a:rPr>
              <a:t>: 1706.03406]</a:t>
            </a:r>
          </a:p>
        </p:txBody>
      </p:sp>
      <p:pic>
        <p:nvPicPr>
          <p:cNvPr id="35" name="Picture 34" descr="Lattice_signchan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88" y="547259"/>
            <a:ext cx="3985111" cy="310018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618138" y="-85271"/>
            <a:ext cx="376189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Spin-Orbit Effects: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Sivers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019" y="2489381"/>
            <a:ext cx="70149" cy="399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4670" y="6533333"/>
            <a:ext cx="8803646" cy="3140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250654" y="6228712"/>
            <a:ext cx="502055" cy="2728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80109" y="754872"/>
            <a:ext cx="8783973" cy="5713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Giordano_Coll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6" y="1526336"/>
            <a:ext cx="2844141" cy="15610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10" y="754872"/>
            <a:ext cx="2536084" cy="16684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92" y="898086"/>
            <a:ext cx="2669720" cy="18038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95928" y="681846"/>
            <a:ext cx="2177143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34834" y="672774"/>
            <a:ext cx="2177143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8006" y="4610619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77182" y="468909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30634" y="3559105"/>
            <a:ext cx="3146698" cy="2909670"/>
            <a:chOff x="211618" y="750974"/>
            <a:chExt cx="3265714" cy="2989872"/>
          </a:xfrm>
        </p:grpSpPr>
        <p:pic>
          <p:nvPicPr>
            <p:cNvPr id="47" name="Picture 46" descr="COMPASS_Collinsxaxi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57" y="3299277"/>
              <a:ext cx="2987475" cy="441569"/>
            </a:xfrm>
            <a:prstGeom prst="rect">
              <a:avLst/>
            </a:prstGeom>
          </p:spPr>
        </p:pic>
        <p:pic>
          <p:nvPicPr>
            <p:cNvPr id="48" name="Picture 47" descr="COMPASS_Collinx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18" y="750974"/>
              <a:ext cx="3265714" cy="2548303"/>
            </a:xfrm>
            <a:prstGeom prst="rect">
              <a:avLst/>
            </a:prstGeom>
          </p:spPr>
        </p:pic>
      </p:grpSp>
      <p:pic>
        <p:nvPicPr>
          <p:cNvPr id="20" name="Picture 19" descr="Collins_Baba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9" y="3559105"/>
            <a:ext cx="4467678" cy="2820465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570400" y="3506467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Babar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1309.5278]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578982" y="3261469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BESIII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1507.06824]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570400" y="3000117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Belle   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[talk at DIS2014]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157761" y="2701952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0408013]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157761" y="3161688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1005.5609]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57761" y="3406686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1408.4405]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157761" y="2927020"/>
            <a:ext cx="26501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0906.3918]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03040" y="1151198"/>
            <a:ext cx="117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~ 110 GeV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2972756" y="1151198"/>
            <a:ext cx="1152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~ 5-7 GeV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960330"/>
              </p:ext>
            </p:extLst>
          </p:nvPr>
        </p:nvGraphicFramePr>
        <p:xfrm>
          <a:off x="2028311" y="708329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10" imgW="1143000" imgH="241300" progId="Equation.3">
                  <p:embed/>
                </p:oleObj>
              </mc:Choice>
              <mc:Fallback>
                <p:oleObj name="Equation" r:id="rId10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311" y="708329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552934"/>
              </p:ext>
            </p:extLst>
          </p:nvPr>
        </p:nvGraphicFramePr>
        <p:xfrm>
          <a:off x="6934834" y="672775"/>
          <a:ext cx="21193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Equation" r:id="rId12" imgW="1231900" imgH="241300" progId="Equation.3">
                  <p:embed/>
                </p:oleObj>
              </mc:Choice>
              <mc:Fallback>
                <p:oleObj name="Equation" r:id="rId12" imgW="1231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834" y="672775"/>
                        <a:ext cx="21193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8964082" y="2021418"/>
            <a:ext cx="190501" cy="4564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566505" y="-85271"/>
            <a:ext cx="386516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Spin-Orbit Effects: Collins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0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5652" y="1297271"/>
            <a:ext cx="9042528" cy="5171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234" y="2177373"/>
            <a:ext cx="3002280" cy="395007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483" y="622329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Distributions: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46832" y="622329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Charges: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 descr="Tensor_ch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64" y="1297614"/>
            <a:ext cx="3270415" cy="429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2" y="1297614"/>
            <a:ext cx="2964585" cy="2485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66" y="3640480"/>
            <a:ext cx="2767842" cy="28281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92208" y="1988073"/>
            <a:ext cx="1878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A. </a:t>
            </a:r>
            <a:r>
              <a:rPr lang="en-US" sz="1200" b="1" dirty="0" err="1" smtClean="0"/>
              <a:t>Bacchetta</a:t>
            </a:r>
            <a:r>
              <a:rPr lang="en-US" sz="1200" b="1" dirty="0" smtClean="0"/>
              <a:t> @ DIS219</a:t>
            </a:r>
            <a:endParaRPr lang="en-US" sz="12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593101" y="4123584"/>
            <a:ext cx="0" cy="2029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495448" y="4225184"/>
            <a:ext cx="2172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432328" y="2719093"/>
            <a:ext cx="0" cy="2029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334675" y="2820693"/>
            <a:ext cx="2172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50189" y="2652961"/>
            <a:ext cx="68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Helicity</a:t>
            </a:r>
            <a:endParaRPr lang="en-US" sz="1200" dirty="0"/>
          </a:p>
        </p:txBody>
      </p:sp>
      <p:sp>
        <p:nvSpPr>
          <p:cNvPr id="54" name="Oval 53"/>
          <p:cNvSpPr/>
          <p:nvPr/>
        </p:nvSpPr>
        <p:spPr>
          <a:xfrm>
            <a:off x="3325433" y="2703100"/>
            <a:ext cx="217218" cy="23518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483403" y="4110593"/>
            <a:ext cx="217218" cy="23518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675" y="656198"/>
            <a:ext cx="1951256" cy="93128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64945" y="-85271"/>
            <a:ext cx="44682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Transversity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&amp; Tensor Charge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131" y="2971236"/>
            <a:ext cx="2887980" cy="1821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4234" y="3393441"/>
            <a:ext cx="459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2464234" y="6160846"/>
            <a:ext cx="459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608667" y="6328833"/>
            <a:ext cx="280458" cy="139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938385" y="2367280"/>
            <a:ext cx="459227" cy="1313840"/>
          </a:xfrm>
          <a:prstGeom prst="straightConnector1">
            <a:avLst/>
          </a:prstGeom>
          <a:ln>
            <a:solidFill>
              <a:srgbClr val="E03DDA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907905" y="4663187"/>
            <a:ext cx="469387" cy="433698"/>
          </a:xfrm>
          <a:prstGeom prst="straightConnector1">
            <a:avLst/>
          </a:prstGeom>
          <a:ln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070747" y="542929"/>
            <a:ext cx="73253" cy="5925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37" y="542929"/>
            <a:ext cx="73253" cy="5925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741" y="536513"/>
            <a:ext cx="3795747" cy="5974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14518" y="534669"/>
            <a:ext cx="4788370" cy="5974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AutoShape 3"/>
          <p:cNvSpPr>
            <a:spLocks noChangeAspect="1" noChangeArrowheads="1" noTextEdit="1"/>
          </p:cNvSpPr>
          <p:nvPr/>
        </p:nvSpPr>
        <p:spPr bwMode="auto">
          <a:xfrm>
            <a:off x="5178798" y="1501053"/>
            <a:ext cx="33734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8385548" y="4129953"/>
            <a:ext cx="571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rgbClr val="D584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018711" y="1882053"/>
            <a:ext cx="873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433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Tensor_coup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2" y="3009223"/>
            <a:ext cx="3582286" cy="2864547"/>
          </a:xfrm>
          <a:prstGeom prst="rect">
            <a:avLst/>
          </a:prstGeom>
        </p:spPr>
      </p:pic>
      <p:pic>
        <p:nvPicPr>
          <p:cNvPr id="3" name="Picture 2" descr="Tensor_coup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2" y="5930217"/>
            <a:ext cx="3384924" cy="301234"/>
          </a:xfrm>
          <a:prstGeom prst="rect">
            <a:avLst/>
          </a:prstGeom>
        </p:spPr>
      </p:pic>
      <p:pic>
        <p:nvPicPr>
          <p:cNvPr id="5" name="Picture 4" descr="Tensor_coupl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" y="6244124"/>
            <a:ext cx="2535043" cy="183930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232458" y="2702338"/>
            <a:ext cx="198206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err="1" smtClean="0"/>
              <a:t>Baessler</a:t>
            </a:r>
            <a:r>
              <a:rPr lang="en-US" sz="1200" b="1" dirty="0" smtClean="0"/>
              <a:t>++ @ this Conf.</a:t>
            </a:r>
            <a:endParaRPr lang="en-US" sz="1200" b="1" dirty="0" smtClean="0">
              <a:solidFill>
                <a:srgbClr val="000000"/>
              </a:solidFill>
            </a:endParaRPr>
          </a:p>
        </p:txBody>
      </p:sp>
      <p:pic>
        <p:nvPicPr>
          <p:cNvPr id="37" name="Picture 36" descr="Tensor_coupl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8" y="1547072"/>
            <a:ext cx="2945364" cy="102861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59156" y="1085407"/>
            <a:ext cx="259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lphaUcPeriod"/>
            </a:pPr>
            <a:r>
              <a:rPr lang="en-US" sz="1200" b="1" dirty="0" err="1" smtClean="0"/>
              <a:t>Bychkov</a:t>
            </a:r>
            <a:r>
              <a:rPr lang="en-US" sz="1200" b="1" dirty="0" smtClean="0"/>
              <a:t>++   [arXiv:0804.1815]</a:t>
            </a:r>
          </a:p>
          <a:p>
            <a:pPr marL="228600" indent="-228600">
              <a:buFontTx/>
              <a:buAutoNum type="alphaUcPeriod"/>
            </a:pPr>
            <a:r>
              <a:rPr lang="en-US" sz="1200" b="1" dirty="0" smtClean="0"/>
              <a:t>Pattie++        [</a:t>
            </a:r>
            <a:r>
              <a:rPr lang="en-US" sz="1200" b="1" dirty="0"/>
              <a:t>arXiv:1309.2499</a:t>
            </a:r>
            <a:r>
              <a:rPr lang="en-US" sz="1200" b="1" dirty="0" smtClean="0"/>
              <a:t>]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88" y="564164"/>
            <a:ext cx="2478941" cy="464801"/>
          </a:xfrm>
          <a:prstGeom prst="rect">
            <a:avLst/>
          </a:prstGeom>
        </p:spPr>
      </p:pic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51272" y="-85271"/>
            <a:ext cx="449564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Tensor Charge &amp; BSM Physics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8" cstate="print"/>
          <a:srcRect l="-7129" t="-3572" r="-9293" b="-5357"/>
          <a:stretch>
            <a:fillRect/>
          </a:stretch>
        </p:blipFill>
        <p:spPr bwMode="auto">
          <a:xfrm>
            <a:off x="5889309" y="839966"/>
            <a:ext cx="1636618" cy="203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422805" y="536513"/>
            <a:ext cx="3580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EDM</a:t>
            </a:r>
            <a:r>
              <a:rPr lang="en-US" sz="1400" dirty="0" smtClean="0"/>
              <a:t> violates P and T and CP (if CPT holds) </a:t>
            </a:r>
            <a:endParaRPr lang="en-US" sz="1400" dirty="0"/>
          </a:p>
        </p:txBody>
      </p:sp>
      <p:pic>
        <p:nvPicPr>
          <p:cNvPr id="21" name="Picture 20" descr="limits_JEDI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24" y="3787771"/>
            <a:ext cx="4520617" cy="2687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4592" y="2865159"/>
            <a:ext cx="3836832" cy="355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748" y="3289214"/>
            <a:ext cx="3812800" cy="3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502"/>
            <a:ext cx="9144000" cy="53510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97862" y="610890"/>
            <a:ext cx="7071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Thomas Jefferson National Accelerator Facility, Newport News, VA, USA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174" y="1112302"/>
            <a:ext cx="1882140" cy="18644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18756" y="1970011"/>
            <a:ext cx="63543" cy="5896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93847" y="6052156"/>
            <a:ext cx="189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12 GeV Beam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732" y="5547915"/>
            <a:ext cx="2217057" cy="5749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47891" y="-85271"/>
            <a:ext cx="21024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Jefferson Lab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2" y="647754"/>
            <a:ext cx="8767008" cy="587981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353351" y="1267649"/>
            <a:ext cx="0" cy="4920074"/>
          </a:xfrm>
          <a:prstGeom prst="straightConnector1">
            <a:avLst/>
          </a:prstGeom>
          <a:ln w="38100">
            <a:solidFill>
              <a:srgbClr val="F5F70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43481" y="345016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5F701"/>
                </a:solidFill>
              </a:rPr>
              <a:t>10 m</a:t>
            </a:r>
            <a:endParaRPr lang="en-US" dirty="0">
              <a:solidFill>
                <a:srgbClr val="F5F70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47441" y="647754"/>
            <a:ext cx="5335940" cy="569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46429" y="570517"/>
            <a:ext cx="531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acceptance spectrometer. Operative since 02/18</a:t>
            </a:r>
          </a:p>
          <a:p>
            <a:r>
              <a:rPr lang="en-US" dirty="0" smtClean="0"/>
              <a:t>Main INFN contributions to CLAS12: FT, RICH, </a:t>
            </a:r>
            <a:r>
              <a:rPr lang="en-US" dirty="0" err="1" smtClean="0"/>
              <a:t>HDice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17602" y="-85271"/>
            <a:ext cx="25629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in Hall-B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1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265029"/>
              </p:ext>
            </p:extLst>
          </p:nvPr>
        </p:nvGraphicFramePr>
        <p:xfrm>
          <a:off x="4801370" y="825006"/>
          <a:ext cx="4054374" cy="295916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22971" y="4056259"/>
            <a:ext cx="8129355" cy="2544882"/>
            <a:chOff x="822971" y="4104643"/>
            <a:chExt cx="8129355" cy="2544882"/>
          </a:xfrm>
        </p:grpSpPr>
        <p:sp>
          <p:nvSpPr>
            <p:cNvPr id="21" name="Rectangle 20"/>
            <p:cNvSpPr/>
            <p:nvPr/>
          </p:nvSpPr>
          <p:spPr>
            <a:xfrm>
              <a:off x="822971" y="6332638"/>
              <a:ext cx="7884359" cy="287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26327" y="4104643"/>
              <a:ext cx="8125999" cy="2544882"/>
              <a:chOff x="801006" y="4081144"/>
              <a:chExt cx="7367634" cy="2118579"/>
            </a:xfrm>
          </p:grpSpPr>
          <p:pic>
            <p:nvPicPr>
              <p:cNvPr id="3" name="Picture 2" descr="RICH_prot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006" y="4081144"/>
                <a:ext cx="7145502" cy="197605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341493" y="5969125"/>
                <a:ext cx="1827147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Cherenkov angle (</a:t>
                </a:r>
                <a:r>
                  <a:rPr lang="en-US" sz="1200" b="1" dirty="0" err="1" smtClean="0"/>
                  <a:t>mrad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442556" y="4409752"/>
                <a:ext cx="771842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7 </a:t>
                </a:r>
                <a:r>
                  <a:rPr lang="en-US" sz="1200" b="1" dirty="0" err="1" smtClean="0"/>
                  <a:t>Gev</a:t>
                </a:r>
                <a:r>
                  <a:rPr lang="en-US" sz="1200" b="1" dirty="0" smtClean="0"/>
                  <a:t>/c</a:t>
                </a:r>
                <a:endParaRPr lang="en-US" sz="12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78553" y="4396512"/>
                <a:ext cx="754636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6</a:t>
                </a:r>
                <a:r>
                  <a:rPr lang="en-US" sz="1200" b="1" dirty="0" smtClean="0"/>
                  <a:t> </a:t>
                </a:r>
                <a:r>
                  <a:rPr lang="en-US" sz="1200" b="1" dirty="0" err="1" smtClean="0"/>
                  <a:t>Gev</a:t>
                </a:r>
                <a:r>
                  <a:rPr lang="en-US" sz="1200" b="1" dirty="0" smtClean="0"/>
                  <a:t>/c</a:t>
                </a:r>
                <a:endParaRPr lang="en-US" sz="1200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868423" y="4411439"/>
                <a:ext cx="920721" cy="230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8</a:t>
                </a:r>
                <a:r>
                  <a:rPr lang="en-US" sz="1200" b="1" dirty="0" smtClean="0"/>
                  <a:t> </a:t>
                </a:r>
                <a:r>
                  <a:rPr lang="en-US" sz="1200" b="1" dirty="0" err="1" smtClean="0"/>
                  <a:t>Gev</a:t>
                </a:r>
                <a:r>
                  <a:rPr lang="en-US" sz="1200" b="1" dirty="0" smtClean="0"/>
                  <a:t>/c</a:t>
                </a:r>
                <a:endParaRPr lang="en-US" sz="1200" b="1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551384" y="4423936"/>
                <a:ext cx="494244" cy="610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p</a:t>
                </a:r>
                <a:endParaRPr lang="en-US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646770" y="5098607"/>
                <a:ext cx="306171" cy="307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k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912913" y="5525488"/>
              <a:ext cx="337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99039" y="4167429"/>
              <a:ext cx="6746240" cy="287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3413" y="4110691"/>
              <a:ext cx="472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Goal </a:t>
              </a:r>
              <a:r>
                <a:rPr lang="en-US" sz="1400" b="1" dirty="0" err="1" smtClean="0"/>
                <a:t>kaon</a:t>
              </a:r>
              <a:r>
                <a:rPr lang="en-US" sz="1400" b="1" dirty="0" smtClean="0"/>
                <a:t>-pion separation up to 8 GeV/c (prototype results):</a:t>
              </a:r>
              <a:endParaRPr lang="en-US" sz="14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34" y="70635"/>
            <a:ext cx="3826741" cy="392728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76300" y="-85271"/>
            <a:ext cx="20456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RICH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5199" y="4064380"/>
            <a:ext cx="3162340" cy="2623775"/>
            <a:chOff x="5796988" y="689437"/>
            <a:chExt cx="3162340" cy="2623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9" y="1504765"/>
            <a:ext cx="3162340" cy="2532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328" y="624424"/>
            <a:ext cx="5402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Aeronautic technology for structure</a:t>
            </a:r>
          </a:p>
          <a:p>
            <a:r>
              <a:rPr lang="en-US" sz="1600" dirty="0" smtClean="0"/>
              <a:t>to maximize lightness and stiffness. Trapezoid of composite materials: CFRP inside acceptance, Aluminum outside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95503" y="5601017"/>
            <a:ext cx="540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Carbon Fiber Mirrors (spherical)</a:t>
            </a:r>
          </a:p>
          <a:p>
            <a:r>
              <a:rPr lang="en-US" sz="1600" dirty="0" smtClean="0"/>
              <a:t>to maximize lightness and stiffness. Consolidate technology </a:t>
            </a:r>
            <a:r>
              <a:rPr lang="en-US" sz="1600" dirty="0"/>
              <a:t>(</a:t>
            </a:r>
            <a:r>
              <a:rPr lang="en-US" sz="1600" dirty="0" smtClean="0"/>
              <a:t>HERMES, AMS, </a:t>
            </a:r>
            <a:r>
              <a:rPr lang="en-US" sz="1600" dirty="0" err="1" smtClean="0"/>
              <a:t>LHCb</a:t>
            </a:r>
            <a:r>
              <a:rPr lang="en-US" sz="1600" dirty="0" smtClean="0"/>
              <a:t>) but ~ 30 % material budget reduction</a:t>
            </a:r>
          </a:p>
        </p:txBody>
      </p:sp>
      <p:sp>
        <p:nvSpPr>
          <p:cNvPr id="2" name="Bent Arrow 1"/>
          <p:cNvSpPr/>
          <p:nvPr/>
        </p:nvSpPr>
        <p:spPr>
          <a:xfrm rot="9424462">
            <a:off x="3673929" y="1593002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ent Arrow 27"/>
          <p:cNvSpPr/>
          <p:nvPr/>
        </p:nvSpPr>
        <p:spPr>
          <a:xfrm rot="21245077" flipH="1">
            <a:off x="3770402" y="4735220"/>
            <a:ext cx="567490" cy="6985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B208F5E-AE71-E548-B9E3-C643C8DA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0"/>
          <a:stretch/>
        </p:blipFill>
        <p:spPr>
          <a:xfrm>
            <a:off x="5956289" y="902665"/>
            <a:ext cx="2810719" cy="45265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84704" y="-85271"/>
            <a:ext cx="28287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Components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8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171" y="3406451"/>
            <a:ext cx="4001690" cy="3004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1935" y="3406451"/>
            <a:ext cx="4245981" cy="3040827"/>
            <a:chOff x="360221" y="700521"/>
            <a:chExt cx="3975922" cy="2844792"/>
          </a:xfrm>
        </p:grpSpPr>
        <p:pic>
          <p:nvPicPr>
            <p:cNvPr id="18" name="Picture 17" descr="AERO_Tran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1" y="700521"/>
              <a:ext cx="3975922" cy="284479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706588" y="1205391"/>
              <a:ext cx="3458345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023261" y="2103923"/>
              <a:ext cx="2620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World leading transparency 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At such large n and volumes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88734" y="652950"/>
            <a:ext cx="5397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Glass-</a:t>
            </a:r>
            <a:r>
              <a:rPr lang="en-US" sz="1600" b="1" dirty="0"/>
              <a:t>S</a:t>
            </a:r>
            <a:r>
              <a:rPr lang="en-US" sz="1600" b="1" dirty="0" smtClean="0"/>
              <a:t>kin Mirrors (planar)</a:t>
            </a:r>
          </a:p>
          <a:p>
            <a:r>
              <a:rPr lang="en-US" sz="1600" dirty="0" smtClean="0"/>
              <a:t>Innovative technology never used in nuclear experiments.</a:t>
            </a:r>
            <a:endParaRPr lang="en-US" sz="1600" dirty="0"/>
          </a:p>
          <a:p>
            <a:r>
              <a:rPr lang="en-US" sz="1600" dirty="0" smtClean="0"/>
              <a:t>1.5 mm outside, 0.7 mm inside acceptance</a:t>
            </a:r>
          </a:p>
          <a:p>
            <a:r>
              <a:rPr lang="en-US" sz="1600" dirty="0" smtClean="0"/>
              <a:t>~ 1/5 cost for squared meter </a:t>
            </a:r>
            <a:r>
              <a:rPr lang="en-US" sz="1600" dirty="0" err="1" smtClean="0"/>
              <a:t>vs</a:t>
            </a:r>
            <a:r>
              <a:rPr lang="en-US" sz="1600" dirty="0" smtClean="0"/>
              <a:t> CFRP</a:t>
            </a:r>
          </a:p>
        </p:txBody>
      </p:sp>
      <p:pic>
        <p:nvPicPr>
          <p:cNvPr id="30" name="Picture 29" descr="IMG_20161115_154540_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251935" y="727033"/>
            <a:ext cx="3386184" cy="1800459"/>
          </a:xfrm>
          <a:prstGeom prst="rect">
            <a:avLst/>
          </a:prstGeom>
        </p:spPr>
      </p:pic>
      <p:sp>
        <p:nvSpPr>
          <p:cNvPr id="35" name="Bent Arrow 34"/>
          <p:cNvSpPr/>
          <p:nvPr/>
        </p:nvSpPr>
        <p:spPr>
          <a:xfrm rot="9424462">
            <a:off x="3755863" y="1839634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0861" y="2734204"/>
            <a:ext cx="39169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Large refractive index aerogel radiator </a:t>
            </a:r>
          </a:p>
          <a:p>
            <a:r>
              <a:rPr lang="en-US" sz="1600" dirty="0" smtClean="0"/>
              <a:t>Tiles up to 20x20x3 cm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at n=1.05.</a:t>
            </a:r>
            <a:r>
              <a:rPr lang="en-US" sz="1600" b="1" dirty="0" smtClean="0"/>
              <a:t> </a:t>
            </a:r>
          </a:p>
        </p:txBody>
      </p:sp>
      <p:sp>
        <p:nvSpPr>
          <p:cNvPr id="44" name="Bent Arrow 43"/>
          <p:cNvSpPr/>
          <p:nvPr/>
        </p:nvSpPr>
        <p:spPr>
          <a:xfrm rot="4571906">
            <a:off x="3954912" y="2843670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84704" y="-85271"/>
            <a:ext cx="28287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Components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0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633" y="1213884"/>
            <a:ext cx="7312696" cy="5113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491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49633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726637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ight Triangle 1"/>
          <p:cNvSpPr/>
          <p:nvPr/>
        </p:nvSpPr>
        <p:spPr>
          <a:xfrm>
            <a:off x="2375489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21491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75489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258174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59649" y="3671217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08849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55005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308781"/>
              </p:ext>
            </p:extLst>
          </p:nvPr>
        </p:nvGraphicFramePr>
        <p:xfrm>
          <a:off x="1595049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5049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011919"/>
              </p:ext>
            </p:extLst>
          </p:nvPr>
        </p:nvGraphicFramePr>
        <p:xfrm>
          <a:off x="544050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4050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927721"/>
              </p:ext>
            </p:extLst>
          </p:nvPr>
        </p:nvGraphicFramePr>
        <p:xfrm>
          <a:off x="2478272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78272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421057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07351"/>
              </p:ext>
            </p:extLst>
          </p:nvPr>
        </p:nvGraphicFramePr>
        <p:xfrm>
          <a:off x="1625067" y="2806700"/>
          <a:ext cx="91916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Equation" r:id="rId11" imgW="609600" imgH="254000" progId="Equation.3">
                  <p:embed/>
                </p:oleObj>
              </mc:Choice>
              <mc:Fallback>
                <p:oleObj name="Equation" r:id="rId11" imgW="609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25067" y="2806700"/>
                        <a:ext cx="919162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361652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977169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1015033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1086059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586264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266156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314512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409002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03558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9633" y="901049"/>
            <a:ext cx="4325309" cy="1965636"/>
          </a:xfrm>
          <a:prstGeom prst="round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766891" y="-85271"/>
            <a:ext cx="34643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The Nucleon Structure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868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APMT_g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" y="2662032"/>
            <a:ext cx="4439865" cy="3820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752" y="2662032"/>
            <a:ext cx="4302512" cy="3822029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0" y="591077"/>
            <a:ext cx="1943327" cy="1943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324" y="655750"/>
            <a:ext cx="322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80 H8500 + 350 H12700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/>
          </a:p>
          <a:p>
            <a:r>
              <a:rPr lang="en-US" sz="1400" dirty="0" smtClean="0"/>
              <a:t>Average MA-PMT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 smtClean="0"/>
              <a:t>Corresponds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36936" y="674310"/>
            <a:ext cx="3313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  <a:p>
            <a:pPr marL="285750" indent="-285750">
              <a:buFont typeface="Zapf Dingbats" charset="0"/>
              <a:buChar char="✓"/>
            </a:pPr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Expensive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1555" y="5469987"/>
            <a:ext cx="216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 m</a:t>
            </a:r>
            <a:r>
              <a:rPr lang="en-US" baseline="30000" dirty="0" smtClean="0"/>
              <a:t>2</a:t>
            </a:r>
            <a:r>
              <a:rPr lang="en-US" dirty="0" smtClean="0"/>
              <a:t> active surface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701265" y="-85271"/>
            <a:ext cx="35956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Photo Sensor: MA-PMT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671645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0" y="3678365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09" y="933285"/>
            <a:ext cx="4565303" cy="2563593"/>
          </a:xfrm>
          <a:prstGeom prst="rect">
            <a:avLst/>
          </a:prstGeom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1" y="4766575"/>
            <a:ext cx="1422400" cy="17143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0629" y="4434076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Fiber-Optic DAQ</a:t>
            </a:r>
          </a:p>
        </p:txBody>
      </p:sp>
      <p:pic>
        <p:nvPicPr>
          <p:cNvPr id="23" name="Picture 22" descr="FPGA_Hea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1" y="4714354"/>
            <a:ext cx="2367279" cy="17514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48261" y="4401944"/>
            <a:ext cx="269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Tile power dissipation ~ 3.5 W</a:t>
            </a:r>
            <a:endParaRPr lang="en-US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203724" y="2006639"/>
            <a:ext cx="3879928" cy="2304256"/>
            <a:chOff x="276432" y="2092641"/>
            <a:chExt cx="3879928" cy="2304256"/>
          </a:xfrm>
        </p:grpSpPr>
        <p:sp>
          <p:nvSpPr>
            <p:cNvPr id="29" name="Rectangle 28"/>
            <p:cNvSpPr/>
            <p:nvPr/>
          </p:nvSpPr>
          <p:spPr>
            <a:xfrm>
              <a:off x="3592286" y="2092641"/>
              <a:ext cx="564074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76432" y="2092641"/>
              <a:ext cx="3808978" cy="2304256"/>
              <a:chOff x="276432" y="2092641"/>
              <a:chExt cx="3808978" cy="2304256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432" y="2092641"/>
                <a:ext cx="3494788" cy="2304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931652" y="3660583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HV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497457" y="4056577"/>
                <a:ext cx="3927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L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94208" y="3216601"/>
                <a:ext cx="79120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Optical </a:t>
                </a:r>
              </a:p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Fiber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1203038" y="3624144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3214836" y="3695138"/>
                <a:ext cx="283911" cy="15124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2323160" y="4144136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>
              <a:xfrm>
                <a:off x="276432" y="4037381"/>
                <a:ext cx="1475364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75972" y="3920626"/>
                <a:ext cx="987380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308898" y="3801377"/>
                <a:ext cx="254454" cy="376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481071" y="3804954"/>
                <a:ext cx="109470" cy="72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565829" y="-85271"/>
            <a:ext cx="386656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ular Callout 50"/>
          <p:cNvSpPr/>
          <p:nvPr/>
        </p:nvSpPr>
        <p:spPr>
          <a:xfrm>
            <a:off x="6035040" y="2701878"/>
            <a:ext cx="2826282" cy="1715587"/>
          </a:xfrm>
          <a:prstGeom prst="wedgeRectCallout">
            <a:avLst>
              <a:gd name="adj1" fmla="val -60736"/>
              <a:gd name="adj2" fmla="val 30520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2" y="786087"/>
            <a:ext cx="2324293" cy="2324293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323116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23116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35040" y="4088085"/>
            <a:ext cx="1560886" cy="4775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210" y="2710502"/>
            <a:ext cx="2826282" cy="1855103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cxnSp>
        <p:nvCxnSpPr>
          <p:cNvPr id="34" name="Straight Connector 33"/>
          <p:cNvCxnSpPr/>
          <p:nvPr/>
        </p:nvCxnSpPr>
        <p:spPr>
          <a:xfrm>
            <a:off x="7139460" y="3366064"/>
            <a:ext cx="1743032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139460" y="3366064"/>
            <a:ext cx="7068" cy="51483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65056" y="3089214"/>
            <a:ext cx="6605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Charge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040" y="2782239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25496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51765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19309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57632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4806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487049"/>
            <a:ext cx="3108960" cy="2106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24880" y="4772338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Linear response</a:t>
            </a:r>
          </a:p>
          <a:p>
            <a:endParaRPr lang="en-US" sz="1600" dirty="0" smtClean="0"/>
          </a:p>
          <a:p>
            <a:r>
              <a:rPr lang="en-US" sz="1600" dirty="0" smtClean="0"/>
              <a:t>Multiplexed readout</a:t>
            </a:r>
          </a:p>
          <a:p>
            <a:r>
              <a:rPr lang="en-US" sz="1600" dirty="0" smtClean="0"/>
              <a:t>Limited holding time delays</a:t>
            </a:r>
          </a:p>
          <a:p>
            <a:endParaRPr lang="en-US" sz="1600" dirty="0" smtClean="0"/>
          </a:p>
          <a:p>
            <a:r>
              <a:rPr lang="en-US" sz="1600" dirty="0" smtClean="0"/>
              <a:t>Used for calibrations</a:t>
            </a:r>
            <a:endParaRPr lang="en-US" sz="16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415" y="4117501"/>
            <a:ext cx="2001633" cy="21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691" y="786086"/>
            <a:ext cx="4474889" cy="180054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56604" y="-85271"/>
            <a:ext cx="40850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Front-End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6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85" y="3460354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5833" y="92710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269900" y="346035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51" y="103078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</a:t>
            </a:r>
            <a:r>
              <a:rPr lang="en-US" sz="1400" dirty="0"/>
              <a:t>5</a:t>
            </a:r>
            <a:r>
              <a:rPr lang="en-US" sz="1400" dirty="0" smtClean="0"/>
              <a:t>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</a:t>
            </a:r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gain</a:t>
            </a:r>
            <a:r>
              <a:rPr lang="en-US" sz="1400" dirty="0" smtClean="0"/>
              <a:t>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1046234" y="485893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73228" y="458679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8" y="839026"/>
            <a:ext cx="3612513" cy="24038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70360" y="-85271"/>
            <a:ext cx="40575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ADC Charge Measurement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0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ular Callout 42"/>
          <p:cNvSpPr/>
          <p:nvPr/>
        </p:nvSpPr>
        <p:spPr>
          <a:xfrm>
            <a:off x="6065617" y="4688278"/>
            <a:ext cx="2826282" cy="1715587"/>
          </a:xfrm>
          <a:prstGeom prst="wedgeRectCallout">
            <a:avLst>
              <a:gd name="adj1" fmla="val -60736"/>
              <a:gd name="adj2" fmla="val -54759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7" y="3313709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53247" y="3313709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17" y="4548762"/>
            <a:ext cx="2826282" cy="1855103"/>
          </a:xfrm>
          <a:prstGeom prst="rect">
            <a:avLst/>
          </a:prstGeom>
        </p:spPr>
      </p:pic>
      <p:cxnSp>
        <p:nvCxnSpPr>
          <p:cNvPr id="23" name="Straight Connector 22"/>
          <p:cNvCxnSpPr>
            <a:endCxn id="43" idx="3"/>
          </p:cNvCxnSpPr>
          <p:nvPr/>
        </p:nvCxnSpPr>
        <p:spPr>
          <a:xfrm>
            <a:off x="6065617" y="5544686"/>
            <a:ext cx="2826282" cy="138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76800" y="5998231"/>
            <a:ext cx="8576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Start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>
            <a:stCxn id="27" idx="0"/>
          </p:cNvCxnSpPr>
          <p:nvPr/>
        </p:nvCxnSpPr>
        <p:spPr>
          <a:xfrm flipH="1" flipV="1">
            <a:off x="8274463" y="5553758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61878" y="5987120"/>
            <a:ext cx="8393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Stop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6794006" y="5544686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447" y="2772832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42367" y="324555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64287" y="3042358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58351" y="3709902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91567" y="456691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52527" y="553865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63167" y="4477642"/>
            <a:ext cx="3108960" cy="2106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65617" y="2793152"/>
            <a:ext cx="25725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Digital response</a:t>
            </a:r>
          </a:p>
          <a:p>
            <a:r>
              <a:rPr lang="en-US" sz="1600" dirty="0"/>
              <a:t>Working in saturated </a:t>
            </a:r>
            <a:r>
              <a:rPr lang="en-US" sz="1600" dirty="0" smtClean="0"/>
              <a:t>regime</a:t>
            </a:r>
          </a:p>
          <a:p>
            <a:endParaRPr lang="en-US" sz="1200" dirty="0" smtClean="0"/>
          </a:p>
          <a:p>
            <a:r>
              <a:rPr lang="en-US" sz="1600" dirty="0" smtClean="0"/>
              <a:t>64 parallel channel readout</a:t>
            </a:r>
            <a:endParaRPr lang="en-US" sz="1600" dirty="0"/>
          </a:p>
          <a:p>
            <a:endParaRPr lang="en-US" sz="1200" dirty="0" smtClean="0"/>
          </a:p>
          <a:p>
            <a:r>
              <a:rPr lang="en-US" sz="1600" dirty="0" smtClean="0"/>
              <a:t>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 FIFO and delays</a:t>
            </a:r>
          </a:p>
          <a:p>
            <a:r>
              <a:rPr lang="en-US" sz="1600" dirty="0" smtClean="0"/>
              <a:t>1 ns time resolution </a:t>
            </a:r>
            <a:endParaRPr lang="en-US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59" y="776680"/>
            <a:ext cx="2324293" cy="2324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098" y="776679"/>
            <a:ext cx="4474889" cy="180054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56604" y="-85271"/>
            <a:ext cx="40850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Front-End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6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724129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801927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801928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5731" y="1497467"/>
            <a:ext cx="2864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</a:t>
            </a:r>
            <a:r>
              <a:rPr lang="en-US" sz="1400" b="1" dirty="0" err="1" smtClean="0"/>
              <a:t>rms</a:t>
            </a:r>
            <a:r>
              <a:rPr lang="en-US" sz="1400" b="1" dirty="0" smtClean="0"/>
              <a:t>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495978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966962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992362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760413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50947" y="-85271"/>
            <a:ext cx="30963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TDC Digital Readout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5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970363" y="589053"/>
            <a:ext cx="1130853" cy="595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" y="595101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187" y="611289"/>
            <a:ext cx="5932884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67842" y="2563679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63501" y="2563679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41071" y="2563678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14345" y="378883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62388" y="1827592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3003" y="378883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62388" y="578273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96417" y="3358850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81246" y="354027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52889" y="1638580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60866" y="3330141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440787" y="3009157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78099" y="2951724"/>
            <a:ext cx="1317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Gain    x 4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THR ~ 1/80 SPE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23596" y="595101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15" y="597014"/>
            <a:ext cx="1454830" cy="18495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95857" y="4602490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talk_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260" y="4552010"/>
            <a:ext cx="2954710" cy="8694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36052" y="461035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</a:rPr>
              <a:t>ignal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Xtalk_xt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260" y="5418410"/>
            <a:ext cx="2954710" cy="9304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24328" y="5436604"/>
            <a:ext cx="81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Cross-talk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68880" y="6255805"/>
            <a:ext cx="109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Sampling time</a:t>
            </a:r>
            <a:endParaRPr lang="en-US" sz="1200" b="1" dirty="0"/>
          </a:p>
        </p:txBody>
      </p:sp>
      <p:sp>
        <p:nvSpPr>
          <p:cNvPr id="3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26541" y="533857"/>
            <a:ext cx="81645" cy="6076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flipH="1">
            <a:off x="9068684" y="505046"/>
            <a:ext cx="75315" cy="60151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172495" y="-85271"/>
            <a:ext cx="465326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Optical and Electric Cross-talk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5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13812" y="568238"/>
            <a:ext cx="3890845" cy="6045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037" y="568238"/>
            <a:ext cx="3890845" cy="6011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0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57" y="568238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1540" y="3704852"/>
            <a:ext cx="4661156" cy="3050762"/>
            <a:chOff x="4986689" y="3572151"/>
            <a:chExt cx="4661156" cy="305076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50187" y="3647287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784155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03229" y="3739487"/>
            <a:ext cx="4346521" cy="2985974"/>
            <a:chOff x="4984938" y="636341"/>
            <a:chExt cx="4346521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97299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04248" y="637135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26437" y="611746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16122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378769" y="614345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  <p:sp>
        <p:nvSpPr>
          <p:cNvPr id="31" name="Rectangle 30"/>
          <p:cNvSpPr/>
          <p:nvPr/>
        </p:nvSpPr>
        <p:spPr>
          <a:xfrm>
            <a:off x="47378" y="437950"/>
            <a:ext cx="179267" cy="6257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306102" y="-85271"/>
            <a:ext cx="438606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Single Photon Discrimination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5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6889" y="732867"/>
            <a:ext cx="4261555" cy="5588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0" y="732867"/>
            <a:ext cx="3149463" cy="5630408"/>
          </a:xfrm>
          <a:prstGeom prst="rect">
            <a:avLst/>
          </a:prstGeom>
        </p:spPr>
      </p:pic>
      <p:pic>
        <p:nvPicPr>
          <p:cNvPr id="16" name="Picture 15" descr="RICH_official_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39" y="803799"/>
            <a:ext cx="4071938" cy="5419271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02560" y="-85271"/>
            <a:ext cx="25931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Installation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3037" y="76108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5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72388" y="613928"/>
            <a:ext cx="4106828" cy="5916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53817" y="603345"/>
            <a:ext cx="4263181" cy="5939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ispla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82" y="3651576"/>
            <a:ext cx="3794326" cy="29390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75481" y="6509520"/>
            <a:ext cx="4309769" cy="2732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ed3_sing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17" y="624511"/>
            <a:ext cx="4363733" cy="308390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985250" y="504283"/>
            <a:ext cx="158750" cy="60863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Nois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3" y="3828776"/>
            <a:ext cx="3607872" cy="2653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71" y="6357917"/>
            <a:ext cx="3228878" cy="143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display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7" y="613927"/>
            <a:ext cx="3959976" cy="3067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2594" y="3602879"/>
            <a:ext cx="1981200" cy="265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8960" y="3608245"/>
            <a:ext cx="737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 [DAC unit]:  without                                                    and with grounding grid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61866" y="1128428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--  off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--  1000 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5400" y="1120906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BF00BE"/>
                </a:solidFill>
              </a:rPr>
              <a:t>--  off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--  1000 V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8435" y="344357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8459" y="979345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652432" y="626590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27799" y="622859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40131" y="3994392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788274" y="397322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64" y="3825673"/>
            <a:ext cx="202111" cy="252402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019959" y="-85271"/>
            <a:ext cx="295836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Electronic Pedestal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" y="588259"/>
            <a:ext cx="4968240" cy="5401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865258"/>
            <a:ext cx="4968240" cy="5727253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626" y="2087927"/>
            <a:ext cx="3764625" cy="4496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997" y="988182"/>
            <a:ext cx="2642649" cy="669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64360" y="588259"/>
            <a:ext cx="1895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H-W Lin++ [1711.07916]</a:t>
            </a:r>
            <a:endParaRPr lang="en-US" sz="12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59406" y="-85271"/>
            <a:ext cx="30793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Kinematic Coverage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868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160" y="2233083"/>
            <a:ext cx="9133840" cy="3911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2110740"/>
            <a:ext cx="9144000" cy="3420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880" y="1148080"/>
            <a:ext cx="820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equalization:  distributions narrower and less sensitive to the common threshold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saturate signals and cross-talk well separate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5665206"/>
            <a:ext cx="7934960" cy="479530"/>
          </a:xfrm>
          <a:prstGeom prst="rect">
            <a:avLst/>
          </a:prstGeom>
        </p:spPr>
      </p:pic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96293" y="-85271"/>
            <a:ext cx="30057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Online Equalization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15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 descr="page35image1807424">
            <a:extLst>
              <a:ext uri="{FF2B5EF4-FFF2-40B4-BE49-F238E27FC236}">
                <a16:creationId xmlns="" xmlns:a16="http://schemas.microsoft.com/office/drawing/2014/main" id="{7877254F-0346-AD45-82E4-2FE59F53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987" y="1887711"/>
            <a:ext cx="4158650" cy="462344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7760" y="1659989"/>
            <a:ext cx="1615440" cy="518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Left Bracket 27">
            <a:extLst>
              <a:ext uri="{FF2B5EF4-FFF2-40B4-BE49-F238E27FC236}">
                <a16:creationId xmlns="" xmlns:a16="http://schemas.microsoft.com/office/drawing/2014/main" id="{A64EFD29-5BB8-A949-825E-0EB66622EE0B}"/>
              </a:ext>
            </a:extLst>
          </p:cNvPr>
          <p:cNvSpPr/>
          <p:nvPr/>
        </p:nvSpPr>
        <p:spPr>
          <a:xfrm rot="16200000">
            <a:off x="7722601" y="5283947"/>
            <a:ext cx="182880" cy="592531"/>
          </a:xfrm>
          <a:prstGeom prst="leftBracke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A45ABF0-95EF-BA4F-B6C5-1F6F8DAA699C}"/>
              </a:ext>
            </a:extLst>
          </p:cNvPr>
          <p:cNvSpPr txBox="1"/>
          <p:nvPr/>
        </p:nvSpPr>
        <p:spPr>
          <a:xfrm>
            <a:off x="6358632" y="5636053"/>
            <a:ext cx="1202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Dark counts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DF741926-2912-C149-970D-AD77DC635A9F}"/>
              </a:ext>
            </a:extLst>
          </p:cNvPr>
          <p:cNvCxnSpPr>
            <a:cxnSpLocks/>
          </p:cNvCxnSpPr>
          <p:nvPr/>
        </p:nvCxnSpPr>
        <p:spPr>
          <a:xfrm>
            <a:off x="6968232" y="2982904"/>
            <a:ext cx="591004" cy="78562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B59B768-D7C4-5842-AEE7-38A981B4B3BA}"/>
              </a:ext>
            </a:extLst>
          </p:cNvPr>
          <p:cNvSpPr txBox="1"/>
          <p:nvPr/>
        </p:nvSpPr>
        <p:spPr>
          <a:xfrm>
            <a:off x="6204063" y="2625819"/>
            <a:ext cx="1253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Other </a:t>
            </a:r>
            <a:r>
              <a:rPr lang="en-US" sz="1600" b="1" dirty="0">
                <a:solidFill>
                  <a:srgbClr val="FFFFFF"/>
                </a:solidFill>
              </a:rPr>
              <a:t>bunch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634" y="2424104"/>
            <a:ext cx="40837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CLAS12 Reconstructed Time and Position:</a:t>
            </a:r>
          </a:p>
          <a:p>
            <a:r>
              <a:rPr lang="en-US" dirty="0" smtClean="0"/>
              <a:t>Photons are traced using information</a:t>
            </a:r>
          </a:p>
          <a:p>
            <a:r>
              <a:rPr lang="en-US" dirty="0"/>
              <a:t>f</a:t>
            </a:r>
            <a:r>
              <a:rPr lang="en-US" dirty="0" smtClean="0"/>
              <a:t>rom other CLAS12 detectors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RICH Measured Time and Position:</a:t>
            </a:r>
          </a:p>
          <a:p>
            <a:r>
              <a:rPr lang="en-US" dirty="0" smtClean="0"/>
              <a:t>Defined by the RICH DAQ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634" y="4506904"/>
            <a:ext cx="2846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photons should match </a:t>
            </a:r>
          </a:p>
          <a:p>
            <a:r>
              <a:rPr lang="en-US" dirty="0"/>
              <a:t>i</a:t>
            </a:r>
            <a:r>
              <a:rPr lang="en-US" dirty="0" smtClean="0"/>
              <a:t>n time and space</a:t>
            </a:r>
          </a:p>
          <a:p>
            <a:endParaRPr lang="en-US" dirty="0"/>
          </a:p>
          <a:p>
            <a:r>
              <a:rPr lang="en-US" dirty="0" smtClean="0"/>
              <a:t>Time analysis allows to </a:t>
            </a:r>
          </a:p>
          <a:p>
            <a:r>
              <a:rPr lang="en-US" dirty="0" smtClean="0"/>
              <a:t>separate spurious signals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80" y="620194"/>
            <a:ext cx="7851159" cy="13558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99833" y="1986600"/>
            <a:ext cx="6244167" cy="1809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98839" y="1522828"/>
            <a:ext cx="645161" cy="5503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71341" y="-85271"/>
            <a:ext cx="42556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Single Photon Time Analysis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27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0634" y="595259"/>
            <a:ext cx="8305367" cy="5945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68" y="3688641"/>
            <a:ext cx="8136033" cy="2852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95259"/>
            <a:ext cx="7164917" cy="3103965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91253" y="-85271"/>
            <a:ext cx="20157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Time Offsets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68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8734" y="2077687"/>
            <a:ext cx="9032934" cy="3425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1" descr="page43image3857984">
            <a:extLst>
              <a:ext uri="{FF2B5EF4-FFF2-40B4-BE49-F238E27FC236}">
                <a16:creationId xmlns="" xmlns:a16="http://schemas.microsoft.com/office/drawing/2014/main" id="{99127771-8358-1A4E-A0B8-56C940A250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89" y="2117494"/>
            <a:ext cx="4823879" cy="32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621425-51D9-5742-91CB-BC82DAC29733}"/>
              </a:ext>
            </a:extLst>
          </p:cNvPr>
          <p:cNvSpPr txBox="1"/>
          <p:nvPr/>
        </p:nvSpPr>
        <p:spPr>
          <a:xfrm>
            <a:off x="712079" y="2665499"/>
            <a:ext cx="1216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270</a:t>
            </a:r>
          </a:p>
          <a:p>
            <a:endParaRPr lang="en-US" sz="800" dirty="0"/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0.58 ns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2C19EA-6823-E546-8597-FAD1A3667E60}"/>
              </a:ext>
            </a:extLst>
          </p:cNvPr>
          <p:cNvSpPr txBox="1"/>
          <p:nvPr/>
        </p:nvSpPr>
        <p:spPr>
          <a:xfrm>
            <a:off x="5007317" y="2648758"/>
            <a:ext cx="1216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PMT </a:t>
            </a:r>
            <a:r>
              <a:rPr lang="en-US" dirty="0" smtClean="0"/>
              <a:t>52</a:t>
            </a:r>
          </a:p>
          <a:p>
            <a:endParaRPr lang="en-US" sz="800" dirty="0" smtClean="0"/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0.66 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28892" y="5591481"/>
            <a:ext cx="280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efore time-walk correction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32652" y="5786307"/>
            <a:ext cx="28705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8892" y="6062229"/>
            <a:ext cx="263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time-walk correction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32652" y="6257055"/>
            <a:ext cx="28705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29268" y="2159826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37188" y="2117494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71600" y="1414026"/>
            <a:ext cx="617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Single-photon time resolution better than the  1 ns specification</a:t>
            </a:r>
            <a:endParaRPr lang="en-US" dirty="0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83397" y="-85271"/>
            <a:ext cx="46315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Single Photon Time Resolution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4" y="2648758"/>
            <a:ext cx="4330669" cy="24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733"/>
            <a:ext cx="9144000" cy="5149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1" y="1280583"/>
            <a:ext cx="2266950" cy="20637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16639" y="2074333"/>
            <a:ext cx="1153276" cy="497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580" y="2074333"/>
            <a:ext cx="1296461" cy="29633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100155" y="1179286"/>
            <a:ext cx="0" cy="2165048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83397" y="-85271"/>
            <a:ext cx="46315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Single Photon Time Resolution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3038" y="1179286"/>
            <a:ext cx="2257778" cy="4832047"/>
          </a:xfrm>
          <a:prstGeom prst="rect">
            <a:avLst/>
          </a:prstGeom>
          <a:solidFill>
            <a:srgbClr val="0000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12137" y="1179286"/>
            <a:ext cx="2257778" cy="4832047"/>
          </a:xfrm>
          <a:prstGeom prst="rect">
            <a:avLst/>
          </a:prstGeom>
          <a:solidFill>
            <a:srgbClr val="0080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968" y="694919"/>
            <a:ext cx="31726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Analytic solution </a:t>
            </a:r>
            <a:r>
              <a:rPr lang="en-US" sz="1400" dirty="0" smtClean="0"/>
              <a:t>for direct photons</a:t>
            </a:r>
          </a:p>
          <a:p>
            <a:endParaRPr lang="en-US" sz="1400" dirty="0"/>
          </a:p>
          <a:p>
            <a:r>
              <a:rPr lang="en-US" sz="1400" dirty="0" smtClean="0"/>
              <a:t>“Exact” solution for the Cherenkov Angle</a:t>
            </a:r>
          </a:p>
          <a:p>
            <a:endParaRPr lang="en-US" sz="1400" dirty="0"/>
          </a:p>
          <a:p>
            <a:r>
              <a:rPr lang="en-US" sz="1400" dirty="0" smtClean="0"/>
              <a:t>Only direct photons   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09" y="2404131"/>
            <a:ext cx="4075342" cy="3900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4" y="2395147"/>
            <a:ext cx="4122485" cy="3940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8208" y="684759"/>
            <a:ext cx="30574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Ray traced solution </a:t>
            </a:r>
            <a:r>
              <a:rPr lang="en-US" sz="1400" dirty="0" smtClean="0"/>
              <a:t>for direct photons</a:t>
            </a:r>
          </a:p>
          <a:p>
            <a:endParaRPr lang="en-US" sz="1400" dirty="0"/>
          </a:p>
          <a:p>
            <a:r>
              <a:rPr lang="en-US" sz="1400" dirty="0" smtClean="0"/>
              <a:t>Assume knowledge of aerogel ref index</a:t>
            </a:r>
          </a:p>
          <a:p>
            <a:endParaRPr lang="en-US" sz="1400" dirty="0"/>
          </a:p>
          <a:p>
            <a:r>
              <a:rPr lang="en-US" sz="1400" dirty="0" smtClean="0"/>
              <a:t>Any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5918" y="1961345"/>
            <a:ext cx="7166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GOAL: get a Cherenkov angle estimate for each photon for detailed PID optimization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000" y="6304659"/>
            <a:ext cx="8688917" cy="148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25432" y="-85271"/>
            <a:ext cx="494746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Cherenkov Angle Reconstruction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80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25432" y="-85271"/>
            <a:ext cx="494746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Cherenkov Angle Reconstruction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900"/>
            <a:ext cx="9144000" cy="46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2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1390" y="653818"/>
            <a:ext cx="5596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RGA data, direct photons    No alignment of internal components</a:t>
            </a:r>
            <a:endParaRPr lang="en-US" sz="1600" dirty="0"/>
          </a:p>
          <a:p>
            <a:r>
              <a:rPr lang="en-US" sz="1600" dirty="0" smtClean="0"/>
              <a:t>Number of photons and single photon resolution close to  TDR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000725" y="5144845"/>
            <a:ext cx="932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4.5 </a:t>
            </a:r>
            <a:r>
              <a:rPr lang="en-US" sz="1600" dirty="0" err="1" smtClean="0"/>
              <a:t>mrad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30634" y="3564235"/>
            <a:ext cx="488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RICH alignment (not for internal components)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38" y="1393637"/>
            <a:ext cx="9144000" cy="20550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33086" y="1707402"/>
            <a:ext cx="1432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TDR:  ~ 18 </a:t>
            </a:r>
            <a:r>
              <a:rPr lang="en-US" sz="1600" b="1" dirty="0" err="1" smtClean="0"/>
              <a:t>Npe</a:t>
            </a:r>
            <a:r>
              <a:rPr lang="en-US" sz="1600" b="1" dirty="0" smtClean="0"/>
              <a:t>  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321" y="4022480"/>
            <a:ext cx="3732012" cy="24227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37" y="4022480"/>
            <a:ext cx="3744455" cy="24157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54066" y="5133759"/>
            <a:ext cx="978267" cy="515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5137" y="5144845"/>
            <a:ext cx="1256866" cy="515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266731" y="4728401"/>
            <a:ext cx="679588" cy="7439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870007" y="4816246"/>
            <a:ext cx="10936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TDR: </a:t>
            </a:r>
          </a:p>
          <a:p>
            <a:r>
              <a:rPr lang="en-US" sz="1600" b="1" dirty="0" smtClean="0"/>
              <a:t>~ 4.5 </a:t>
            </a:r>
            <a:r>
              <a:rPr lang="en-US" sz="1600" b="1" dirty="0" err="1" smtClean="0"/>
              <a:t>mrad</a:t>
            </a:r>
            <a:r>
              <a:rPr lang="en-US" sz="1600" b="1" dirty="0" smtClean="0"/>
              <a:t>  </a:t>
            </a:r>
            <a:endParaRPr lang="en-US" sz="1600" b="1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353133" y="-85271"/>
            <a:ext cx="42920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Cherenkov Angle Resolution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22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53" y="1660077"/>
            <a:ext cx="6819585" cy="43972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26195" y="1106539"/>
            <a:ext cx="5271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Hadron separation, direct photon, RGA data, raw alignment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 rot="20100956">
            <a:off x="2963465" y="3826525"/>
            <a:ext cx="2332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32710" y="-85271"/>
            <a:ext cx="29329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Hadron Separation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19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Glu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87082"/>
            <a:ext cx="5323840" cy="2985015"/>
          </a:xfrm>
          <a:prstGeom prst="rect">
            <a:avLst/>
          </a:prstGeom>
        </p:spPr>
      </p:pic>
      <p:pic>
        <p:nvPicPr>
          <p:cNvPr id="5" name="Picture 4" descr="Gluex_box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0" y="577898"/>
            <a:ext cx="1975530" cy="3169920"/>
          </a:xfrm>
          <a:prstGeom prst="rect">
            <a:avLst/>
          </a:prstGeom>
        </p:spPr>
      </p:pic>
      <p:pic>
        <p:nvPicPr>
          <p:cNvPr id="6" name="Picture 5" descr="Gluex_box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26" y="3794853"/>
            <a:ext cx="2812140" cy="2821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0991" y="3865901"/>
            <a:ext cx="981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C00B3"/>
                </a:solidFill>
              </a:rPr>
              <a:t>H12700 +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CLAS12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readout</a:t>
            </a:r>
            <a:endParaRPr lang="en-US" sz="1600" b="1" dirty="0">
              <a:solidFill>
                <a:srgbClr val="FC00B3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7081028" y="4281400"/>
            <a:ext cx="779963" cy="310920"/>
          </a:xfrm>
          <a:prstGeom prst="straightConnector1">
            <a:avLst/>
          </a:prstGeom>
          <a:ln>
            <a:solidFill>
              <a:srgbClr val="FC00B3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97" y="4216896"/>
            <a:ext cx="3454400" cy="2218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6740" y="3889727"/>
            <a:ext cx="209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Stevens @ DIRC19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70328" y="-85271"/>
            <a:ext cx="40574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Application: DIRC @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GlueX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6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631" y="2156919"/>
            <a:ext cx="3053312" cy="43097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893" y="726258"/>
            <a:ext cx="21733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MMHT          </a:t>
            </a:r>
            <a:r>
              <a:rPr lang="en-US" sz="1000" dirty="0" smtClean="0"/>
              <a:t>    [</a:t>
            </a:r>
            <a:r>
              <a:rPr lang="en-US" sz="1000" dirty="0" err="1"/>
              <a:t>arXiv</a:t>
            </a:r>
            <a:r>
              <a:rPr lang="en-US" sz="1000" dirty="0"/>
              <a:t> 1412.3989</a:t>
            </a:r>
            <a:r>
              <a:rPr lang="en-US" sz="1000" dirty="0" smtClean="0"/>
              <a:t>]</a:t>
            </a:r>
          </a:p>
          <a:p>
            <a:r>
              <a:rPr lang="en-US" sz="1000" dirty="0" smtClean="0"/>
              <a:t>HERAPDF2.0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1506.06042]</a:t>
            </a:r>
          </a:p>
          <a:p>
            <a:r>
              <a:rPr lang="en-US" sz="1000" dirty="0"/>
              <a:t>CT14              </a:t>
            </a:r>
            <a:r>
              <a:rPr lang="en-US" sz="1000" dirty="0" smtClean="0"/>
              <a:t>  [</a:t>
            </a:r>
            <a:r>
              <a:rPr lang="en-US" sz="1000" dirty="0" err="1"/>
              <a:t>arXiv</a:t>
            </a:r>
            <a:r>
              <a:rPr lang="en-US" sz="1000" dirty="0"/>
              <a:t> 1506.07443]</a:t>
            </a:r>
          </a:p>
          <a:p>
            <a:r>
              <a:rPr lang="en-US" sz="1000" dirty="0" smtClean="0"/>
              <a:t>CJ15                 [</a:t>
            </a:r>
            <a:r>
              <a:rPr lang="en-US" sz="1000" dirty="0" err="1"/>
              <a:t>arXiv</a:t>
            </a:r>
            <a:r>
              <a:rPr lang="en-US" sz="1000" dirty="0"/>
              <a:t> 1602.03154]</a:t>
            </a:r>
          </a:p>
          <a:p>
            <a:r>
              <a:rPr lang="en-US" sz="1000" dirty="0" smtClean="0"/>
              <a:t>ABMP16           [</a:t>
            </a:r>
            <a:r>
              <a:rPr lang="en-US" sz="1000" dirty="0" err="1" smtClean="0"/>
              <a:t>arXiv</a:t>
            </a:r>
            <a:r>
              <a:rPr lang="en-US" sz="1000" dirty="0" smtClean="0"/>
              <a:t> 1701.05838]</a:t>
            </a:r>
          </a:p>
          <a:p>
            <a:r>
              <a:rPr lang="en-US" sz="1000" dirty="0"/>
              <a:t>NNPDF3.1      </a:t>
            </a:r>
            <a:r>
              <a:rPr lang="en-US" sz="1000" dirty="0" smtClean="0"/>
              <a:t>  [</a:t>
            </a:r>
            <a:r>
              <a:rPr lang="en-US" sz="1000" dirty="0" err="1"/>
              <a:t>arXiv</a:t>
            </a:r>
            <a:r>
              <a:rPr lang="en-US" sz="1000" dirty="0"/>
              <a:t> 1706.00428</a:t>
            </a:r>
            <a:r>
              <a:rPr lang="en-US" sz="1200" dirty="0" smtClean="0"/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31" y="2156919"/>
            <a:ext cx="3053312" cy="4257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50" y="2175266"/>
            <a:ext cx="3138046" cy="42913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54403" y="747868"/>
            <a:ext cx="1857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BB            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</a:t>
            </a:r>
            <a:r>
              <a:rPr lang="en-US" sz="1000" dirty="0" smtClean="0"/>
              <a:t>1005.3113]</a:t>
            </a:r>
          </a:p>
          <a:p>
            <a:r>
              <a:rPr lang="en-US" sz="1000" dirty="0"/>
              <a:t>LSS              [</a:t>
            </a:r>
            <a:r>
              <a:rPr lang="en-US" sz="1000" dirty="0" err="1"/>
              <a:t>arXiv</a:t>
            </a:r>
            <a:r>
              <a:rPr lang="en-US" sz="1000" dirty="0"/>
              <a:t> 1010.0574</a:t>
            </a:r>
            <a:r>
              <a:rPr lang="en-US" sz="1000" dirty="0" smtClean="0"/>
              <a:t>]</a:t>
            </a:r>
          </a:p>
          <a:p>
            <a:r>
              <a:rPr lang="en-US" sz="1000" dirty="0" smtClean="0"/>
              <a:t>DSSV           [</a:t>
            </a:r>
            <a:r>
              <a:rPr lang="en-US" sz="1000" dirty="0" err="1" smtClean="0"/>
              <a:t>arXiv</a:t>
            </a:r>
            <a:r>
              <a:rPr lang="en-US" sz="1000" dirty="0" smtClean="0"/>
              <a:t> 1404.4293]</a:t>
            </a:r>
          </a:p>
          <a:p>
            <a:r>
              <a:rPr lang="en-US" sz="1000" dirty="0"/>
              <a:t>BS           </a:t>
            </a:r>
            <a:r>
              <a:rPr lang="en-US" sz="1000" dirty="0" smtClean="0"/>
              <a:t> 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1408.7057]</a:t>
            </a:r>
          </a:p>
          <a:p>
            <a:r>
              <a:rPr lang="en-US" sz="1000" dirty="0" smtClean="0"/>
              <a:t>NNPDF     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</a:t>
            </a:r>
            <a:r>
              <a:rPr lang="en-US" sz="1000" dirty="0" smtClean="0"/>
              <a:t>1406.5539]</a:t>
            </a:r>
          </a:p>
          <a:p>
            <a:r>
              <a:rPr lang="en-US" sz="1000" dirty="0"/>
              <a:t>JLAM        </a:t>
            </a:r>
            <a:r>
              <a:rPr lang="en-US" sz="1000" dirty="0" smtClean="0"/>
              <a:t>    </a:t>
            </a:r>
            <a:r>
              <a:rPr lang="en-US" sz="1000" dirty="0"/>
              <a:t>[</a:t>
            </a:r>
            <a:r>
              <a:rPr lang="en-US" sz="1000" dirty="0" err="1"/>
              <a:t>arXiv</a:t>
            </a:r>
            <a:r>
              <a:rPr lang="en-US" sz="1000" dirty="0"/>
              <a:t> 1601.07782</a:t>
            </a:r>
            <a:r>
              <a:rPr lang="en-US" sz="1000" dirty="0" smtClean="0"/>
              <a:t>]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97237" y="1866518"/>
            <a:ext cx="1895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H-W Lin++ [1711.07916]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507" y="818908"/>
            <a:ext cx="2642649" cy="669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511" y="818908"/>
            <a:ext cx="874250" cy="6694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87011" y="-85271"/>
            <a:ext cx="24241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Parton Content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49868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4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914" y="3816650"/>
            <a:ext cx="5814644" cy="26474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72914" y="572200"/>
            <a:ext cx="5805234" cy="3079923"/>
            <a:chOff x="3272914" y="694491"/>
            <a:chExt cx="5805234" cy="3079923"/>
          </a:xfrm>
        </p:grpSpPr>
        <p:sp>
          <p:nvSpPr>
            <p:cNvPr id="5" name="Rectangle 4"/>
            <p:cNvSpPr/>
            <p:nvPr/>
          </p:nvSpPr>
          <p:spPr>
            <a:xfrm>
              <a:off x="3272914" y="694491"/>
              <a:ext cx="5805234" cy="307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4337" y="694491"/>
              <a:ext cx="4890478" cy="3079923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5928420" y="4016942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JLEIC</a:t>
            </a:r>
            <a:endParaRPr lang="en-US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05" y="4355496"/>
            <a:ext cx="3025295" cy="21799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94549" y="-85271"/>
            <a:ext cx="24090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The Future: EIC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85" y="874889"/>
            <a:ext cx="271210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ultimate machine fro QCD </a:t>
            </a:r>
          </a:p>
          <a:p>
            <a:endParaRPr lang="en-US" sz="1600" dirty="0" smtClean="0"/>
          </a:p>
          <a:p>
            <a:r>
              <a:rPr lang="en-US" sz="1600" dirty="0" smtClean="0"/>
              <a:t>Well Beyond HERA: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x</a:t>
            </a:r>
            <a:r>
              <a:rPr lang="en-US" sz="1600" dirty="0" smtClean="0"/>
              <a:t> 1000 </a:t>
            </a:r>
            <a:r>
              <a:rPr lang="en-US" sz="1600" dirty="0" err="1" smtClean="0"/>
              <a:t>Lumi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Variable CM energy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Polarized Beams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Ion Beam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Detectors</a:t>
            </a:r>
          </a:p>
          <a:p>
            <a:endParaRPr lang="en-US" sz="2000" dirty="0"/>
          </a:p>
          <a:p>
            <a:r>
              <a:rPr lang="en-US" sz="1600" b="1" dirty="0" smtClean="0">
                <a:solidFill>
                  <a:srgbClr val="0000FF"/>
                </a:solidFill>
              </a:rPr>
              <a:t>CD0 + Site Decision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Expected Soon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1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5461" y="508001"/>
            <a:ext cx="4288939" cy="6073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785461" y="2344974"/>
            <a:ext cx="4235316" cy="4038611"/>
            <a:chOff x="4861777" y="2170424"/>
            <a:chExt cx="4220420" cy="4038611"/>
          </a:xfrm>
        </p:grpSpPr>
        <p:pic>
          <p:nvPicPr>
            <p:cNvPr id="9" name="Picture 8" descr="Screen Shot 2016-10-30 at 00.48.5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1777" y="2170424"/>
              <a:ext cx="4220420" cy="368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4981222" y="2906890"/>
              <a:ext cx="1631327" cy="437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9719675">
              <a:off x="7440247" y="5129926"/>
              <a:ext cx="1631327" cy="706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7949248" y="5078250"/>
              <a:ext cx="1631327" cy="630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43756" y="2558220"/>
            <a:ext cx="129066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venir Black"/>
                <a:cs typeface="Avenir Black"/>
              </a:rPr>
              <a:t>Scattered electron</a:t>
            </a:r>
            <a:endParaRPr lang="en-US" sz="14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cxnSp>
        <p:nvCxnSpPr>
          <p:cNvPr id="19" name="Curved Connector 18"/>
          <p:cNvCxnSpPr/>
          <p:nvPr/>
        </p:nvCxnSpPr>
        <p:spPr>
          <a:xfrm>
            <a:off x="6203128" y="2827441"/>
            <a:ext cx="423333" cy="253999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01351" y="5486165"/>
            <a:ext cx="1573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943632"/>
                </a:solidFill>
                <a:latin typeface="Avenir Black"/>
                <a:cs typeface="Avenir Black"/>
              </a:rPr>
              <a:t>Particles associated with struck </a:t>
            </a:r>
            <a:r>
              <a:rPr lang="en-US" sz="1400" dirty="0" err="1" smtClean="0">
                <a:solidFill>
                  <a:srgbClr val="943632"/>
                </a:solidFill>
                <a:latin typeface="Avenir Black"/>
                <a:cs typeface="Avenir Black"/>
              </a:rPr>
              <a:t>parton</a:t>
            </a:r>
            <a:endParaRPr lang="en-US" sz="1400" dirty="0">
              <a:solidFill>
                <a:srgbClr val="943632"/>
              </a:solidFill>
              <a:latin typeface="Avenir Black"/>
              <a:cs typeface="Avenir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90899" y="5842810"/>
            <a:ext cx="161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6DA0E6"/>
                </a:solidFill>
                <a:latin typeface="Avenir Black"/>
                <a:cs typeface="Avenir Black"/>
              </a:rPr>
              <a:t>Partecle</a:t>
            </a:r>
            <a:r>
              <a:rPr lang="en-US" sz="1400" dirty="0" smtClean="0">
                <a:solidFill>
                  <a:srgbClr val="6DA0E6"/>
                </a:solidFill>
                <a:latin typeface="Avenir Black"/>
                <a:cs typeface="Avenir Black"/>
              </a:rPr>
              <a:t> associated with initial ion</a:t>
            </a:r>
            <a:endParaRPr lang="en-US" sz="1400" dirty="0">
              <a:solidFill>
                <a:srgbClr val="6DA0E6"/>
              </a:solidFill>
              <a:latin typeface="Avenir Black"/>
              <a:cs typeface="Avenir Black"/>
            </a:endParaRPr>
          </a:p>
        </p:txBody>
      </p:sp>
      <p:cxnSp>
        <p:nvCxnSpPr>
          <p:cNvPr id="22" name="Curved Connector 21"/>
          <p:cNvCxnSpPr/>
          <p:nvPr/>
        </p:nvCxnSpPr>
        <p:spPr>
          <a:xfrm rot="10800000">
            <a:off x="6229812" y="5731041"/>
            <a:ext cx="409221" cy="169018"/>
          </a:xfrm>
          <a:prstGeom prst="curvedConnector3">
            <a:avLst/>
          </a:prstGeom>
          <a:ln>
            <a:solidFill>
              <a:srgbClr val="0E60A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>
            <a:off x="8019088" y="5361334"/>
            <a:ext cx="409221" cy="169018"/>
          </a:xfrm>
          <a:prstGeom prst="curvedConnector3">
            <a:avLst/>
          </a:prstGeom>
          <a:ln>
            <a:solidFill>
              <a:srgbClr val="94363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27" y="592088"/>
            <a:ext cx="4067924" cy="1854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64" y="1540118"/>
            <a:ext cx="481518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Arial"/>
              <a:buChar char="•"/>
            </a:pPr>
            <a:r>
              <a:rPr lang="en-US" sz="1600" dirty="0">
                <a:latin typeface="Avenir Book"/>
                <a:cs typeface="Avenir Book"/>
              </a:rPr>
              <a:t>R</a:t>
            </a:r>
            <a:r>
              <a:rPr lang="en-US" sz="1600" dirty="0" smtClean="0">
                <a:latin typeface="Avenir Book"/>
                <a:cs typeface="Avenir Book"/>
              </a:rPr>
              <a:t>esolve </a:t>
            </a:r>
            <a:r>
              <a:rPr lang="en-US" sz="1600" dirty="0" err="1" smtClean="0">
                <a:latin typeface="Avenir Book"/>
                <a:cs typeface="Avenir Book"/>
              </a:rPr>
              <a:t>partons</a:t>
            </a:r>
            <a:r>
              <a:rPr lang="en-US" sz="1600" dirty="0" smtClean="0">
                <a:latin typeface="Avenir Book"/>
                <a:cs typeface="Avenir Book"/>
              </a:rPr>
              <a:t> in nucleons </a:t>
            </a:r>
          </a:p>
          <a:p>
            <a:pPr>
              <a:buClr>
                <a:srgbClr val="0000FF"/>
              </a:buClr>
            </a:pPr>
            <a:endParaRPr lang="en-US" sz="1700" dirty="0" smtClean="0">
              <a:latin typeface="Avenir Book"/>
              <a:cs typeface="Avenir Book"/>
            </a:endParaRPr>
          </a:p>
          <a:p>
            <a:pPr marL="620713" lvl="1" indent="-352425">
              <a:buClr>
                <a:srgbClr val="0000FF"/>
              </a:buClr>
              <a:buFont typeface="Wingdings" charset="0"/>
              <a:buChar char="è"/>
            </a:pPr>
            <a:r>
              <a:rPr lang="en-US" sz="1600" dirty="0">
                <a:latin typeface="Avenir Book"/>
                <a:cs typeface="Avenir Book"/>
              </a:rPr>
              <a:t>high beam energies and luminosities </a:t>
            </a:r>
          </a:p>
          <a:p>
            <a:pPr marL="268288" lvl="1">
              <a:buClr>
                <a:srgbClr val="0000FF"/>
              </a:buClr>
            </a:pPr>
            <a:r>
              <a:rPr lang="en-US" sz="1600" dirty="0" smtClean="0">
                <a:latin typeface="Avenir Book"/>
                <a:cs typeface="Avenir Book"/>
              </a:rPr>
              <a:t>      Q</a:t>
            </a:r>
            <a:r>
              <a:rPr lang="en-US" sz="1600" baseline="30000" dirty="0" smtClean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up to </a:t>
            </a:r>
            <a:r>
              <a:rPr lang="en-US" sz="1600" dirty="0" smtClean="0">
                <a:latin typeface="Avenir Black"/>
                <a:cs typeface="Avenir Black"/>
              </a:rPr>
              <a:t>~1000 GeV</a:t>
            </a:r>
            <a:r>
              <a:rPr lang="en-US" sz="1600" baseline="30000" dirty="0" smtClean="0">
                <a:latin typeface="Avenir Black"/>
                <a:cs typeface="Avenir Black"/>
              </a:rPr>
              <a:t>2</a:t>
            </a:r>
          </a:p>
          <a:p>
            <a:pPr marL="285750" indent="-285750">
              <a:buFont typeface="Wingdings" charset="0"/>
              <a:buChar char="è"/>
            </a:pPr>
            <a:endParaRPr lang="en-US" baseline="30000" dirty="0" smtClean="0">
              <a:latin typeface="Avenir Book"/>
              <a:cs typeface="Avenir Book"/>
            </a:endParaRPr>
          </a:p>
          <a:p>
            <a:pPr marL="285750" indent="-285750">
              <a:buClr>
                <a:srgbClr val="0000FF"/>
              </a:buClr>
              <a:buFont typeface="Arial"/>
              <a:buChar char="•"/>
            </a:pPr>
            <a:r>
              <a:rPr lang="en-US" sz="1700" dirty="0">
                <a:latin typeface="Avenir Book"/>
                <a:cs typeface="Avenir Book"/>
              </a:rPr>
              <a:t>Need to resolve quantities (</a:t>
            </a:r>
            <a:r>
              <a:rPr lang="en-US" sz="1700" dirty="0" err="1">
                <a:latin typeface="Avenir Book"/>
                <a:cs typeface="Avenir Book"/>
              </a:rPr>
              <a:t>k</a:t>
            </a:r>
            <a:r>
              <a:rPr lang="en-US" sz="1700" baseline="-25000" dirty="0" err="1">
                <a:latin typeface="Avenir Book"/>
                <a:cs typeface="Avenir Book"/>
              </a:rPr>
              <a:t>t</a:t>
            </a:r>
            <a:r>
              <a:rPr lang="en-US" sz="1700" dirty="0">
                <a:latin typeface="Avenir Book"/>
                <a:cs typeface="Avenir Book"/>
              </a:rPr>
              <a:t>, </a:t>
            </a:r>
            <a:r>
              <a:rPr lang="en-US" sz="1700" dirty="0" err="1">
                <a:latin typeface="Avenir Book"/>
                <a:cs typeface="Avenir Book"/>
              </a:rPr>
              <a:t>b</a:t>
            </a:r>
            <a:r>
              <a:rPr lang="en-US" sz="1700" baseline="-25000" dirty="0" err="1">
                <a:latin typeface="Avenir Book"/>
                <a:cs typeface="Avenir Book"/>
              </a:rPr>
              <a:t>t</a:t>
            </a:r>
            <a:r>
              <a:rPr lang="en-US" sz="1700" dirty="0">
                <a:latin typeface="Avenir Book"/>
                <a:cs typeface="Avenir Book"/>
              </a:rPr>
              <a:t>) of the order </a:t>
            </a:r>
            <a:r>
              <a:rPr lang="en-US" sz="1700" dirty="0">
                <a:latin typeface="Avenir Black"/>
                <a:cs typeface="Avenir Black"/>
              </a:rPr>
              <a:t>a few hundred MeV</a:t>
            </a:r>
            <a:r>
              <a:rPr lang="en-US" sz="1700" dirty="0">
                <a:latin typeface="Avenir Book"/>
                <a:cs typeface="Avenir Book"/>
              </a:rPr>
              <a:t> in the proton </a:t>
            </a:r>
            <a:endParaRPr lang="en-US" sz="1700" dirty="0" smtClean="0">
              <a:latin typeface="Avenir Book"/>
              <a:cs typeface="Avenir Book"/>
            </a:endParaRPr>
          </a:p>
          <a:p>
            <a:pPr>
              <a:buClr>
                <a:srgbClr val="0000FF"/>
              </a:buClr>
            </a:pPr>
            <a:r>
              <a:rPr lang="en-US" sz="1700" dirty="0" smtClean="0">
                <a:latin typeface="Avenir Book"/>
                <a:cs typeface="Avenir Book"/>
              </a:rPr>
              <a:t>     Correlated </a:t>
            </a:r>
            <a:r>
              <a:rPr lang="en-US" sz="1700" dirty="0" err="1">
                <a:latin typeface="Avenir Book"/>
                <a:cs typeface="Avenir Book"/>
              </a:rPr>
              <a:t>quantitites</a:t>
            </a:r>
            <a:r>
              <a:rPr lang="en-US" sz="1700" dirty="0">
                <a:latin typeface="Avenir Book"/>
                <a:cs typeface="Avenir Book"/>
              </a:rPr>
              <a:t>, multi-D </a:t>
            </a:r>
            <a:r>
              <a:rPr lang="en-US" sz="1700" dirty="0" smtClean="0">
                <a:latin typeface="Avenir Book"/>
                <a:cs typeface="Avenir Book"/>
              </a:rPr>
              <a:t>analyses</a:t>
            </a:r>
          </a:p>
          <a:p>
            <a:pPr marL="285750" indent="-285750">
              <a:buClr>
                <a:srgbClr val="0000FF"/>
              </a:buClr>
              <a:buFont typeface="Arial"/>
              <a:buChar char="•"/>
            </a:pPr>
            <a:endParaRPr lang="en-US" sz="1700" dirty="0">
              <a:latin typeface="Avenir Book"/>
              <a:cs typeface="Avenir Book"/>
            </a:endParaRPr>
          </a:p>
          <a:p>
            <a:pPr marL="268288">
              <a:buClr>
                <a:srgbClr val="0000FF"/>
              </a:buClr>
            </a:pPr>
            <a:r>
              <a:rPr lang="en-US" sz="17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600" dirty="0" smtClean="0">
                <a:latin typeface="Avenir Book"/>
                <a:cs typeface="Avenir Book"/>
                <a:sym typeface="Wingdings"/>
              </a:rPr>
              <a:t>High Granularity, wide dynamic range</a:t>
            </a:r>
            <a:endParaRPr lang="en-US" sz="1600" dirty="0" smtClean="0">
              <a:solidFill>
                <a:srgbClr val="0000FF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268288">
              <a:buClr>
                <a:srgbClr val="0000FF"/>
              </a:buClr>
            </a:pPr>
            <a:endParaRPr lang="en-US" sz="1600" dirty="0" smtClean="0">
              <a:latin typeface="Avenir Book"/>
              <a:cs typeface="Avenir Book"/>
            </a:endParaRPr>
          </a:p>
          <a:p>
            <a:pPr marL="285750" indent="-285750">
              <a:buClr>
                <a:srgbClr val="0000FF"/>
              </a:buClr>
              <a:buFont typeface="Arial"/>
              <a:buChar char="•"/>
            </a:pPr>
            <a:r>
              <a:rPr lang="en-US" sz="1600" dirty="0">
                <a:latin typeface="Avenir Book"/>
                <a:cs typeface="Avenir Book"/>
              </a:rPr>
              <a:t>Need to detect </a:t>
            </a:r>
            <a:r>
              <a:rPr lang="en-US" sz="1600" dirty="0">
                <a:latin typeface="Avenir Black"/>
                <a:cs typeface="Avenir Black"/>
              </a:rPr>
              <a:t>all types of </a:t>
            </a:r>
            <a:r>
              <a:rPr lang="en-US" sz="1600" dirty="0" smtClean="0">
                <a:latin typeface="Avenir Black"/>
                <a:cs typeface="Avenir Black"/>
              </a:rPr>
              <a:t>remnants</a:t>
            </a:r>
            <a:endParaRPr lang="en-US" sz="1600" dirty="0">
              <a:latin typeface="Avenir Black"/>
              <a:cs typeface="Avenir Black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Avenir Black"/>
                <a:cs typeface="Avenir Black"/>
              </a:rPr>
              <a:t> </a:t>
            </a:r>
            <a:r>
              <a:rPr lang="en-US" sz="1600" dirty="0" smtClean="0">
                <a:latin typeface="Avenir Black"/>
                <a:cs typeface="Avenir Black"/>
              </a:rPr>
              <a:t>   </a:t>
            </a:r>
            <a:r>
              <a:rPr lang="en-US" sz="1600" dirty="0" smtClean="0">
                <a:latin typeface="Avenir Book"/>
                <a:cs typeface="Avenir Book"/>
              </a:rPr>
              <a:t>to </a:t>
            </a:r>
            <a:r>
              <a:rPr lang="en-US" sz="1600" dirty="0">
                <a:latin typeface="Avenir Book"/>
                <a:cs typeface="Avenir Book"/>
              </a:rPr>
              <a:t>seek for correlations: </a:t>
            </a:r>
          </a:p>
          <a:p>
            <a:pPr marL="612000" lvl="1" indent="-180000">
              <a:buClr>
                <a:srgbClr val="0000FF"/>
              </a:buClr>
              <a:buFont typeface="Lucida Grande"/>
              <a:buChar char="-"/>
            </a:pPr>
            <a:r>
              <a:rPr lang="en-US" sz="1600" dirty="0">
                <a:latin typeface="Avenir Book"/>
                <a:cs typeface="Avenir Book"/>
              </a:rPr>
              <a:t>scattered electron</a:t>
            </a:r>
          </a:p>
          <a:p>
            <a:pPr marL="612000" lvl="1" indent="-180000">
              <a:buClr>
                <a:srgbClr val="0000FF"/>
              </a:buClr>
              <a:buFont typeface="Lucida Grande"/>
              <a:buChar char="-"/>
            </a:pPr>
            <a:r>
              <a:rPr lang="en-US" sz="1600" dirty="0">
                <a:latin typeface="Avenir Book"/>
                <a:cs typeface="Avenir Book"/>
              </a:rPr>
              <a:t>particles associated with initial ion </a:t>
            </a:r>
          </a:p>
          <a:p>
            <a:pPr marL="612000" lvl="1" indent="-180000">
              <a:buClr>
                <a:srgbClr val="0000FF"/>
              </a:buClr>
              <a:buFont typeface="Lucida Grande"/>
              <a:buChar char="-"/>
            </a:pPr>
            <a:r>
              <a:rPr lang="en-US" sz="1600" dirty="0">
                <a:latin typeface="Avenir Book"/>
                <a:cs typeface="Avenir Book"/>
              </a:rPr>
              <a:t>particles associated with struck </a:t>
            </a:r>
            <a:r>
              <a:rPr lang="en-US" sz="1600" dirty="0" smtClean="0">
                <a:latin typeface="Avenir Book"/>
                <a:cs typeface="Avenir Book"/>
              </a:rPr>
              <a:t>parton</a:t>
            </a:r>
          </a:p>
          <a:p>
            <a:pPr marL="432000" lvl="1">
              <a:buClr>
                <a:srgbClr val="0000FF"/>
              </a:buClr>
            </a:pPr>
            <a:endParaRPr lang="en-US" sz="1600" dirty="0">
              <a:latin typeface="Avenir Book"/>
              <a:cs typeface="Avenir Book"/>
            </a:endParaRPr>
          </a:p>
          <a:p>
            <a:pPr marL="554038" indent="-285750">
              <a:buClr>
                <a:srgbClr val="0000FF"/>
              </a:buClr>
              <a:buFont typeface="Wingdings" charset="0"/>
              <a:buChar char="è"/>
            </a:pPr>
            <a:r>
              <a:rPr lang="en-US" sz="1600" dirty="0" smtClean="0">
                <a:latin typeface="Avenir Book"/>
                <a:cs typeface="Avenir Book"/>
                <a:sym typeface="Wingdings"/>
              </a:rPr>
              <a:t>Large acceptance, Forward particle</a:t>
            </a:r>
          </a:p>
          <a:p>
            <a:pPr marL="268288">
              <a:buClr>
                <a:srgbClr val="0000FF"/>
              </a:buClr>
            </a:pPr>
            <a:r>
              <a:rPr lang="en-US" sz="1600" dirty="0">
                <a:latin typeface="Avenir Book"/>
                <a:cs typeface="Avenir Book"/>
                <a:sym typeface="Wingdings"/>
              </a:rPr>
              <a:t> </a:t>
            </a:r>
            <a:r>
              <a:rPr lang="en-US" sz="1600" dirty="0" smtClean="0">
                <a:latin typeface="Avenir Book"/>
                <a:cs typeface="Avenir Book"/>
                <a:sym typeface="Wingdings"/>
              </a:rPr>
              <a:t>    detection, Excellent PID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634" y="746004"/>
            <a:ext cx="4251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Specific requirements to move </a:t>
            </a:r>
          </a:p>
          <a:p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beyond </a:t>
            </a:r>
            <a:r>
              <a:rPr lang="en-US" dirty="0">
                <a:solidFill>
                  <a:srgbClr val="0000FF"/>
                </a:solidFill>
                <a:latin typeface="Avenir Book"/>
                <a:cs typeface="Avenir Book"/>
              </a:rPr>
              <a:t>the longitudinal </a:t>
            </a:r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description</a:t>
            </a:r>
            <a:endParaRPr lang="en-US" dirty="0">
              <a:solidFill>
                <a:srgbClr val="0000FF"/>
              </a:solidFill>
              <a:latin typeface="Avenir Black"/>
              <a:cs typeface="Avenir Black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liennummernplatzhalter 6"/>
          <p:cNvSpPr txBox="1">
            <a:spLocks noGrp="1"/>
          </p:cNvSpPr>
          <p:nvPr/>
        </p:nvSpPr>
        <p:spPr>
          <a:xfrm>
            <a:off x="6633408" y="649229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68193" y="-85271"/>
            <a:ext cx="36617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EIC Detector Challenges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2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200970" y="552672"/>
            <a:ext cx="4320000" cy="31428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/>
          <a:stretch/>
        </p:blipFill>
        <p:spPr>
          <a:xfrm>
            <a:off x="4561841" y="3597393"/>
            <a:ext cx="4531360" cy="2949121"/>
          </a:xfrm>
          <a:prstGeom prst="rect">
            <a:avLst/>
          </a:prstGeom>
          <a:ln>
            <a:noFill/>
          </a:ln>
        </p:spPr>
      </p:pic>
      <p:sp>
        <p:nvSpPr>
          <p:cNvPr id="11" name="TextShape 4"/>
          <p:cNvSpPr txBox="1"/>
          <p:nvPr/>
        </p:nvSpPr>
        <p:spPr>
          <a:xfrm>
            <a:off x="264032" y="3788506"/>
            <a:ext cx="4866870" cy="27210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Arial"/>
              </a:rPr>
              <a:t>e-endcap</a:t>
            </a:r>
            <a:r>
              <a:rPr lang="en-IN" sz="1400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endParaRPr lang="en-IN" sz="14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lang="en-IN" sz="8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lang="en-IN" sz="1400" strike="noStrike" dirty="0" smtClean="0">
                <a:solidFill>
                  <a:srgbClr val="000000"/>
                </a:solidFill>
                <a:latin typeface="Arial"/>
                <a:ea typeface="Arial"/>
              </a:rPr>
              <a:t>medium momentum (&lt; 10 GeV/c)</a:t>
            </a:r>
          </a:p>
          <a:p>
            <a:pPr>
              <a:lnSpc>
                <a:spcPct val="100000"/>
              </a:lnSpc>
              <a:buSzPct val="45000"/>
            </a:pPr>
            <a:r>
              <a:rPr lang="en-IN" sz="14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400" dirty="0" smtClean="0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lang="en-IN" sz="1400" dirty="0" smtClean="0">
                <a:solidFill>
                  <a:srgbClr val="000000"/>
                </a:solidFill>
                <a:latin typeface="Arial"/>
                <a:ea typeface="Arial"/>
              </a:rPr>
              <a:t> aerogel </a:t>
            </a:r>
            <a:r>
              <a:rPr lang="en-IN" sz="1400" dirty="0" smtClean="0">
                <a:solidFill>
                  <a:srgbClr val="000000"/>
                </a:solidFill>
                <a:latin typeface="Arial"/>
                <a:ea typeface="Arial"/>
              </a:rPr>
              <a:t>modular Cherenkov</a:t>
            </a:r>
            <a:endParaRPr lang="en-IN" sz="14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sz="1000" dirty="0"/>
          </a:p>
          <a:p>
            <a:pPr>
              <a:lnSpc>
                <a:spcPct val="100000"/>
              </a:lnSpc>
              <a:buSzPct val="45000"/>
            </a:pPr>
            <a:r>
              <a:rPr lang="en-IN" sz="1400" b="1" strike="noStrike" dirty="0">
                <a:solidFill>
                  <a:srgbClr val="000000"/>
                </a:solidFill>
                <a:latin typeface="Arial"/>
                <a:ea typeface="Arial"/>
              </a:rPr>
              <a:t>h-endcap</a:t>
            </a:r>
            <a:r>
              <a:rPr lang="en-IN" sz="1400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endParaRPr lang="en-IN" sz="14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lang="en-IN" sz="8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lang="en-IN" sz="1400" strike="noStrike" dirty="0" smtClean="0">
                <a:latin typeface="Arial"/>
                <a:ea typeface="Arial"/>
              </a:rPr>
              <a:t>medium and high momentum (3-50 GeV/c)</a:t>
            </a:r>
          </a:p>
          <a:p>
            <a:pPr>
              <a:lnSpc>
                <a:spcPct val="100000"/>
              </a:lnSpc>
              <a:buSzPct val="45000"/>
            </a:pPr>
            <a:r>
              <a:rPr lang="en-IN" sz="1400" dirty="0" smtClean="0">
                <a:latin typeface="Arial"/>
                <a:ea typeface="Arial"/>
              </a:rPr>
              <a:t>        dual </a:t>
            </a:r>
            <a:r>
              <a:rPr lang="en-IN" sz="1400" dirty="0" smtClean="0">
                <a:latin typeface="Arial"/>
                <a:ea typeface="Arial"/>
              </a:rPr>
              <a:t>radiator </a:t>
            </a:r>
            <a:r>
              <a:rPr lang="en-IN" sz="1400" dirty="0" smtClean="0">
                <a:latin typeface="Arial"/>
                <a:ea typeface="Arial"/>
              </a:rPr>
              <a:t>Cherenkov</a:t>
            </a:r>
          </a:p>
          <a:p>
            <a:pPr>
              <a:lnSpc>
                <a:spcPct val="100000"/>
              </a:lnSpc>
              <a:buSzPct val="45000"/>
            </a:pPr>
            <a:endParaRPr lang="en-IN" sz="1000" dirty="0"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400" b="1" dirty="0" smtClean="0">
                <a:latin typeface="Arial"/>
                <a:ea typeface="Arial"/>
              </a:rPr>
              <a:t>Sensors</a:t>
            </a:r>
          </a:p>
          <a:p>
            <a:pPr>
              <a:lnSpc>
                <a:spcPct val="100000"/>
              </a:lnSpc>
              <a:buSzPct val="45000"/>
            </a:pPr>
            <a:endParaRPr lang="en-US" sz="800" b="1" dirty="0" smtClean="0"/>
          </a:p>
          <a:p>
            <a:pPr>
              <a:lnSpc>
                <a:spcPct val="100000"/>
              </a:lnSpc>
              <a:buSzPct val="45000"/>
            </a:pPr>
            <a:r>
              <a:rPr lang="en-US" sz="1400" dirty="0"/>
              <a:t> </a:t>
            </a:r>
            <a:r>
              <a:rPr lang="en-US" sz="1400" dirty="0" smtClean="0"/>
              <a:t>         </a:t>
            </a:r>
            <a:r>
              <a:rPr lang="en-US" sz="1400" dirty="0" err="1" smtClean="0"/>
              <a:t>Workign</a:t>
            </a:r>
            <a:r>
              <a:rPr lang="en-US" sz="1400" dirty="0" smtClean="0"/>
              <a:t> at 1 T magnetic field ?</a:t>
            </a:r>
          </a:p>
          <a:p>
            <a:pPr>
              <a:lnSpc>
                <a:spcPct val="100000"/>
              </a:lnSpc>
              <a:buSzPct val="45000"/>
            </a:pPr>
            <a:r>
              <a:rPr lang="en-US" sz="800" dirty="0" smtClean="0"/>
              <a:t> </a:t>
            </a:r>
            <a:r>
              <a:rPr lang="en-US" sz="1400" dirty="0" smtClean="0"/>
              <a:t>         Radiation Tolerant ? </a:t>
            </a:r>
            <a:endParaRPr sz="1400" dirty="0"/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0437" y="654769"/>
            <a:ext cx="39016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Asymmetric detector</a:t>
            </a:r>
          </a:p>
          <a:p>
            <a:endParaRPr lang="en-US" sz="1600" dirty="0"/>
          </a:p>
          <a:p>
            <a:r>
              <a:rPr lang="en-US" sz="1600" dirty="0" smtClean="0"/>
              <a:t>Compact solutions to contain the cost</a:t>
            </a:r>
          </a:p>
          <a:p>
            <a:endParaRPr lang="en-US" sz="1600" dirty="0"/>
          </a:p>
          <a:p>
            <a:r>
              <a:rPr lang="en-US" sz="1600" dirty="0" smtClean="0"/>
              <a:t>N</a:t>
            </a:r>
            <a:r>
              <a:rPr lang="en-US" sz="1600" dirty="0" smtClean="0"/>
              <a:t>ew </a:t>
            </a:r>
            <a:r>
              <a:rPr lang="en-US" sz="1600" dirty="0" smtClean="0"/>
              <a:t>high-tech materials</a:t>
            </a:r>
          </a:p>
          <a:p>
            <a:endParaRPr lang="en-US" sz="1600" dirty="0"/>
          </a:p>
          <a:p>
            <a:r>
              <a:rPr lang="en-US" sz="1600" dirty="0" smtClean="0"/>
              <a:t>New </a:t>
            </a:r>
            <a:r>
              <a:rPr lang="en-US" sz="1600" dirty="0" smtClean="0"/>
              <a:t>technologies with emerging markets </a:t>
            </a:r>
            <a:endParaRPr lang="en-US" sz="1600" dirty="0" smtClean="0"/>
          </a:p>
          <a:p>
            <a:r>
              <a:rPr lang="en-US" sz="1600" dirty="0" smtClean="0"/>
              <a:t>in </a:t>
            </a:r>
            <a:r>
              <a:rPr lang="en-US" sz="1600" dirty="0" smtClean="0"/>
              <a:t>medical imaging and homeland </a:t>
            </a:r>
            <a:r>
              <a:rPr lang="en-US" sz="1600" dirty="0" smtClean="0"/>
              <a:t>security</a:t>
            </a:r>
          </a:p>
          <a:p>
            <a:endParaRPr lang="en-US" sz="1600" dirty="0"/>
          </a:p>
          <a:p>
            <a:r>
              <a:rPr lang="en-US" sz="1600" dirty="0"/>
              <a:t>Activity linked to eRD14 EIC R&amp;D </a:t>
            </a:r>
            <a:r>
              <a:rPr lang="en-US" sz="1600" dirty="0" smtClean="0"/>
              <a:t>consortium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78827" y="-85271"/>
            <a:ext cx="42405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Particle Identification @ EIC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0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9" y="568543"/>
            <a:ext cx="9073587" cy="60600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55902" y="-85271"/>
            <a:ext cx="50863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Next PID Solutions: Modular RICH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12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55909" y="-85271"/>
            <a:ext cx="50863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Next PID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Solutions: Modular RICH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4287" y="1210081"/>
            <a:ext cx="4439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mRICH</a:t>
            </a:r>
            <a:r>
              <a:rPr lang="en-US" sz="1600" dirty="0" smtClean="0"/>
              <a:t>: An aerogel RICH with </a:t>
            </a:r>
            <a:r>
              <a:rPr lang="en-US" sz="1600" dirty="0"/>
              <a:t>F</a:t>
            </a:r>
            <a:r>
              <a:rPr lang="en-US" sz="1600" dirty="0" smtClean="0"/>
              <a:t>resnel lens focalization for compact and projective imaging</a:t>
            </a:r>
          </a:p>
          <a:p>
            <a:endParaRPr lang="en-US" sz="1600" dirty="0" smtClean="0"/>
          </a:p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/K </a:t>
            </a:r>
            <a:r>
              <a:rPr lang="en-US" sz="1600" dirty="0" err="1" smtClean="0"/>
              <a:t>sepration</a:t>
            </a:r>
            <a:r>
              <a:rPr lang="en-US" sz="1600" dirty="0" smtClean="0"/>
              <a:t> up to ~ 10 GeV/c 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115576" y="637107"/>
            <a:ext cx="4217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Compact </a:t>
            </a:r>
            <a:r>
              <a:rPr lang="en-US" sz="1600" b="1" dirty="0" smtClean="0"/>
              <a:t>/ modular solution </a:t>
            </a:r>
            <a:r>
              <a:rPr lang="en-US" sz="1600" b="1" dirty="0" smtClean="0"/>
              <a:t>for few-GeV range</a:t>
            </a:r>
            <a:endParaRPr lang="en-US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06595" y="746354"/>
            <a:ext cx="2464200" cy="1855476"/>
            <a:chOff x="2003289" y="2319178"/>
            <a:chExt cx="2464200" cy="1855476"/>
          </a:xfrm>
        </p:grpSpPr>
        <p:sp>
          <p:nvSpPr>
            <p:cNvPr id="2" name="Rectangle 1"/>
            <p:cNvSpPr/>
            <p:nvPr/>
          </p:nvSpPr>
          <p:spPr>
            <a:xfrm>
              <a:off x="2003289" y="2330723"/>
              <a:ext cx="2464200" cy="1843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003289" y="2319178"/>
              <a:ext cx="2464200" cy="1848722"/>
              <a:chOff x="5679775" y="1342984"/>
              <a:chExt cx="3077477" cy="263547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74" r="1662" b="5311"/>
              <a:stretch/>
            </p:blipFill>
            <p:spPr>
              <a:xfrm>
                <a:off x="5959342" y="1469908"/>
                <a:ext cx="2684250" cy="237167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679775" y="3532872"/>
                <a:ext cx="936891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Aerogel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00703" y="1342984"/>
                <a:ext cx="1311099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/>
                    </a:solidFill>
                  </a:rPr>
                  <a:t>Fresnel lens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353422" y="3539702"/>
                <a:ext cx="1403830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Sensor plane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6460060" y="1628349"/>
                <a:ext cx="143107" cy="480662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6117629" y="3274125"/>
                <a:ext cx="401543" cy="38706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8136852" y="3012291"/>
                <a:ext cx="113530" cy="64746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7974"/>
            <a:ext cx="9144000" cy="2855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107" y="2888074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also for </a:t>
            </a:r>
            <a:r>
              <a:rPr lang="en-US" dirty="0" err="1" smtClean="0"/>
              <a:t>sPHENIX</a:t>
            </a:r>
            <a:r>
              <a:rPr lang="en-US" dirty="0" smtClean="0"/>
              <a:t> @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468518" y="631120"/>
            <a:ext cx="3998147" cy="3018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8737" y="3743091"/>
            <a:ext cx="8805350" cy="2768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067" y="739286"/>
            <a:ext cx="3790648" cy="2840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0" y="739287"/>
            <a:ext cx="2759123" cy="27711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6934" y="4112423"/>
            <a:ext cx="546329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MG_20180705_1123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4204782"/>
            <a:ext cx="3751552" cy="21066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08237" y="-85271"/>
            <a:ext cx="27816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mRICH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Test Beam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5130" y="4112423"/>
            <a:ext cx="117780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822" y="3910870"/>
            <a:ext cx="2806920" cy="2507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050" y="4072841"/>
            <a:ext cx="2841037" cy="24429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332" y="3799533"/>
            <a:ext cx="3904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H13700 to reach the 3 mm spatial resolution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4063991" y="3799533"/>
            <a:ext cx="147696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2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646943" y="701187"/>
            <a:ext cx="4120065" cy="5742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5185" y="672965"/>
            <a:ext cx="3452519" cy="5770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2" y="939050"/>
            <a:ext cx="2681079" cy="33570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39" y="701186"/>
            <a:ext cx="4124476" cy="5639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872" y="672965"/>
            <a:ext cx="278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 optimized for JLEIC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34" y="4373078"/>
            <a:ext cx="3074847" cy="20721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87530" y="-85271"/>
            <a:ext cx="58230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Next PID Solutions: Dual Radiator RICH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5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94406" y="-85271"/>
            <a:ext cx="26092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Dual RICH So Far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" y="644754"/>
            <a:ext cx="9144000" cy="57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1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065"/>
            <a:ext cx="9144000" cy="51222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7" y="698577"/>
            <a:ext cx="2739567" cy="1623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0153" y="5834901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Commercial vacuum technology for safety and cost effectiveness</a:t>
            </a:r>
          </a:p>
          <a:p>
            <a:r>
              <a:rPr lang="en-US" dirty="0" smtClean="0"/>
              <a:t>Overlapping rings for parallel beam particles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60965" y="-85271"/>
            <a:ext cx="36761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Design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68" y="3769968"/>
            <a:ext cx="2997104" cy="1824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995" y="701874"/>
            <a:ext cx="1327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Gas Exchange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5465" y="5172274"/>
            <a:ext cx="1317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Aerogel Conf.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1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1229"/>
            <a:ext cx="9144000" cy="51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469"/>
            <a:ext cx="9144000" cy="3429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05286" y="-85271"/>
            <a:ext cx="45875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Performance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6" y="2784854"/>
            <a:ext cx="1559840" cy="9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7643" y="3129643"/>
            <a:ext cx="138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Filters to study and</a:t>
            </a:r>
          </a:p>
          <a:p>
            <a:r>
              <a:rPr lang="en-US" sz="1200" dirty="0" smtClean="0"/>
              <a:t>control chromatic</a:t>
            </a:r>
          </a:p>
          <a:p>
            <a:r>
              <a:rPr lang="en-US" sz="1200" dirty="0" smtClean="0"/>
              <a:t>dispersion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67643" y="1960880"/>
            <a:ext cx="91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Aerogel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51803" y="1960880"/>
            <a:ext cx="53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4395509"/>
            <a:ext cx="9144000" cy="2044621"/>
            <a:chOff x="0" y="4456469"/>
            <a:chExt cx="9144000" cy="20446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456469"/>
              <a:ext cx="9144000" cy="20446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54330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(2.9)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82943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(0.8)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(1.2)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3120" y="641389"/>
            <a:ext cx="2079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Montecarlo</a:t>
            </a:r>
            <a:r>
              <a:rPr lang="en-US" sz="1600" dirty="0" smtClean="0"/>
              <a:t> simulation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65875" y="4548970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@EIC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322" y="4543638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@EIC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6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67" y="1724874"/>
            <a:ext cx="4450546" cy="45294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38467" y="1724874"/>
            <a:ext cx="4389120" cy="4529456"/>
            <a:chOff x="4754880" y="1830704"/>
            <a:chExt cx="4389120" cy="4529456"/>
          </a:xfrm>
        </p:grpSpPr>
        <p:sp>
          <p:nvSpPr>
            <p:cNvPr id="3" name="Rectangle 2"/>
            <p:cNvSpPr/>
            <p:nvPr/>
          </p:nvSpPr>
          <p:spPr>
            <a:xfrm>
              <a:off x="4754880" y="1830704"/>
              <a:ext cx="4389120" cy="4529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4880" y="1830704"/>
              <a:ext cx="4389120" cy="446749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249298" y="930921"/>
            <a:ext cx="242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moments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6720" y="941410"/>
            <a:ext cx="308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Polarized (</a:t>
            </a:r>
            <a:r>
              <a:rPr lang="en-US" dirty="0" err="1" smtClean="0"/>
              <a:t>helicity</a:t>
            </a:r>
            <a:r>
              <a:rPr lang="en-US" dirty="0" smtClean="0"/>
              <a:t>) moments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81386" y="1421107"/>
            <a:ext cx="176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H-W Lin++ [1711.07916]</a:t>
            </a:r>
            <a:endParaRPr lang="en-US" sz="12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02970" y="-85271"/>
            <a:ext cx="379222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Parton Content &amp; Lattice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868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35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20306" y="588035"/>
            <a:ext cx="2609428" cy="16952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MG_20180629_184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4" y="604514"/>
            <a:ext cx="2261818" cy="1696363"/>
          </a:xfrm>
          <a:prstGeom prst="rect">
            <a:avLst/>
          </a:prstGeom>
        </p:spPr>
      </p:pic>
      <p:pic>
        <p:nvPicPr>
          <p:cNvPr id="20" name="Picture 19" descr="IMG_20180701_1606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904" y="4572000"/>
            <a:ext cx="3533603" cy="198425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833266" y="3724895"/>
            <a:ext cx="3274786" cy="2665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8" y="4591431"/>
            <a:ext cx="2967928" cy="1946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874B6A-C593-4940-B30D-E6CFCC348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5130" r="18889" b="6277"/>
          <a:stretch/>
        </p:blipFill>
        <p:spPr>
          <a:xfrm rot="10800000">
            <a:off x="3039662" y="4587443"/>
            <a:ext cx="2529159" cy="1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929" y="2174875"/>
            <a:ext cx="568305" cy="16804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957" y="719964"/>
            <a:ext cx="29627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Readout</a:t>
            </a:r>
            <a:r>
              <a:rPr lang="en-US" sz="1600" dirty="0"/>
              <a:t> </a:t>
            </a:r>
            <a:r>
              <a:rPr lang="en-US" sz="1600" dirty="0" smtClean="0"/>
              <a:t>  Independent element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flexibility: supports various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etectors with integrated cooling</a:t>
            </a:r>
          </a:p>
          <a:p>
            <a:endParaRPr lang="en-US" sz="1600" dirty="0" smtClean="0"/>
          </a:p>
          <a:p>
            <a:r>
              <a:rPr lang="en-US" sz="1600" dirty="0" smtClean="0"/>
              <a:t>Reference: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MAROC + SSP/VSX </a:t>
            </a:r>
          </a:p>
          <a:p>
            <a:endParaRPr lang="en-US" sz="1600" dirty="0" smtClean="0"/>
          </a:p>
          <a:p>
            <a:r>
              <a:rPr lang="en-US" sz="1600" dirty="0" smtClean="0"/>
              <a:t>Dedicated: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SiREAD</a:t>
            </a:r>
            <a:r>
              <a:rPr lang="en-US" sz="1600" dirty="0" smtClean="0"/>
              <a:t> + SSP/</a:t>
            </a:r>
            <a:r>
              <a:rPr lang="en-US" sz="1600" dirty="0" err="1" smtClean="0"/>
              <a:t>ethernet</a:t>
            </a:r>
            <a:endParaRPr lang="en-US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45142" y="3701805"/>
            <a:ext cx="86628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b="1" dirty="0" smtClean="0"/>
              <a:t>Sensor</a:t>
            </a:r>
            <a:r>
              <a:rPr lang="en-US" sz="1600" dirty="0" smtClean="0"/>
              <a:t>s</a:t>
            </a:r>
            <a:r>
              <a:rPr lang="en-US" sz="1600" dirty="0"/>
              <a:t> </a:t>
            </a:r>
            <a:r>
              <a:rPr lang="en-US" sz="1600" dirty="0" smtClean="0"/>
              <a:t>         Reference                                B-field tolerant: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MA-PMTs                                 MCP-PMTs (LAPPDs)                             </a:t>
            </a:r>
            <a:r>
              <a:rPr lang="en-US" sz="1600" dirty="0" err="1" smtClean="0"/>
              <a:t>SiPMs</a:t>
            </a:r>
            <a:endParaRPr lang="en-US" sz="1600" dirty="0" smtClean="0"/>
          </a:p>
          <a:p>
            <a:r>
              <a:rPr lang="en-US" sz="1400" dirty="0" smtClean="0"/>
              <a:t>  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664" y="2300877"/>
            <a:ext cx="4871246" cy="1623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408" y="452455"/>
            <a:ext cx="2049819" cy="18308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9446" y="357125"/>
            <a:ext cx="3117273" cy="2424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64720" y="-85271"/>
            <a:ext cx="52686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Development: Sensor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and Readout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6" y="858820"/>
            <a:ext cx="3077907" cy="5444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39" y="3725959"/>
            <a:ext cx="3776244" cy="28321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01326" y="541119"/>
            <a:ext cx="4319003" cy="3643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392" y="541119"/>
            <a:ext cx="3803826" cy="34098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8488" y="3766277"/>
            <a:ext cx="79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#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790072" y="1012448"/>
            <a:ext cx="79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#</a:t>
            </a:r>
            <a:endParaRPr lang="en-US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7192819" y="4421909"/>
            <a:ext cx="1731817" cy="577273"/>
          </a:xfrm>
          <a:prstGeom prst="wedgeRoundRectCallout">
            <a:avLst>
              <a:gd name="adj1" fmla="val -111233"/>
              <a:gd name="adj2" fmla="val 68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92819" y="4375942"/>
            <a:ext cx="1977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Peltier</a:t>
            </a:r>
            <a:r>
              <a:rPr lang="en-US" sz="1600" dirty="0" smtClean="0"/>
              <a:t> cell cooling </a:t>
            </a:r>
          </a:p>
          <a:p>
            <a:r>
              <a:rPr lang="en-US" sz="1600" dirty="0" smtClean="0"/>
              <a:t>Down to -30</a:t>
            </a:r>
            <a:r>
              <a:rPr lang="en-US" sz="1600" baseline="30000" dirty="0" smtClean="0"/>
              <a:t>o </a:t>
            </a:r>
            <a:r>
              <a:rPr lang="en-US" sz="1600" dirty="0" smtClean="0"/>
              <a:t>in N</a:t>
            </a:r>
            <a:r>
              <a:rPr lang="en-US" sz="1600" baseline="-25000" dirty="0" smtClean="0"/>
              <a:t>2</a:t>
            </a:r>
            <a:endParaRPr lang="en-US" sz="1600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90308" y="-85271"/>
            <a:ext cx="32174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Development: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SiPMs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39" y="1633385"/>
            <a:ext cx="3000499" cy="2259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486" y="2997815"/>
            <a:ext cx="2400300" cy="178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49" y="5235195"/>
            <a:ext cx="2356833" cy="1273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7977" y="60368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Paolo </a:t>
            </a:r>
            <a:r>
              <a:rPr lang="en-US" dirty="0" err="1" smtClean="0">
                <a:solidFill>
                  <a:srgbClr val="FF0000"/>
                </a:solidFill>
              </a:rPr>
              <a:t>Carniti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@ RICH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2258" y="614247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 </a:t>
            </a:r>
            <a:r>
              <a:rPr lang="en-US" dirty="0" err="1" smtClean="0">
                <a:solidFill>
                  <a:srgbClr val="FF0000"/>
                </a:solidFill>
              </a:rPr>
              <a:t>Balossino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NIMA 876 (2017) 89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969" y="1454627"/>
            <a:ext cx="3008676" cy="39007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726214" y="3973286"/>
            <a:ext cx="898072" cy="226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5901" y="622024"/>
            <a:ext cx="2438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T. Tsang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et al.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JINST 11 (2016) P12002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01" y="1370316"/>
            <a:ext cx="2303278" cy="44330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210" y="5871811"/>
            <a:ext cx="1613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84 K</a:t>
            </a:r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smtClean="0"/>
              <a:t>Annealing at 250 </a:t>
            </a:r>
            <a:r>
              <a:rPr lang="en-US" sz="1400" baseline="30000" dirty="0" err="1" smtClean="0"/>
              <a:t>o</a:t>
            </a:r>
            <a:r>
              <a:rPr lang="en-US" sz="1400" dirty="0" err="1" smtClean="0"/>
              <a:t>C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25587" y="5758764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0 </a:t>
            </a:r>
            <a:r>
              <a:rPr lang="en-US" sz="1400" dirty="0"/>
              <a:t>C</a:t>
            </a:r>
            <a:endParaRPr lang="en-US" sz="1400" dirty="0" smtClean="0"/>
          </a:p>
          <a:p>
            <a:r>
              <a:rPr lang="en-US" sz="1400" dirty="0"/>
              <a:t>f</a:t>
            </a:r>
            <a:r>
              <a:rPr lang="en-US" sz="1400" dirty="0" smtClean="0"/>
              <a:t>ew 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40709" y="-85271"/>
            <a:ext cx="39167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Radiation Tolerance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8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408" y="809031"/>
            <a:ext cx="3693554" cy="5592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16" y="2460270"/>
            <a:ext cx="4327408" cy="4078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11" y="592671"/>
            <a:ext cx="4022608" cy="1745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8445" y="-85271"/>
            <a:ext cx="51012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Development: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SiREAD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Chip   (HU)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1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3191" y="558429"/>
            <a:ext cx="2645179" cy="5950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46284" y="566297"/>
            <a:ext cx="2645179" cy="5942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247860"/>
            <a:ext cx="24744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Small setups:</a:t>
            </a:r>
          </a:p>
          <a:p>
            <a:r>
              <a:rPr lang="en-US" sz="1600" dirty="0" smtClean="0"/>
              <a:t>TCP/IP </a:t>
            </a:r>
          </a:p>
          <a:p>
            <a:r>
              <a:rPr lang="en-US" sz="1600" dirty="0" smtClean="0"/>
              <a:t>Optical bridge / PC Desktop</a:t>
            </a:r>
          </a:p>
          <a:p>
            <a:endParaRPr lang="en-US" sz="1600" dirty="0" smtClean="0"/>
          </a:p>
          <a:p>
            <a:r>
              <a:rPr lang="en-US" sz="1600" dirty="0" smtClean="0"/>
              <a:t>Full experiment:</a:t>
            </a:r>
            <a:endParaRPr lang="en-US" sz="1600" dirty="0"/>
          </a:p>
          <a:p>
            <a:r>
              <a:rPr lang="en-US" sz="1600" dirty="0" smtClean="0"/>
              <a:t>SSP protocol</a:t>
            </a:r>
          </a:p>
          <a:p>
            <a:r>
              <a:rPr lang="en-US" sz="1600" dirty="0" smtClean="0"/>
              <a:t>SSP board / VSX crate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Next: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Ethernet Switches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40" y="3247860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199" y="1280757"/>
            <a:ext cx="2582043" cy="2410963"/>
          </a:xfrm>
          <a:prstGeom prst="rect">
            <a:avLst/>
          </a:prstGeom>
        </p:spPr>
      </p:pic>
      <p:pic>
        <p:nvPicPr>
          <p:cNvPr id="31" name="Picture 30" descr="Service_SS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12" y="3846582"/>
            <a:ext cx="2107720" cy="25403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92363" y="588708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board / VSX crate</a:t>
            </a:r>
          </a:p>
          <a:p>
            <a:pPr algn="ctr"/>
            <a:r>
              <a:rPr lang="en-US" sz="1400" b="1" dirty="0" smtClean="0"/>
              <a:t>2 RICH sectors ~ 50 k channels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673" y="4251408"/>
            <a:ext cx="2391929" cy="194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9" y="693896"/>
            <a:ext cx="2902858" cy="225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756" y="975420"/>
            <a:ext cx="1877585" cy="305962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13191" y="607168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Optical bridge / PC Desktop</a:t>
            </a:r>
          </a:p>
          <a:p>
            <a:pPr algn="ctr"/>
            <a:r>
              <a:rPr lang="en-US" sz="1400" b="1" dirty="0" smtClean="0"/>
              <a:t>Few FPGA units ~ 500 channels</a:t>
            </a: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73719" y="-85271"/>
            <a:ext cx="48506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Development: Back-End    (JLab)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7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1" y="3092040"/>
            <a:ext cx="5018518" cy="35365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5778" y="2440752"/>
            <a:ext cx="4680860" cy="551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07433" y="2113647"/>
            <a:ext cx="3394861" cy="4385035"/>
            <a:chOff x="4704111" y="1039091"/>
            <a:chExt cx="3858593" cy="5165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4111" y="1039091"/>
              <a:ext cx="3858593" cy="5165436"/>
            </a:xfrm>
            <a:prstGeom prst="rect">
              <a:avLst/>
            </a:prstGeom>
          </p:spPr>
        </p:pic>
        <p:sp>
          <p:nvSpPr>
            <p:cNvPr id="4" name="Right Triangle 3"/>
            <p:cNvSpPr/>
            <p:nvPr/>
          </p:nvSpPr>
          <p:spPr>
            <a:xfrm rot="16200000">
              <a:off x="6599465" y="3116034"/>
              <a:ext cx="1759860" cy="1968502"/>
            </a:xfrm>
            <a:prstGeom prst="rtTriangle">
              <a:avLst/>
            </a:prstGeom>
            <a:solidFill>
              <a:srgbClr val="008000">
                <a:alpha val="3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24928" y="2594429"/>
              <a:ext cx="244928" cy="117929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88006" y="2503725"/>
              <a:ext cx="441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EIC</a:t>
              </a:r>
              <a:endParaRPr lang="en-US" sz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2991" y="2469412"/>
            <a:ext cx="503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in the much needed “intermediate” energy region matching “pure” </a:t>
            </a:r>
            <a:r>
              <a:rPr lang="en-US" sz="1400" dirty="0" err="1" smtClean="0"/>
              <a:t>pQCD</a:t>
            </a:r>
            <a:r>
              <a:rPr lang="en-US" sz="1400" dirty="0" smtClean="0"/>
              <a:t> with “pure” TMD regime.</a:t>
            </a:r>
          </a:p>
        </p:txBody>
      </p:sp>
      <p:sp>
        <p:nvSpPr>
          <p:cNvPr id="17" name="Right Triangle 16"/>
          <p:cNvSpPr/>
          <p:nvPr/>
        </p:nvSpPr>
        <p:spPr>
          <a:xfrm rot="16200000">
            <a:off x="3877134" y="5194454"/>
            <a:ext cx="633186" cy="1162959"/>
          </a:xfrm>
          <a:prstGeom prst="rtTriangl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16200000">
            <a:off x="8061602" y="4948102"/>
            <a:ext cx="633186" cy="453572"/>
          </a:xfrm>
          <a:prstGeom prst="rtTriangle">
            <a:avLst/>
          </a:prstGeom>
          <a:solidFill>
            <a:srgbClr val="660066">
              <a:alpha val="55000"/>
            </a:srgb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50675" y="3677744"/>
            <a:ext cx="244928" cy="11792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34073" y="3578876"/>
            <a:ext cx="68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JLab12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3155"/>
            <a:ext cx="5312031" cy="1503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827" y="885029"/>
            <a:ext cx="2703477" cy="122861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0675" y="1849120"/>
            <a:ext cx="489165" cy="26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247" y="689138"/>
            <a:ext cx="1055652" cy="8980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39840" y="1963192"/>
            <a:ext cx="483770" cy="150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72108" y="-85271"/>
            <a:ext cx="44539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Nucleon Structure Landscape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IC_cine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542"/>
            <a:ext cx="4683760" cy="6060523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8724" y="717999"/>
            <a:ext cx="3369332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The Next QCD Frontier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r>
              <a:rPr lang="en-US" sz="1600" dirty="0"/>
              <a:t>E</a:t>
            </a:r>
            <a:r>
              <a:rPr lang="en-US" sz="1600" dirty="0" smtClean="0"/>
              <a:t>IC  (</a:t>
            </a:r>
            <a:r>
              <a:rPr lang="en-US" sz="1600" dirty="0" smtClean="0"/>
              <a:t>and JLab) is a </a:t>
            </a:r>
            <a:r>
              <a:rPr lang="en-US" sz="1600" dirty="0" smtClean="0"/>
              <a:t>unique opportunity </a:t>
            </a:r>
            <a:endParaRPr lang="en-US" sz="1600" dirty="0" smtClean="0"/>
          </a:p>
          <a:p>
            <a:r>
              <a:rPr lang="en-US" sz="1600" dirty="0"/>
              <a:t>f</a:t>
            </a:r>
            <a:r>
              <a:rPr lang="en-US" sz="1600" dirty="0" smtClean="0"/>
              <a:t>or a comprehensive QCD study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possible breakthroughs</a:t>
            </a:r>
          </a:p>
          <a:p>
            <a:endParaRPr lang="en-US" sz="1600" dirty="0"/>
          </a:p>
          <a:p>
            <a:r>
              <a:rPr lang="en-US" sz="1600" dirty="0" smtClean="0"/>
              <a:t>Potential impact on many </a:t>
            </a:r>
          </a:p>
          <a:p>
            <a:r>
              <a:rPr lang="en-US" sz="1600" dirty="0" smtClean="0"/>
              <a:t>fields of investigation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EIC offers immediate opportunities</a:t>
            </a:r>
          </a:p>
          <a:p>
            <a:r>
              <a:rPr lang="en-US" sz="1600" dirty="0" smtClean="0"/>
              <a:t>for supported R&amp;D activities</a:t>
            </a:r>
          </a:p>
          <a:p>
            <a:r>
              <a:rPr lang="en-US" sz="1600" dirty="0" smtClean="0"/>
              <a:t>on science and technology</a:t>
            </a:r>
          </a:p>
          <a:p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3132" y="4495267"/>
            <a:ext cx="350919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PID is crucial to achieve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flavor separation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Seek for cost-effective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olutions with potential application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In other fields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76852" y="-85271"/>
            <a:ext cx="30444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Executive Summary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0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SC_74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790913"/>
            <a:ext cx="3877508" cy="2580146"/>
          </a:xfrm>
          <a:prstGeom prst="rect">
            <a:avLst/>
          </a:prstGeom>
        </p:spPr>
      </p:pic>
      <p:sp>
        <p:nvSpPr>
          <p:cNvPr id="25" name="Line Callout 1 24"/>
          <p:cNvSpPr/>
          <p:nvPr/>
        </p:nvSpPr>
        <p:spPr bwMode="auto">
          <a:xfrm>
            <a:off x="5272795" y="2778782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220018"/>
              <a:gd name="adj4" fmla="val 11762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9" name="Line Callout 1 38"/>
          <p:cNvSpPr/>
          <p:nvPr/>
        </p:nvSpPr>
        <p:spPr bwMode="auto">
          <a:xfrm>
            <a:off x="7600281" y="2778782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6686" y="2778781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diffuser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636566" y="289503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49715" y="2194005"/>
            <a:ext cx="4641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JLab 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632 nm picosecond pulsed laser light</a:t>
            </a:r>
          </a:p>
          <a:p>
            <a:r>
              <a:rPr lang="en-US" sz="1600" dirty="0" smtClean="0"/>
              <a:t>Light diffuser to illuminate the whole MAPMT surface</a:t>
            </a:r>
          </a:p>
          <a:p>
            <a:r>
              <a:rPr lang="en-US" sz="1600" dirty="0" smtClean="0"/>
              <a:t>Standardized system with CLAS12 electronics </a:t>
            </a:r>
          </a:p>
          <a:p>
            <a:r>
              <a:rPr lang="en-US" sz="1600" dirty="0" smtClean="0"/>
              <a:t>H8500 6x6 mm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pixel sensor so far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724" y="4568584"/>
            <a:ext cx="4299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INFN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632 nm and 407 nm picosecond pulsed laser light</a:t>
            </a:r>
          </a:p>
          <a:p>
            <a:r>
              <a:rPr lang="en-US" sz="1600" dirty="0" smtClean="0"/>
              <a:t>Light concentrator to scan the </a:t>
            </a:r>
            <a:r>
              <a:rPr lang="en-US" sz="1600" dirty="0"/>
              <a:t>s</a:t>
            </a:r>
            <a:r>
              <a:rPr lang="en-US" sz="1600" dirty="0" smtClean="0"/>
              <a:t>ensor surface</a:t>
            </a:r>
          </a:p>
          <a:p>
            <a:r>
              <a:rPr lang="en-US" sz="1600" dirty="0" smtClean="0"/>
              <a:t>Flexible layout supporting various sensors and</a:t>
            </a:r>
          </a:p>
          <a:p>
            <a:r>
              <a:rPr lang="en-US" sz="1600" dirty="0" smtClean="0"/>
              <a:t>Front-End electronics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3431" y="954205"/>
            <a:ext cx="4787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Detailed characterization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Sensors:  gain, efficiency, cross-talk, radiation tolerance 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Electronics: gain, cross-talk, thresholds, time resolution</a:t>
            </a:r>
            <a:endParaRPr lang="en-US" sz="1600" dirty="0" smtClean="0"/>
          </a:p>
        </p:txBody>
      </p:sp>
      <p:pic>
        <p:nvPicPr>
          <p:cNvPr id="3" name="Picture 2" descr="IMG_20190107_170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3619500"/>
            <a:ext cx="3853018" cy="2889763"/>
          </a:xfrm>
          <a:prstGeom prst="rect">
            <a:avLst/>
          </a:prstGeom>
        </p:spPr>
      </p:pic>
      <p:sp>
        <p:nvSpPr>
          <p:cNvPr id="37" name="Line Callout 1 36"/>
          <p:cNvSpPr/>
          <p:nvPr/>
        </p:nvSpPr>
        <p:spPr bwMode="auto">
          <a:xfrm>
            <a:off x="5642910" y="5876635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181875"/>
              <a:gd name="adj4" fmla="val 12069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8" name="Line Callout 1 37"/>
          <p:cNvSpPr/>
          <p:nvPr/>
        </p:nvSpPr>
        <p:spPr bwMode="auto">
          <a:xfrm>
            <a:off x="7600281" y="5876635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6801" y="5876634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collimator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636566" y="599289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00905" y="-85271"/>
            <a:ext cx="39963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Pulsed Laser Test Benches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15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38181" y="3593383"/>
            <a:ext cx="4106975" cy="2969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3"/>
          <p:cNvSpPr txBox="1"/>
          <p:nvPr/>
        </p:nvSpPr>
        <p:spPr>
          <a:xfrm>
            <a:off x="9201129" y="23372846"/>
            <a:ext cx="10810897" cy="523220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Very pure HD gas is needed to produce polarized targets.</a:t>
            </a:r>
          </a:p>
          <a:p>
            <a:pPr algn="just"/>
            <a:r>
              <a:rPr lang="en-US" sz="1400" b="1" smtClean="0">
                <a:solidFill>
                  <a:srgbClr val="800000"/>
                </a:solidFill>
                <a:latin typeface="Calibri"/>
                <a:cs typeface="Calibri"/>
              </a:rPr>
              <a:t>Raman spectrosopy </a:t>
            </a:r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is used to analyze the content of H</a:t>
            </a:r>
            <a:r>
              <a:rPr lang="en-US" sz="1400" baseline="-2500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 and D</a:t>
            </a:r>
            <a:r>
              <a:rPr lang="en-US" sz="1400" baseline="-2500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smtClean="0">
                <a:solidFill>
                  <a:srgbClr val="000000"/>
                </a:solidFill>
                <a:latin typeface="Calibri"/>
                <a:cs typeface="Calibri"/>
              </a:rPr>
              <a:t>  contaminants in the HD gas.</a:t>
            </a:r>
          </a:p>
        </p:txBody>
      </p:sp>
      <p:pic>
        <p:nvPicPr>
          <p:cNvPr id="34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73" y="23372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950" y="235252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627" y="236776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304" y="238300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981" y="239824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5" descr="DSC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657" y="24134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9071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7910289" y="18143"/>
            <a:ext cx="1233713" cy="532966"/>
            <a:chOff x="6402853" y="1393701"/>
            <a:chExt cx="1233713" cy="532965"/>
          </a:xfrm>
        </p:grpSpPr>
        <p:sp>
          <p:nvSpPr>
            <p:cNvPr id="44" name="Rectangle 4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46" name="Immagine 23" descr="Schermata 2015-07-10 alle 15.51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45470"/>
            <a:ext cx="963556" cy="51324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475797" y="-57385"/>
            <a:ext cx="606528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ln w="1905"/>
                <a:solidFill>
                  <a:schemeClr val="bg1"/>
                </a:solidFill>
                <a:latin typeface="Calibri"/>
              </a:rPr>
              <a:t>HDice</a:t>
            </a:r>
            <a:r>
              <a:rPr lang="en-US" sz="3200" dirty="0" smtClean="0">
                <a:ln w="1905"/>
                <a:solidFill>
                  <a:schemeClr val="bg1"/>
                </a:solidFill>
                <a:latin typeface="Calibri"/>
              </a:rPr>
              <a:t>: Frozen Spin Polarized Target</a:t>
            </a:r>
            <a:endParaRPr lang="en-US" sz="32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5721595" y="629441"/>
            <a:ext cx="3045413" cy="72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Advantages:</a:t>
            </a: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Dilution factors ~ 1</a:t>
            </a: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Low holding magnetic fields</a:t>
            </a:r>
          </a:p>
        </p:txBody>
      </p:sp>
      <p:pic>
        <p:nvPicPr>
          <p:cNvPr id="60" name="Immagine 28" descr="IMG_04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8360" y="1899809"/>
            <a:ext cx="3529958" cy="2443818"/>
          </a:xfrm>
          <a:prstGeom prst="rect">
            <a:avLst/>
          </a:prstGeom>
        </p:spPr>
      </p:pic>
      <p:pic>
        <p:nvPicPr>
          <p:cNvPr id="61" name="Immagine 49" descr="Schermata 2016-06-30 alle 00.28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39" y="4907641"/>
            <a:ext cx="2460955" cy="1683981"/>
          </a:xfrm>
          <a:prstGeom prst="rect">
            <a:avLst/>
          </a:prstGeom>
        </p:spPr>
      </p:pic>
      <p:pic>
        <p:nvPicPr>
          <p:cNvPr id="62" name="Immagine 7" descr="20160516_112508_HDR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928"/>
          <a:stretch/>
        </p:blipFill>
        <p:spPr>
          <a:xfrm rot="5400000">
            <a:off x="7043577" y="1624222"/>
            <a:ext cx="2267102" cy="1736055"/>
          </a:xfrm>
          <a:prstGeom prst="rect">
            <a:avLst/>
          </a:prstGeom>
        </p:spPr>
      </p:pic>
      <p:pic>
        <p:nvPicPr>
          <p:cNvPr id="63" name="Picture 62" descr="Campo_magnetic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82" y="3633247"/>
            <a:ext cx="4073408" cy="2929994"/>
          </a:xfrm>
          <a:prstGeom prst="rect">
            <a:avLst/>
          </a:prstGeom>
        </p:spPr>
      </p:pic>
      <p:pic>
        <p:nvPicPr>
          <p:cNvPr id="64" name="Picture 63" descr="P_20160401_14480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82" y="1358698"/>
            <a:ext cx="2336170" cy="1314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4624" y="2762387"/>
            <a:ext cx="1990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FE: frozen B field on a</a:t>
            </a:r>
          </a:p>
          <a:p>
            <a:r>
              <a:rPr lang="en-US" sz="1600" dirty="0" smtClean="0"/>
              <a:t>bulk SC MgB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magnet</a:t>
            </a: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65" name="Immagine 25" descr="Immagine 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2" y="1197529"/>
            <a:ext cx="2057717" cy="29505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427" y="3865880"/>
            <a:ext cx="2148472" cy="35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7" name="Picture 28" descr="Immagin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2" y="4794171"/>
            <a:ext cx="2017613" cy="176841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95235" y="994329"/>
            <a:ext cx="2148472" cy="35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asellaDiTesto 2"/>
          <p:cNvSpPr txBox="1"/>
          <p:nvPr/>
        </p:nvSpPr>
        <p:spPr>
          <a:xfrm>
            <a:off x="145182" y="629441"/>
            <a:ext cx="554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800000"/>
                </a:solidFill>
                <a:latin typeface="Calibri"/>
                <a:cs typeface="Calibri"/>
              </a:rPr>
              <a:t>Polarized targets of solid HD in frozen spin mode.</a:t>
            </a:r>
          </a:p>
          <a:p>
            <a:pPr algn="just"/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Longitudinal and Transverse Polarizations: up to 60% H or 35% D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</a:p>
          <a:p>
            <a:pPr algn="just"/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Physics program rated as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High-Impact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by PAC41</a:t>
            </a: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55" y="3888154"/>
            <a:ext cx="2271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RM1: </a:t>
            </a:r>
            <a:r>
              <a:rPr lang="en-US" sz="1600" dirty="0" err="1" smtClean="0"/>
              <a:t>dewars</a:t>
            </a:r>
            <a:r>
              <a:rPr lang="en-US" sz="1600" dirty="0" smtClean="0"/>
              <a:t> &amp; cryostats </a:t>
            </a:r>
          </a:p>
          <a:p>
            <a:r>
              <a:rPr lang="en-US" sz="1600" dirty="0" smtClean="0"/>
              <a:t>HD gas purity by Raman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istillation and analysis</a:t>
            </a:r>
            <a:endParaRPr lang="en-US" sz="1600" dirty="0"/>
          </a:p>
        </p:txBody>
      </p:sp>
      <p:sp>
        <p:nvSpPr>
          <p:cNvPr id="70" name="Fußzeilenplatzhalter 7"/>
          <p:cNvSpPr txBox="1">
            <a:spLocks noGrp="1"/>
          </p:cNvSpPr>
          <p:nvPr/>
        </p:nvSpPr>
        <p:spPr>
          <a:xfrm>
            <a:off x="1751796" y="6509264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CSN3, Torino  9 </a:t>
            </a:r>
            <a:r>
              <a:rPr lang="en-US" sz="1200" dirty="0" err="1" smtClean="0">
                <a:solidFill>
                  <a:schemeClr val="bg1"/>
                </a:solidFill>
              </a:rPr>
              <a:t>settembre</a:t>
            </a:r>
            <a:r>
              <a:rPr lang="en-US" sz="1200" dirty="0" smtClean="0">
                <a:solidFill>
                  <a:schemeClr val="bg1"/>
                </a:solidFill>
              </a:rPr>
              <a:t> 2020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97" y="4907641"/>
            <a:ext cx="2173183" cy="135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8402107" y="5006114"/>
            <a:ext cx="553355" cy="299355"/>
            <a:chOff x="7991929" y="798290"/>
            <a:chExt cx="1124858" cy="598710"/>
          </a:xfrm>
        </p:grpSpPr>
        <p:sp>
          <p:nvSpPr>
            <p:cNvPr id="41" name="Up Ribbon 40"/>
            <p:cNvSpPr/>
            <p:nvPr/>
          </p:nvSpPr>
          <p:spPr>
            <a:xfrm>
              <a:off x="7991929" y="807358"/>
              <a:ext cx="1124858" cy="589642"/>
            </a:xfrm>
            <a:prstGeom prst="ribbon2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22109" y="798290"/>
              <a:ext cx="714280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ML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92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A_j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8" y="598564"/>
            <a:ext cx="6153727" cy="5838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531" y="1126645"/>
            <a:ext cx="2762450" cy="16698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331484" y="3178970"/>
            <a:ext cx="162414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H1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1611.03421]</a:t>
            </a:r>
          </a:p>
        </p:txBody>
      </p:sp>
      <p:pic>
        <p:nvPicPr>
          <p:cNvPr id="5" name="Picture 4" descr="HERA_alf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873"/>
            <a:ext cx="2904435" cy="2782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95" y="1215260"/>
            <a:ext cx="2876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 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description </a:t>
            </a:r>
          </a:p>
          <a:p>
            <a:r>
              <a:rPr lang="en-US" sz="1600" baseline="-25000" dirty="0" smtClean="0"/>
              <a:t> </a:t>
            </a:r>
            <a:r>
              <a:rPr lang="en-US" sz="1600" dirty="0" smtClean="0"/>
              <a:t>(hard gluon emission)</a:t>
            </a:r>
          </a:p>
          <a:p>
            <a:endParaRPr lang="en-US" sz="1600" dirty="0" smtClean="0"/>
          </a:p>
          <a:p>
            <a:r>
              <a:rPr lang="en-US" sz="1600" dirty="0" smtClean="0"/>
              <a:t>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&gt;5 GeV     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&gt;5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endParaRPr lang="en-US" sz="1600" dirty="0"/>
          </a:p>
          <a:p>
            <a:r>
              <a:rPr lang="en-US" sz="1600" dirty="0" smtClean="0"/>
              <a:t>Part in </a:t>
            </a:r>
            <a:r>
              <a:rPr lang="en-US" sz="1600" dirty="0"/>
              <a:t>a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&lt;&lt;Q TMD regime </a:t>
            </a:r>
            <a:endParaRPr lang="en-US" sz="16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54395" y="-85271"/>
            <a:ext cx="32893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Inclusive Jets @HERA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49868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0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CD_lagrang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5" y="570131"/>
            <a:ext cx="7620000" cy="952500"/>
          </a:xfrm>
          <a:prstGeom prst="rect">
            <a:avLst/>
          </a:prstGeom>
        </p:spPr>
      </p:pic>
      <p:pic>
        <p:nvPicPr>
          <p:cNvPr id="7" name="Picture 6" descr="Nucleon_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4" y="1728339"/>
            <a:ext cx="3617267" cy="4368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9421" y="1513413"/>
            <a:ext cx="7876079" cy="381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05132" y="1722749"/>
            <a:ext cx="3165155" cy="193653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538" y="1641934"/>
            <a:ext cx="3043189" cy="2146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49746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3227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148" y="1986700"/>
            <a:ext cx="2378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Dynamic Spin</a:t>
            </a:r>
          </a:p>
          <a:p>
            <a:r>
              <a:rPr lang="en-US" dirty="0"/>
              <a:t> </a:t>
            </a:r>
            <a:r>
              <a:rPr lang="en-US" dirty="0" smtClean="0"/>
              <a:t> - Parton polarization</a:t>
            </a:r>
          </a:p>
          <a:p>
            <a:r>
              <a:rPr lang="en-US" dirty="0" smtClean="0"/>
              <a:t>  - Orbital motion  </a:t>
            </a:r>
          </a:p>
          <a:p>
            <a:r>
              <a:rPr lang="en-US" dirty="0" smtClean="0"/>
              <a:t>  - Form Factors</a:t>
            </a:r>
          </a:p>
          <a:p>
            <a:r>
              <a:rPr lang="en-US" dirty="0" smtClean="0"/>
              <a:t>  - Magnetic Moment</a:t>
            </a:r>
          </a:p>
        </p:txBody>
      </p:sp>
      <p:sp>
        <p:nvSpPr>
          <p:cNvPr id="14" name="Oval 13"/>
          <p:cNvSpPr/>
          <p:nvPr/>
        </p:nvSpPr>
        <p:spPr>
          <a:xfrm>
            <a:off x="5710931" y="4286729"/>
            <a:ext cx="3359356" cy="21812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4175" y="4708854"/>
            <a:ext cx="2712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Color charge density</a:t>
            </a:r>
          </a:p>
          <a:p>
            <a:r>
              <a:rPr lang="en-US" dirty="0"/>
              <a:t> </a:t>
            </a:r>
            <a:r>
              <a:rPr lang="en-US" dirty="0" smtClean="0"/>
              <a:t>  -  Nucleon tomography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0000"/>
                </a:solidFill>
              </a:rPr>
              <a:t> - 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iffractive physics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-  Gluon saturation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-  Color force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538" y="4353979"/>
            <a:ext cx="3210560" cy="216552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9421" y="4799569"/>
            <a:ext cx="22108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Hadronization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pin</a:t>
            </a:r>
            <a:r>
              <a:rPr lang="en-US" dirty="0"/>
              <a:t>-orbit </a:t>
            </a:r>
            <a:r>
              <a:rPr lang="en-US" dirty="0" smtClean="0"/>
              <a:t>effects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en-US" dirty="0" smtClean="0"/>
              <a:t>arton energy loss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  </a:t>
            </a:r>
            <a:r>
              <a:rPr lang="en-US" dirty="0" smtClean="0">
                <a:solidFill>
                  <a:srgbClr val="000000"/>
                </a:solidFill>
              </a:rPr>
              <a:t> Jet </a:t>
            </a:r>
            <a:r>
              <a:rPr lang="en-US" dirty="0">
                <a:solidFill>
                  <a:srgbClr val="000000"/>
                </a:solidFill>
              </a:rPr>
              <a:t>quenching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54358" y="2067515"/>
            <a:ext cx="2173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Parton Correlations</a:t>
            </a:r>
          </a:p>
          <a:p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dirty="0" err="1" smtClean="0"/>
              <a:t>dPDFs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Short range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0000"/>
                </a:solidFill>
              </a:rPr>
              <a:t> - MPI</a:t>
            </a:r>
          </a:p>
          <a:p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88494" y="-85271"/>
            <a:ext cx="54212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The Strong Force Confined Universe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4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633" y="1213884"/>
            <a:ext cx="7312696" cy="5113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491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49633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726637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ight Triangle 1"/>
          <p:cNvSpPr/>
          <p:nvPr/>
        </p:nvSpPr>
        <p:spPr>
          <a:xfrm>
            <a:off x="2375489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21491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75489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258174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59649" y="3671217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08849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55005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134159"/>
              </p:ext>
            </p:extLst>
          </p:nvPr>
        </p:nvGraphicFramePr>
        <p:xfrm>
          <a:off x="1595049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4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5049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635536"/>
              </p:ext>
            </p:extLst>
          </p:nvPr>
        </p:nvGraphicFramePr>
        <p:xfrm>
          <a:off x="544050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4050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354459"/>
              </p:ext>
            </p:extLst>
          </p:nvPr>
        </p:nvGraphicFramePr>
        <p:xfrm>
          <a:off x="2478272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6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78272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421057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298115"/>
              </p:ext>
            </p:extLst>
          </p:nvPr>
        </p:nvGraphicFramePr>
        <p:xfrm>
          <a:off x="1625067" y="2806700"/>
          <a:ext cx="91916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" name="Equation" r:id="rId11" imgW="609600" imgH="254000" progId="Equation.3">
                  <p:embed/>
                </p:oleObj>
              </mc:Choice>
              <mc:Fallback>
                <p:oleObj name="Equation" r:id="rId11" imgW="609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25067" y="2806700"/>
                        <a:ext cx="919162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361652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977169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1015033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1086059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586264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266156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314512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409002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03558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24851" y="-85271"/>
            <a:ext cx="394844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The 3D Nucleon Structure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13971" y="83034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Confinement Scale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651852" y="2899826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821166">
            <a:off x="6550246" y="5489102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297319" y="2020332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304184" y="2899826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6049512" y="2058713"/>
            <a:ext cx="436247" cy="369332"/>
            <a:chOff x="6026548" y="1194323"/>
            <a:chExt cx="436247" cy="369332"/>
          </a:xfrm>
        </p:grpSpPr>
        <p:sp>
          <p:nvSpPr>
            <p:cNvPr id="58" name="TextBox 57"/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5973997" y="2986845"/>
            <a:ext cx="449209" cy="369332"/>
            <a:chOff x="6026548" y="1194323"/>
            <a:chExt cx="449209" cy="369332"/>
          </a:xfrm>
        </p:grpSpPr>
        <p:sp>
          <p:nvSpPr>
            <p:cNvPr id="62" name="TextBox 61"/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6737223" y="1712555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42938" y="3237927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66" name="Right Arrow 65"/>
          <p:cNvSpPr/>
          <p:nvPr/>
        </p:nvSpPr>
        <p:spPr>
          <a:xfrm rot="1551024">
            <a:off x="7515103" y="4306968"/>
            <a:ext cx="640009" cy="36764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8153749" y="4152533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6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47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0594" y="1682044"/>
            <a:ext cx="4131349" cy="883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6872" y="1114088"/>
            <a:ext cx="62089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Parton </a:t>
            </a:r>
            <a:r>
              <a:rPr lang="en-US" sz="1600" dirty="0" smtClean="0"/>
              <a:t>kinematics and flavor from observed hadron kinematics and type </a:t>
            </a:r>
          </a:p>
          <a:p>
            <a:endParaRPr lang="en-US" sz="1200" dirty="0" smtClean="0"/>
          </a:p>
          <a:p>
            <a:r>
              <a:rPr lang="en-US" sz="1600" dirty="0" smtClean="0"/>
              <a:t>Access to:</a:t>
            </a:r>
            <a:endParaRPr lang="en-US" sz="1600" dirty="0" smtClean="0"/>
          </a:p>
          <a:p>
            <a:r>
              <a:rPr lang="en-US" sz="1600" dirty="0"/>
              <a:t>3D momentum and spin-orbit effect: </a:t>
            </a:r>
            <a:endParaRPr lang="en-US" sz="1600" dirty="0" smtClean="0"/>
          </a:p>
          <a:p>
            <a:endParaRPr lang="en-US" sz="1200" dirty="0" smtClean="0"/>
          </a:p>
          <a:p>
            <a:r>
              <a:rPr lang="en-US" sz="1600" dirty="0" smtClean="0"/>
              <a:t>Distribution and fragmentation convoluted: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352" y="3093557"/>
            <a:ext cx="4583669" cy="3054118"/>
          </a:xfrm>
          <a:prstGeom prst="rect">
            <a:avLst/>
          </a:prstGeom>
        </p:spPr>
      </p:pic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2" y="2971265"/>
            <a:ext cx="3520252" cy="3255529"/>
          </a:xfrm>
          <a:prstGeom prst="rect">
            <a:avLst/>
          </a:prstGeom>
        </p:spPr>
      </p:pic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326872" y="2858903"/>
            <a:ext cx="3836847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165600" y="2858903"/>
            <a:ext cx="4824119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837827"/>
              </p:ext>
            </p:extLst>
          </p:nvPr>
        </p:nvGraphicFramePr>
        <p:xfrm>
          <a:off x="4881850" y="1767963"/>
          <a:ext cx="3976596" cy="788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6" imgW="1981200" imgH="393700" progId="Equation.3">
                  <p:embed/>
                </p:oleObj>
              </mc:Choice>
              <mc:Fallback>
                <p:oleObj name="Equation" r:id="rId6" imgW="198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850" y="1767963"/>
                        <a:ext cx="3976596" cy="78879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15521" y="-85271"/>
            <a:ext cx="21671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SIDIS &amp; TMDs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Flavor Sensitive Instruments, 24</a:t>
            </a:r>
            <a:r>
              <a:rPr lang="en-US" sz="1200" baseline="30000" dirty="0">
                <a:solidFill>
                  <a:schemeClr val="bg1"/>
                </a:solidFill>
              </a:rPr>
              <a:t>5</a:t>
            </a:r>
            <a:r>
              <a:rPr lang="en-US" sz="1200" baseline="30000" dirty="0" smtClean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 October 2019, Bologna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7936" y="623335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TMDs: Transverse Momentum Parton </a:t>
            </a:r>
            <a:r>
              <a:rPr lang="en-US" b="1" dirty="0" smtClean="0">
                <a:solidFill>
                  <a:srgbClr val="0000FF"/>
                </a:solidFill>
              </a:rPr>
              <a:t>Distributions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0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57822</TotalTime>
  <Words>3564</Words>
  <Application>Microsoft Macintosh PowerPoint</Application>
  <PresentationFormat>On-screen Show (4:3)</PresentationFormat>
  <Paragraphs>872</Paragraphs>
  <Slides>58</Slides>
  <Notes>56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1141</cp:revision>
  <dcterms:created xsi:type="dcterms:W3CDTF">2012-03-30T13:12:09Z</dcterms:created>
  <dcterms:modified xsi:type="dcterms:W3CDTF">2019-10-25T07:50:55Z</dcterms:modified>
</cp:coreProperties>
</file>