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884" r:id="rId2"/>
    <p:sldId id="624" r:id="rId3"/>
    <p:sldId id="925" r:id="rId4"/>
    <p:sldId id="926" r:id="rId5"/>
    <p:sldId id="927" r:id="rId6"/>
    <p:sldId id="910" r:id="rId7"/>
    <p:sldId id="895" r:id="rId8"/>
    <p:sldId id="616" r:id="rId9"/>
    <p:sldId id="907" r:id="rId10"/>
    <p:sldId id="922" r:id="rId11"/>
    <p:sldId id="929" r:id="rId12"/>
    <p:sldId id="899" r:id="rId13"/>
    <p:sldId id="900" r:id="rId14"/>
    <p:sldId id="618" r:id="rId15"/>
    <p:sldId id="915" r:id="rId16"/>
    <p:sldId id="670" r:id="rId17"/>
    <p:sldId id="669" r:id="rId18"/>
    <p:sldId id="923" r:id="rId19"/>
    <p:sldId id="663" r:id="rId20"/>
    <p:sldId id="91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5F701"/>
    <a:srgbClr val="E424EA"/>
    <a:srgbClr val="FCBA78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30" autoAdjust="0"/>
    <p:restoredTop sz="98088" autoAdjust="0"/>
  </p:normalViewPr>
  <p:slideViewPr>
    <p:cSldViewPr snapToGrid="0" snapToObjects="1">
      <p:cViewPr varScale="1">
        <p:scale>
          <a:sx n="128" d="100"/>
          <a:sy n="128" d="100"/>
        </p:scale>
        <p:origin x="20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5/8/22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5/8/22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66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Fare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immagine</a:t>
            </a:r>
            <a:r>
              <a:rPr lang="en-US" dirty="0"/>
              <a:t> del PMT </a:t>
            </a:r>
            <a:r>
              <a:rPr lang="en-US" dirty="0" err="1"/>
              <a:t>sulla</a:t>
            </a:r>
            <a:r>
              <a:rPr lang="en-US" dirty="0"/>
              <a:t> </a:t>
            </a:r>
            <a:r>
              <a:rPr lang="en-US" dirty="0" err="1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31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Fare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immagine</a:t>
            </a:r>
            <a:r>
              <a:rPr lang="en-US" dirty="0"/>
              <a:t> del PMT </a:t>
            </a:r>
            <a:r>
              <a:rPr lang="en-US" dirty="0" err="1"/>
              <a:t>sulla</a:t>
            </a:r>
            <a:r>
              <a:rPr lang="en-US" dirty="0"/>
              <a:t> </a:t>
            </a:r>
            <a:r>
              <a:rPr lang="en-US" dirty="0" err="1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0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Fare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immagine</a:t>
            </a:r>
            <a:r>
              <a:rPr lang="en-US" dirty="0"/>
              <a:t> del PMT </a:t>
            </a:r>
            <a:r>
              <a:rPr lang="en-US" dirty="0" err="1"/>
              <a:t>sulla</a:t>
            </a:r>
            <a:r>
              <a:rPr lang="en-US" dirty="0"/>
              <a:t> </a:t>
            </a:r>
            <a:r>
              <a:rPr lang="en-US" dirty="0" err="1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32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Fare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immagine</a:t>
            </a:r>
            <a:r>
              <a:rPr lang="en-US" dirty="0"/>
              <a:t> del PMT </a:t>
            </a:r>
            <a:r>
              <a:rPr lang="en-US" dirty="0" err="1"/>
              <a:t>sulla</a:t>
            </a:r>
            <a:r>
              <a:rPr lang="en-US" dirty="0"/>
              <a:t> </a:t>
            </a:r>
            <a:r>
              <a:rPr lang="en-US" dirty="0" err="1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15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Fare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immagine</a:t>
            </a:r>
            <a:r>
              <a:rPr lang="en-US" dirty="0"/>
              <a:t> del PMT </a:t>
            </a:r>
            <a:r>
              <a:rPr lang="en-US" dirty="0" err="1"/>
              <a:t>sulla</a:t>
            </a:r>
            <a:r>
              <a:rPr lang="en-US" dirty="0"/>
              <a:t> </a:t>
            </a:r>
            <a:r>
              <a:rPr lang="en-US" dirty="0" err="1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86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08/05/22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08/05/22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08/05/22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08/05/22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08/05/22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08/05/22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08/05/22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08/05/22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08/05/22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08/05/22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08/05/22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08/05/22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2.png"/><Relationship Id="rId4" Type="http://schemas.openxmlformats.org/officeDocument/2006/relationships/image" Target="../media/image4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tiff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5" name="Rectangle 14"/>
          <p:cNvSpPr/>
          <p:nvPr/>
        </p:nvSpPr>
        <p:spPr>
          <a:xfrm>
            <a:off x="2608375" y="1518732"/>
            <a:ext cx="3675493" cy="63094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500" dirty="0">
                <a:ln w="1905"/>
                <a:solidFill>
                  <a:schemeClr val="accent1">
                    <a:lumMod val="75000"/>
                  </a:schemeClr>
                </a:solidFill>
                <a:latin typeface="Calibri"/>
              </a:rPr>
              <a:t>Dual-Radiator RICH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AC92A3-52C2-364E-AFCC-F804E661DDED}"/>
              </a:ext>
            </a:extLst>
          </p:cNvPr>
          <p:cNvSpPr txBox="1"/>
          <p:nvPr/>
        </p:nvSpPr>
        <p:spPr>
          <a:xfrm>
            <a:off x="2954958" y="2909071"/>
            <a:ext cx="2982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Marco Contalbrigo – INFN Ferrara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0AAD6A-CB83-6545-9265-8311D39096FB}"/>
              </a:ext>
            </a:extLst>
          </p:cNvPr>
          <p:cNvSpPr txBox="1"/>
          <p:nvPr/>
        </p:nvSpPr>
        <p:spPr>
          <a:xfrm>
            <a:off x="2309913" y="5669493"/>
            <a:ext cx="427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EIC eRD102 Meeting </a:t>
            </a:r>
            <a:r>
              <a:rPr lang="en-IT" dirty="0"/>
              <a:t>-  7</a:t>
            </a:r>
            <a:r>
              <a:rPr lang="en-IT" baseline="30000" dirty="0"/>
              <a:t>nd</a:t>
            </a:r>
            <a:r>
              <a:rPr lang="en-IT" dirty="0"/>
              <a:t> September 2021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128744-B451-C74C-86C5-F3281D96F189}"/>
              </a:ext>
            </a:extLst>
          </p:cNvPr>
          <p:cNvCxnSpPr/>
          <p:nvPr/>
        </p:nvCxnSpPr>
        <p:spPr>
          <a:xfrm flipV="1">
            <a:off x="458880" y="5471727"/>
            <a:ext cx="8062268" cy="5334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A23428A-A61A-684D-8A4E-7B9CC7B666D3}"/>
              </a:ext>
            </a:extLst>
          </p:cNvPr>
          <p:cNvCxnSpPr/>
          <p:nvPr/>
        </p:nvCxnSpPr>
        <p:spPr>
          <a:xfrm flipV="1">
            <a:off x="458880" y="6155959"/>
            <a:ext cx="8062268" cy="5334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D18B3EE-F2B8-4C41-ACE7-3CFD72CD32A8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239B338-7080-5247-AC69-4BAB7CBF29B2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Datumsplatzhalter 5">
            <a:extLst>
              <a:ext uri="{FF2B5EF4-FFF2-40B4-BE49-F238E27FC236}">
                <a16:creationId xmlns:a16="http://schemas.microsoft.com/office/drawing/2014/main" id="{35BB7FBA-20A7-2446-A900-18AC948849C1}"/>
              </a:ext>
            </a:extLst>
          </p:cNvPr>
          <p:cNvSpPr txBox="1">
            <a:spLocks noGrp="1"/>
          </p:cNvSpPr>
          <p:nvPr/>
        </p:nvSpPr>
        <p:spPr>
          <a:xfrm>
            <a:off x="330634" y="652296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>
            <a:extLst>
              <a:ext uri="{FF2B5EF4-FFF2-40B4-BE49-F238E27FC236}">
                <a16:creationId xmlns:a16="http://schemas.microsoft.com/office/drawing/2014/main" id="{E8381DA3-2B84-E94F-87D9-E1C17D985034}"/>
              </a:ext>
            </a:extLst>
          </p:cNvPr>
          <p:cNvSpPr txBox="1">
            <a:spLocks noGrp="1"/>
          </p:cNvSpPr>
          <p:nvPr/>
        </p:nvSpPr>
        <p:spPr>
          <a:xfrm>
            <a:off x="1736556" y="65040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7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304979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047C7C-0535-B940-9015-E9964D3A4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470" y="4163276"/>
            <a:ext cx="3213100" cy="2413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EB999-4A7B-9945-80A6-AE5B8CA59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825" y="638992"/>
            <a:ext cx="25781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E689CC-B0FF-294A-A9D8-C1C9310CB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830" y="629526"/>
            <a:ext cx="2578100" cy="3429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251CCE-BC77-B24A-9742-53A9DE053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66" y="579624"/>
            <a:ext cx="3187700" cy="4254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516326C-F7DB-B642-B469-BE5385550BBD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8E9E31-1B04-8343-9B68-16147CB781E1}"/>
              </a:ext>
            </a:extLst>
          </p:cNvPr>
          <p:cNvSpPr/>
          <p:nvPr/>
        </p:nvSpPr>
        <p:spPr>
          <a:xfrm>
            <a:off x="3238232" y="-51651"/>
            <a:ext cx="2521845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dirty="0">
                <a:ln w="1905"/>
                <a:solidFill>
                  <a:schemeClr val="bg1"/>
                </a:solidFill>
                <a:latin typeface="Calibri"/>
              </a:rPr>
              <a:t>Ancillary Systems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C0125B-1E9B-5348-985F-077528B52AF4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Foliennummernplatzhalter 6">
            <a:extLst>
              <a:ext uri="{FF2B5EF4-FFF2-40B4-BE49-F238E27FC236}">
                <a16:creationId xmlns:a16="http://schemas.microsoft.com/office/drawing/2014/main" id="{3AD2AE73-6A48-6E48-9882-C2AB2D3DBE1D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Datumsplatzhalter 5">
            <a:extLst>
              <a:ext uri="{FF2B5EF4-FFF2-40B4-BE49-F238E27FC236}">
                <a16:creationId xmlns:a16="http://schemas.microsoft.com/office/drawing/2014/main" id="{57DCB8D4-BE30-8546-901A-80469E901D0F}"/>
              </a:ext>
            </a:extLst>
          </p:cNvPr>
          <p:cNvSpPr txBox="1">
            <a:spLocks noGrp="1"/>
          </p:cNvSpPr>
          <p:nvPr/>
        </p:nvSpPr>
        <p:spPr>
          <a:xfrm>
            <a:off x="330634" y="652296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Fußzeilenplatzhalter 7">
            <a:extLst>
              <a:ext uri="{FF2B5EF4-FFF2-40B4-BE49-F238E27FC236}">
                <a16:creationId xmlns:a16="http://schemas.microsoft.com/office/drawing/2014/main" id="{218F8907-D70C-B446-A460-EBB1EA253B39}"/>
              </a:ext>
            </a:extLst>
          </p:cNvPr>
          <p:cNvSpPr txBox="1">
            <a:spLocks noGrp="1"/>
          </p:cNvSpPr>
          <p:nvPr/>
        </p:nvSpPr>
        <p:spPr>
          <a:xfrm>
            <a:off x="1736556" y="65040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7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1F564E-9FAC-704B-B0D2-BD7C498E2486}"/>
              </a:ext>
            </a:extLst>
          </p:cNvPr>
          <p:cNvSpPr txBox="1"/>
          <p:nvPr/>
        </p:nvSpPr>
        <p:spPr>
          <a:xfrm>
            <a:off x="3953034" y="5727508"/>
            <a:ext cx="1717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Detector box for</a:t>
            </a:r>
          </a:p>
          <a:p>
            <a:r>
              <a:rPr lang="en-IT" dirty="0"/>
              <a:t> irradiated SiPM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170F39-C436-8A4B-9420-1820077753D6}"/>
              </a:ext>
            </a:extLst>
          </p:cNvPr>
          <p:cNvSpPr txBox="1"/>
          <p:nvPr/>
        </p:nvSpPr>
        <p:spPr>
          <a:xfrm>
            <a:off x="255998" y="4834020"/>
            <a:ext cx="1346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Vacuum test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59CAAC2-9654-F445-BCD7-6BCE29D9B0D7}"/>
              </a:ext>
            </a:extLst>
          </p:cNvPr>
          <p:cNvSpPr txBox="1"/>
          <p:nvPr/>
        </p:nvSpPr>
        <p:spPr>
          <a:xfrm>
            <a:off x="3883755" y="4161452"/>
            <a:ext cx="159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Cooling system</a:t>
            </a:r>
          </a:p>
        </p:txBody>
      </p:sp>
    </p:spTree>
    <p:extLst>
      <p:ext uri="{BB962C8B-B14F-4D97-AF65-F5344CB8AC3E}">
        <p14:creationId xmlns:p14="http://schemas.microsoft.com/office/powerpoint/2010/main" val="2301290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hart, line chart&#10;&#10;Description automatically generated">
            <a:extLst>
              <a:ext uri="{FF2B5EF4-FFF2-40B4-BE49-F238E27FC236}">
                <a16:creationId xmlns:a16="http://schemas.microsoft.com/office/drawing/2014/main" id="{A91CFF17-0220-364A-9845-5FE8BE471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583" y="3661530"/>
            <a:ext cx="2870200" cy="2781300"/>
          </a:xfrm>
          <a:prstGeom prst="rect">
            <a:avLst/>
          </a:prstGeom>
        </p:spPr>
      </p:pic>
      <p:pic>
        <p:nvPicPr>
          <p:cNvPr id="26" name="Picture 25" descr="Diagram&#10;&#10;Description automatically generated with low confidence">
            <a:extLst>
              <a:ext uri="{FF2B5EF4-FFF2-40B4-BE49-F238E27FC236}">
                <a16:creationId xmlns:a16="http://schemas.microsoft.com/office/drawing/2014/main" id="{36304A43-A22E-1245-8AD4-300760C1E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844" y="3669164"/>
            <a:ext cx="2146300" cy="2819400"/>
          </a:xfrm>
          <a:prstGeom prst="rect">
            <a:avLst/>
          </a:prstGeom>
        </p:spPr>
      </p:pic>
      <p:pic>
        <p:nvPicPr>
          <p:cNvPr id="24" name="Picture 23" descr="A picture containing text, indoor, floor, office&#10;&#10;Description automatically generated">
            <a:extLst>
              <a:ext uri="{FF2B5EF4-FFF2-40B4-BE49-F238E27FC236}">
                <a16:creationId xmlns:a16="http://schemas.microsoft.com/office/drawing/2014/main" id="{09099211-D3C6-D041-8E14-A47606878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12" y="3702979"/>
            <a:ext cx="2552700" cy="2819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E137C4-B37D-7E48-A915-6FB06AF06F19}"/>
              </a:ext>
            </a:extLst>
          </p:cNvPr>
          <p:cNvSpPr/>
          <p:nvPr/>
        </p:nvSpPr>
        <p:spPr>
          <a:xfrm>
            <a:off x="228598" y="3582932"/>
            <a:ext cx="1989423" cy="29541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2" name="Picture 11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47736F54-73DF-FB48-BF36-36EF6A0F6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65" y="4090550"/>
            <a:ext cx="1917699" cy="2400299"/>
          </a:xfrm>
          <a:prstGeom prst="rect">
            <a:avLst/>
          </a:prstGeom>
        </p:spPr>
      </p:pic>
      <p:pic>
        <p:nvPicPr>
          <p:cNvPr id="14" name="Picture 13" descr="A picture containing text, indoor, ceiling&#10;&#10;Description automatically generated">
            <a:extLst>
              <a:ext uri="{FF2B5EF4-FFF2-40B4-BE49-F238E27FC236}">
                <a16:creationId xmlns:a16="http://schemas.microsoft.com/office/drawing/2014/main" id="{9C74F011-C62A-CE4A-9403-457B4C1EB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106" y="573857"/>
            <a:ext cx="3987800" cy="2971800"/>
          </a:xfrm>
          <a:prstGeom prst="rect">
            <a:avLst/>
          </a:prstGeom>
        </p:spPr>
      </p:pic>
      <p:pic>
        <p:nvPicPr>
          <p:cNvPr id="18" name="Picture 1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4D5AC65-77A2-994A-BB72-C67DC254F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9383" y="577397"/>
            <a:ext cx="3035300" cy="29083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873135" y="-42760"/>
            <a:ext cx="3504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SiPM</a:t>
            </a:r>
            <a:r>
              <a:rPr lang="en-US" sz="2400" dirty="0">
                <a:solidFill>
                  <a:schemeClr val="bg1"/>
                </a:solidFill>
              </a:rPr>
              <a:t> Irradiation Campaign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936853-CF08-7244-9515-77D9A36B40E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Foliennummernplatzhalter 6">
            <a:extLst>
              <a:ext uri="{FF2B5EF4-FFF2-40B4-BE49-F238E27FC236}">
                <a16:creationId xmlns:a16="http://schemas.microsoft.com/office/drawing/2014/main" id="{57E36BB0-F611-824F-8897-F08E41E926AE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32F833-5E07-0940-A9B3-2638BDFCB57F}"/>
              </a:ext>
            </a:extLst>
          </p:cNvPr>
          <p:cNvSpPr txBox="1"/>
          <p:nvPr/>
        </p:nvSpPr>
        <p:spPr>
          <a:xfrm>
            <a:off x="187773" y="665814"/>
            <a:ext cx="8324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TIFPA</a:t>
            </a:r>
          </a:p>
          <a:p>
            <a:r>
              <a:rPr lang="en-GB" dirty="0"/>
              <a:t>P</a:t>
            </a:r>
            <a:r>
              <a:rPr lang="en-IT" dirty="0"/>
              <a:t>roton</a:t>
            </a:r>
          </a:p>
          <a:p>
            <a:r>
              <a:rPr lang="en-IT" dirty="0"/>
              <a:t>Beam</a:t>
            </a:r>
          </a:p>
          <a:p>
            <a:r>
              <a:rPr lang="en-IT" dirty="0"/>
              <a:t>Facility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B29AA4-D53F-B043-B189-B07A1EDB113E}"/>
              </a:ext>
            </a:extLst>
          </p:cNvPr>
          <p:cNvSpPr txBox="1"/>
          <p:nvPr/>
        </p:nvSpPr>
        <p:spPr>
          <a:xfrm>
            <a:off x="159657" y="2225868"/>
            <a:ext cx="12907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Collimated </a:t>
            </a:r>
          </a:p>
          <a:p>
            <a:r>
              <a:rPr lang="en-US" dirty="0"/>
              <a:t>Beam </a:t>
            </a:r>
          </a:p>
          <a:p>
            <a:r>
              <a:rPr lang="en-US" dirty="0"/>
              <a:t>10</a:t>
            </a:r>
            <a:r>
              <a:rPr lang="en-US" baseline="30000" dirty="0"/>
              <a:t>9</a:t>
            </a:r>
            <a:r>
              <a:rPr lang="en-US" dirty="0"/>
              <a:t>-10</a:t>
            </a:r>
            <a:r>
              <a:rPr lang="en-US" baseline="30000" dirty="0"/>
              <a:t>11</a:t>
            </a:r>
            <a:r>
              <a:rPr lang="en-US" dirty="0"/>
              <a:t>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endParaRPr lang="en-IT" baseline="-25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71D098-C4FF-5C45-A8EB-DFB265484CD7}"/>
              </a:ext>
            </a:extLst>
          </p:cNvPr>
          <p:cNvGrpSpPr/>
          <p:nvPr/>
        </p:nvGrpSpPr>
        <p:grpSpPr>
          <a:xfrm>
            <a:off x="6387256" y="802282"/>
            <a:ext cx="2305464" cy="1897708"/>
            <a:chOff x="3251442" y="3812371"/>
            <a:chExt cx="2305464" cy="189770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4B2E7B-0CF8-4048-A041-87BCDB63B051}"/>
                </a:ext>
              </a:extLst>
            </p:cNvPr>
            <p:cNvSpPr/>
            <p:nvPr/>
          </p:nvSpPr>
          <p:spPr>
            <a:xfrm>
              <a:off x="4094922" y="5406887"/>
              <a:ext cx="1461984" cy="303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E4089A-42A0-7F48-A74D-F6EDFEA54DD2}"/>
                </a:ext>
              </a:extLst>
            </p:cNvPr>
            <p:cNvSpPr txBox="1"/>
            <p:nvPr/>
          </p:nvSpPr>
          <p:spPr>
            <a:xfrm>
              <a:off x="4292688" y="5004315"/>
              <a:ext cx="665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>
                  <a:solidFill>
                    <a:srgbClr val="C00000"/>
                  </a:solidFill>
                </a:rPr>
                <a:t>Before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849B4B-A29C-2547-AC41-9A89C5C023DC}"/>
                </a:ext>
              </a:extLst>
            </p:cNvPr>
            <p:cNvSpPr txBox="1"/>
            <p:nvPr/>
          </p:nvSpPr>
          <p:spPr>
            <a:xfrm>
              <a:off x="3251442" y="3812371"/>
              <a:ext cx="5546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>
                  <a:solidFill>
                    <a:srgbClr val="00B050"/>
                  </a:solidFill>
                </a:rPr>
                <a:t>After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7B95FBB-9144-3A41-92D6-C03837529ED2}"/>
              </a:ext>
            </a:extLst>
          </p:cNvPr>
          <p:cNvSpPr txBox="1"/>
          <p:nvPr/>
        </p:nvSpPr>
        <p:spPr>
          <a:xfrm>
            <a:off x="2218021" y="6214601"/>
            <a:ext cx="1447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chemeClr val="bg1"/>
                </a:solidFill>
              </a:rPr>
              <a:t>Climate chamber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FA56E8-F350-7243-BC4C-1F98557FE582}"/>
              </a:ext>
            </a:extLst>
          </p:cNvPr>
          <p:cNvSpPr txBox="1"/>
          <p:nvPr/>
        </p:nvSpPr>
        <p:spPr>
          <a:xfrm>
            <a:off x="328798" y="3671819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Various SiPM</a:t>
            </a:r>
          </a:p>
        </p:txBody>
      </p:sp>
    </p:spTree>
    <p:extLst>
      <p:ext uri="{BB962C8B-B14F-4D97-AF65-F5344CB8AC3E}">
        <p14:creationId xmlns:p14="http://schemas.microsoft.com/office/powerpoint/2010/main" val="3682776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C1ECEC-F8BD-344B-B116-9D8CE3138042}"/>
              </a:ext>
            </a:extLst>
          </p:cNvPr>
          <p:cNvSpPr/>
          <p:nvPr/>
        </p:nvSpPr>
        <p:spPr>
          <a:xfrm>
            <a:off x="157773" y="657013"/>
            <a:ext cx="8810120" cy="55609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3784DA-F3E7-B944-95AF-83EFAD6B1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48" y="676562"/>
            <a:ext cx="8617704" cy="55048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D20FAB6-8CB2-234A-AC43-2165894D962A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61794FF5-D9F0-E546-9EFF-A2290EC6D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0B0B4932-DCCD-554F-8E1D-3A0A214A7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7997" y="6606393"/>
            <a:ext cx="3557660" cy="258330"/>
          </a:xfrm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Incontro</a:t>
            </a:r>
            <a:r>
              <a:rPr lang="en-US" dirty="0">
                <a:solidFill>
                  <a:srgbClr val="FFFFFF"/>
                </a:solidFill>
              </a:rPr>
              <a:t> ALICE-EIC, 23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July 2021</a:t>
            </a:r>
          </a:p>
        </p:txBody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92C72EDE-0BE0-5C48-B889-21FCB9F09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3393D-3771-0640-BB8E-9E272C95C2CD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C734FC-44D9-3A45-8C41-E7113F4ACAFF}"/>
              </a:ext>
            </a:extLst>
          </p:cNvPr>
          <p:cNvSpPr/>
          <p:nvPr/>
        </p:nvSpPr>
        <p:spPr>
          <a:xfrm>
            <a:off x="2786748" y="-51651"/>
            <a:ext cx="3424913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dirty="0" err="1">
                <a:ln w="1905"/>
                <a:solidFill>
                  <a:schemeClr val="bg1"/>
                </a:solidFill>
                <a:latin typeface="Calibri"/>
              </a:rPr>
              <a:t>SiPM</a:t>
            </a:r>
            <a:r>
              <a:rPr lang="en-US" sz="2600" dirty="0">
                <a:ln w="1905"/>
                <a:solidFill>
                  <a:schemeClr val="bg1"/>
                </a:solidFill>
                <a:latin typeface="Calibri"/>
              </a:rPr>
              <a:t> Radiation Damage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3F7BC0-23C1-9042-936E-E2AA9C132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4ADD8C-B4D4-B04B-A68A-74221AF14E43}"/>
              </a:ext>
            </a:extLst>
          </p:cNvPr>
          <p:cNvSpPr txBox="1"/>
          <p:nvPr/>
        </p:nvSpPr>
        <p:spPr>
          <a:xfrm>
            <a:off x="3506426" y="3887480"/>
            <a:ext cx="679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~ </a:t>
            </a:r>
            <a:r>
              <a:rPr lang="en-IT" sz="1600" b="1" dirty="0">
                <a:solidFill>
                  <a:srgbClr val="C00000"/>
                </a:solidFill>
              </a:rPr>
              <a:t>10</a:t>
            </a:r>
            <a:r>
              <a:rPr lang="en-IT" sz="1600" b="1" baseline="30000" dirty="0">
                <a:solidFill>
                  <a:srgbClr val="C00000"/>
                </a:solidFill>
              </a:rPr>
              <a:t>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95D18B-DD86-CF4E-9972-3A8E792930F9}"/>
              </a:ext>
            </a:extLst>
          </p:cNvPr>
          <p:cNvSpPr txBox="1"/>
          <p:nvPr/>
        </p:nvSpPr>
        <p:spPr>
          <a:xfrm>
            <a:off x="3506426" y="2729478"/>
            <a:ext cx="679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E424EA"/>
                </a:solidFill>
              </a:rPr>
              <a:t>~ </a:t>
            </a:r>
            <a:r>
              <a:rPr lang="en-IT" sz="1600" b="1" dirty="0">
                <a:solidFill>
                  <a:srgbClr val="E424EA"/>
                </a:solidFill>
              </a:rPr>
              <a:t>10</a:t>
            </a:r>
            <a:r>
              <a:rPr lang="en-IT" sz="1600" b="1" baseline="30000" dirty="0">
                <a:solidFill>
                  <a:srgbClr val="E424EA"/>
                </a:solidFill>
              </a:rPr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4169F7-6480-4F47-9465-AF185411FC44}"/>
              </a:ext>
            </a:extLst>
          </p:cNvPr>
          <p:cNvSpPr txBox="1"/>
          <p:nvPr/>
        </p:nvSpPr>
        <p:spPr>
          <a:xfrm>
            <a:off x="3575356" y="1865178"/>
            <a:ext cx="611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~ </a:t>
            </a:r>
            <a:r>
              <a:rPr lang="en-IT" sz="1600" b="1" dirty="0">
                <a:solidFill>
                  <a:srgbClr val="0070C0"/>
                </a:solidFill>
              </a:rPr>
              <a:t>10</a:t>
            </a:r>
            <a:r>
              <a:rPr lang="en-IT" sz="1600" b="1" baseline="30000" dirty="0"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3CD161-F3F2-584C-9738-CA2D42F3D2DA}"/>
              </a:ext>
            </a:extLst>
          </p:cNvPr>
          <p:cNvSpPr txBox="1"/>
          <p:nvPr/>
        </p:nvSpPr>
        <p:spPr>
          <a:xfrm>
            <a:off x="3540891" y="1062250"/>
            <a:ext cx="611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~ </a:t>
            </a:r>
            <a:r>
              <a:rPr lang="en-IT" sz="1600" b="1" dirty="0"/>
              <a:t>10</a:t>
            </a:r>
            <a:r>
              <a:rPr lang="en-IT" sz="1600" b="1" baseline="300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34330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6EA1550-176B-7B48-8B0B-4326D06DA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01" y="4048478"/>
            <a:ext cx="1524000" cy="2400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F1D900-6345-5843-A436-599055C82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742" y="1008909"/>
            <a:ext cx="4178300" cy="238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DCCFB6-759E-614A-95E7-560B38519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177" y="4075894"/>
            <a:ext cx="3873500" cy="2374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3000C7-3E9A-0F45-9F36-3BF8E5949880}"/>
              </a:ext>
            </a:extLst>
          </p:cNvPr>
          <p:cNvSpPr txBox="1"/>
          <p:nvPr/>
        </p:nvSpPr>
        <p:spPr>
          <a:xfrm>
            <a:off x="371835" y="523030"/>
            <a:ext cx="4127348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>
                <a:solidFill>
                  <a:srgbClr val="C00000"/>
                </a:solidFill>
              </a:rPr>
              <a:t>Custom readout solutions</a:t>
            </a:r>
            <a:r>
              <a:rPr lang="en-IT" sz="1600" dirty="0">
                <a:solidFill>
                  <a:srgbClr val="C00000"/>
                </a:solidFill>
              </a:rPr>
              <a:t>: </a:t>
            </a:r>
          </a:p>
          <a:p>
            <a:r>
              <a:rPr lang="en-IT" sz="1600" dirty="0"/>
              <a:t>ToT readout bsed on </a:t>
            </a:r>
          </a:p>
          <a:p>
            <a:endParaRPr lang="en-IT" sz="1000" dirty="0"/>
          </a:p>
          <a:p>
            <a:r>
              <a:rPr lang="en-IT" sz="1600" dirty="0"/>
              <a:t>ALCOR (F/E) + ARCADIA (DAQ)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 sz="1600" dirty="0"/>
              <a:t>500 kHz per channel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 sz="1600" dirty="0"/>
              <a:t>50 ps time binning </a:t>
            </a:r>
          </a:p>
          <a:p>
            <a:pPr marL="285750" indent="-285750">
              <a:buFont typeface="Wingdings" pitchFamily="2" charset="2"/>
              <a:buChar char="Ø"/>
            </a:pPr>
            <a:endParaRPr lang="en-IT" sz="1000" dirty="0"/>
          </a:p>
          <a:p>
            <a:r>
              <a:rPr lang="en-GB" sz="1600" dirty="0" err="1"/>
              <a:t>AIDAinnova</a:t>
            </a:r>
            <a:r>
              <a:rPr lang="en-GB" sz="1600" dirty="0"/>
              <a:t> engineering run: RD_FCC - EIC_NET</a:t>
            </a:r>
            <a:endParaRPr lang="en-IT" sz="1600" dirty="0"/>
          </a:p>
          <a:p>
            <a:pPr marL="285750" indent="-285750">
              <a:buFont typeface="Wingdings" pitchFamily="2" charset="2"/>
              <a:buChar char="Ø"/>
            </a:pPr>
            <a:endParaRPr lang="en-IT" sz="1600" dirty="0"/>
          </a:p>
          <a:p>
            <a:r>
              <a:rPr lang="en-IT" sz="1600" dirty="0"/>
              <a:t>Investigate:</a:t>
            </a:r>
          </a:p>
          <a:p>
            <a:endParaRPr lang="en-IT" sz="1000" dirty="0"/>
          </a:p>
          <a:p>
            <a:r>
              <a:rPr lang="en-IT" sz="1600" dirty="0"/>
              <a:t>        -  coupling with sensor </a:t>
            </a:r>
          </a:p>
          <a:p>
            <a:r>
              <a:rPr lang="en-IT" sz="1600" dirty="0"/>
              <a:t>        -  discriminating and TDC logic</a:t>
            </a:r>
          </a:p>
          <a:p>
            <a:r>
              <a:rPr lang="en-IT" sz="1600" dirty="0"/>
              <a:t>        -  timing performance</a:t>
            </a:r>
          </a:p>
          <a:p>
            <a:r>
              <a:rPr lang="en-IT" sz="1600" dirty="0"/>
              <a:t>        -  streaming readout</a:t>
            </a:r>
          </a:p>
          <a:p>
            <a:r>
              <a:rPr lang="en-IT" sz="1600" dirty="0"/>
              <a:t>        -  ………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65C8B8-79D3-6844-8C3F-62487C92A190}"/>
              </a:ext>
            </a:extLst>
          </p:cNvPr>
          <p:cNvSpPr txBox="1"/>
          <p:nvPr/>
        </p:nvSpPr>
        <p:spPr>
          <a:xfrm>
            <a:off x="4921567" y="3658249"/>
            <a:ext cx="3263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SiPM</a:t>
            </a:r>
            <a:r>
              <a:rPr lang="en-US" sz="1600" dirty="0"/>
              <a:t> carrier to ALCOR adapter board</a:t>
            </a:r>
            <a:endParaRPr lang="en-IT" sz="1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AE2905-2817-8143-8F5B-1060F50954BE}"/>
              </a:ext>
            </a:extLst>
          </p:cNvPr>
          <p:cNvSpPr txBox="1"/>
          <p:nvPr/>
        </p:nvSpPr>
        <p:spPr>
          <a:xfrm>
            <a:off x="4797742" y="575845"/>
            <a:ext cx="1643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ALCOR test board</a:t>
            </a:r>
            <a:endParaRPr lang="en-IT" sz="16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464901-2CB4-CF47-911A-C9C7B25497B0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A9D04CC7-9095-2A42-B335-03799514A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32D8269A-09F7-8943-9835-7DCFBA71F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D9CADB-5598-DE48-9DA2-3A60CB2CF418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51A94E-34EA-D64C-BAE1-1F93CB01E909}"/>
              </a:ext>
            </a:extLst>
          </p:cNvPr>
          <p:cNvSpPr/>
          <p:nvPr/>
        </p:nvSpPr>
        <p:spPr>
          <a:xfrm>
            <a:off x="2720491" y="-51651"/>
            <a:ext cx="3557385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dirty="0">
                <a:ln w="1905"/>
                <a:solidFill>
                  <a:schemeClr val="bg1"/>
                </a:solidFill>
                <a:latin typeface="Calibri"/>
              </a:rPr>
              <a:t>Readout Electronics R&amp;D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23EB287-E886-1F4A-98E0-4FB2D9BAF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F0F594-56D7-A84B-933B-5D385EA631DC}"/>
              </a:ext>
            </a:extLst>
          </p:cNvPr>
          <p:cNvSpPr txBox="1"/>
          <p:nvPr/>
        </p:nvSpPr>
        <p:spPr>
          <a:xfrm>
            <a:off x="157773" y="6131905"/>
            <a:ext cx="641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KC705</a:t>
            </a:r>
          </a:p>
        </p:txBody>
      </p:sp>
      <p:sp>
        <p:nvSpPr>
          <p:cNvPr id="25" name="Fußzeilenplatzhalter 7">
            <a:extLst>
              <a:ext uri="{FF2B5EF4-FFF2-40B4-BE49-F238E27FC236}">
                <a16:creationId xmlns:a16="http://schemas.microsoft.com/office/drawing/2014/main" id="{B31ACE9A-87D8-154A-947E-04EE2392347E}"/>
              </a:ext>
            </a:extLst>
          </p:cNvPr>
          <p:cNvSpPr txBox="1">
            <a:spLocks noGrp="1"/>
          </p:cNvSpPr>
          <p:nvPr/>
        </p:nvSpPr>
        <p:spPr>
          <a:xfrm>
            <a:off x="1736556" y="65040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7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02348F-8451-A54E-8ACE-5D801F0CA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8363" y="4050818"/>
            <a:ext cx="2677695" cy="241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27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83821" y="772158"/>
          <a:ext cx="8961120" cy="5496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3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26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Component</a:t>
                      </a:r>
                      <a:endParaRPr lang="en-US" sz="14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Function</a:t>
                      </a:r>
                      <a:endParaRPr lang="en-US" sz="14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Specs/Requirements</a:t>
                      </a:r>
                      <a:endParaRPr lang="en-US" sz="14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Critical Issues / Comments</a:t>
                      </a:r>
                      <a:endParaRPr lang="en-US" sz="1400" dirty="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sz="1400" dirty="0"/>
                    </a:p>
                    <a:p>
                      <a:r>
                        <a:rPr lang="it-IT" sz="1400" b="1" dirty="0" err="1"/>
                        <a:t>Mechanics</a:t>
                      </a:r>
                      <a:endParaRPr lang="en-US" sz="1400" b="1" dirty="0"/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Support all other components and services</a:t>
                      </a:r>
                    </a:p>
                    <a:p>
                      <a:r>
                        <a:rPr lang="it-IT" sz="1400" dirty="0"/>
                        <a:t>Keep in position and aligned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/>
                        <a:t>Large volume gas and</a:t>
                      </a:r>
                      <a:r>
                        <a:rPr lang="it-IT" sz="1400" baseline="0" dirty="0"/>
                        <a:t> light tightness; alignment of components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Technically demanding but feasible; </a:t>
                      </a:r>
                    </a:p>
                    <a:p>
                      <a:r>
                        <a:rPr lang="it-IT" sz="1400" dirty="0"/>
                        <a:t>no major challenges expected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Optics (Mirrors)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Focus (expecially for gas) and deflect photons out of particle acceptance and reduce</a:t>
                      </a:r>
                      <a:r>
                        <a:rPr lang="it-IT" sz="1400" baseline="0" dirty="0">
                          <a:solidFill>
                            <a:schemeClr val="tx1"/>
                          </a:solidFill>
                        </a:rPr>
                        <a:t> sensor surface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sub-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mrad</a:t>
                      </a:r>
                      <a:r>
                        <a:rPr lang="it-IT" sz="1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aseline="0" dirty="0" err="1">
                          <a:solidFill>
                            <a:schemeClr val="tx1"/>
                          </a:solidFill>
                        </a:rPr>
                        <a:t>precision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reflectivity 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sym typeface="Symbol"/>
                        </a:rPr>
                        <a:t> 90%</a:t>
                      </a:r>
                      <a:r>
                        <a:rPr lang="it-IT" sz="1400" baseline="0" dirty="0">
                          <a:solidFill>
                            <a:schemeClr val="tx1"/>
                          </a:solidFill>
                          <a:sym typeface="Symbol"/>
                        </a:rPr>
                        <a:t> 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 err="1">
                          <a:solidFill>
                            <a:schemeClr val="tx1"/>
                          </a:solidFill>
                          <a:sym typeface="Symbol"/>
                        </a:rPr>
                        <a:t>low</a:t>
                      </a:r>
                      <a:r>
                        <a:rPr lang="it-IT" sz="1400" baseline="0" dirty="0">
                          <a:solidFill>
                            <a:schemeClr val="tx1"/>
                          </a:solidFill>
                          <a:sym typeface="Symbol"/>
                        </a:rPr>
                        <a:t> </a:t>
                      </a:r>
                      <a:r>
                        <a:rPr lang="it-IT" sz="1400" baseline="0" dirty="0" err="1">
                          <a:solidFill>
                            <a:schemeClr val="tx1"/>
                          </a:solidFill>
                          <a:sym typeface="Symbol"/>
                        </a:rPr>
                        <a:t>material</a:t>
                      </a:r>
                      <a:r>
                        <a:rPr lang="it-IT" sz="1400" baseline="0" dirty="0">
                          <a:solidFill>
                            <a:schemeClr val="tx1"/>
                          </a:solidFill>
                          <a:sym typeface="Symbol"/>
                        </a:rPr>
                        <a:t> budget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Spherical mirrors technology of CLAS12 suitable (optical</a:t>
                      </a:r>
                      <a:r>
                        <a:rPr lang="it-IT" sz="1400" baseline="0" dirty="0">
                          <a:solidFill>
                            <a:schemeClr val="tx1"/>
                          </a:solidFill>
                        </a:rPr>
                        <a:t> fiber and/or glass skin)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;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sym typeface="Symbol"/>
                        </a:rPr>
                        <a:t>similar geometry; </a:t>
                      </a:r>
                    </a:p>
                    <a:p>
                      <a:r>
                        <a:rPr lang="it-IT" sz="1400" b="1" dirty="0">
                          <a:solidFill>
                            <a:schemeClr val="tx1"/>
                          </a:solidFill>
                          <a:sym typeface="Symbol"/>
                        </a:rPr>
                        <a:t>Development for cost</a:t>
                      </a:r>
                      <a:r>
                        <a:rPr lang="it-IT" sz="1400" b="1" baseline="0" dirty="0">
                          <a:solidFill>
                            <a:schemeClr val="tx1"/>
                          </a:solidFill>
                          <a:sym typeface="Symbol"/>
                        </a:rPr>
                        <a:t> reduction</a:t>
                      </a:r>
                      <a:endParaRPr lang="it-IT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/>
                        <a:t>Aerogel</a:t>
                      </a:r>
                      <a:r>
                        <a:rPr lang="it-IT" sz="1400" b="1" baseline="0" dirty="0"/>
                        <a:t> Radiator</a:t>
                      </a:r>
                      <a:endParaRPr lang="en-US" sz="1400" b="1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Cover Low Mom.</a:t>
                      </a:r>
                      <a:r>
                        <a:rPr lang="it-IT" sz="1400" baseline="0" dirty="0"/>
                        <a:t> Range between TOF and Gas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ym typeface="Symbol"/>
                        </a:rPr>
                        <a:t></a:t>
                      </a:r>
                      <a:r>
                        <a:rPr lang="it-IT" sz="1400" dirty="0"/>
                        <a:t>3</a:t>
                      </a:r>
                      <a:r>
                        <a:rPr lang="it-IT" sz="1400" dirty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it-IT" sz="1400" dirty="0"/>
                        <a:t>-K separation up to </a:t>
                      </a:r>
                      <a:r>
                        <a:rPr lang="it-IT" sz="1400" dirty="0">
                          <a:sym typeface="Symbol"/>
                        </a:rPr>
                        <a:t>Gas</a:t>
                      </a:r>
                      <a:r>
                        <a:rPr lang="it-IT" sz="1400" baseline="0" dirty="0">
                          <a:sym typeface="Symbol"/>
                        </a:rPr>
                        <a:t> region (</a:t>
                      </a:r>
                      <a:r>
                        <a:rPr lang="it-IT" sz="1400" dirty="0">
                          <a:sym typeface="Symbol"/>
                        </a:rPr>
                        <a:t>13</a:t>
                      </a:r>
                      <a:r>
                        <a:rPr lang="it-IT" sz="1400" dirty="0"/>
                        <a:t> GeV)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Procurement:</a:t>
                      </a:r>
                      <a:r>
                        <a:rPr lang="it-IT" sz="1400" baseline="0" dirty="0"/>
                        <a:t> currently 1 active provider </a:t>
                      </a:r>
                    </a:p>
                    <a:p>
                      <a:r>
                        <a:rPr lang="it-IT" sz="1400" baseline="0" dirty="0"/>
                        <a:t>(2 </a:t>
                      </a:r>
                      <a:r>
                        <a:rPr lang="it-IT" sz="1400" baseline="0" dirty="0" err="1"/>
                        <a:t>main</a:t>
                      </a:r>
                      <a:r>
                        <a:rPr lang="it-IT" sz="1400" baseline="0" dirty="0"/>
                        <a:t> </a:t>
                      </a:r>
                      <a:r>
                        <a:rPr lang="it-IT" sz="1400" baseline="0" dirty="0" err="1"/>
                        <a:t>producers</a:t>
                      </a:r>
                      <a:r>
                        <a:rPr lang="it-IT" sz="1400" baseline="0" dirty="0"/>
                        <a:t> + 1 </a:t>
                      </a:r>
                      <a:r>
                        <a:rPr lang="it-IT" sz="1400" baseline="0" dirty="0" err="1"/>
                        <a:t>potential</a:t>
                      </a:r>
                      <a:r>
                        <a:rPr lang="it-IT" sz="1400" baseline="0" dirty="0"/>
                        <a:t>)</a:t>
                      </a:r>
                    </a:p>
                    <a:p>
                      <a:r>
                        <a:rPr lang="it-IT" sz="1400" b="1" dirty="0"/>
                        <a:t>Long </a:t>
                      </a:r>
                      <a:r>
                        <a:rPr lang="it-IT" sz="1400" b="1" baseline="0" dirty="0" err="1"/>
                        <a:t>term</a:t>
                      </a:r>
                      <a:r>
                        <a:rPr lang="it-IT" sz="1400" b="1" baseline="0" dirty="0"/>
                        <a:t> </a:t>
                      </a:r>
                      <a:r>
                        <a:rPr lang="it-IT" sz="1400" b="1" dirty="0"/>
                        <a:t>stability </a:t>
                      </a:r>
                      <a:r>
                        <a:rPr lang="it-IT" sz="1400" b="1" dirty="0" err="1"/>
                        <a:t>assessment</a:t>
                      </a:r>
                      <a:r>
                        <a:rPr lang="it-IT" sz="1400" b="1" baseline="0" dirty="0"/>
                        <a:t> in </a:t>
                      </a:r>
                      <a:r>
                        <a:rPr lang="it-IT" sz="1400" b="1" baseline="0" dirty="0" err="1"/>
                        <a:t>conjunction</a:t>
                      </a:r>
                      <a:r>
                        <a:rPr lang="it-IT" sz="1400" b="1" baseline="0" dirty="0"/>
                        <a:t> with gas </a:t>
                      </a:r>
                      <a:endParaRPr lang="en-US" sz="1400" b="1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/>
                        <a:t>Gas </a:t>
                      </a:r>
                    </a:p>
                    <a:p>
                      <a:r>
                        <a:rPr lang="it-IT" sz="1400" b="1" dirty="0" err="1"/>
                        <a:t>Radiator</a:t>
                      </a:r>
                      <a:endParaRPr lang="en-US" sz="1400" b="1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Cover High</a:t>
                      </a:r>
                      <a:r>
                        <a:rPr lang="it-IT" sz="1400" baseline="0" dirty="0"/>
                        <a:t> Mom. </a:t>
                      </a:r>
                      <a:r>
                        <a:rPr lang="it-IT" sz="1400" baseline="0" dirty="0" err="1"/>
                        <a:t>Range</a:t>
                      </a:r>
                      <a:r>
                        <a:rPr lang="it-IT" sz="1400" baseline="0" dirty="0"/>
                        <a:t> </a:t>
                      </a:r>
                      <a:r>
                        <a:rPr lang="it-IT" sz="1400" baseline="0" dirty="0" err="1"/>
                        <a:t>above</a:t>
                      </a:r>
                      <a:r>
                        <a:rPr lang="it-IT" sz="1400" baseline="0" dirty="0"/>
                        <a:t> </a:t>
                      </a:r>
                      <a:r>
                        <a:rPr lang="it-IT" sz="1400" baseline="0" dirty="0" err="1"/>
                        <a:t>Aerogel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ym typeface="Symbol"/>
                        </a:rPr>
                        <a:t></a:t>
                      </a:r>
                      <a:r>
                        <a:rPr lang="it-IT" sz="1400" dirty="0"/>
                        <a:t>3</a:t>
                      </a:r>
                      <a:r>
                        <a:rPr lang="it-IT" sz="1400" dirty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it-IT" sz="1400" dirty="0"/>
                        <a:t>-K separation up to </a:t>
                      </a:r>
                      <a:r>
                        <a:rPr lang="it-IT" sz="1400" dirty="0">
                          <a:sym typeface="Symbol"/>
                        </a:rPr>
                        <a:t>50</a:t>
                      </a:r>
                      <a:r>
                        <a:rPr lang="it-IT" sz="1400" dirty="0"/>
                        <a:t> GeV and overlap to aerogel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/>
                        <a:t>Greenhouse</a:t>
                      </a:r>
                      <a:r>
                        <a:rPr lang="it-IT" sz="1400" b="0" baseline="0" dirty="0"/>
                        <a:t> gas: potential </a:t>
                      </a:r>
                      <a:r>
                        <a:rPr lang="it-IT" sz="1400" b="0" baseline="0" dirty="0" err="1"/>
                        <a:t>procurement</a:t>
                      </a:r>
                      <a:r>
                        <a:rPr lang="it-IT" sz="1400" b="0" baseline="0" dirty="0"/>
                        <a:t> </a:t>
                      </a:r>
                      <a:r>
                        <a:rPr lang="it-IT" sz="1400" b="0" baseline="0" dirty="0" err="1"/>
                        <a:t>issue</a:t>
                      </a:r>
                      <a:endParaRPr lang="it-IT" sz="1400" b="0" baseline="0" dirty="0"/>
                    </a:p>
                    <a:p>
                      <a:r>
                        <a:rPr lang="it-IT" sz="1400" b="1" baseline="0" dirty="0" err="1"/>
                        <a:t>Search</a:t>
                      </a:r>
                      <a:r>
                        <a:rPr lang="it-IT" sz="1400" b="1" baseline="0" dirty="0"/>
                        <a:t> for </a:t>
                      </a:r>
                      <a:r>
                        <a:rPr lang="it-IT" sz="1400" b="1" baseline="0" dirty="0" err="1"/>
                        <a:t>alternatives</a:t>
                      </a:r>
                      <a:endParaRPr lang="en-US" sz="1400" b="1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 err="1"/>
                        <a:t>Photon</a:t>
                      </a:r>
                      <a:r>
                        <a:rPr lang="it-IT" sz="1400" b="1" baseline="0" dirty="0"/>
                        <a:t> Detector</a:t>
                      </a:r>
                      <a:endParaRPr lang="en-US" sz="1400" b="1" dirty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Single photon spatial detection</a:t>
                      </a:r>
                      <a:r>
                        <a:rPr lang="it-IT" sz="1400" baseline="0" dirty="0"/>
                        <a:t> 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Magnetic field tolerant and radiation hardness; </a:t>
                      </a:r>
                      <a:r>
                        <a:rPr lang="it-IT" sz="1400" dirty="0">
                          <a:sym typeface="Symbol"/>
                        </a:rPr>
                        <a:t> few </a:t>
                      </a:r>
                      <a:r>
                        <a:rPr lang="it-IT" sz="1400" dirty="0"/>
                        <a:t>mm spatial resolution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/>
                        <a:t>MCP-PMT is likely doable, </a:t>
                      </a:r>
                      <a:r>
                        <a:rPr lang="it-IT" sz="1400" b="0" dirty="0" err="1"/>
                        <a:t>but</a:t>
                      </a:r>
                      <a:r>
                        <a:rPr lang="it-IT" sz="1400" b="0" dirty="0"/>
                        <a:t> </a:t>
                      </a:r>
                      <a:r>
                        <a:rPr lang="it-IT" sz="1400" b="0" dirty="0" err="1"/>
                        <a:t>expensive</a:t>
                      </a:r>
                      <a:r>
                        <a:rPr lang="it-IT" sz="1400" b="0" dirty="0"/>
                        <a:t>.</a:t>
                      </a:r>
                      <a:r>
                        <a:rPr lang="it-IT" sz="1400" b="0" baseline="0" dirty="0"/>
                        <a:t> </a:t>
                      </a:r>
                    </a:p>
                    <a:p>
                      <a:r>
                        <a:rPr lang="it-IT" sz="1400" dirty="0"/>
                        <a:t>LAPPD may represent an alternative. </a:t>
                      </a:r>
                    </a:p>
                    <a:p>
                      <a:r>
                        <a:rPr lang="it-IT" sz="1400" b="1" dirty="0"/>
                        <a:t>R&amp;D on SiPM:</a:t>
                      </a:r>
                      <a:r>
                        <a:rPr lang="it-IT" sz="1400" dirty="0"/>
                        <a:t> a promising, quicky improving, </a:t>
                      </a:r>
                      <a:r>
                        <a:rPr lang="it-IT" sz="1400" dirty="0" err="1"/>
                        <a:t>wordwide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pursued</a:t>
                      </a:r>
                      <a:r>
                        <a:rPr lang="it-IT" sz="1400" dirty="0"/>
                        <a:t>, and </a:t>
                      </a:r>
                      <a:r>
                        <a:rPr lang="it-IT" sz="1400" baseline="0" dirty="0"/>
                        <a:t>cheap </a:t>
                      </a:r>
                      <a:r>
                        <a:rPr lang="it-IT" sz="1400" dirty="0"/>
                        <a:t>technology. 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/>
                        <a:t>Electronics</a:t>
                      </a:r>
                      <a:endParaRPr lang="en-US" sz="1400" b="1" dirty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Amplify and shape </a:t>
                      </a:r>
                      <a:r>
                        <a:rPr lang="it-IT" sz="1400" baseline="0" dirty="0"/>
                        <a:t>single photon analog signal, convert to digital, transfer to DAQ nodes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Low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noise</a:t>
                      </a:r>
                      <a:r>
                        <a:rPr lang="it-IT" sz="1400" baseline="0" dirty="0"/>
                        <a:t> </a:t>
                      </a:r>
                    </a:p>
                    <a:p>
                      <a:r>
                        <a:rPr lang="it-IT" sz="1400" baseline="0" dirty="0"/>
                        <a:t>Time res. </a:t>
                      </a:r>
                      <a:r>
                        <a:rPr lang="it-IT" sz="1400" baseline="0" dirty="0">
                          <a:sym typeface="Symbol"/>
                        </a:rPr>
                        <a:t> 0.5 ns</a:t>
                      </a:r>
                    </a:p>
                    <a:p>
                      <a:r>
                        <a:rPr lang="it-IT" sz="1400" baseline="0" dirty="0">
                          <a:latin typeface="Symbol" panose="05050102010706020507" pitchFamily="18" charset="2"/>
                          <a:sym typeface="Symbol"/>
                        </a:rPr>
                        <a:t>m</a:t>
                      </a:r>
                      <a:r>
                        <a:rPr lang="it-IT" sz="1400" baseline="0" dirty="0">
                          <a:sym typeface="Symbol"/>
                        </a:rPr>
                        <a:t>s signal latency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/>
                        <a:t>MAROC3 based readout available for prototyping;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/>
                        <a:t>final</a:t>
                      </a:r>
                      <a:r>
                        <a:rPr lang="it-IT" sz="1400" dirty="0"/>
                        <a:t> choice will depend on sensor</a:t>
                      </a:r>
                      <a:r>
                        <a:rPr lang="it-IT" sz="1400" baseline="0" dirty="0"/>
                        <a:t>.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0" dirty="0"/>
                        <a:t>ASIC </a:t>
                      </a:r>
                      <a:r>
                        <a:rPr lang="it-IT" sz="1400" b="1" baseline="0" dirty="0" err="1"/>
                        <a:t>development</a:t>
                      </a:r>
                      <a:r>
                        <a:rPr lang="it-IT" sz="1400" b="1" baseline="0" dirty="0"/>
                        <a:t> for </a:t>
                      </a:r>
                      <a:r>
                        <a:rPr lang="it-IT" sz="1400" b="1" baseline="0" dirty="0" err="1"/>
                        <a:t>optimised</a:t>
                      </a:r>
                      <a:r>
                        <a:rPr lang="it-IT" sz="1400" b="1" baseline="0" dirty="0"/>
                        <a:t>  streaming </a:t>
                      </a:r>
                      <a:r>
                        <a:rPr lang="it-IT" sz="1400" b="1" baseline="0" dirty="0" err="1"/>
                        <a:t>readout</a:t>
                      </a:r>
                      <a:r>
                        <a:rPr lang="it-IT" sz="1400" b="1" baseline="0" dirty="0"/>
                        <a:t> (</a:t>
                      </a:r>
                      <a:r>
                        <a:rPr lang="it-IT" sz="1400" b="1" baseline="0" dirty="0" err="1"/>
                        <a:t>discrimination</a:t>
                      </a:r>
                      <a:r>
                        <a:rPr lang="it-IT" sz="1400" b="1" baseline="0" dirty="0"/>
                        <a:t> vs </a:t>
                      </a:r>
                      <a:r>
                        <a:rPr lang="it-IT" sz="1400" b="1" baseline="0" dirty="0" err="1"/>
                        <a:t>sampling</a:t>
                      </a:r>
                      <a:r>
                        <a:rPr lang="it-IT" sz="1400" b="1" baseline="0" dirty="0"/>
                        <a:t>)</a:t>
                      </a:r>
                      <a:endParaRPr lang="en-US" sz="1400" b="1" dirty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97567" y="-42760"/>
            <a:ext cx="4440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dRICH</a:t>
            </a:r>
            <a:r>
              <a:rPr lang="en-US" sz="2400" dirty="0">
                <a:solidFill>
                  <a:schemeClr val="bg1"/>
                </a:solidFill>
              </a:rPr>
              <a:t> Key Hardware Components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A2F117-0ADE-174B-870D-FDCB080562B6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5153D3FD-CA53-3749-892E-04CF2DEC9ADC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Datumsplatzhalter 5">
            <a:extLst>
              <a:ext uri="{FF2B5EF4-FFF2-40B4-BE49-F238E27FC236}">
                <a16:creationId xmlns:a16="http://schemas.microsoft.com/office/drawing/2014/main" id="{2E61C165-EA6D-6242-B9B8-A833023879BA}"/>
              </a:ext>
            </a:extLst>
          </p:cNvPr>
          <p:cNvSpPr txBox="1">
            <a:spLocks noGrp="1"/>
          </p:cNvSpPr>
          <p:nvPr/>
        </p:nvSpPr>
        <p:spPr>
          <a:xfrm>
            <a:off x="330634" y="652296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>
            <a:extLst>
              <a:ext uri="{FF2B5EF4-FFF2-40B4-BE49-F238E27FC236}">
                <a16:creationId xmlns:a16="http://schemas.microsoft.com/office/drawing/2014/main" id="{83C3AC95-3534-7643-A54E-AEEAF2D39E85}"/>
              </a:ext>
            </a:extLst>
          </p:cNvPr>
          <p:cNvSpPr txBox="1">
            <a:spLocks noGrp="1"/>
          </p:cNvSpPr>
          <p:nvPr/>
        </p:nvSpPr>
        <p:spPr>
          <a:xfrm>
            <a:off x="1736556" y="65040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7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1232838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D48DCB2-B622-B345-A558-DD829BDBADCD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5BF14E-9138-224A-B3CC-7F2C35BA3036}"/>
              </a:ext>
            </a:extLst>
          </p:cNvPr>
          <p:cNvSpPr/>
          <p:nvPr/>
        </p:nvSpPr>
        <p:spPr>
          <a:xfrm>
            <a:off x="3768466" y="-51651"/>
            <a:ext cx="1461426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dirty="0">
                <a:ln w="1905"/>
                <a:solidFill>
                  <a:schemeClr val="bg1"/>
                </a:solidFill>
                <a:latin typeface="Calibri"/>
              </a:rPr>
              <a:t>Radiators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D0A3F94-04A6-B54F-8A95-34568D708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35BC81-6C28-4844-86FB-2F20FE1FCAE5}"/>
              </a:ext>
            </a:extLst>
          </p:cNvPr>
          <p:cNvSpPr txBox="1"/>
          <p:nvPr/>
        </p:nvSpPr>
        <p:spPr>
          <a:xfrm>
            <a:off x="82005" y="1856023"/>
            <a:ext cx="546220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b="1" dirty="0">
                <a:solidFill>
                  <a:schemeClr val="tx2"/>
                </a:solidFill>
              </a:rPr>
              <a:t>Russia: Budker Institute of Novosibirsk (RAS Siberian branch)   </a:t>
            </a:r>
          </a:p>
          <a:p>
            <a:endParaRPr lang="en-IT" sz="1500" dirty="0"/>
          </a:p>
          <a:p>
            <a:r>
              <a:rPr lang="en-IT" sz="1500" dirty="0"/>
              <a:t>     pros:     largest volume (bricks)</a:t>
            </a:r>
          </a:p>
          <a:p>
            <a:r>
              <a:rPr lang="en-IT" sz="1500" dirty="0"/>
              <a:t>                   highest transparency at large refractive index (n=1.05) </a:t>
            </a:r>
          </a:p>
          <a:p>
            <a:r>
              <a:rPr lang="en-GB" sz="1500" dirty="0"/>
              <a:t>	        </a:t>
            </a:r>
            <a:r>
              <a:rPr lang="en-IT" sz="1500" dirty="0"/>
              <a:t>experience from AMS, CLAS12, LHCb   </a:t>
            </a:r>
          </a:p>
          <a:p>
            <a:r>
              <a:rPr lang="en-IT" sz="1500" dirty="0"/>
              <a:t>     cons:     hygroscopic </a:t>
            </a:r>
          </a:p>
          <a:p>
            <a:r>
              <a:rPr lang="en-IT" sz="1500" dirty="0"/>
              <a:t>                   essentially handmade</a:t>
            </a:r>
          </a:p>
          <a:p>
            <a:endParaRPr lang="en-IT" sz="1500" dirty="0"/>
          </a:p>
          <a:p>
            <a:r>
              <a:rPr lang="en-IT" sz="1500" b="1" dirty="0">
                <a:solidFill>
                  <a:schemeClr val="tx2"/>
                </a:solidFill>
              </a:rPr>
              <a:t>Japan: Aerogel Factory Co. (spinoff from Chiba University)</a:t>
            </a:r>
          </a:p>
          <a:p>
            <a:endParaRPr lang="en-IT" sz="1500" b="1" dirty="0">
              <a:solidFill>
                <a:srgbClr val="C00000"/>
              </a:solidFill>
            </a:endParaRPr>
          </a:p>
          <a:p>
            <a:r>
              <a:rPr lang="en-IT" sz="1500" dirty="0"/>
              <a:t>     pros:     hydrophobic</a:t>
            </a:r>
          </a:p>
          <a:p>
            <a:r>
              <a:rPr lang="en-IT" sz="1500" dirty="0"/>
              <a:t>                   with industrial partners</a:t>
            </a:r>
          </a:p>
          <a:p>
            <a:r>
              <a:rPr lang="en-IT" sz="1500" dirty="0"/>
              <a:t>                   experience from BELLE-II</a:t>
            </a:r>
          </a:p>
          <a:p>
            <a:r>
              <a:rPr lang="en-IT" sz="1500" dirty="0"/>
              <a:t>     cons:     to be validated for massive production</a:t>
            </a:r>
          </a:p>
          <a:p>
            <a:r>
              <a:rPr lang="en-IT" sz="1500" dirty="0"/>
              <a:t>                                                </a:t>
            </a:r>
          </a:p>
          <a:p>
            <a:r>
              <a:rPr lang="en-IT" sz="1500" b="1" dirty="0">
                <a:solidFill>
                  <a:schemeClr val="tx2"/>
                </a:solidFill>
              </a:rPr>
              <a:t>USA: ASPEN  (collaborating with CUA)</a:t>
            </a:r>
          </a:p>
          <a:p>
            <a:endParaRPr lang="en-IT" sz="1500" dirty="0"/>
          </a:p>
          <a:p>
            <a:r>
              <a:rPr lang="en-IT" sz="1500" dirty="0"/>
              <a:t>     pros:     industrial producer</a:t>
            </a:r>
          </a:p>
          <a:p>
            <a:r>
              <a:rPr lang="en-IT" sz="500" dirty="0"/>
              <a:t>                                                </a:t>
            </a:r>
          </a:p>
          <a:p>
            <a:r>
              <a:rPr lang="en-IT" sz="1500" dirty="0"/>
              <a:t>     cons:     to be validated for transparency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D2E096-FF03-0E4C-B0C0-474D9ECC6EB8}"/>
              </a:ext>
            </a:extLst>
          </p:cNvPr>
          <p:cNvSpPr txBox="1"/>
          <p:nvPr/>
        </p:nvSpPr>
        <p:spPr>
          <a:xfrm>
            <a:off x="6216718" y="1844632"/>
            <a:ext cx="2473626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b="1" dirty="0">
                <a:solidFill>
                  <a:schemeClr val="tx2"/>
                </a:solidFill>
              </a:rPr>
              <a:t>Procurement issue reported</a:t>
            </a:r>
          </a:p>
          <a:p>
            <a:r>
              <a:rPr lang="en-IT" sz="1500" b="1" dirty="0">
                <a:solidFill>
                  <a:schemeClr val="tx2"/>
                </a:solidFill>
              </a:rPr>
              <a:t>(right now: Nippon gases)</a:t>
            </a:r>
            <a:endParaRPr lang="en-IT" sz="1500" dirty="0"/>
          </a:p>
          <a:p>
            <a:endParaRPr lang="en-IT" sz="1600" dirty="0"/>
          </a:p>
          <a:p>
            <a:r>
              <a:rPr lang="en-IT" sz="1600" dirty="0"/>
              <a:t>C</a:t>
            </a:r>
            <a:r>
              <a:rPr lang="en-IT" sz="1600" baseline="-25000" dirty="0"/>
              <a:t>2</a:t>
            </a:r>
            <a:r>
              <a:rPr lang="en-IT" sz="1600" dirty="0"/>
              <a:t>F</a:t>
            </a:r>
            <a:r>
              <a:rPr lang="en-IT" sz="1600" baseline="-25000" dirty="0"/>
              <a:t>6</a:t>
            </a:r>
            <a:r>
              <a:rPr lang="en-IT" sz="1600" dirty="0"/>
              <a:t>      1.00082</a:t>
            </a:r>
          </a:p>
          <a:p>
            <a:endParaRPr lang="en-IT" sz="1600" dirty="0"/>
          </a:p>
          <a:p>
            <a:r>
              <a:rPr lang="en-IT" sz="1600" dirty="0"/>
              <a:t>CF</a:t>
            </a:r>
            <a:r>
              <a:rPr lang="en-IT" sz="1600" baseline="-25000" dirty="0"/>
              <a:t>4</a:t>
            </a:r>
            <a:r>
              <a:rPr lang="en-IT" sz="1600" dirty="0"/>
              <a:t>       1.0005</a:t>
            </a:r>
          </a:p>
          <a:p>
            <a:endParaRPr lang="en-IT" sz="1600" dirty="0"/>
          </a:p>
          <a:p>
            <a:r>
              <a:rPr lang="en-IT" sz="1600" dirty="0"/>
              <a:t>C</a:t>
            </a:r>
            <a:r>
              <a:rPr lang="en-IT" sz="1600" baseline="-25000" dirty="0"/>
              <a:t>4</a:t>
            </a:r>
            <a:r>
              <a:rPr lang="en-IT" sz="1600" dirty="0"/>
              <a:t>F</a:t>
            </a:r>
            <a:r>
              <a:rPr lang="en-IT" sz="1600" baseline="-25000" dirty="0"/>
              <a:t>10</a:t>
            </a:r>
            <a:r>
              <a:rPr lang="en-IT" sz="1600" dirty="0"/>
              <a:t>     1.0014</a:t>
            </a:r>
          </a:p>
          <a:p>
            <a:endParaRPr lang="en-IT" sz="1600" dirty="0"/>
          </a:p>
          <a:p>
            <a:r>
              <a:rPr lang="en-IT" sz="1500" b="1" dirty="0">
                <a:solidFill>
                  <a:schemeClr val="tx2"/>
                </a:solidFill>
              </a:rPr>
              <a:t>Delicate gas handling</a:t>
            </a:r>
          </a:p>
          <a:p>
            <a:endParaRPr lang="en-IT" sz="1600" dirty="0"/>
          </a:p>
          <a:p>
            <a:r>
              <a:rPr lang="en-IT" sz="1600" dirty="0"/>
              <a:t>  greenhouse gases</a:t>
            </a:r>
          </a:p>
          <a:p>
            <a:r>
              <a:rPr lang="en-IT" sz="1600" dirty="0"/>
              <a:t>  environmental restrictions</a:t>
            </a:r>
          </a:p>
          <a:p>
            <a:endParaRPr lang="en-IT" sz="1600" dirty="0"/>
          </a:p>
          <a:p>
            <a:r>
              <a:rPr lang="en-IT" sz="1500" b="1" dirty="0">
                <a:solidFill>
                  <a:schemeClr val="tx2"/>
                </a:solidFill>
              </a:rPr>
              <a:t>Alternative</a:t>
            </a:r>
            <a:endParaRPr lang="en-IT" sz="1500" dirty="0"/>
          </a:p>
          <a:p>
            <a:endParaRPr lang="en-IT" sz="1600" dirty="0"/>
          </a:p>
          <a:p>
            <a:r>
              <a:rPr lang="en-IT" sz="1600" dirty="0"/>
              <a:t>Noble gases at high-P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5111B-BBB3-3A44-A299-A5DD80512795}"/>
              </a:ext>
            </a:extLst>
          </p:cNvPr>
          <p:cNvSpPr txBox="1"/>
          <p:nvPr/>
        </p:nvSpPr>
        <p:spPr>
          <a:xfrm>
            <a:off x="485769" y="644958"/>
            <a:ext cx="7887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Choice is based on EIC requirements, (current design is aerogel n=1.02, gas n=1.0008), but</a:t>
            </a:r>
          </a:p>
          <a:p>
            <a:r>
              <a:rPr lang="en-IT" sz="1600" dirty="0"/>
              <a:t>needs validation and could be influenced by market availability and </a:t>
            </a:r>
            <a:r>
              <a:rPr lang="en-GB" sz="1600" dirty="0"/>
              <a:t>m</a:t>
            </a:r>
            <a:r>
              <a:rPr lang="en-IT" sz="1600" dirty="0"/>
              <a:t>ass production quality.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F38590-73B6-A148-A859-39A8265AFBA6}"/>
              </a:ext>
            </a:extLst>
          </p:cNvPr>
          <p:cNvSpPr txBox="1"/>
          <p:nvPr/>
        </p:nvSpPr>
        <p:spPr>
          <a:xfrm>
            <a:off x="2091070" y="1437639"/>
            <a:ext cx="91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Aerogel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6211F0-7AD3-1148-ADF6-2FB934DBA910}"/>
              </a:ext>
            </a:extLst>
          </p:cNvPr>
          <p:cNvSpPr txBox="1"/>
          <p:nvPr/>
        </p:nvSpPr>
        <p:spPr>
          <a:xfrm>
            <a:off x="7082673" y="1414332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Gas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EB7DD-3617-8C4E-B1D8-E317051D7016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2A3389B0-BEC5-4C42-9ECA-F241F63CE5A6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2A003843-43DC-D648-922D-BD523D63C8A4}"/>
              </a:ext>
            </a:extLst>
          </p:cNvPr>
          <p:cNvSpPr txBox="1">
            <a:spLocks noGrp="1"/>
          </p:cNvSpPr>
          <p:nvPr/>
        </p:nvSpPr>
        <p:spPr>
          <a:xfrm>
            <a:off x="330634" y="652296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Fußzeilenplatzhalter 7">
            <a:extLst>
              <a:ext uri="{FF2B5EF4-FFF2-40B4-BE49-F238E27FC236}">
                <a16:creationId xmlns:a16="http://schemas.microsoft.com/office/drawing/2014/main" id="{BC6182D3-F3A4-8041-8AD7-19515C94E6D5}"/>
              </a:ext>
            </a:extLst>
          </p:cNvPr>
          <p:cNvSpPr txBox="1">
            <a:spLocks noGrp="1"/>
          </p:cNvSpPr>
          <p:nvPr/>
        </p:nvSpPr>
        <p:spPr>
          <a:xfrm>
            <a:off x="1736556" y="65040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7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821026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05BAE5-7594-8741-A36F-8E21DBA12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904" y="3154544"/>
            <a:ext cx="2307345" cy="33150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5978" y="4081177"/>
            <a:ext cx="6417222" cy="23942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 descr="IMG_20161005_120206_BURST0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77" y="4358177"/>
            <a:ext cx="3783481" cy="21245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12285" y="4081178"/>
            <a:ext cx="4970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Spectrophotometer                                                           Characterization station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7820" y="623646"/>
            <a:ext cx="832574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Existing facility to study detailed radiator optical properties and alternatives </a:t>
            </a:r>
          </a:p>
          <a:p>
            <a:endParaRPr lang="en-US" sz="1600" b="1" dirty="0"/>
          </a:p>
          <a:p>
            <a:r>
              <a:rPr lang="en-US" sz="1600" b="1" dirty="0"/>
              <a:t>Aerogel:</a:t>
            </a:r>
            <a:r>
              <a:rPr lang="en-US" sz="1600" dirty="0"/>
              <a:t>      Safe handling and characterization </a:t>
            </a:r>
          </a:p>
          <a:p>
            <a:r>
              <a:rPr lang="en-US" sz="1600" dirty="0"/>
              <a:t>                      (refractive index, surface planarity, forward scattering) </a:t>
            </a:r>
          </a:p>
          <a:p>
            <a:r>
              <a:rPr lang="en-US" sz="1600" dirty="0"/>
              <a:t> </a:t>
            </a:r>
          </a:p>
          <a:p>
            <a:r>
              <a:rPr lang="en-US" sz="1600" dirty="0"/>
              <a:t>                      </a:t>
            </a:r>
            <a:r>
              <a:rPr lang="en-US" sz="1600" dirty="0" err="1"/>
              <a:t>Budker</a:t>
            </a:r>
            <a:r>
              <a:rPr lang="en-US" sz="1600" dirty="0"/>
              <a:t> Institute (Russia, CLAS12), Chiba University (Japan, Belle-II), Aspen (USA, R&amp;D)</a:t>
            </a:r>
          </a:p>
          <a:p>
            <a:endParaRPr lang="en-US" sz="1600" dirty="0"/>
          </a:p>
          <a:p>
            <a:r>
              <a:rPr lang="en-US" sz="1600" b="1" dirty="0"/>
              <a:t>Gas</a:t>
            </a:r>
            <a:r>
              <a:rPr lang="en-US" sz="1600" dirty="0"/>
              <a:t>:              Safe handling and purging</a:t>
            </a:r>
          </a:p>
          <a:p>
            <a:endParaRPr lang="en-US" sz="1600" dirty="0"/>
          </a:p>
          <a:p>
            <a:r>
              <a:rPr lang="en-US" sz="1600" dirty="0"/>
              <a:t>                      Alternatives to greenhouse gases</a:t>
            </a:r>
          </a:p>
          <a:p>
            <a:endParaRPr lang="en-US" sz="1600" dirty="0"/>
          </a:p>
          <a:p>
            <a:r>
              <a:rPr lang="en-US" sz="1600" b="1" dirty="0"/>
              <a:t>Interplay between radiators</a:t>
            </a:r>
            <a:r>
              <a:rPr lang="en-US" sz="1600" dirty="0"/>
              <a:t>: UV filters, refractive index optimization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C5F79E1-A7E1-1541-BE48-420CB128D2F4}"/>
              </a:ext>
            </a:extLst>
          </p:cNvPr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D32ED7-8C42-C64D-80B7-38A239BD91DE}"/>
              </a:ext>
            </a:extLst>
          </p:cNvPr>
          <p:cNvSpPr txBox="1"/>
          <p:nvPr/>
        </p:nvSpPr>
        <p:spPr>
          <a:xfrm>
            <a:off x="2445201" y="-42760"/>
            <a:ext cx="4345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Next Steps:   Optical Components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F85D40-C0B9-814B-9A2B-FE1B16CF42FD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647DE50D-477B-5240-A6BB-E1ABA5EBEE26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Datumsplatzhalter 5">
            <a:extLst>
              <a:ext uri="{FF2B5EF4-FFF2-40B4-BE49-F238E27FC236}">
                <a16:creationId xmlns:a16="http://schemas.microsoft.com/office/drawing/2014/main" id="{10D1FFA9-46E0-CF47-88C2-B72907FAA663}"/>
              </a:ext>
            </a:extLst>
          </p:cNvPr>
          <p:cNvSpPr txBox="1">
            <a:spLocks noGrp="1"/>
          </p:cNvSpPr>
          <p:nvPr/>
        </p:nvSpPr>
        <p:spPr>
          <a:xfrm>
            <a:off x="330634" y="652296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>
            <a:extLst>
              <a:ext uri="{FF2B5EF4-FFF2-40B4-BE49-F238E27FC236}">
                <a16:creationId xmlns:a16="http://schemas.microsoft.com/office/drawing/2014/main" id="{AB6025F3-1899-E64F-8DC5-5508FC466436}"/>
              </a:ext>
            </a:extLst>
          </p:cNvPr>
          <p:cNvSpPr txBox="1">
            <a:spLocks noGrp="1"/>
          </p:cNvSpPr>
          <p:nvPr/>
        </p:nvSpPr>
        <p:spPr>
          <a:xfrm>
            <a:off x="1736556" y="65040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7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30D679-E67F-2E4D-8F33-B546575E8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2679" y="4356121"/>
            <a:ext cx="25273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65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40FA2EB-B6B4-3A49-930F-B5A1677F273E}"/>
              </a:ext>
            </a:extLst>
          </p:cNvPr>
          <p:cNvSpPr/>
          <p:nvPr/>
        </p:nvSpPr>
        <p:spPr>
          <a:xfrm>
            <a:off x="6678720" y="498769"/>
            <a:ext cx="2350541" cy="6077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E7DB45-FA1B-CA4C-AF9E-4BDD1072D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257" y="739677"/>
            <a:ext cx="1956384" cy="223586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879761D-88C9-2C46-BFE1-7ED381E12902}"/>
              </a:ext>
            </a:extLst>
          </p:cNvPr>
          <p:cNvSpPr/>
          <p:nvPr/>
        </p:nvSpPr>
        <p:spPr>
          <a:xfrm>
            <a:off x="190375" y="4068889"/>
            <a:ext cx="6147563" cy="23489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D11424-8843-A546-8B6A-00318BCED4A5}"/>
              </a:ext>
            </a:extLst>
          </p:cNvPr>
          <p:cNvSpPr txBox="1"/>
          <p:nvPr/>
        </p:nvSpPr>
        <p:spPr>
          <a:xfrm>
            <a:off x="190375" y="647821"/>
            <a:ext cx="638110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Existing facility to study detailed mirror optical properties and alternatives </a:t>
            </a:r>
          </a:p>
          <a:p>
            <a:endParaRPr lang="en-US" sz="1600" b="1" dirty="0"/>
          </a:p>
          <a:p>
            <a:r>
              <a:rPr lang="en-US" sz="1600" b="1" dirty="0"/>
              <a:t>Mirrors</a:t>
            </a:r>
            <a:r>
              <a:rPr lang="en-US" sz="1600" dirty="0"/>
              <a:t>:   Safe handling and characterization   </a:t>
            </a:r>
          </a:p>
          <a:p>
            <a:r>
              <a:rPr lang="en-US" sz="1600" dirty="0"/>
              <a:t> 	        (surface map, radius of curvature, reflectivity)</a:t>
            </a:r>
          </a:p>
          <a:p>
            <a:endParaRPr lang="en-US" sz="1600" dirty="0"/>
          </a:p>
          <a:p>
            <a:r>
              <a:rPr lang="en-US" sz="1600" dirty="0"/>
              <a:t>                  Carbon fiber (mature) vs glass skin (cost-effective)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b="1" dirty="0"/>
              <a:t>Mechanics</a:t>
            </a:r>
            <a:r>
              <a:rPr lang="en-US" sz="1600" dirty="0"/>
              <a:t>:   Composite materials from aeronautics technology</a:t>
            </a:r>
          </a:p>
          <a:p>
            <a:r>
              <a:rPr lang="en-US" sz="1600" dirty="0"/>
              <a:t>                        </a:t>
            </a:r>
          </a:p>
          <a:p>
            <a:r>
              <a:rPr lang="en-US" sz="1600" dirty="0"/>
              <a:t>                        Stiff and light, supporting alignment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94804E4-BF89-C74A-B893-216288644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26" y="4361723"/>
            <a:ext cx="2702173" cy="20504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D0412AB-D728-ED4E-AEC3-74548108C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4156" y="4367306"/>
            <a:ext cx="2955693" cy="205562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717513F-5DFE-E147-95C5-137F334179B1}"/>
              </a:ext>
            </a:extLst>
          </p:cNvPr>
          <p:cNvSpPr txBox="1"/>
          <p:nvPr/>
        </p:nvSpPr>
        <p:spPr>
          <a:xfrm>
            <a:off x="2627890" y="4068889"/>
            <a:ext cx="8763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Reflectivity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7A0451-8C79-A445-A116-DCFC46D68CF0}"/>
              </a:ext>
            </a:extLst>
          </p:cNvPr>
          <p:cNvSpPr txBox="1"/>
          <p:nvPr/>
        </p:nvSpPr>
        <p:spPr>
          <a:xfrm>
            <a:off x="6739011" y="453528"/>
            <a:ext cx="11322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Surface Quality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C5F79E1-A7E1-1541-BE48-420CB128D2F4}"/>
              </a:ext>
            </a:extLst>
          </p:cNvPr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D32ED7-8C42-C64D-80B7-38A239BD91DE}"/>
              </a:ext>
            </a:extLst>
          </p:cNvPr>
          <p:cNvSpPr txBox="1"/>
          <p:nvPr/>
        </p:nvSpPr>
        <p:spPr>
          <a:xfrm>
            <a:off x="2445201" y="-42760"/>
            <a:ext cx="4345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Next Steps:   Optical Components</a:t>
            </a:r>
          </a:p>
        </p:txBody>
      </p:sp>
      <p:pic>
        <p:nvPicPr>
          <p:cNvPr id="53" name="Picture 52" descr="SH.png">
            <a:extLst>
              <a:ext uri="{FF2B5EF4-FFF2-40B4-BE49-F238E27FC236}">
                <a16:creationId xmlns:a16="http://schemas.microsoft.com/office/drawing/2014/main" id="{44DEC3E9-0D3D-8143-9800-E003E0ABD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41" y="4740981"/>
            <a:ext cx="1955009" cy="1852485"/>
          </a:xfrm>
          <a:prstGeom prst="rect">
            <a:avLst/>
          </a:prstGeom>
        </p:spPr>
      </p:pic>
      <p:pic>
        <p:nvPicPr>
          <p:cNvPr id="54" name="Picture 6">
            <a:extLst>
              <a:ext uri="{FF2B5EF4-FFF2-40B4-BE49-F238E27FC236}">
                <a16:creationId xmlns:a16="http://schemas.microsoft.com/office/drawing/2014/main" id="{EEE70BF7-A08D-2B4A-BD9C-BD8C70EED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042" y="3222817"/>
            <a:ext cx="1866232" cy="132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DCEC058-936C-5D4F-9814-287007039A59}"/>
              </a:ext>
            </a:extLst>
          </p:cNvPr>
          <p:cNvSpPr txBox="1"/>
          <p:nvPr/>
        </p:nvSpPr>
        <p:spPr>
          <a:xfrm>
            <a:off x="6651774" y="2971202"/>
            <a:ext cx="1588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Pointlike</a:t>
            </a:r>
            <a:r>
              <a:rPr lang="en-US" sz="1200" dirty="0"/>
              <a:t> source image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C84CC8B-FFC1-644C-9650-863C18F51661}"/>
              </a:ext>
            </a:extLst>
          </p:cNvPr>
          <p:cNvSpPr txBox="1"/>
          <p:nvPr/>
        </p:nvSpPr>
        <p:spPr>
          <a:xfrm>
            <a:off x="6673430" y="4529451"/>
            <a:ext cx="1666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Shack-Hartmann sensor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B1376D-B482-8045-86F1-B2ABA665CDC0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2F792AAC-AD22-584F-8DC6-6E89160A96C3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Datumsplatzhalter 5">
            <a:extLst>
              <a:ext uri="{FF2B5EF4-FFF2-40B4-BE49-F238E27FC236}">
                <a16:creationId xmlns:a16="http://schemas.microsoft.com/office/drawing/2014/main" id="{7715B54F-85C8-6C4E-8E52-39A00816439C}"/>
              </a:ext>
            </a:extLst>
          </p:cNvPr>
          <p:cNvSpPr txBox="1">
            <a:spLocks noGrp="1"/>
          </p:cNvSpPr>
          <p:nvPr/>
        </p:nvSpPr>
        <p:spPr>
          <a:xfrm>
            <a:off x="330634" y="652296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Fußzeilenplatzhalter 7">
            <a:extLst>
              <a:ext uri="{FF2B5EF4-FFF2-40B4-BE49-F238E27FC236}">
                <a16:creationId xmlns:a16="http://schemas.microsoft.com/office/drawing/2014/main" id="{655D9C6E-0D9E-7D48-AF7B-9710D8AD5CE7}"/>
              </a:ext>
            </a:extLst>
          </p:cNvPr>
          <p:cNvSpPr txBox="1">
            <a:spLocks noGrp="1"/>
          </p:cNvSpPr>
          <p:nvPr/>
        </p:nvSpPr>
        <p:spPr>
          <a:xfrm>
            <a:off x="1736556" y="65040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7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646519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3AD11424-8843-A546-8B6A-00318BCED4A5}"/>
              </a:ext>
            </a:extLst>
          </p:cNvPr>
          <p:cNvSpPr txBox="1"/>
          <p:nvPr/>
        </p:nvSpPr>
        <p:spPr>
          <a:xfrm>
            <a:off x="584401" y="806847"/>
            <a:ext cx="7975197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Goals:</a:t>
            </a:r>
          </a:p>
          <a:p>
            <a:endParaRPr lang="en-US" dirty="0"/>
          </a:p>
          <a:p>
            <a:r>
              <a:rPr lang="en-US" dirty="0"/>
              <a:t>Completion of a test-beam setup able to demonstrate </a:t>
            </a:r>
            <a:r>
              <a:rPr lang="en-US" dirty="0" err="1"/>
              <a:t>dRICH</a:t>
            </a:r>
            <a:r>
              <a:rPr lang="en-US" dirty="0"/>
              <a:t> performance </a:t>
            </a:r>
          </a:p>
          <a:p>
            <a:endParaRPr lang="en-US" dirty="0"/>
          </a:p>
          <a:p>
            <a:r>
              <a:rPr lang="en-US" dirty="0"/>
              <a:t>New test-beam to validate the dual-radiator approach and support the simulations </a:t>
            </a:r>
          </a:p>
          <a:p>
            <a:endParaRPr lang="en-US" dirty="0"/>
          </a:p>
          <a:p>
            <a:r>
              <a:rPr lang="en-US" dirty="0"/>
              <a:t>Study of </a:t>
            </a:r>
            <a:r>
              <a:rPr lang="en-US" dirty="0" err="1"/>
              <a:t>dRICH</a:t>
            </a:r>
            <a:r>
              <a:rPr lang="en-US" dirty="0"/>
              <a:t> basic integration into the EIC detector.</a:t>
            </a:r>
            <a:endParaRPr lang="en-US" b="1" dirty="0"/>
          </a:p>
          <a:p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Milestones</a:t>
            </a:r>
            <a:r>
              <a:rPr lang="en-US" dirty="0"/>
              <a:t>:  </a:t>
            </a:r>
          </a:p>
          <a:p>
            <a:endParaRPr lang="en-US" dirty="0"/>
          </a:p>
          <a:p>
            <a:r>
              <a:rPr lang="en-US" dirty="0"/>
              <a:t>Initial assessment based on the ﬁrst test beams (3/30/22); </a:t>
            </a:r>
          </a:p>
          <a:p>
            <a:endParaRPr lang="en-US" dirty="0"/>
          </a:p>
          <a:p>
            <a:r>
              <a:rPr lang="en-US" dirty="0"/>
              <a:t>Realization of a suitable detector plane for the </a:t>
            </a:r>
            <a:r>
              <a:rPr lang="en-US" dirty="0" err="1"/>
              <a:t>dRICH</a:t>
            </a:r>
            <a:r>
              <a:rPr lang="en-US" dirty="0"/>
              <a:t> prototype (6/30/22); </a:t>
            </a:r>
          </a:p>
          <a:p>
            <a:endParaRPr lang="en-US" dirty="0"/>
          </a:p>
          <a:p>
            <a:r>
              <a:rPr lang="en-US" dirty="0"/>
              <a:t>Realistic implementation of </a:t>
            </a:r>
            <a:r>
              <a:rPr lang="en-US" dirty="0" err="1"/>
              <a:t>dRICH</a:t>
            </a:r>
            <a:r>
              <a:rPr lang="en-US" dirty="0"/>
              <a:t> into the EIC detector (9/30/22).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C5F79E1-A7E1-1541-BE48-420CB128D2F4}"/>
              </a:ext>
            </a:extLst>
          </p:cNvPr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D32ED7-8C42-C64D-80B7-38A239BD91DE}"/>
              </a:ext>
            </a:extLst>
          </p:cNvPr>
          <p:cNvSpPr txBox="1"/>
          <p:nvPr/>
        </p:nvSpPr>
        <p:spPr>
          <a:xfrm>
            <a:off x="3294605" y="-42760"/>
            <a:ext cx="2646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FY22 Targeted R&amp;D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B1376D-B482-8045-86F1-B2ABA665CDC0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2F792AAC-AD22-584F-8DC6-6E89160A96C3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Datumsplatzhalter 5">
            <a:extLst>
              <a:ext uri="{FF2B5EF4-FFF2-40B4-BE49-F238E27FC236}">
                <a16:creationId xmlns:a16="http://schemas.microsoft.com/office/drawing/2014/main" id="{7715B54F-85C8-6C4E-8E52-39A00816439C}"/>
              </a:ext>
            </a:extLst>
          </p:cNvPr>
          <p:cNvSpPr txBox="1">
            <a:spLocks noGrp="1"/>
          </p:cNvSpPr>
          <p:nvPr/>
        </p:nvSpPr>
        <p:spPr>
          <a:xfrm>
            <a:off x="330634" y="652296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Fußzeilenplatzhalter 7">
            <a:extLst>
              <a:ext uri="{FF2B5EF4-FFF2-40B4-BE49-F238E27FC236}">
                <a16:creationId xmlns:a16="http://schemas.microsoft.com/office/drawing/2014/main" id="{655D9C6E-0D9E-7D48-AF7B-9710D8AD5CE7}"/>
              </a:ext>
            </a:extLst>
          </p:cNvPr>
          <p:cNvSpPr txBox="1">
            <a:spLocks noGrp="1"/>
          </p:cNvSpPr>
          <p:nvPr/>
        </p:nvSpPr>
        <p:spPr>
          <a:xfrm>
            <a:off x="1736556" y="65040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7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1753842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8473CD-BC82-8B42-B20E-D3D0DE4F5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15" y="5200443"/>
            <a:ext cx="8382000" cy="11811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71631" y="-42760"/>
            <a:ext cx="209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dRICH</a:t>
            </a:r>
            <a:r>
              <a:rPr lang="en-US" sz="2400" dirty="0">
                <a:solidFill>
                  <a:schemeClr val="bg1"/>
                </a:solidFill>
              </a:rPr>
              <a:t> Timeline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11171D7-C2C2-5B42-892A-96A93EB59A0B}"/>
              </a:ext>
            </a:extLst>
          </p:cNvPr>
          <p:cNvGraphicFramePr>
            <a:graphicFrameLocks noGrp="1"/>
          </p:cNvGraphicFramePr>
          <p:nvPr/>
        </p:nvGraphicFramePr>
        <p:xfrm>
          <a:off x="311426" y="602608"/>
          <a:ext cx="8375374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652">
                  <a:extLst>
                    <a:ext uri="{9D8B030D-6E8A-4147-A177-3AD203B41FA5}">
                      <a16:colId xmlns:a16="http://schemas.microsoft.com/office/drawing/2014/main" val="3504883700"/>
                    </a:ext>
                  </a:extLst>
                </a:gridCol>
                <a:gridCol w="7447722">
                  <a:extLst>
                    <a:ext uri="{9D8B030D-6E8A-4147-A177-3AD203B41FA5}">
                      <a16:colId xmlns:a16="http://schemas.microsoft.com/office/drawing/2014/main" val="40352744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T" dirty="0">
                          <a:solidFill>
                            <a:schemeClr val="tx1"/>
                          </a:solidFill>
                        </a:rPr>
                        <a:t>Year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dirty="0">
                          <a:solidFill>
                            <a:schemeClr val="tx1"/>
                          </a:solidFill>
                        </a:rPr>
                        <a:t>Detailed tasks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876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sz="1200" dirty="0"/>
                        <a:t>2021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Development of basic prototype design, simulation and implementation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Optical components:  First selection and tests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Basic prototype: Basic tracking, one choice per radiator, glass  mirrors, reference readout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Beam Test 1: Proof of principle with reference detectors and readout , ideal beam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Import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</a:rPr>
                        <a:t>dRICH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simulation into the supported EIC platforms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841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sz="1200" dirty="0"/>
                        <a:t>2022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Analysis of the first test-beam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Refined prototype: refined components and readout, online reconstruction, precise tracking/alignment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Beam Test 2: Performance assessment with reference and custom detectors, hadron tagged beams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9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sz="1200" dirty="0"/>
                        <a:t>2023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R&amp;D on cooling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EIC configuration engineering and integrated  PID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Optical components refinement and cost reduction study (e.g. glass-skin mirror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42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sz="1200" dirty="0"/>
                        <a:t>2024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Component alternatives and optimization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Final prototype: various radiators, custom mirrors, gas system, optimized readout  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Beam test 3: Performance assessment with optimized components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93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sz="1200" dirty="0"/>
                        <a:t>2025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Engineering of cooling and services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Beam test 4: Contingency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1633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753A494-BC95-514F-9825-BC9453DEC335}"/>
              </a:ext>
            </a:extLst>
          </p:cNvPr>
          <p:cNvSpPr txBox="1"/>
          <p:nvPr/>
        </p:nvSpPr>
        <p:spPr>
          <a:xfrm>
            <a:off x="268752" y="4789662"/>
            <a:ext cx="2510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Assumed funding profile k$.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DC8CA5-9A0F-9A40-B026-398C7A9AAFB3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Foliennummernplatzhalter 6">
            <a:extLst>
              <a:ext uri="{FF2B5EF4-FFF2-40B4-BE49-F238E27FC236}">
                <a16:creationId xmlns:a16="http://schemas.microsoft.com/office/drawing/2014/main" id="{16B1B255-1A11-1C42-9559-35792C4DF090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Datumsplatzhalter 5">
            <a:extLst>
              <a:ext uri="{FF2B5EF4-FFF2-40B4-BE49-F238E27FC236}">
                <a16:creationId xmlns:a16="http://schemas.microsoft.com/office/drawing/2014/main" id="{27A5D4D9-308B-2041-8D3E-09203F01CAE5}"/>
              </a:ext>
            </a:extLst>
          </p:cNvPr>
          <p:cNvSpPr txBox="1">
            <a:spLocks noGrp="1"/>
          </p:cNvSpPr>
          <p:nvPr/>
        </p:nvSpPr>
        <p:spPr>
          <a:xfrm>
            <a:off x="330634" y="652296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Fußzeilenplatzhalter 7">
            <a:extLst>
              <a:ext uri="{FF2B5EF4-FFF2-40B4-BE49-F238E27FC236}">
                <a16:creationId xmlns:a16="http://schemas.microsoft.com/office/drawing/2014/main" id="{78F133E2-B287-8649-BF12-8D9FB3A7419F}"/>
              </a:ext>
            </a:extLst>
          </p:cNvPr>
          <p:cNvSpPr txBox="1">
            <a:spLocks noGrp="1"/>
          </p:cNvSpPr>
          <p:nvPr/>
        </p:nvSpPr>
        <p:spPr>
          <a:xfrm>
            <a:off x="1736556" y="65040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7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1209033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5152826C-C80B-CF4D-944D-8530D8800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87" y="1341534"/>
            <a:ext cx="5699077" cy="33078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767" y="4836909"/>
            <a:ext cx="5654828" cy="14006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600" b="1" dirty="0" err="1"/>
              <a:t>dRICH</a:t>
            </a:r>
            <a:r>
              <a:rPr lang="it-IT" sz="1600" b="1" dirty="0"/>
              <a:t>:  </a:t>
            </a:r>
            <a:r>
              <a:rPr lang="it-IT" sz="1600" b="1" dirty="0" err="1"/>
              <a:t>effective</a:t>
            </a:r>
            <a:r>
              <a:rPr lang="it-IT" sz="1600" b="1" dirty="0"/>
              <a:t> </a:t>
            </a:r>
            <a:r>
              <a:rPr lang="it-IT" sz="1600" b="1" dirty="0" err="1"/>
              <a:t>solution</a:t>
            </a:r>
            <a:r>
              <a:rPr lang="it-IT" sz="1600" b="1" dirty="0"/>
              <a:t>, part of EIC </a:t>
            </a:r>
            <a:r>
              <a:rPr lang="it-IT" sz="1600" b="1" dirty="0" err="1"/>
              <a:t>reference</a:t>
            </a:r>
            <a:r>
              <a:rPr lang="it-IT" sz="1600" b="1" dirty="0"/>
              <a:t> detector</a:t>
            </a:r>
          </a:p>
          <a:p>
            <a:pPr>
              <a:lnSpc>
                <a:spcPct val="120000"/>
              </a:lnSpc>
            </a:pPr>
            <a:endParaRPr lang="it-IT" sz="800" b="1" dirty="0"/>
          </a:p>
          <a:p>
            <a:pPr>
              <a:lnSpc>
                <a:spcPct val="120000"/>
              </a:lnSpc>
            </a:pPr>
            <a:r>
              <a:rPr lang="it-IT" sz="1600" dirty="0" err="1"/>
              <a:t>Radiators</a:t>
            </a:r>
            <a:r>
              <a:rPr lang="it-IT" sz="1600" dirty="0"/>
              <a:t>:   </a:t>
            </a:r>
            <a:r>
              <a:rPr lang="it-IT" sz="1600" dirty="0" err="1"/>
              <a:t>Aerogel</a:t>
            </a:r>
            <a:r>
              <a:rPr lang="it-IT" sz="1600" dirty="0"/>
              <a:t> (n</a:t>
            </a:r>
            <a:r>
              <a:rPr lang="it-IT" sz="1600" baseline="-25000" dirty="0"/>
              <a:t>AERO</a:t>
            </a:r>
            <a:r>
              <a:rPr lang="it-IT" sz="1600" dirty="0"/>
              <a:t>~1.02) +  Gas (n</a:t>
            </a:r>
            <a:r>
              <a:rPr lang="it-IT" sz="1600" baseline="-25000" dirty="0"/>
              <a:t>C2F6 </a:t>
            </a:r>
            <a:r>
              <a:rPr lang="it-IT" sz="1600" dirty="0"/>
              <a:t>~</a:t>
            </a:r>
            <a:r>
              <a:rPr lang="it-IT" sz="1600" baseline="-25000" dirty="0"/>
              <a:t> </a:t>
            </a:r>
            <a:r>
              <a:rPr lang="it-IT" sz="1600" dirty="0"/>
              <a:t>1.0008)</a:t>
            </a:r>
          </a:p>
          <a:p>
            <a:pPr>
              <a:lnSpc>
                <a:spcPct val="120000"/>
              </a:lnSpc>
            </a:pPr>
            <a:endParaRPr lang="it-IT" sz="1600" dirty="0"/>
          </a:p>
          <a:p>
            <a:pPr>
              <a:lnSpc>
                <a:spcPct val="120000"/>
              </a:lnSpc>
            </a:pPr>
            <a:r>
              <a:rPr lang="it-IT" sz="1600" dirty="0"/>
              <a:t>Detector:    0.5 m</a:t>
            </a:r>
            <a:r>
              <a:rPr lang="it-IT" sz="1600" baseline="30000" dirty="0"/>
              <a:t>2</a:t>
            </a:r>
            <a:r>
              <a:rPr lang="it-IT" sz="1600" dirty="0"/>
              <a:t>/</a:t>
            </a:r>
            <a:r>
              <a:rPr lang="it-IT" sz="1600" dirty="0" err="1"/>
              <a:t>sector</a:t>
            </a:r>
            <a:r>
              <a:rPr lang="it-IT" sz="1600" dirty="0"/>
              <a:t> , 3x3 mm</a:t>
            </a:r>
            <a:r>
              <a:rPr lang="it-IT" sz="1600" baseline="30000" dirty="0"/>
              <a:t>2</a:t>
            </a:r>
            <a:r>
              <a:rPr lang="it-IT" sz="1600" dirty="0"/>
              <a:t> pixel. </a:t>
            </a:r>
            <a:r>
              <a:rPr lang="it-IT" sz="1600" dirty="0">
                <a:sym typeface="Wingdings"/>
              </a:rPr>
              <a:t> </a:t>
            </a:r>
            <a:r>
              <a:rPr lang="it-IT" sz="1600" dirty="0" err="1">
                <a:sym typeface="Wingdings"/>
              </a:rPr>
              <a:t>SiPM</a:t>
            </a:r>
            <a:r>
              <a:rPr lang="it-IT" sz="1600" dirty="0">
                <a:sym typeface="Wingdings"/>
              </a:rPr>
              <a:t> option</a:t>
            </a:r>
            <a:r>
              <a:rPr lang="it-IT" sz="1600" dirty="0"/>
              <a:t>                                  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64457" y="5649477"/>
            <a:ext cx="2536739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1600" dirty="0"/>
              <a:t>Phase Space:</a:t>
            </a:r>
          </a:p>
          <a:p>
            <a:r>
              <a:rPr lang="it-IT" sz="1600" dirty="0"/>
              <a:t>- Polar angle: 5-25 deg</a:t>
            </a:r>
          </a:p>
          <a:p>
            <a:pPr marL="92075" indent="-92075">
              <a:buFontTx/>
              <a:buChar char="-"/>
            </a:pPr>
            <a:r>
              <a:rPr lang="it-IT" sz="1600" dirty="0"/>
              <a:t>Momentum: 3-60 GeV/c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CD334D5-771A-DE4E-B3A2-1CA3910BACE3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0" name="Slide Number Placeholder 6">
            <a:extLst>
              <a:ext uri="{FF2B5EF4-FFF2-40B4-BE49-F238E27FC236}">
                <a16:creationId xmlns:a16="http://schemas.microsoft.com/office/drawing/2014/main" id="{512437C5-3C9C-154E-A664-785E6CE5F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95A285F-F999-5545-93F0-C7FF5D9B6433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9063C02-57E4-FC4F-AADB-A25A66C12BBB}"/>
              </a:ext>
            </a:extLst>
          </p:cNvPr>
          <p:cNvSpPr/>
          <p:nvPr/>
        </p:nvSpPr>
        <p:spPr>
          <a:xfrm>
            <a:off x="2646710" y="-51651"/>
            <a:ext cx="3704925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dirty="0">
                <a:ln w="1905"/>
                <a:solidFill>
                  <a:schemeClr val="bg1"/>
                </a:solidFill>
                <a:latin typeface="Calibri"/>
              </a:rPr>
              <a:t>Dual Radiator RICH @ EIC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4F0CFD7-E3EC-1946-85FB-6A4B5F68B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C47C09-689E-A24F-8288-318C37C17259}"/>
              </a:ext>
            </a:extLst>
          </p:cNvPr>
          <p:cNvSpPr txBox="1"/>
          <p:nvPr/>
        </p:nvSpPr>
        <p:spPr>
          <a:xfrm>
            <a:off x="168458" y="623327"/>
            <a:ext cx="5301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/>
              <a:t>Two challenges:   cover w</a:t>
            </a:r>
            <a:r>
              <a:rPr lang="en-GB" sz="1600" b="1" dirty="0" err="1"/>
              <a:t>i</a:t>
            </a:r>
            <a:r>
              <a:rPr lang="en-IT" sz="1600" b="1" dirty="0"/>
              <a:t>de momentum range  3 - 60 GeV/c</a:t>
            </a:r>
          </a:p>
          <a:p>
            <a:r>
              <a:rPr lang="en-IT" sz="1600" b="1" dirty="0"/>
              <a:t>                                work in high (~ 1T) magnetic field</a:t>
            </a:r>
          </a:p>
        </p:txBody>
      </p:sp>
      <p:sp>
        <p:nvSpPr>
          <p:cNvPr id="4" name="Rectangle 3"/>
          <p:cNvSpPr/>
          <p:nvPr/>
        </p:nvSpPr>
        <p:spPr>
          <a:xfrm>
            <a:off x="5762232" y="1298260"/>
            <a:ext cx="905264" cy="3351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203AA7DF-A556-A447-B0A0-177D2F6CD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629" y="3036544"/>
            <a:ext cx="2717800" cy="254000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E690EC60-5491-C147-B189-9E0822F12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982" y="484286"/>
            <a:ext cx="27178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64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6C5910-38C7-3947-BCC0-CD9C826F475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55E7303-D7F1-C546-86FF-0715EFF34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F4CE401D-6141-E44E-A74D-8E43861A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382698-93C3-134F-9141-8474E2E9FDE7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C6F258-2F13-2640-ACC9-A7A06B0C0305}"/>
              </a:ext>
            </a:extLst>
          </p:cNvPr>
          <p:cNvSpPr/>
          <p:nvPr/>
        </p:nvSpPr>
        <p:spPr>
          <a:xfrm>
            <a:off x="3602159" y="-51651"/>
            <a:ext cx="1794082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dirty="0">
                <a:ln w="1905"/>
                <a:solidFill>
                  <a:schemeClr val="bg1"/>
                </a:solidFill>
                <a:latin typeface="Calibri"/>
              </a:rPr>
              <a:t>Conclusions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F5E26D-9C62-CC46-A0CA-8A5801BF656B}"/>
              </a:ext>
            </a:extLst>
          </p:cNvPr>
          <p:cNvSpPr txBox="1"/>
          <p:nvPr/>
        </p:nvSpPr>
        <p:spPr>
          <a:xfrm>
            <a:off x="219697" y="674400"/>
            <a:ext cx="884367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Ongoing effort for the development of a forward RICH detector for particle identification at EIC</a:t>
            </a:r>
          </a:p>
          <a:p>
            <a:endParaRPr lang="en-US" sz="1600" b="1" dirty="0"/>
          </a:p>
          <a:p>
            <a:r>
              <a:rPr lang="en-US" sz="1600" b="1" dirty="0"/>
              <a:t>Activity plan in organized following the EIC Critical-Decision timeline</a:t>
            </a:r>
          </a:p>
          <a:p>
            <a:endParaRPr lang="en-US" sz="1600" b="1" dirty="0"/>
          </a:p>
          <a:p>
            <a:r>
              <a:rPr lang="en-US" sz="1600" b="1" dirty="0"/>
              <a:t>Goal:</a:t>
            </a:r>
          </a:p>
          <a:p>
            <a:endParaRPr lang="en-US" sz="800" b="1" dirty="0"/>
          </a:p>
          <a:p>
            <a:r>
              <a:rPr lang="en-US" sz="1600" b="1" dirty="0"/>
              <a:t>              </a:t>
            </a:r>
            <a:r>
              <a:rPr lang="en-US" sz="1600" dirty="0"/>
              <a:t>Cost-effective compact solution for hadron PID in EIC forward region in a wide kinematic range</a:t>
            </a:r>
            <a:r>
              <a:rPr lang="en-US" sz="1600" b="1" dirty="0"/>
              <a:t> </a:t>
            </a:r>
          </a:p>
          <a:p>
            <a:endParaRPr lang="en-US" sz="1600" b="1" dirty="0"/>
          </a:p>
          <a:p>
            <a:r>
              <a:rPr lang="en-US" sz="1600" b="1" dirty="0"/>
              <a:t>R&amp;D Activity on innovative aspects and space for synergy with LHC (ALICE) and other EIC </a:t>
            </a:r>
            <a:r>
              <a:rPr lang="en-US" sz="1600" b="1" dirty="0" err="1"/>
              <a:t>eRD</a:t>
            </a:r>
            <a:endParaRPr lang="en-US" sz="1600" b="1" dirty="0"/>
          </a:p>
          <a:p>
            <a:endParaRPr lang="en-US" sz="1600" b="1" dirty="0"/>
          </a:p>
          <a:p>
            <a:r>
              <a:rPr lang="en-US" sz="1600" dirty="0"/>
              <a:t>                 </a:t>
            </a:r>
            <a:r>
              <a:rPr lang="en-US" sz="1600" b="1" dirty="0">
                <a:solidFill>
                  <a:srgbClr val="C00000"/>
                </a:solidFill>
              </a:rPr>
              <a:t>Prototyping and test-beam campaigns </a:t>
            </a:r>
            <a:r>
              <a:rPr lang="en-US" sz="1600" dirty="0"/>
              <a:t>to address crucial PID aspects at EIC</a:t>
            </a:r>
          </a:p>
          <a:p>
            <a:r>
              <a:rPr lang="en-US" sz="1600" dirty="0"/>
              <a:t>                     (1</a:t>
            </a:r>
            <a:r>
              <a:rPr lang="en-US" sz="1600" baseline="30000" dirty="0"/>
              <a:t>st</a:t>
            </a:r>
            <a:r>
              <a:rPr lang="en-US" sz="1600" dirty="0"/>
              <a:t> joined test-beam on October ‘21)</a:t>
            </a:r>
          </a:p>
          <a:p>
            <a:r>
              <a:rPr lang="en-US" sz="1600" dirty="0"/>
              <a:t>   </a:t>
            </a:r>
          </a:p>
          <a:p>
            <a:r>
              <a:rPr lang="en-US" sz="1600" dirty="0"/>
              <a:t>                 </a:t>
            </a:r>
            <a:r>
              <a:rPr lang="en-US" sz="1600" b="1" dirty="0">
                <a:solidFill>
                  <a:srgbClr val="C00000"/>
                </a:solidFill>
              </a:rPr>
              <a:t>Optimized and alternate radiators </a:t>
            </a:r>
          </a:p>
          <a:p>
            <a:r>
              <a:rPr lang="en-US" sz="1600" b="1" dirty="0">
                <a:solidFill>
                  <a:srgbClr val="C00000"/>
                </a:solidFill>
              </a:rPr>
              <a:t>                      </a:t>
            </a:r>
            <a:r>
              <a:rPr lang="en-US" sz="1600" dirty="0"/>
              <a:t>Aerogel of medium refractive index and high transparency, noble gas at high pressure</a:t>
            </a:r>
          </a:p>
          <a:p>
            <a:endParaRPr lang="en-US" sz="1600" dirty="0"/>
          </a:p>
          <a:p>
            <a:r>
              <a:rPr lang="en-US" sz="1600" b="1" dirty="0">
                <a:solidFill>
                  <a:srgbClr val="C00000"/>
                </a:solidFill>
              </a:rPr>
              <a:t>                 Novel cost-effective single-photon detector solution </a:t>
            </a:r>
            <a:r>
              <a:rPr lang="en-US" sz="1600" dirty="0"/>
              <a:t>to be operated in high magnetic field</a:t>
            </a:r>
          </a:p>
          <a:p>
            <a:r>
              <a:rPr lang="en-US" sz="1600" dirty="0"/>
              <a:t>                       </a:t>
            </a:r>
            <a:r>
              <a:rPr lang="en-US" sz="1600" dirty="0" err="1"/>
              <a:t>SiPM</a:t>
            </a:r>
            <a:r>
              <a:rPr lang="en-US" sz="1600" dirty="0"/>
              <a:t> post-irradiation characterization and imaging tests    (+LAPPDs)</a:t>
            </a:r>
          </a:p>
          <a:p>
            <a:endParaRPr lang="en-US" sz="1600" dirty="0"/>
          </a:p>
          <a:p>
            <a:r>
              <a:rPr lang="en-US" sz="1600" dirty="0"/>
              <a:t>                  </a:t>
            </a:r>
            <a:r>
              <a:rPr lang="en-US" sz="1600" b="1" dirty="0">
                <a:solidFill>
                  <a:srgbClr val="C00000"/>
                </a:solidFill>
              </a:rPr>
              <a:t>Readout</a:t>
            </a:r>
          </a:p>
          <a:p>
            <a:r>
              <a:rPr lang="en-US" sz="1600" dirty="0"/>
              <a:t>                        Alternate </a:t>
            </a:r>
            <a:r>
              <a:rPr lang="en-US" sz="1600" dirty="0" err="1"/>
              <a:t>ToT</a:t>
            </a:r>
            <a:r>
              <a:rPr lang="en-US" sz="1600" dirty="0"/>
              <a:t>  architecture (ALCOR chip)</a:t>
            </a:r>
            <a:endParaRPr lang="en-US" sz="1600" b="1" dirty="0">
              <a:solidFill>
                <a:srgbClr val="C00000"/>
              </a:solidFill>
            </a:endParaRPr>
          </a:p>
          <a:p>
            <a:endParaRPr lang="en-US" sz="1600" b="1" dirty="0">
              <a:solidFill>
                <a:srgbClr val="C00000"/>
              </a:solidFill>
            </a:endParaRPr>
          </a:p>
          <a:p>
            <a:r>
              <a:rPr lang="en-US" sz="1600" b="1" dirty="0">
                <a:solidFill>
                  <a:srgbClr val="C00000"/>
                </a:solidFill>
              </a:rPr>
              <a:t>                  Cooling, support structure ………</a:t>
            </a:r>
          </a:p>
          <a:p>
            <a:r>
              <a:rPr lang="en-US" sz="1600" b="1" dirty="0">
                <a:solidFill>
                  <a:srgbClr val="C00000"/>
                </a:solidFill>
              </a:rPr>
              <a:t>                         </a:t>
            </a:r>
            <a:r>
              <a:rPr lang="en-US" sz="1600" dirty="0"/>
              <a:t>BNL technical support is essential</a:t>
            </a:r>
          </a:p>
        </p:txBody>
      </p:sp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6B4F2472-1883-7941-B8FB-2086673EB61D}"/>
              </a:ext>
            </a:extLst>
          </p:cNvPr>
          <p:cNvSpPr txBox="1">
            <a:spLocks noGrp="1"/>
          </p:cNvSpPr>
          <p:nvPr/>
        </p:nvSpPr>
        <p:spPr>
          <a:xfrm>
            <a:off x="1736556" y="65040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7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1493228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320" y="1003382"/>
            <a:ext cx="8656320" cy="23970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95536" y="-42760"/>
            <a:ext cx="3044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dRICH</a:t>
            </a:r>
            <a:r>
              <a:rPr lang="en-US" sz="2400" dirty="0">
                <a:solidFill>
                  <a:schemeClr val="bg1"/>
                </a:solidFill>
              </a:rPr>
              <a:t> Feasibility Study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891670"/>
            <a:ext cx="8255000" cy="259002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93041" y="3400411"/>
            <a:ext cx="8950960" cy="2470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74320" y="3938472"/>
            <a:ext cx="8656320" cy="25768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5996" y="3938470"/>
            <a:ext cx="7718572" cy="2576854"/>
            <a:chOff x="715356" y="3826710"/>
            <a:chExt cx="7718572" cy="2576854"/>
          </a:xfrm>
        </p:grpSpPr>
        <p:grpSp>
          <p:nvGrpSpPr>
            <p:cNvPr id="35" name="Group 34"/>
            <p:cNvGrpSpPr/>
            <p:nvPr/>
          </p:nvGrpSpPr>
          <p:grpSpPr>
            <a:xfrm>
              <a:off x="715356" y="3826710"/>
              <a:ext cx="7718572" cy="2576854"/>
              <a:chOff x="-624421" y="3000141"/>
              <a:chExt cx="9671477" cy="3381187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-624421" y="3000141"/>
                <a:ext cx="9671477" cy="3381187"/>
                <a:chOff x="-624421" y="2424077"/>
                <a:chExt cx="9671477" cy="3381187"/>
              </a:xfrm>
            </p:grpSpPr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144" r="9486" b="-1"/>
                <a:stretch/>
              </p:blipFill>
              <p:spPr>
                <a:xfrm>
                  <a:off x="4505846" y="2424079"/>
                  <a:ext cx="4541210" cy="3381185"/>
                </a:xfrm>
                <a:prstGeom prst="rect">
                  <a:avLst/>
                </a:prstGeom>
              </p:spPr>
            </p:pic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143" r="9395"/>
                <a:stretch/>
              </p:blipFill>
              <p:spPr>
                <a:xfrm>
                  <a:off x="-624421" y="2424077"/>
                  <a:ext cx="4545782" cy="3381186"/>
                </a:xfrm>
                <a:prstGeom prst="rect">
                  <a:avLst/>
                </a:prstGeom>
              </p:spPr>
            </p:pic>
            <p:sp>
              <p:nvSpPr>
                <p:cNvPr id="41" name="TextBox 40"/>
                <p:cNvSpPr txBox="1"/>
                <p:nvPr/>
              </p:nvSpPr>
              <p:spPr>
                <a:xfrm>
                  <a:off x="141933" y="2515373"/>
                  <a:ext cx="1876407" cy="4038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b="1" dirty="0" err="1">
                      <a:solidFill>
                        <a:srgbClr val="C00000"/>
                      </a:solidFill>
                    </a:rPr>
                    <a:t>Aerogel</a:t>
                  </a:r>
                  <a:r>
                    <a:rPr lang="it-IT" sz="1400" b="1" dirty="0">
                      <a:solidFill>
                        <a:srgbClr val="C00000"/>
                      </a:solidFill>
                    </a:rPr>
                    <a:t>  SPE</a:t>
                  </a:r>
                  <a:endParaRPr lang="en-US" sz="140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5198986" y="2502042"/>
                  <a:ext cx="1542414" cy="4038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b="1" dirty="0">
                      <a:solidFill>
                        <a:srgbClr val="C00000"/>
                      </a:solidFill>
                    </a:rPr>
                    <a:t>Gas  SPE</a:t>
                  </a:r>
                  <a:endParaRPr lang="en-US" sz="1400" b="1" dirty="0">
                    <a:solidFill>
                      <a:srgbClr val="C00000"/>
                    </a:solidFill>
                  </a:endParaRPr>
                </a:p>
              </p:txBody>
            </p:sp>
          </p:grpSp>
          <p:cxnSp>
            <p:nvCxnSpPr>
              <p:cNvPr id="37" name="Straight Connector 36"/>
              <p:cNvCxnSpPr/>
              <p:nvPr/>
            </p:nvCxnSpPr>
            <p:spPr>
              <a:xfrm>
                <a:off x="3829060" y="3717032"/>
                <a:ext cx="216024" cy="0"/>
              </a:xfrm>
              <a:prstGeom prst="line">
                <a:avLst/>
              </a:prstGeom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7997904" y="3717032"/>
                <a:ext cx="216024" cy="0"/>
              </a:xfrm>
              <a:prstGeom prst="line">
                <a:avLst/>
              </a:prstGeom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1402080" y="5120640"/>
              <a:ext cx="2249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Refractive index / UV filters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3127198" y="4826000"/>
              <a:ext cx="0" cy="2946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288385" y="4924540"/>
              <a:ext cx="30589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Geometry/Gap length / Sensor surface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6230522" y="5258674"/>
              <a:ext cx="0" cy="294640"/>
            </a:xfrm>
            <a:prstGeom prst="straightConnector1">
              <a:avLst/>
            </a:prstGeom>
            <a:ln>
              <a:headEnd type="arrow"/>
              <a:tailEnd type="non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57160" y="3413846"/>
            <a:ext cx="834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Studied with full Geant4 simulation, with Bayesian              </a:t>
            </a:r>
            <a:r>
              <a:rPr lang="nb-NO" sz="1400" b="1" dirty="0"/>
              <a:t>L. </a:t>
            </a:r>
            <a:r>
              <a:rPr lang="nb-NO" sz="1400" b="1" dirty="0" err="1"/>
              <a:t>Barion</a:t>
            </a:r>
            <a:r>
              <a:rPr lang="nb-NO" sz="1400" b="1" dirty="0"/>
              <a:t> et al., JINST 15 (2020) 02, C02040 </a:t>
            </a:r>
          </a:p>
          <a:p>
            <a:r>
              <a:rPr lang="en-US" sz="1400" b="1" dirty="0"/>
              <a:t>optimization and analytic parameterizations                          </a:t>
            </a:r>
            <a:r>
              <a:rPr lang="is-IS" sz="1400" b="1" dirty="0"/>
              <a:t>E. Cisbani et al., JINST 15 (2020) 05, P05009 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1280" y="756352"/>
            <a:ext cx="8950960" cy="2470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44236" y="449385"/>
            <a:ext cx="6609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Compact and cost-effective solution for continuous momentum coverage (3-60 GeV/c)</a:t>
            </a:r>
          </a:p>
          <a:p>
            <a:r>
              <a:rPr lang="en-US" sz="1400" b="1" dirty="0"/>
              <a:t>Strong interest in the </a:t>
            </a:r>
            <a:r>
              <a:rPr lang="en-US" sz="1400" b="1" dirty="0" err="1"/>
              <a:t>dRICH</a:t>
            </a:r>
            <a:r>
              <a:rPr lang="en-US" sz="1400" b="1" dirty="0"/>
              <a:t> electron-pion separation capability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412240" y="1084143"/>
            <a:ext cx="42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e-</a:t>
            </a:r>
            <a:r>
              <a:rPr lang="en-US" sz="1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279732" y="1063823"/>
            <a:ext cx="479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p-</a:t>
            </a:r>
            <a:r>
              <a:rPr lang="en-US" sz="1400" b="1" dirty="0">
                <a:solidFill>
                  <a:srgbClr val="FF0000"/>
                </a:solidFill>
                <a:latin typeface="+mj-lt"/>
                <a:cs typeface="Symbol" charset="2"/>
              </a:rPr>
              <a:t>k</a:t>
            </a:r>
            <a:endParaRPr lang="en-US" sz="1400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253738" y="1084143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p-k</a:t>
            </a:r>
            <a:endParaRPr lang="en-US" sz="1400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2127B03-BFF1-394B-A21C-A809810DBC0C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5" name="Foliennummernplatzhalter 6">
            <a:extLst>
              <a:ext uri="{FF2B5EF4-FFF2-40B4-BE49-F238E27FC236}">
                <a16:creationId xmlns:a16="http://schemas.microsoft.com/office/drawing/2014/main" id="{17263B16-46A0-FE44-A0F0-DB822ABCC25F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6" name="Datumsplatzhalter 5">
            <a:extLst>
              <a:ext uri="{FF2B5EF4-FFF2-40B4-BE49-F238E27FC236}">
                <a16:creationId xmlns:a16="http://schemas.microsoft.com/office/drawing/2014/main" id="{18669AF8-0534-4848-9F46-102313A16DE9}"/>
              </a:ext>
            </a:extLst>
          </p:cNvPr>
          <p:cNvSpPr txBox="1">
            <a:spLocks noGrp="1"/>
          </p:cNvSpPr>
          <p:nvPr/>
        </p:nvSpPr>
        <p:spPr>
          <a:xfrm>
            <a:off x="330634" y="652296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7" name="Fußzeilenplatzhalter 7">
            <a:extLst>
              <a:ext uri="{FF2B5EF4-FFF2-40B4-BE49-F238E27FC236}">
                <a16:creationId xmlns:a16="http://schemas.microsoft.com/office/drawing/2014/main" id="{7C51D322-032A-6643-95A5-251FF4D77DD3}"/>
              </a:ext>
            </a:extLst>
          </p:cNvPr>
          <p:cNvSpPr txBox="1">
            <a:spLocks noGrp="1"/>
          </p:cNvSpPr>
          <p:nvPr/>
        </p:nvSpPr>
        <p:spPr>
          <a:xfrm>
            <a:off x="1736556" y="65040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7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812659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55BB3-E2B4-5246-9D98-08BF55DDD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733" y="1122922"/>
            <a:ext cx="4381500" cy="5067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25001D-F4B4-824C-97CF-E108BFB6963C}"/>
              </a:ext>
            </a:extLst>
          </p:cNvPr>
          <p:cNvSpPr/>
          <p:nvPr/>
        </p:nvSpPr>
        <p:spPr>
          <a:xfrm>
            <a:off x="188428" y="1139064"/>
            <a:ext cx="4298882" cy="53450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71D311-1069-3843-86CD-5FA47B8E8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49" y="1622979"/>
            <a:ext cx="3949700" cy="44958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516326C-F7DB-B642-B469-BE5385550BBD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22457B-006A-3C4C-8F3C-10B5D9962F67}"/>
              </a:ext>
            </a:extLst>
          </p:cNvPr>
          <p:cNvSpPr txBox="1"/>
          <p:nvPr/>
        </p:nvSpPr>
        <p:spPr>
          <a:xfrm>
            <a:off x="4628649" y="6174752"/>
            <a:ext cx="3374967" cy="297346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99"/>
                </a:solidFill>
              </a:defRPr>
            </a:pPr>
            <a:r>
              <a:rPr lang="en-US" sz="1400" b="0" i="0" u="none" strike="noStrike" kern="1200" cap="none" dirty="0">
                <a:ln>
                  <a:noFill/>
                </a:ln>
                <a:solidFill>
                  <a:srgbClr val="000099"/>
                </a:solidFill>
                <a:latin typeface="Liberation Sans" pitchFamily="18"/>
                <a:ea typeface="DejaVu Sans" pitchFamily="2"/>
                <a:cs typeface="FreeSans" pitchFamily="2"/>
              </a:rPr>
              <a:t>From Christopher </a:t>
            </a:r>
            <a:r>
              <a:rPr lang="en-US" sz="1400" b="0" i="0" u="none" strike="noStrike" kern="1200" cap="none" dirty="0" err="1">
                <a:ln>
                  <a:noFill/>
                </a:ln>
                <a:solidFill>
                  <a:srgbClr val="000099"/>
                </a:solidFill>
                <a:latin typeface="Liberation Sans" pitchFamily="18"/>
                <a:ea typeface="DejaVu Sans" pitchFamily="2"/>
                <a:cs typeface="FreeSans" pitchFamily="2"/>
              </a:rPr>
              <a:t>Dilks</a:t>
            </a:r>
            <a:r>
              <a:rPr lang="en-US" sz="1400" b="0" i="0" u="none" strike="noStrike" kern="1200" cap="none" dirty="0">
                <a:ln>
                  <a:noFill/>
                </a:ln>
                <a:solidFill>
                  <a:srgbClr val="000099"/>
                </a:solidFill>
                <a:latin typeface="Liberation Sans" pitchFamily="18"/>
                <a:ea typeface="DejaVu Sans" pitchFamily="2"/>
                <a:cs typeface="FreeSans" pitchFamily="2"/>
              </a:rPr>
              <a:t> - 1/Sep/2021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1A54BB6-6210-3943-8980-4CB1FEEB4208}"/>
              </a:ext>
            </a:extLst>
          </p:cNvPr>
          <p:cNvSpPr txBox="1">
            <a:spLocks/>
          </p:cNvSpPr>
          <p:nvPr/>
        </p:nvSpPr>
        <p:spPr>
          <a:xfrm>
            <a:off x="1057188" y="558770"/>
            <a:ext cx="7162800" cy="4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Firsts attempts to optimize optics in ATHENA with </a:t>
            </a:r>
            <a:r>
              <a:rPr lang="en-US" sz="1600" dirty="0" err="1"/>
              <a:t>dRICh</a:t>
            </a:r>
            <a:r>
              <a:rPr lang="en-US" sz="1600" dirty="0"/>
              <a:t> full simulation framework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0F504E-1492-A74A-BE9E-B122531855A6}"/>
              </a:ext>
            </a:extLst>
          </p:cNvPr>
          <p:cNvSpPr/>
          <p:nvPr/>
        </p:nvSpPr>
        <p:spPr>
          <a:xfrm>
            <a:off x="2960300" y="-51651"/>
            <a:ext cx="3077702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600" dirty="0">
                <a:ln w="1905"/>
                <a:solidFill>
                  <a:schemeClr val="bg1"/>
                </a:solidFill>
                <a:latin typeface="Calibri"/>
              </a:rPr>
              <a:t> in ATHENA +….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A64F75-F6D1-694E-BDCF-F356041164E1}"/>
              </a:ext>
            </a:extLst>
          </p:cNvPr>
          <p:cNvSpPr txBox="1"/>
          <p:nvPr/>
        </p:nvSpPr>
        <p:spPr>
          <a:xfrm>
            <a:off x="196593" y="1187256"/>
            <a:ext cx="1434960" cy="346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FreeSans" pitchFamily="2"/>
              </a:rPr>
              <a:t>photosensor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832484-E550-4B46-8B6A-226CC2D8E64F}"/>
              </a:ext>
            </a:extLst>
          </p:cNvPr>
          <p:cNvSpPr txBox="1"/>
          <p:nvPr/>
        </p:nvSpPr>
        <p:spPr>
          <a:xfrm>
            <a:off x="2580861" y="1187256"/>
            <a:ext cx="776520" cy="346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FreeSans" pitchFamily="2"/>
              </a:rPr>
              <a:t>mirror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2EB4FA1-4E58-D449-88B4-36580E2C82C6}"/>
              </a:ext>
            </a:extLst>
          </p:cNvPr>
          <p:cNvCxnSpPr>
            <a:cxnSpLocks/>
          </p:cNvCxnSpPr>
          <p:nvPr/>
        </p:nvCxnSpPr>
        <p:spPr>
          <a:xfrm>
            <a:off x="3299791" y="1429762"/>
            <a:ext cx="477037" cy="249541"/>
          </a:xfrm>
          <a:prstGeom prst="straightConnector1">
            <a:avLst/>
          </a:prstGeom>
          <a:ln>
            <a:headEnd type="none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8704C48-EA3A-1948-AA6A-B606453758EF}"/>
              </a:ext>
            </a:extLst>
          </p:cNvPr>
          <p:cNvCxnSpPr>
            <a:cxnSpLocks/>
          </p:cNvCxnSpPr>
          <p:nvPr/>
        </p:nvCxnSpPr>
        <p:spPr>
          <a:xfrm>
            <a:off x="914073" y="1584623"/>
            <a:ext cx="395520" cy="242506"/>
          </a:xfrm>
          <a:prstGeom prst="straightConnector1">
            <a:avLst/>
          </a:prstGeom>
          <a:ln>
            <a:headEnd type="none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903296C-8D4C-BE48-A922-A65748B3EB96}"/>
              </a:ext>
            </a:extLst>
          </p:cNvPr>
          <p:cNvSpPr txBox="1"/>
          <p:nvPr/>
        </p:nvSpPr>
        <p:spPr>
          <a:xfrm>
            <a:off x="774755" y="6095530"/>
            <a:ext cx="3002400" cy="4028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latin typeface="Liberation Sans" pitchFamily="2"/>
              </a:defRPr>
            </a:pPr>
            <a:r>
              <a:rPr lang="en-US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FreeSans" pitchFamily="2"/>
              </a:rPr>
              <a:t>5 x </a:t>
            </a:r>
            <a:r>
              <a:rPr lang="en-US" sz="1600" b="0" i="0" u="none" strike="noStrike" kern="1200" cap="none" dirty="0" err="1">
                <a:ln>
                  <a:noFill/>
                </a:ln>
                <a:latin typeface="Liberation Sans" pitchFamily="18"/>
                <a:ea typeface="DejaVu Sans" pitchFamily="2"/>
                <a:cs typeface="FreeSans" pitchFamily="2"/>
              </a:rPr>
              <a:t>mirrror</a:t>
            </a:r>
            <a:r>
              <a:rPr lang="en-US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FreeSans" pitchFamily="2"/>
              </a:rPr>
              <a:t> segments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55982F-C4D0-4B4E-8939-F3B0F7E09210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Foliennummernplatzhalter 6">
            <a:extLst>
              <a:ext uri="{FF2B5EF4-FFF2-40B4-BE49-F238E27FC236}">
                <a16:creationId xmlns:a16="http://schemas.microsoft.com/office/drawing/2014/main" id="{1EB07789-B3B4-9248-86E2-53E75EA8C19A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Datumsplatzhalter 5">
            <a:extLst>
              <a:ext uri="{FF2B5EF4-FFF2-40B4-BE49-F238E27FC236}">
                <a16:creationId xmlns:a16="http://schemas.microsoft.com/office/drawing/2014/main" id="{2C6E8111-BDDA-6F4F-8681-751CF1D912EE}"/>
              </a:ext>
            </a:extLst>
          </p:cNvPr>
          <p:cNvSpPr txBox="1">
            <a:spLocks noGrp="1"/>
          </p:cNvSpPr>
          <p:nvPr/>
        </p:nvSpPr>
        <p:spPr>
          <a:xfrm>
            <a:off x="330634" y="652296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Fußzeilenplatzhalter 7">
            <a:extLst>
              <a:ext uri="{FF2B5EF4-FFF2-40B4-BE49-F238E27FC236}">
                <a16:creationId xmlns:a16="http://schemas.microsoft.com/office/drawing/2014/main" id="{681EBD60-7FC8-F64D-AD74-EB6E94A93DED}"/>
              </a:ext>
            </a:extLst>
          </p:cNvPr>
          <p:cNvSpPr txBox="1">
            <a:spLocks noGrp="1"/>
          </p:cNvSpPr>
          <p:nvPr/>
        </p:nvSpPr>
        <p:spPr>
          <a:xfrm>
            <a:off x="1736556" y="65040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7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1095927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26" y="610357"/>
            <a:ext cx="8992974" cy="40335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60492" y="837319"/>
            <a:ext cx="282699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Dual radiator imaging</a:t>
            </a:r>
          </a:p>
          <a:p>
            <a:endParaRPr lang="en-US" sz="10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Pressure vessel for gas &amp; n tune</a:t>
            </a:r>
          </a:p>
          <a:p>
            <a:endParaRPr lang="en-US" sz="10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Sensor &amp; readout friendly</a:t>
            </a:r>
          </a:p>
        </p:txBody>
      </p:sp>
      <p:sp>
        <p:nvSpPr>
          <p:cNvPr id="7" name="Rectangle 6"/>
          <p:cNvSpPr/>
          <p:nvPr/>
        </p:nvSpPr>
        <p:spPr>
          <a:xfrm>
            <a:off x="9002597" y="488877"/>
            <a:ext cx="148270" cy="44853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4"/>
          <p:cNvSpPr>
            <a:spLocks noGrp="1"/>
          </p:cNvSpPr>
          <p:nvPr>
            <p:ph idx="1"/>
          </p:nvPr>
        </p:nvSpPr>
        <p:spPr>
          <a:xfrm>
            <a:off x="543111" y="4863967"/>
            <a:ext cx="7912092" cy="15368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600" b="1" dirty="0" err="1"/>
              <a:t>Goals</a:t>
            </a:r>
            <a:r>
              <a:rPr lang="it-IT" sz="1600" b="1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 err="1"/>
              <a:t>Study</a:t>
            </a:r>
            <a:r>
              <a:rPr lang="it-IT" sz="1600" dirty="0"/>
              <a:t> </a:t>
            </a:r>
            <a:r>
              <a:rPr lang="it-IT" sz="1600" dirty="0" err="1"/>
              <a:t>dual</a:t>
            </a:r>
            <a:r>
              <a:rPr lang="it-IT" sz="1600" dirty="0"/>
              <a:t> </a:t>
            </a:r>
            <a:r>
              <a:rPr lang="it-IT" sz="1600" dirty="0" err="1"/>
              <a:t>radiator</a:t>
            </a:r>
            <a:r>
              <a:rPr lang="it-IT" sz="1600" dirty="0"/>
              <a:t> performance and </a:t>
            </a:r>
            <a:r>
              <a:rPr lang="it-IT" sz="1600" dirty="0" err="1"/>
              <a:t>interplay</a:t>
            </a:r>
            <a:endParaRPr lang="it-IT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 err="1"/>
              <a:t>Study</a:t>
            </a:r>
            <a:r>
              <a:rPr lang="it-IT" sz="1600" dirty="0"/>
              <a:t> </a:t>
            </a:r>
            <a:r>
              <a:rPr lang="it-IT" sz="1600" dirty="0" err="1"/>
              <a:t>specifications</a:t>
            </a:r>
            <a:r>
              <a:rPr lang="it-IT" sz="1600" dirty="0"/>
              <a:t> and </a:t>
            </a:r>
            <a:r>
              <a:rPr lang="it-IT" sz="1600" dirty="0" err="1"/>
              <a:t>alternatives</a:t>
            </a:r>
            <a:r>
              <a:rPr lang="it-IT" sz="1600" dirty="0"/>
              <a:t> for </a:t>
            </a:r>
            <a:r>
              <a:rPr lang="it-IT" sz="1600" dirty="0" err="1"/>
              <a:t>optical</a:t>
            </a:r>
            <a:r>
              <a:rPr lang="it-IT" sz="1600" dirty="0"/>
              <a:t> </a:t>
            </a:r>
            <a:r>
              <a:rPr lang="it-IT" sz="1600" dirty="0" err="1"/>
              <a:t>components</a:t>
            </a:r>
            <a:endParaRPr lang="it-IT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/>
              <a:t>Test alternate single-</a:t>
            </a:r>
            <a:r>
              <a:rPr lang="it-IT" sz="1600" dirty="0" err="1"/>
              <a:t>photon</a:t>
            </a:r>
            <a:r>
              <a:rPr lang="it-IT" sz="1600" dirty="0"/>
              <a:t> </a:t>
            </a:r>
            <a:r>
              <a:rPr lang="it-IT" sz="1600" dirty="0" err="1"/>
              <a:t>detection</a:t>
            </a:r>
            <a:r>
              <a:rPr lang="it-IT" sz="1600" dirty="0"/>
              <a:t> </a:t>
            </a:r>
            <a:r>
              <a:rPr lang="it-IT" sz="1600" dirty="0" err="1"/>
              <a:t>systems</a:t>
            </a:r>
            <a:endParaRPr lang="it-IT" sz="1600" dirty="0"/>
          </a:p>
          <a:p>
            <a:pPr marL="0" indent="0">
              <a:buNone/>
            </a:pPr>
            <a:r>
              <a:rPr lang="it-IT" sz="1600" dirty="0"/>
              <a:t>*     First test-</a:t>
            </a:r>
            <a:r>
              <a:rPr lang="it-IT" sz="1600" dirty="0" err="1"/>
              <a:t>beams</a:t>
            </a:r>
            <a:r>
              <a:rPr lang="it-IT" sz="1600" dirty="0"/>
              <a:t> in </a:t>
            </a:r>
            <a:r>
              <a:rPr lang="it-IT" sz="1600" dirty="0" err="1"/>
              <a:t>September</a:t>
            </a:r>
            <a:r>
              <a:rPr lang="it-IT" sz="1600" dirty="0"/>
              <a:t> and </a:t>
            </a:r>
            <a:r>
              <a:rPr lang="it-IT" sz="1600" dirty="0" err="1"/>
              <a:t>October</a:t>
            </a:r>
            <a:r>
              <a:rPr lang="it-IT" sz="1600" dirty="0"/>
              <a:t> ‘21 </a:t>
            </a:r>
            <a:r>
              <a:rPr lang="it-IT" sz="1600" dirty="0" err="1"/>
              <a:t>at</a:t>
            </a:r>
            <a:r>
              <a:rPr lang="it-IT" sz="1600" dirty="0"/>
              <a:t> CERN (in </a:t>
            </a:r>
            <a:r>
              <a:rPr lang="it-IT" sz="1600" dirty="0" err="1"/>
              <a:t>synergy</a:t>
            </a:r>
            <a:r>
              <a:rPr lang="it-IT" sz="1600" dirty="0"/>
              <a:t> with ALICE </a:t>
            </a:r>
            <a:r>
              <a:rPr lang="it-IT" sz="1600" dirty="0" err="1"/>
              <a:t>at</a:t>
            </a:r>
            <a:r>
              <a:rPr lang="it-IT" sz="1600" dirty="0"/>
              <a:t> PS T10)</a:t>
            </a:r>
            <a:endParaRPr lang="it-IT" sz="16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282638" y="-51651"/>
            <a:ext cx="2433038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600" dirty="0">
                <a:ln w="1905"/>
                <a:solidFill>
                  <a:schemeClr val="bg1"/>
                </a:solidFill>
                <a:latin typeface="Calibri"/>
              </a:rPr>
              <a:t> Prototype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9C027C-10FA-9544-8D6B-D9DA33618E9D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3" name="Foliennummernplatzhalter 6">
            <a:extLst>
              <a:ext uri="{FF2B5EF4-FFF2-40B4-BE49-F238E27FC236}">
                <a16:creationId xmlns:a16="http://schemas.microsoft.com/office/drawing/2014/main" id="{DC0B1857-DF03-764A-845D-825ED70F4509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>
            <a:extLst>
              <a:ext uri="{FF2B5EF4-FFF2-40B4-BE49-F238E27FC236}">
                <a16:creationId xmlns:a16="http://schemas.microsoft.com/office/drawing/2014/main" id="{54392AD6-9BFF-1548-8497-98213F856175}"/>
              </a:ext>
            </a:extLst>
          </p:cNvPr>
          <p:cNvSpPr txBox="1">
            <a:spLocks noGrp="1"/>
          </p:cNvSpPr>
          <p:nvPr/>
        </p:nvSpPr>
        <p:spPr>
          <a:xfrm>
            <a:off x="330634" y="652296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Fußzeilenplatzhalter 7">
            <a:extLst>
              <a:ext uri="{FF2B5EF4-FFF2-40B4-BE49-F238E27FC236}">
                <a16:creationId xmlns:a16="http://schemas.microsoft.com/office/drawing/2014/main" id="{976A5E73-DF49-D74A-93A8-CCB0819A7C44}"/>
              </a:ext>
            </a:extLst>
          </p:cNvPr>
          <p:cNvSpPr txBox="1">
            <a:spLocks noGrp="1"/>
          </p:cNvSpPr>
          <p:nvPr/>
        </p:nvSpPr>
        <p:spPr>
          <a:xfrm>
            <a:off x="1736556" y="65040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7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41A390-35BA-BC40-B71D-E9F7DCC46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09" y="641295"/>
            <a:ext cx="5765800" cy="3975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3BF20F-E579-8040-8B3D-F34C6E6E2473}"/>
              </a:ext>
            </a:extLst>
          </p:cNvPr>
          <p:cNvSpPr txBox="1"/>
          <p:nvPr/>
        </p:nvSpPr>
        <p:spPr>
          <a:xfrm>
            <a:off x="271884" y="701186"/>
            <a:ext cx="1657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Procurement and </a:t>
            </a:r>
          </a:p>
          <a:p>
            <a:r>
              <a:rPr lang="en-GB" sz="1400" b="1" dirty="0"/>
              <a:t>a</a:t>
            </a:r>
            <a:r>
              <a:rPr lang="en-IT" sz="1400" b="1" dirty="0"/>
              <a:t>ssembling ongoing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14FB22-D9CB-AE40-B639-FBAC3E955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391" y="2456798"/>
            <a:ext cx="2794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89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speaker&#10;&#10;Description automatically generated with low confidence">
            <a:extLst>
              <a:ext uri="{FF2B5EF4-FFF2-40B4-BE49-F238E27FC236}">
                <a16:creationId xmlns:a16="http://schemas.microsoft.com/office/drawing/2014/main" id="{CA0939C3-8E9E-434A-BB50-584E3A9C4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768" y="3139486"/>
            <a:ext cx="4169104" cy="31268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2BAE06-7D78-3340-8F70-499FC09FB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16" y="691516"/>
            <a:ext cx="4203700" cy="55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969863-DF63-D54B-A8AA-1D9E25BD2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572" y="3140686"/>
            <a:ext cx="4178300" cy="3136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E0637-7EB0-2949-B590-6610C8E91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970" y="692944"/>
            <a:ext cx="4178300" cy="3124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1048C6-34A5-E149-9597-A02F601F3FE3}"/>
              </a:ext>
            </a:extLst>
          </p:cNvPr>
          <p:cNvSpPr/>
          <p:nvPr/>
        </p:nvSpPr>
        <p:spPr>
          <a:xfrm>
            <a:off x="3192232" y="582674"/>
            <a:ext cx="2523435" cy="28452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636E6-F919-A74A-9A84-0F7E0C07F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786" y="696982"/>
            <a:ext cx="2273300" cy="2590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0B14AA-EF45-FF4E-881A-C7E07C362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786" y="704053"/>
            <a:ext cx="2273300" cy="25908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516326C-F7DB-B642-B469-BE5385550BBD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8E9E31-1B04-8343-9B68-16147CB781E1}"/>
              </a:ext>
            </a:extLst>
          </p:cNvPr>
          <p:cNvSpPr/>
          <p:nvPr/>
        </p:nvSpPr>
        <p:spPr>
          <a:xfrm>
            <a:off x="3282630" y="-51651"/>
            <a:ext cx="2433038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600" dirty="0">
                <a:ln w="1905"/>
                <a:solidFill>
                  <a:schemeClr val="bg1"/>
                </a:solidFill>
                <a:latin typeface="Calibri"/>
              </a:rPr>
              <a:t> Prototype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540AA7-89CE-7940-A19A-03D48BC0DCE6}"/>
              </a:ext>
            </a:extLst>
          </p:cNvPr>
          <p:cNvSpPr/>
          <p:nvPr/>
        </p:nvSpPr>
        <p:spPr>
          <a:xfrm>
            <a:off x="4572000" y="3797213"/>
            <a:ext cx="4214872" cy="1423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01BA51-282F-0248-8EF6-A76CBA0B5D5F}"/>
              </a:ext>
            </a:extLst>
          </p:cNvPr>
          <p:cNvSpPr txBox="1"/>
          <p:nvPr/>
        </p:nvSpPr>
        <p:spPr>
          <a:xfrm>
            <a:off x="378730" y="5805542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Chamber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436809-F687-EE4F-B682-4CE636709013}"/>
              </a:ext>
            </a:extLst>
          </p:cNvPr>
          <p:cNvSpPr txBox="1"/>
          <p:nvPr/>
        </p:nvSpPr>
        <p:spPr>
          <a:xfrm>
            <a:off x="6903856" y="3939540"/>
            <a:ext cx="1883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Mirrors + 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6B23DA-F124-6E45-9E93-72F309CBB4A2}"/>
              </a:ext>
            </a:extLst>
          </p:cNvPr>
          <p:cNvSpPr txBox="1"/>
          <p:nvPr/>
        </p:nvSpPr>
        <p:spPr>
          <a:xfrm>
            <a:off x="5951768" y="3264001"/>
            <a:ext cx="14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Inner volume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F67F62-E9FC-024D-BC25-F74317729811}"/>
              </a:ext>
            </a:extLst>
          </p:cNvPr>
          <p:cNvSpPr txBox="1"/>
          <p:nvPr/>
        </p:nvSpPr>
        <p:spPr>
          <a:xfrm>
            <a:off x="3275149" y="2847450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Support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8EAEEC-2313-C041-9682-A2636400B98B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Foliennummernplatzhalter 6">
            <a:extLst>
              <a:ext uri="{FF2B5EF4-FFF2-40B4-BE49-F238E27FC236}">
                <a16:creationId xmlns:a16="http://schemas.microsoft.com/office/drawing/2014/main" id="{C84604B3-6E14-2E41-BB65-8AFD726C599D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>
            <a:extLst>
              <a:ext uri="{FF2B5EF4-FFF2-40B4-BE49-F238E27FC236}">
                <a16:creationId xmlns:a16="http://schemas.microsoft.com/office/drawing/2014/main" id="{25405122-4243-224F-A8E8-449814E4335A}"/>
              </a:ext>
            </a:extLst>
          </p:cNvPr>
          <p:cNvSpPr txBox="1">
            <a:spLocks noGrp="1"/>
          </p:cNvSpPr>
          <p:nvPr/>
        </p:nvSpPr>
        <p:spPr>
          <a:xfrm>
            <a:off x="330634" y="652296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Fußzeilenplatzhalter 7">
            <a:extLst>
              <a:ext uri="{FF2B5EF4-FFF2-40B4-BE49-F238E27FC236}">
                <a16:creationId xmlns:a16="http://schemas.microsoft.com/office/drawing/2014/main" id="{D129B260-64A7-1341-B3FC-3D95D3462795}"/>
              </a:ext>
            </a:extLst>
          </p:cNvPr>
          <p:cNvSpPr txBox="1">
            <a:spLocks noGrp="1"/>
          </p:cNvSpPr>
          <p:nvPr/>
        </p:nvSpPr>
        <p:spPr>
          <a:xfrm>
            <a:off x="1736556" y="65040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7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57548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778F6368-DB87-674A-8F3C-75EBF5C03A10}"/>
              </a:ext>
            </a:extLst>
          </p:cNvPr>
          <p:cNvSpPr/>
          <p:nvPr/>
        </p:nvSpPr>
        <p:spPr>
          <a:xfrm>
            <a:off x="6209734" y="3995611"/>
            <a:ext cx="1156062" cy="27360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6AA3298-8933-7646-9CB9-D00E21BD7630}"/>
              </a:ext>
            </a:extLst>
          </p:cNvPr>
          <p:cNvSpPr txBox="1"/>
          <p:nvPr/>
        </p:nvSpPr>
        <p:spPr>
          <a:xfrm>
            <a:off x="4860745" y="3133295"/>
            <a:ext cx="4137543" cy="22878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Neutron Fluence </a:t>
            </a:r>
          </a:p>
          <a:p>
            <a:endParaRPr lang="en-US" sz="1400" b="1" dirty="0"/>
          </a:p>
          <a:p>
            <a:r>
              <a:rPr lang="en-US" sz="1400" dirty="0"/>
              <a:t>Moderate except for very forward regions</a:t>
            </a:r>
          </a:p>
          <a:p>
            <a:endParaRPr lang="en-US" sz="1400" dirty="0"/>
          </a:p>
          <a:p>
            <a:r>
              <a:rPr lang="en-US" sz="1400" dirty="0"/>
              <a:t>Reference value.  ~ 10 </a:t>
            </a:r>
            <a:r>
              <a:rPr lang="en-US" sz="1400" baseline="30000" dirty="0"/>
              <a:t>11  </a:t>
            </a:r>
            <a:r>
              <a:rPr lang="en-US" sz="1400" dirty="0" err="1"/>
              <a:t>n</a:t>
            </a:r>
            <a:r>
              <a:rPr lang="en-US" sz="1400" baseline="-25000" dirty="0" err="1"/>
              <a:t>eq</a:t>
            </a:r>
            <a:r>
              <a:rPr lang="en-US" sz="1400" dirty="0"/>
              <a:t>/cm</a:t>
            </a:r>
            <a:r>
              <a:rPr lang="en-US" sz="1400" baseline="30000" dirty="0"/>
              <a:t>2</a:t>
            </a:r>
          </a:p>
          <a:p>
            <a:endParaRPr lang="en-US" sz="1400" baseline="30000" dirty="0"/>
          </a:p>
          <a:p>
            <a:r>
              <a:rPr lang="en-US" sz="1400" dirty="0"/>
              <a:t>for several years at max </a:t>
            </a:r>
            <a:r>
              <a:rPr lang="en-US" sz="1400" dirty="0" err="1"/>
              <a:t>lumi</a:t>
            </a:r>
            <a:r>
              <a:rPr lang="en-US" sz="1400" dirty="0"/>
              <a:t> (10</a:t>
            </a:r>
            <a:r>
              <a:rPr lang="en-US" sz="1400" baseline="30000" dirty="0"/>
              <a:t>34</a:t>
            </a:r>
            <a:r>
              <a:rPr lang="en-US" sz="1400" dirty="0"/>
              <a:t>)</a:t>
            </a:r>
          </a:p>
          <a:p>
            <a:endParaRPr lang="en-US" sz="1400" baseline="30000" dirty="0"/>
          </a:p>
          <a:p>
            <a:r>
              <a:rPr lang="en-US" sz="1400" b="1" dirty="0"/>
              <a:t>SiPM: radiation mitigation for SPE actively studied</a:t>
            </a:r>
          </a:p>
          <a:p>
            <a:r>
              <a:rPr lang="en-US" sz="1400" b="1" dirty="0"/>
              <a:t>till  10</a:t>
            </a:r>
            <a:r>
              <a:rPr lang="en-US" sz="1400" b="1" baseline="30000" dirty="0"/>
              <a:t>11</a:t>
            </a:r>
            <a:r>
              <a:rPr lang="en-US" sz="1400" b="1" dirty="0"/>
              <a:t>  </a:t>
            </a:r>
            <a:r>
              <a:rPr lang="en-US" sz="1400" b="1" dirty="0" err="1"/>
              <a:t>n</a:t>
            </a:r>
            <a:r>
              <a:rPr lang="en-US" sz="1400" b="1" baseline="-25000" dirty="0" err="1"/>
              <a:t>eq</a:t>
            </a:r>
            <a:r>
              <a:rPr lang="en-US" sz="1400" b="1" dirty="0"/>
              <a:t>/cm</a:t>
            </a:r>
            <a:r>
              <a:rPr lang="en-US" sz="1400" b="1" baseline="30000" dirty="0"/>
              <a:t>2   </a:t>
            </a:r>
            <a:r>
              <a:rPr lang="en-US" sz="1400" b="1" dirty="0"/>
              <a:t>and above  </a:t>
            </a:r>
            <a:r>
              <a:rPr lang="hr-HR" sz="1200" dirty="0"/>
              <a:t>10.1016/j.nima.2019.01.013</a:t>
            </a:r>
          </a:p>
          <a:p>
            <a:r>
              <a:rPr lang="hr-HR" sz="1200" dirty="0"/>
              <a:t>                                                              10.1016/j.nima.2018.10.191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85CBD4-E993-DC4A-A6B0-B9443CE826CB}"/>
              </a:ext>
            </a:extLst>
          </p:cNvPr>
          <p:cNvSpPr/>
          <p:nvPr/>
        </p:nvSpPr>
        <p:spPr>
          <a:xfrm>
            <a:off x="4796091" y="5774635"/>
            <a:ext cx="4202197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94A5BF-59B4-7546-B487-EF23C31B71DC}"/>
              </a:ext>
            </a:extLst>
          </p:cNvPr>
          <p:cNvSpPr/>
          <p:nvPr/>
        </p:nvSpPr>
        <p:spPr>
          <a:xfrm>
            <a:off x="82899" y="565022"/>
            <a:ext cx="4489101" cy="26469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5D1BCDA4-726F-5F46-A511-298E0D42F22A}"/>
              </a:ext>
            </a:extLst>
          </p:cNvPr>
          <p:cNvSpPr/>
          <p:nvPr/>
        </p:nvSpPr>
        <p:spPr>
          <a:xfrm>
            <a:off x="4796091" y="1153256"/>
            <a:ext cx="918315" cy="25140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340FEF4-AA23-2F41-9931-59FB5505D066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02A316A-3572-184C-B0B0-336EC8D1A3BF}"/>
              </a:ext>
            </a:extLst>
          </p:cNvPr>
          <p:cNvSpPr/>
          <p:nvPr/>
        </p:nvSpPr>
        <p:spPr>
          <a:xfrm>
            <a:off x="2742206" y="-51651"/>
            <a:ext cx="3513911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dirty="0">
                <a:ln w="1905"/>
                <a:solidFill>
                  <a:schemeClr val="bg1"/>
                </a:solidFill>
                <a:latin typeface="Calibri"/>
              </a:rPr>
              <a:t>EIC Detector Challenge II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DB9244F-F00A-5F48-A1D6-65F282B4A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87" y="709658"/>
            <a:ext cx="4254277" cy="247153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020F9E1-C981-6145-B463-F61858C456AD}"/>
              </a:ext>
            </a:extLst>
          </p:cNvPr>
          <p:cNvSpPr txBox="1"/>
          <p:nvPr/>
        </p:nvSpPr>
        <p:spPr>
          <a:xfrm rot="18811717">
            <a:off x="2626113" y="1695351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660066"/>
                </a:solidFill>
              </a:rPr>
              <a:t>dRICH</a:t>
            </a:r>
            <a:endParaRPr lang="en-US" sz="1400" dirty="0">
              <a:solidFill>
                <a:srgbClr val="660066"/>
              </a:solidFill>
            </a:endParaRPr>
          </a:p>
          <a:p>
            <a:r>
              <a:rPr lang="en-US" sz="1400" dirty="0">
                <a:solidFill>
                  <a:srgbClr val="660066"/>
                </a:solidFill>
              </a:rPr>
              <a:t>sensor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7523D71-8A2D-7544-8F97-854C673861C3}"/>
              </a:ext>
            </a:extLst>
          </p:cNvPr>
          <p:cNvCxnSpPr/>
          <p:nvPr/>
        </p:nvCxnSpPr>
        <p:spPr>
          <a:xfrm flipV="1">
            <a:off x="2534275" y="1669079"/>
            <a:ext cx="354227" cy="331156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5757C2B-7412-CF45-B092-591DF3E4D087}"/>
              </a:ext>
            </a:extLst>
          </p:cNvPr>
          <p:cNvSpPr txBox="1"/>
          <p:nvPr/>
        </p:nvSpPr>
        <p:spPr>
          <a:xfrm>
            <a:off x="4806628" y="709658"/>
            <a:ext cx="419166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High Magnetic Field</a:t>
            </a:r>
          </a:p>
          <a:p>
            <a:endParaRPr lang="en-US" sz="1400" dirty="0"/>
          </a:p>
          <a:p>
            <a:r>
              <a:rPr lang="en-US" sz="1400" dirty="0"/>
              <a:t>~ 1 T order   of magnitude, varying orientation</a:t>
            </a:r>
          </a:p>
          <a:p>
            <a:endParaRPr lang="en-US" sz="1400" dirty="0"/>
          </a:p>
          <a:p>
            <a:r>
              <a:rPr lang="en-US" sz="1400" b="1" dirty="0"/>
              <a:t>SiPM: PET study up to 7 T   </a:t>
            </a:r>
            <a:r>
              <a:rPr lang="is-IS" sz="1200" dirty="0"/>
              <a:t>10.1109/NSSMIC.2008.4774097</a:t>
            </a:r>
            <a:endParaRPr lang="en-US" sz="1200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C2F332D-8A55-654D-8651-681454F70319}"/>
              </a:ext>
            </a:extLst>
          </p:cNvPr>
          <p:cNvGrpSpPr/>
          <p:nvPr/>
        </p:nvGrpSpPr>
        <p:grpSpPr>
          <a:xfrm>
            <a:off x="86335" y="3429000"/>
            <a:ext cx="4485665" cy="3103519"/>
            <a:chOff x="0" y="547735"/>
            <a:chExt cx="4576375" cy="310351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02A3E0B-5AF3-B34A-AE8A-9A7E4DA29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47735"/>
              <a:ext cx="4576375" cy="3103519"/>
            </a:xfrm>
            <a:prstGeom prst="rect">
              <a:avLst/>
            </a:prstGeom>
          </p:spPr>
        </p:pic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82A31B3-18DF-AB46-8802-25475B34C0CC}"/>
                </a:ext>
              </a:extLst>
            </p:cNvPr>
            <p:cNvCxnSpPr/>
            <p:nvPr/>
          </p:nvCxnSpPr>
          <p:spPr>
            <a:xfrm flipV="1">
              <a:off x="2906158" y="2391829"/>
              <a:ext cx="254000" cy="190500"/>
            </a:xfrm>
            <a:prstGeom prst="line">
              <a:avLst/>
            </a:prstGeom>
            <a:ln w="508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0AE97C0F-E36A-2A4C-AE0A-F91FB2476F05}"/>
              </a:ext>
            </a:extLst>
          </p:cNvPr>
          <p:cNvSpPr txBox="1"/>
          <p:nvPr/>
        </p:nvSpPr>
        <p:spPr>
          <a:xfrm>
            <a:off x="741710" y="3789353"/>
            <a:ext cx="2581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Neutron flux</a:t>
            </a:r>
            <a:r>
              <a:rPr lang="en-US" sz="1200" dirty="0">
                <a:solidFill>
                  <a:schemeClr val="bg1"/>
                </a:solidFill>
              </a:rPr>
              <a:t> (Courtesy of A. </a:t>
            </a:r>
            <a:r>
              <a:rPr lang="en-US" sz="1200" dirty="0" err="1">
                <a:solidFill>
                  <a:schemeClr val="bg1"/>
                </a:solidFill>
              </a:rPr>
              <a:t>Kiselev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ADB14DF-6261-6E4F-B2B6-A37BEE1B5C1D}"/>
              </a:ext>
            </a:extLst>
          </p:cNvPr>
          <p:cNvSpPr/>
          <p:nvPr/>
        </p:nvSpPr>
        <p:spPr>
          <a:xfrm>
            <a:off x="4648736" y="2163961"/>
            <a:ext cx="4482230" cy="5870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2A562F8-ED7A-BD41-955E-8708DB5CAFFF}"/>
              </a:ext>
            </a:extLst>
          </p:cNvPr>
          <p:cNvSpPr txBox="1"/>
          <p:nvPr/>
        </p:nvSpPr>
        <p:spPr>
          <a:xfrm>
            <a:off x="4860745" y="2187897"/>
            <a:ext cx="36728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err="1"/>
              <a:t>dRICH</a:t>
            </a:r>
            <a:r>
              <a:rPr lang="en-US" sz="1500" b="1" dirty="0"/>
              <a:t> sensor location relaxes requirements</a:t>
            </a:r>
          </a:p>
          <a:p>
            <a:r>
              <a:rPr lang="en-US" sz="1500" b="1" dirty="0"/>
              <a:t>on neutron dose and material budget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A45462-B18E-6D45-9D8C-9BAD22E1BAD5}"/>
              </a:ext>
            </a:extLst>
          </p:cNvPr>
          <p:cNvSpPr txBox="1"/>
          <p:nvPr/>
        </p:nvSpPr>
        <p:spPr>
          <a:xfrm>
            <a:off x="5019261" y="5774635"/>
            <a:ext cx="3771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Assumed: indepednent readout based</a:t>
            </a:r>
          </a:p>
          <a:p>
            <a:r>
              <a:rPr lang="en-GB" dirty="0"/>
              <a:t>o</a:t>
            </a:r>
            <a:r>
              <a:rPr lang="en-IT" dirty="0"/>
              <a:t>n SiPM and MAROC electronics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0B4B673-B552-2644-8271-5C018892683D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8" name="Foliennummernplatzhalter 6">
            <a:extLst>
              <a:ext uri="{FF2B5EF4-FFF2-40B4-BE49-F238E27FC236}">
                <a16:creationId xmlns:a16="http://schemas.microsoft.com/office/drawing/2014/main" id="{ECD9A24D-8EAB-2A40-B2FD-9AD8A33DD137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Datumsplatzhalter 5">
            <a:extLst>
              <a:ext uri="{FF2B5EF4-FFF2-40B4-BE49-F238E27FC236}">
                <a16:creationId xmlns:a16="http://schemas.microsoft.com/office/drawing/2014/main" id="{BAF11806-B6DB-FF49-A842-23DCBF13B476}"/>
              </a:ext>
            </a:extLst>
          </p:cNvPr>
          <p:cNvSpPr txBox="1">
            <a:spLocks noGrp="1"/>
          </p:cNvSpPr>
          <p:nvPr/>
        </p:nvSpPr>
        <p:spPr>
          <a:xfrm>
            <a:off x="330634" y="652296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Fußzeilenplatzhalter 7">
            <a:extLst>
              <a:ext uri="{FF2B5EF4-FFF2-40B4-BE49-F238E27FC236}">
                <a16:creationId xmlns:a16="http://schemas.microsoft.com/office/drawing/2014/main" id="{39F00584-73E7-7448-9031-9B904487D76C}"/>
              </a:ext>
            </a:extLst>
          </p:cNvPr>
          <p:cNvSpPr txBox="1">
            <a:spLocks noGrp="1"/>
          </p:cNvSpPr>
          <p:nvPr/>
        </p:nvSpPr>
        <p:spPr>
          <a:xfrm>
            <a:off x="1736556" y="65040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7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729601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800F86-C583-184E-BFEC-8A43B5E5C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653" y="1375762"/>
            <a:ext cx="3619500" cy="2565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F2DC30-9D08-BD4C-923C-F1B392AB2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710" y="1370607"/>
            <a:ext cx="3708400" cy="2527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070" y="4023902"/>
            <a:ext cx="2731682" cy="2516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428" y="4023902"/>
            <a:ext cx="2781372" cy="25163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050" y="4023902"/>
            <a:ext cx="2739968" cy="2492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8993" y="496300"/>
            <a:ext cx="71110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House the same principles and readout units used for EIC eRD14 test-beams</a:t>
            </a:r>
          </a:p>
          <a:p>
            <a:r>
              <a:rPr lang="en-US" sz="1600" dirty="0"/>
              <a:t>Compatible with H13700/S12642-1616PA + CLAS12 RICH MAROC front-end</a:t>
            </a:r>
          </a:p>
          <a:p>
            <a:r>
              <a:rPr lang="en-US" sz="1600" dirty="0"/>
              <a:t>Allows to study the working principles and optical performance of the components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417" y="4062045"/>
            <a:ext cx="713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Kaon</a:t>
            </a:r>
            <a:endParaRPr lang="en-US" sz="1400" b="1" dirty="0">
              <a:solidFill>
                <a:srgbClr val="FF0000"/>
              </a:solidFill>
            </a:endParaRPr>
          </a:p>
          <a:p>
            <a:r>
              <a:rPr lang="en-US" sz="1400" b="1" dirty="0">
                <a:solidFill>
                  <a:srgbClr val="FF0000"/>
                </a:solidFill>
              </a:rPr>
              <a:t>4 </a:t>
            </a:r>
            <a:r>
              <a:rPr lang="en-US" sz="1200" b="1" dirty="0">
                <a:solidFill>
                  <a:srgbClr val="FF0000"/>
                </a:solidFill>
              </a:rPr>
              <a:t>GeV/c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78497" y="4062045"/>
            <a:ext cx="804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Kaon</a:t>
            </a:r>
            <a:endParaRPr lang="en-US" sz="1400" b="1" dirty="0">
              <a:solidFill>
                <a:srgbClr val="FF0000"/>
              </a:solidFill>
            </a:endParaRPr>
          </a:p>
          <a:p>
            <a:r>
              <a:rPr lang="en-US" sz="1400" b="1" dirty="0">
                <a:solidFill>
                  <a:srgbClr val="FF0000"/>
                </a:solidFill>
              </a:rPr>
              <a:t>15 </a:t>
            </a:r>
            <a:r>
              <a:rPr lang="en-US" sz="1200" b="1" dirty="0">
                <a:solidFill>
                  <a:srgbClr val="FF0000"/>
                </a:solidFill>
              </a:rPr>
              <a:t>GeV/c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71920" y="4054990"/>
            <a:ext cx="804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Kaon</a:t>
            </a:r>
            <a:endParaRPr lang="en-US" sz="1400" b="1" dirty="0">
              <a:solidFill>
                <a:srgbClr val="FF0000"/>
              </a:solidFill>
            </a:endParaRPr>
          </a:p>
          <a:p>
            <a:r>
              <a:rPr lang="en-US" sz="1400" b="1" dirty="0">
                <a:solidFill>
                  <a:srgbClr val="FF0000"/>
                </a:solidFill>
              </a:rPr>
              <a:t>25 </a:t>
            </a:r>
            <a:r>
              <a:rPr lang="en-US" sz="1200" b="1" dirty="0">
                <a:solidFill>
                  <a:srgbClr val="FF0000"/>
                </a:solidFill>
              </a:rPr>
              <a:t>GeV/c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18962" y="3605329"/>
            <a:ext cx="1139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4 x H13700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55670" y="3593680"/>
            <a:ext cx="1640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3 x S12642-1616PA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D05A2E-20EB-0246-B074-010346AB8338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715A49-971E-A640-94C3-A3F9078FD18C}"/>
              </a:ext>
            </a:extLst>
          </p:cNvPr>
          <p:cNvSpPr/>
          <p:nvPr/>
        </p:nvSpPr>
        <p:spPr>
          <a:xfrm>
            <a:off x="2707163" y="-51651"/>
            <a:ext cx="3583994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600" dirty="0">
                <a:ln w="1905"/>
                <a:solidFill>
                  <a:schemeClr val="bg1"/>
                </a:solidFill>
                <a:latin typeface="Calibri"/>
              </a:rPr>
              <a:t> Prototype Imaging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A3E5925-71ED-434B-AD55-A051AA050A3F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3" name="Foliennummernplatzhalter 6">
            <a:extLst>
              <a:ext uri="{FF2B5EF4-FFF2-40B4-BE49-F238E27FC236}">
                <a16:creationId xmlns:a16="http://schemas.microsoft.com/office/drawing/2014/main" id="{A7DDB65A-E82D-164F-94F4-77F7B732D1DC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Datumsplatzhalter 5">
            <a:extLst>
              <a:ext uri="{FF2B5EF4-FFF2-40B4-BE49-F238E27FC236}">
                <a16:creationId xmlns:a16="http://schemas.microsoft.com/office/drawing/2014/main" id="{2BADE196-0E5F-FD4E-9F1B-09B58D2ED321}"/>
              </a:ext>
            </a:extLst>
          </p:cNvPr>
          <p:cNvSpPr txBox="1">
            <a:spLocks noGrp="1"/>
          </p:cNvSpPr>
          <p:nvPr/>
        </p:nvSpPr>
        <p:spPr>
          <a:xfrm>
            <a:off x="330634" y="652296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Fußzeilenplatzhalter 7">
            <a:extLst>
              <a:ext uri="{FF2B5EF4-FFF2-40B4-BE49-F238E27FC236}">
                <a16:creationId xmlns:a16="http://schemas.microsoft.com/office/drawing/2014/main" id="{CDD42070-1F39-EB43-A3D6-2E34D58575B4}"/>
              </a:ext>
            </a:extLst>
          </p:cNvPr>
          <p:cNvSpPr txBox="1">
            <a:spLocks noGrp="1"/>
          </p:cNvSpPr>
          <p:nvPr/>
        </p:nvSpPr>
        <p:spPr>
          <a:xfrm>
            <a:off x="1736556" y="65040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7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31904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BAC9F4A-4E13-B241-881E-356839D84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850" y="1982284"/>
            <a:ext cx="6007100" cy="4508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516326C-F7DB-B642-B469-BE5385550BBD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8E9E31-1B04-8343-9B68-16147CB781E1}"/>
              </a:ext>
            </a:extLst>
          </p:cNvPr>
          <p:cNvSpPr/>
          <p:nvPr/>
        </p:nvSpPr>
        <p:spPr>
          <a:xfrm>
            <a:off x="3078314" y="-51651"/>
            <a:ext cx="2841676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600" dirty="0">
                <a:ln w="1905"/>
                <a:solidFill>
                  <a:schemeClr val="bg1"/>
                </a:solidFill>
                <a:latin typeface="Calibri"/>
              </a:rPr>
              <a:t> Detector Box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E7CAB8-104A-C84B-BAC9-133B47A6AB70}"/>
              </a:ext>
            </a:extLst>
          </p:cNvPr>
          <p:cNvSpPr txBox="1"/>
          <p:nvPr/>
        </p:nvSpPr>
        <p:spPr>
          <a:xfrm>
            <a:off x="555232" y="556722"/>
            <a:ext cx="69536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3 versions:        </a:t>
            </a:r>
            <a:r>
              <a:rPr lang="en-IT" sz="1600" b="1" dirty="0"/>
              <a:t>Detector box for </a:t>
            </a:r>
            <a:r>
              <a:rPr lang="en-US" sz="1600" b="1" dirty="0"/>
              <a:t>S12642-1616PA</a:t>
            </a:r>
            <a:r>
              <a:rPr lang="en-IT" sz="1600" b="1" dirty="0"/>
              <a:t> matrices of large area (5x5 cm</a:t>
            </a:r>
            <a:r>
              <a:rPr lang="en-IT" sz="1600" b="1" baseline="30000" dirty="0"/>
              <a:t>2</a:t>
            </a:r>
            <a:r>
              <a:rPr lang="en-IT" sz="1600" b="1" dirty="0"/>
              <a:t>)</a:t>
            </a:r>
          </a:p>
          <a:p>
            <a:r>
              <a:rPr lang="en-IT" sz="600" dirty="0"/>
              <a:t>                           </a:t>
            </a:r>
          </a:p>
          <a:p>
            <a:r>
              <a:rPr lang="en-IT" sz="1600" dirty="0"/>
              <a:t>                           Detector box for H13700 multi-anode PMTs (reference dertector)</a:t>
            </a:r>
            <a:r>
              <a:rPr lang="en-IT" sz="1600" b="1" dirty="0"/>
              <a:t>  </a:t>
            </a:r>
          </a:p>
          <a:p>
            <a:endParaRPr lang="en-IT" sz="600" dirty="0"/>
          </a:p>
          <a:p>
            <a:r>
              <a:rPr lang="en-IT" sz="1600" dirty="0"/>
              <a:t>                           Detector box for irradiated SiPM carriers</a:t>
            </a:r>
          </a:p>
        </p:txBody>
      </p:sp>
      <p:sp>
        <p:nvSpPr>
          <p:cNvPr id="2" name="Line Callout 1 1">
            <a:extLst>
              <a:ext uri="{FF2B5EF4-FFF2-40B4-BE49-F238E27FC236}">
                <a16:creationId xmlns:a16="http://schemas.microsoft.com/office/drawing/2014/main" id="{6B4E491D-548F-0147-9E6A-F58795E73DCB}"/>
              </a:ext>
            </a:extLst>
          </p:cNvPr>
          <p:cNvSpPr/>
          <p:nvPr/>
        </p:nvSpPr>
        <p:spPr>
          <a:xfrm>
            <a:off x="3201729" y="2722149"/>
            <a:ext cx="1130531" cy="398029"/>
          </a:xfrm>
          <a:prstGeom prst="borderCallout1">
            <a:avLst>
              <a:gd name="adj1" fmla="val 225126"/>
              <a:gd name="adj2" fmla="val 46078"/>
              <a:gd name="adj3" fmla="val 92269"/>
              <a:gd name="adj4" fmla="val 50638"/>
            </a:avLst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1184E-BB82-BB4C-905C-EEC1C9455079}"/>
              </a:ext>
            </a:extLst>
          </p:cNvPr>
          <p:cNvSpPr txBox="1"/>
          <p:nvPr/>
        </p:nvSpPr>
        <p:spPr>
          <a:xfrm>
            <a:off x="3265460" y="2750846"/>
            <a:ext cx="94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Adapter</a:t>
            </a:r>
          </a:p>
        </p:txBody>
      </p:sp>
      <p:sp>
        <p:nvSpPr>
          <p:cNvPr id="20" name="Line Callout 1 19">
            <a:extLst>
              <a:ext uri="{FF2B5EF4-FFF2-40B4-BE49-F238E27FC236}">
                <a16:creationId xmlns:a16="http://schemas.microsoft.com/office/drawing/2014/main" id="{419F14F7-F3CE-6645-BE36-9F5E0A81A446}"/>
              </a:ext>
            </a:extLst>
          </p:cNvPr>
          <p:cNvSpPr/>
          <p:nvPr/>
        </p:nvSpPr>
        <p:spPr>
          <a:xfrm>
            <a:off x="7721760" y="4206784"/>
            <a:ext cx="1130531" cy="646331"/>
          </a:xfrm>
          <a:prstGeom prst="borderCallout1">
            <a:avLst>
              <a:gd name="adj1" fmla="val 166955"/>
              <a:gd name="adj2" fmla="val -58243"/>
              <a:gd name="adj3" fmla="val 96446"/>
              <a:gd name="adj4" fmla="val 2844"/>
            </a:avLst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AFB073-1FBF-5E4B-BF0B-DED1DFCFC0FA}"/>
              </a:ext>
            </a:extLst>
          </p:cNvPr>
          <p:cNvSpPr txBox="1"/>
          <p:nvPr/>
        </p:nvSpPr>
        <p:spPr>
          <a:xfrm>
            <a:off x="7785491" y="4235481"/>
            <a:ext cx="867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Peltier </a:t>
            </a:r>
          </a:p>
          <a:p>
            <a:r>
              <a:rPr lang="en-GB" dirty="0"/>
              <a:t>A</a:t>
            </a:r>
            <a:r>
              <a:rPr lang="en-IT" dirty="0"/>
              <a:t>C bias</a:t>
            </a:r>
          </a:p>
        </p:txBody>
      </p:sp>
      <p:sp>
        <p:nvSpPr>
          <p:cNvPr id="22" name="Line Callout 1 21">
            <a:extLst>
              <a:ext uri="{FF2B5EF4-FFF2-40B4-BE49-F238E27FC236}">
                <a16:creationId xmlns:a16="http://schemas.microsoft.com/office/drawing/2014/main" id="{9AA4AF63-B92B-DA49-9746-BDB92CE734F3}"/>
              </a:ext>
            </a:extLst>
          </p:cNvPr>
          <p:cNvSpPr/>
          <p:nvPr/>
        </p:nvSpPr>
        <p:spPr>
          <a:xfrm>
            <a:off x="4529660" y="2299018"/>
            <a:ext cx="1298338" cy="398029"/>
          </a:xfrm>
          <a:prstGeom prst="borderCallout1">
            <a:avLst>
              <a:gd name="adj1" fmla="val 298222"/>
              <a:gd name="adj2" fmla="val 93872"/>
              <a:gd name="adj3" fmla="val 92269"/>
              <a:gd name="adj4" fmla="val 50638"/>
            </a:avLst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269BC8-8B62-DB4E-AD77-E3217D77DA96}"/>
              </a:ext>
            </a:extLst>
          </p:cNvPr>
          <p:cNvSpPr txBox="1"/>
          <p:nvPr/>
        </p:nvSpPr>
        <p:spPr>
          <a:xfrm>
            <a:off x="4533254" y="2327715"/>
            <a:ext cx="13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SiPM matrix</a:t>
            </a:r>
          </a:p>
        </p:txBody>
      </p:sp>
      <p:sp>
        <p:nvSpPr>
          <p:cNvPr id="24" name="Line Callout 1 23">
            <a:extLst>
              <a:ext uri="{FF2B5EF4-FFF2-40B4-BE49-F238E27FC236}">
                <a16:creationId xmlns:a16="http://schemas.microsoft.com/office/drawing/2014/main" id="{2E780522-37DB-8344-937D-F00862F622A3}"/>
              </a:ext>
            </a:extLst>
          </p:cNvPr>
          <p:cNvSpPr/>
          <p:nvPr/>
        </p:nvSpPr>
        <p:spPr>
          <a:xfrm>
            <a:off x="2987691" y="4652268"/>
            <a:ext cx="1298338" cy="398029"/>
          </a:xfrm>
          <a:prstGeom prst="borderCallout1">
            <a:avLst>
              <a:gd name="adj1" fmla="val -19627"/>
              <a:gd name="adj2" fmla="val 143076"/>
              <a:gd name="adj3" fmla="val 46637"/>
              <a:gd name="adj4" fmla="val 97430"/>
            </a:avLst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C35FAF-2BC6-7941-8BFA-AAF8BC6B86B4}"/>
              </a:ext>
            </a:extLst>
          </p:cNvPr>
          <p:cNvSpPr txBox="1"/>
          <p:nvPr/>
        </p:nvSpPr>
        <p:spPr>
          <a:xfrm>
            <a:off x="2962476" y="4660794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HT Sensor</a:t>
            </a:r>
          </a:p>
        </p:txBody>
      </p:sp>
      <p:sp>
        <p:nvSpPr>
          <p:cNvPr id="26" name="Line Callout 1 25">
            <a:extLst>
              <a:ext uri="{FF2B5EF4-FFF2-40B4-BE49-F238E27FC236}">
                <a16:creationId xmlns:a16="http://schemas.microsoft.com/office/drawing/2014/main" id="{1D1FB859-8EBC-F945-A72A-4C0A9CA754B0}"/>
              </a:ext>
            </a:extLst>
          </p:cNvPr>
          <p:cNvSpPr/>
          <p:nvPr/>
        </p:nvSpPr>
        <p:spPr>
          <a:xfrm>
            <a:off x="7553953" y="5886550"/>
            <a:ext cx="927242" cy="398029"/>
          </a:xfrm>
          <a:prstGeom prst="borderCallout1">
            <a:avLst>
              <a:gd name="adj1" fmla="val -30641"/>
              <a:gd name="adj2" fmla="val -65317"/>
              <a:gd name="adj3" fmla="val 4152"/>
              <a:gd name="adj4" fmla="val 952"/>
            </a:avLst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D1B100-78C9-7C44-AF6C-D7B12BEE38B2}"/>
              </a:ext>
            </a:extLst>
          </p:cNvPr>
          <p:cNvSpPr txBox="1"/>
          <p:nvPr/>
        </p:nvSpPr>
        <p:spPr>
          <a:xfrm>
            <a:off x="7528738" y="5895076"/>
            <a:ext cx="927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N2 Inlet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C0125B-1E9B-5348-985F-077528B52AF4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Foliennummernplatzhalter 6">
            <a:extLst>
              <a:ext uri="{FF2B5EF4-FFF2-40B4-BE49-F238E27FC236}">
                <a16:creationId xmlns:a16="http://schemas.microsoft.com/office/drawing/2014/main" id="{3AD2AE73-6A48-6E48-9882-C2AB2D3DBE1D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Datumsplatzhalter 5">
            <a:extLst>
              <a:ext uri="{FF2B5EF4-FFF2-40B4-BE49-F238E27FC236}">
                <a16:creationId xmlns:a16="http://schemas.microsoft.com/office/drawing/2014/main" id="{57DCB8D4-BE30-8546-901A-80469E901D0F}"/>
              </a:ext>
            </a:extLst>
          </p:cNvPr>
          <p:cNvSpPr txBox="1">
            <a:spLocks noGrp="1"/>
          </p:cNvSpPr>
          <p:nvPr/>
        </p:nvSpPr>
        <p:spPr>
          <a:xfrm>
            <a:off x="330634" y="652296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Fußzeilenplatzhalter 7">
            <a:extLst>
              <a:ext uri="{FF2B5EF4-FFF2-40B4-BE49-F238E27FC236}">
                <a16:creationId xmlns:a16="http://schemas.microsoft.com/office/drawing/2014/main" id="{218F8907-D70C-B446-A460-EBB1EA253B39}"/>
              </a:ext>
            </a:extLst>
          </p:cNvPr>
          <p:cNvSpPr txBox="1">
            <a:spLocks noGrp="1"/>
          </p:cNvSpPr>
          <p:nvPr/>
        </p:nvSpPr>
        <p:spPr>
          <a:xfrm>
            <a:off x="1736556" y="65040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7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230CFE-0DC3-9A4D-8E34-42BE6BB4B927}"/>
              </a:ext>
            </a:extLst>
          </p:cNvPr>
          <p:cNvSpPr txBox="1"/>
          <p:nvPr/>
        </p:nvSpPr>
        <p:spPr>
          <a:xfrm>
            <a:off x="5365491" y="1581960"/>
            <a:ext cx="3645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Obsolete SiPM sensors out of market</a:t>
            </a:r>
          </a:p>
        </p:txBody>
      </p:sp>
      <p:sp>
        <p:nvSpPr>
          <p:cNvPr id="32" name="Fußzeilenplatzhalter 7">
            <a:extLst>
              <a:ext uri="{FF2B5EF4-FFF2-40B4-BE49-F238E27FC236}">
                <a16:creationId xmlns:a16="http://schemas.microsoft.com/office/drawing/2014/main" id="{4A7145A7-48F1-7042-B384-61F9A7C31BAE}"/>
              </a:ext>
            </a:extLst>
          </p:cNvPr>
          <p:cNvSpPr txBox="1">
            <a:spLocks noGrp="1"/>
          </p:cNvSpPr>
          <p:nvPr/>
        </p:nvSpPr>
        <p:spPr>
          <a:xfrm>
            <a:off x="1888956" y="66564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7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C9C479-F0B9-664C-9826-DC35B77E6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43" y="2114650"/>
            <a:ext cx="27559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91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65367</TotalTime>
  <Words>1876</Words>
  <Application>Microsoft Macintosh PowerPoint</Application>
  <PresentationFormat>On-screen Show (4:3)</PresentationFormat>
  <Paragraphs>395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Liberation Sans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1352</cp:revision>
  <dcterms:created xsi:type="dcterms:W3CDTF">2012-03-30T13:12:09Z</dcterms:created>
  <dcterms:modified xsi:type="dcterms:W3CDTF">2022-05-09T02:32:39Z</dcterms:modified>
</cp:coreProperties>
</file>