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848" r:id="rId2"/>
    <p:sldId id="1004" r:id="rId3"/>
    <p:sldId id="1005" r:id="rId4"/>
    <p:sldId id="1006" r:id="rId5"/>
    <p:sldId id="1007" r:id="rId6"/>
    <p:sldId id="1008" r:id="rId7"/>
    <p:sldId id="935" r:id="rId8"/>
    <p:sldId id="1009" r:id="rId9"/>
    <p:sldId id="1010" r:id="rId10"/>
    <p:sldId id="1011" r:id="rId11"/>
    <p:sldId id="1012" r:id="rId12"/>
    <p:sldId id="1013" r:id="rId13"/>
    <p:sldId id="1014" r:id="rId14"/>
    <p:sldId id="1020" r:id="rId15"/>
    <p:sldId id="936" r:id="rId16"/>
    <p:sldId id="966" r:id="rId17"/>
    <p:sldId id="940" r:id="rId18"/>
    <p:sldId id="1001" r:id="rId19"/>
    <p:sldId id="911" r:id="rId20"/>
    <p:sldId id="912" r:id="rId21"/>
    <p:sldId id="957" r:id="rId22"/>
    <p:sldId id="941" r:id="rId23"/>
    <p:sldId id="841" r:id="rId24"/>
    <p:sldId id="901" r:id="rId25"/>
    <p:sldId id="1023" r:id="rId26"/>
    <p:sldId id="1022" r:id="rId27"/>
    <p:sldId id="1015" r:id="rId28"/>
    <p:sldId id="1017" r:id="rId29"/>
    <p:sldId id="1018" r:id="rId30"/>
    <p:sldId id="1019" r:id="rId31"/>
    <p:sldId id="1021" r:id="rId32"/>
    <p:sldId id="931" r:id="rId33"/>
    <p:sldId id="1024" r:id="rId34"/>
    <p:sldId id="1025" r:id="rId35"/>
    <p:sldId id="1027" r:id="rId36"/>
    <p:sldId id="1028" r:id="rId37"/>
    <p:sldId id="1002" r:id="rId38"/>
    <p:sldId id="100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00BB"/>
    <a:srgbClr val="6D9622"/>
    <a:srgbClr val="688E21"/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29" autoAdjust="0"/>
    <p:restoredTop sz="99391" autoAdjust="0"/>
  </p:normalViewPr>
  <p:slideViewPr>
    <p:cSldViewPr snapToGrid="0" snapToObjects="1">
      <p:cViewPr>
        <p:scale>
          <a:sx n="135" d="100"/>
          <a:sy n="135" d="100"/>
        </p:scale>
        <p:origin x="-1992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30/01/20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30/01/20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Vedere</a:t>
            </a:r>
            <a:r>
              <a:rPr lang="en-US" dirty="0" smtClean="0"/>
              <a:t> </a:t>
            </a:r>
            <a:r>
              <a:rPr lang="en-US" dirty="0" err="1" smtClean="0"/>
              <a:t>presentazione</a:t>
            </a:r>
            <a:r>
              <a:rPr lang="en-US" dirty="0" smtClean="0"/>
              <a:t> </a:t>
            </a:r>
            <a:r>
              <a:rPr lang="en-US" dirty="0" err="1" smtClean="0"/>
              <a:t>Matteo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relazione</a:t>
            </a:r>
            <a:r>
              <a:rPr lang="en-US" dirty="0" smtClean="0"/>
              <a:t> con blue luminosity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Alessio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arrivare</a:t>
            </a:r>
            <a:r>
              <a:rPr lang="en-US" dirty="0" smtClean="0"/>
              <a:t> a </a:t>
            </a:r>
            <a:r>
              <a:rPr lang="en-US" dirty="0" err="1" smtClean="0"/>
              <a:t>definire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prototipo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ultimi</a:t>
            </a:r>
            <a:r>
              <a:rPr lang="en-US" baseline="0" dirty="0" smtClean="0"/>
              <a:t> aggiornamenti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68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Alessio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arrivare</a:t>
            </a:r>
            <a:r>
              <a:rPr lang="en-US" dirty="0" smtClean="0"/>
              <a:t> a </a:t>
            </a:r>
            <a:r>
              <a:rPr lang="en-US" dirty="0" err="1" smtClean="0"/>
              <a:t>definire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prototipo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ultimi</a:t>
            </a:r>
            <a:r>
              <a:rPr lang="en-US" baseline="0" dirty="0" smtClean="0"/>
              <a:t> aggiornamenti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649E0E-4C44-FB4C-A473-DE36212A84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68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Mettere il Lattice di </a:t>
            </a:r>
            <a:r>
              <a:rPr lang="it-IT" baseline="0" dirty="0" err="1" smtClean="0"/>
              <a:t>Ji</a:t>
            </a:r>
            <a:r>
              <a:rPr lang="it-IT" baseline="0" dirty="0" smtClean="0"/>
              <a:t> 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immagine</a:t>
            </a:r>
            <a:r>
              <a:rPr lang="en-US" dirty="0" smtClean="0"/>
              <a:t> del PMT </a:t>
            </a:r>
            <a:r>
              <a:rPr lang="en-US" dirty="0" err="1" smtClean="0"/>
              <a:t>sulla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77FDB-A31C-46B6-AD0F-692E6D69A274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INFN-LNF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57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Immagine</a:t>
            </a:r>
            <a:r>
              <a:rPr lang="en-US" dirty="0" smtClean="0"/>
              <a:t> electronic panel 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scheda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meglio</a:t>
            </a:r>
            <a:r>
              <a:rPr lang="en-US" dirty="0" smtClean="0"/>
              <a:t> chi </a:t>
            </a:r>
            <a:r>
              <a:rPr lang="en-US" dirty="0" err="1" smtClean="0"/>
              <a:t>fa</a:t>
            </a:r>
            <a:r>
              <a:rPr lang="en-US" dirty="0" smtClean="0"/>
              <a:t> </a:t>
            </a:r>
            <a:r>
              <a:rPr lang="en-US" dirty="0" err="1" smtClean="0"/>
              <a:t>cosa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3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375A-5670-0D4E-B2AF-0094C5B5429D}" type="datetime1">
              <a:rPr lang="en-US" smtClean="0"/>
              <a:t>30/01/20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8C594-0128-4747-8BA4-74157B4BC173}" type="datetime1">
              <a:rPr lang="en-US" smtClean="0"/>
              <a:t>30/01/20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05F31-20D8-BD41-B367-974353807A09}" type="datetime1">
              <a:rPr lang="en-US" smtClean="0"/>
              <a:t>30/01/20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77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91B2-9085-2947-B3E5-B5CB4509149E}" type="datetime1">
              <a:rPr lang="en-US" smtClean="0"/>
              <a:t>30/01/20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1725F-1200-9F45-AF8D-593E2ADB6439}" type="datetime1">
              <a:rPr lang="en-US" smtClean="0"/>
              <a:t>30/01/20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69B1A-F481-FD4C-A54C-AAC542FDDAAF}" type="datetime1">
              <a:rPr lang="en-US" smtClean="0"/>
              <a:t>30/01/20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41B7-04E3-7342-B363-43FEBFF788F7}" type="datetime1">
              <a:rPr lang="en-US" smtClean="0"/>
              <a:t>30/01/20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C31B7-36BE-7044-8AF4-ADD58D0B6F3C}" type="datetime1">
              <a:rPr lang="en-US" smtClean="0"/>
              <a:t>30/01/20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8076-51B4-9F41-BF18-AF8C4FAED91B}" type="datetime1">
              <a:rPr lang="en-US" smtClean="0"/>
              <a:t>30/01/20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F6EEF-5A8D-9A4B-9344-2DC4539E56BC}" type="datetime1">
              <a:rPr lang="en-US" smtClean="0"/>
              <a:t>30/01/20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8A85F-7327-2D43-BD81-396D1C0EC601}" type="datetime1">
              <a:rPr lang="en-US" smtClean="0"/>
              <a:t>30/01/20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9AA6-9072-E74D-B2FD-4F53BBF5A881}" type="datetime1">
              <a:rPr lang="en-US" smtClean="0"/>
              <a:t>30/01/20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29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jpg"/><Relationship Id="rId7" Type="http://schemas.openxmlformats.org/officeDocument/2006/relationships/image" Target="../media/image95.png"/><Relationship Id="rId8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1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tiff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4" Type="http://schemas.openxmlformats.org/officeDocument/2006/relationships/image" Target="../media/image124.emf"/><Relationship Id="rId5" Type="http://schemas.openxmlformats.org/officeDocument/2006/relationships/image" Target="../media/image1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812" y="599440"/>
            <a:ext cx="8994568" cy="5911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ita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88" y="1552433"/>
            <a:ext cx="4793552" cy="4793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2" y="1465339"/>
            <a:ext cx="2467966" cy="2532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4301613" y="2851057"/>
            <a:ext cx="202099" cy="208159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42137" y="-85271"/>
            <a:ext cx="3713852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INFN Groups and eRD14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9549" y="685917"/>
            <a:ext cx="3103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INFN within eRD14 Consortium</a:t>
            </a:r>
            <a:endParaRPr lang="en-US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504" y="2851057"/>
            <a:ext cx="2421210" cy="136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IMG_004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12" y="4862286"/>
            <a:ext cx="2483342" cy="16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503" y="1435113"/>
            <a:ext cx="2404877" cy="144292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5674251" y="5618104"/>
            <a:ext cx="202099" cy="208159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799410" y="4035525"/>
            <a:ext cx="202099" cy="208159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58100" y="3827366"/>
            <a:ext cx="202099" cy="20815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97268" y="4227420"/>
            <a:ext cx="1933900" cy="61860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36" idx="6"/>
            <a:endCxn id="6" idx="1"/>
          </p:cNvCxnSpPr>
          <p:nvPr/>
        </p:nvCxnSpPr>
        <p:spPr>
          <a:xfrm flipV="1">
            <a:off x="5876350" y="4536721"/>
            <a:ext cx="1220918" cy="1185463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7" idx="0"/>
          </p:cNvCxnSpPr>
          <p:nvPr/>
        </p:nvCxnSpPr>
        <p:spPr>
          <a:xfrm flipV="1">
            <a:off x="4900460" y="1322032"/>
            <a:ext cx="2334018" cy="2713493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83098" y="650240"/>
            <a:ext cx="1848070" cy="72259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4926" y="675700"/>
            <a:ext cx="1933900" cy="61860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endCxn id="34" idx="1"/>
          </p:cNvCxnSpPr>
          <p:nvPr/>
        </p:nvCxnSpPr>
        <p:spPr>
          <a:xfrm>
            <a:off x="2072224" y="1322031"/>
            <a:ext cx="2258986" cy="1559510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3"/>
            <a:endCxn id="38" idx="2"/>
          </p:cNvCxnSpPr>
          <p:nvPr/>
        </p:nvCxnSpPr>
        <p:spPr>
          <a:xfrm flipV="1">
            <a:off x="2079856" y="3931446"/>
            <a:ext cx="2678244" cy="439506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28164" y="604580"/>
            <a:ext cx="138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INFN-FE</a:t>
            </a:r>
          </a:p>
          <a:p>
            <a:r>
              <a:rPr lang="en-US" dirty="0" smtClean="0"/>
              <a:t>CLAS12 RICH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45956" y="4061651"/>
            <a:ext cx="1933900" cy="61860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8324" y="4035525"/>
            <a:ext cx="138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INFN-LNF</a:t>
            </a:r>
          </a:p>
          <a:p>
            <a:r>
              <a:rPr lang="en-US" dirty="0" smtClean="0"/>
              <a:t>CLAS12 RICH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77713" y="572743"/>
            <a:ext cx="14342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INFN-RM1</a:t>
            </a:r>
          </a:p>
          <a:p>
            <a:pPr algn="r"/>
            <a:r>
              <a:rPr lang="en-US" sz="1600" dirty="0" smtClean="0"/>
              <a:t>HERMES  RICH</a:t>
            </a:r>
          </a:p>
          <a:p>
            <a:pPr algn="r"/>
            <a:r>
              <a:rPr lang="en-US" sz="1600" dirty="0" smtClean="0"/>
              <a:t>Hall-A Tracking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3945" y="4215955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INFN-CT</a:t>
            </a:r>
          </a:p>
          <a:p>
            <a:pPr algn="r"/>
            <a:r>
              <a:rPr lang="en-US" dirty="0" smtClean="0"/>
              <a:t>Hall-A HCAL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324" y="4689654"/>
            <a:ext cx="2919836" cy="188270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246907" y="1847102"/>
            <a:ext cx="11545" cy="1980264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headEnd type="arrow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762" y="2608666"/>
            <a:ext cx="486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6m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6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ular Callout 42"/>
          <p:cNvSpPr/>
          <p:nvPr/>
        </p:nvSpPr>
        <p:spPr>
          <a:xfrm>
            <a:off x="6056210" y="4744720"/>
            <a:ext cx="2826282" cy="1715587"/>
          </a:xfrm>
          <a:prstGeom prst="wedgeRectCallout">
            <a:avLst>
              <a:gd name="adj1" fmla="val -60736"/>
              <a:gd name="adj2" fmla="val -54759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" y="337015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210" y="4605204"/>
            <a:ext cx="2826282" cy="1855103"/>
          </a:xfrm>
          <a:prstGeom prst="rect">
            <a:avLst/>
          </a:prstGeom>
        </p:spPr>
      </p:pic>
      <p:cxnSp>
        <p:nvCxnSpPr>
          <p:cNvPr id="23" name="Straight Connector 22"/>
          <p:cNvCxnSpPr>
            <a:endCxn id="43" idx="3"/>
          </p:cNvCxnSpPr>
          <p:nvPr/>
        </p:nvCxnSpPr>
        <p:spPr>
          <a:xfrm>
            <a:off x="6056210" y="5601128"/>
            <a:ext cx="2826282" cy="1386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67393" y="6054673"/>
            <a:ext cx="8576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Start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>
            <a:stCxn id="27" idx="0"/>
          </p:cNvCxnSpPr>
          <p:nvPr/>
        </p:nvCxnSpPr>
        <p:spPr>
          <a:xfrm flipH="1" flipV="1">
            <a:off x="8265056" y="5610200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52471" y="6043562"/>
            <a:ext cx="8393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</a:rPr>
              <a:t>Stop time</a:t>
            </a:r>
            <a:endParaRPr lang="en-US" sz="1300" dirty="0">
              <a:solidFill>
                <a:srgbClr val="FFFF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 flipV="1">
            <a:off x="6784599" y="5601128"/>
            <a:ext cx="7068" cy="433362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040" y="2829274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32960" y="3302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54880" y="3098800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944" y="376634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2160" y="46233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120" y="559509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3760" y="4534084"/>
            <a:ext cx="3108960" cy="21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56210" y="2849594"/>
            <a:ext cx="257253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Digital response</a:t>
            </a:r>
          </a:p>
          <a:p>
            <a:r>
              <a:rPr lang="en-US" sz="1600" dirty="0"/>
              <a:t>Working in saturated </a:t>
            </a:r>
            <a:r>
              <a:rPr lang="en-US" sz="1600" dirty="0" smtClean="0"/>
              <a:t>regime</a:t>
            </a:r>
          </a:p>
          <a:p>
            <a:endParaRPr lang="en-US" sz="1200" dirty="0" smtClean="0"/>
          </a:p>
          <a:p>
            <a:r>
              <a:rPr lang="en-US" sz="1600" dirty="0" smtClean="0"/>
              <a:t>64 parallel channel readout</a:t>
            </a:r>
            <a:endParaRPr lang="en-US" sz="1600" dirty="0"/>
          </a:p>
          <a:p>
            <a:endParaRPr lang="en-US" sz="1200" dirty="0" smtClean="0"/>
          </a:p>
          <a:p>
            <a:r>
              <a:rPr lang="en-US" sz="1600" dirty="0" smtClean="0"/>
              <a:t>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 FIFO and delays</a:t>
            </a:r>
          </a:p>
          <a:p>
            <a:r>
              <a:rPr lang="en-US" sz="1600" dirty="0" smtClean="0"/>
              <a:t>1 ns time resolution </a:t>
            </a:r>
            <a:endParaRPr lang="en-US" sz="1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52" y="833122"/>
            <a:ext cx="2324293" cy="2324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3691" y="833121"/>
            <a:ext cx="4474889" cy="1800547"/>
          </a:xfrm>
          <a:prstGeom prst="rect">
            <a:avLst/>
          </a:prstGeom>
        </p:spPr>
      </p:pic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847438" y="-85271"/>
            <a:ext cx="33032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Front-End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15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7270" y="5827606"/>
            <a:ext cx="7527515" cy="458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TDC_pedes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1" y="1905404"/>
            <a:ext cx="3732968" cy="3605779"/>
          </a:xfrm>
          <a:prstGeom prst="rect">
            <a:avLst/>
          </a:prstGeom>
        </p:spPr>
      </p:pic>
      <p:pic>
        <p:nvPicPr>
          <p:cNvPr id="9" name="Picture 8" descr="Pulse_60f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56" y="1905405"/>
            <a:ext cx="4330846" cy="3652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65731" y="1600944"/>
            <a:ext cx="2864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Pedestal </a:t>
            </a:r>
            <a:r>
              <a:rPr lang="en-US" sz="1400" b="1" dirty="0" err="1" smtClean="0"/>
              <a:t>rms</a:t>
            </a:r>
            <a:r>
              <a:rPr lang="en-US" sz="1400" b="1" dirty="0" smtClean="0"/>
              <a:t> as seen by a test-point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9473" y="1599455"/>
            <a:ext cx="2021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As seen by RICH readout</a:t>
            </a:r>
            <a:endParaRPr lang="en-US" sz="1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61570" y="1070439"/>
            <a:ext cx="2200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Acceptance tests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05184" y="1095839"/>
            <a:ext cx="296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During Internal </a:t>
            </a:r>
            <a:r>
              <a:rPr lang="en-US" sz="1600" dirty="0" err="1" smtClean="0">
                <a:solidFill>
                  <a:srgbClr val="FF0000"/>
                </a:solidFill>
              </a:rPr>
              <a:t>Pulser</a:t>
            </a:r>
            <a:r>
              <a:rPr lang="en-US" sz="1600" dirty="0" smtClean="0">
                <a:solidFill>
                  <a:srgbClr val="FF0000"/>
                </a:solidFill>
              </a:rPr>
              <a:t> Calibration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1570" y="5863890"/>
            <a:ext cx="7148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Discrimination down to 20 </a:t>
            </a:r>
            <a:r>
              <a:rPr lang="en-US" sz="1600" dirty="0" err="1" smtClean="0"/>
              <a:t>fC</a:t>
            </a:r>
            <a:r>
              <a:rPr lang="en-US" sz="1600" dirty="0" smtClean="0"/>
              <a:t>, i.e. few % of SPE, allows sensor characterization  </a:t>
            </a:r>
            <a:endParaRPr lang="en-US" sz="1600" dirty="0"/>
          </a:p>
        </p:txBody>
      </p:sp>
      <p:sp>
        <p:nvSpPr>
          <p:cNvPr id="1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50891" y="-85271"/>
            <a:ext cx="30963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TDC Digital Readout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63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970363" y="673716"/>
            <a:ext cx="1130853" cy="59535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ser_000145_ADC_spot_Pag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" y="679764"/>
            <a:ext cx="8099878" cy="5903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187" y="695952"/>
            <a:ext cx="5932884" cy="5878202"/>
          </a:xfrm>
          <a:prstGeom prst="rect">
            <a:avLst/>
          </a:prstGeom>
          <a:solidFill>
            <a:srgbClr val="3366FF">
              <a:alpha val="10000"/>
            </a:srgbClr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167842" y="2648342"/>
            <a:ext cx="1895659" cy="1932732"/>
          </a:xfrm>
          <a:prstGeom prst="rect">
            <a:avLst/>
          </a:prstGeom>
          <a:solidFill>
            <a:srgbClr val="FF0000">
              <a:alpha val="10000"/>
            </a:srgbClr>
          </a:solidFill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63501" y="2648342"/>
            <a:ext cx="1977570" cy="1932732"/>
          </a:xfrm>
          <a:prstGeom prst="rect">
            <a:avLst/>
          </a:prstGeom>
          <a:solidFill>
            <a:srgbClr val="4CDE41">
              <a:alpha val="10000"/>
            </a:srgbClr>
          </a:solidFill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41071" y="2648341"/>
            <a:ext cx="2065774" cy="1932733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614345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62388" y="1912255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3003" y="38734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2562388" y="5867398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96417" y="3443513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481246" y="3624941"/>
            <a:ext cx="235856" cy="1814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52889" y="1723243"/>
            <a:ext cx="688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3366FF"/>
                </a:solidFill>
              </a:rPr>
              <a:t>Sensor</a:t>
            </a:r>
            <a:endParaRPr lang="en-US" sz="1400" b="1" dirty="0">
              <a:solidFill>
                <a:srgbClr val="3366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60866" y="3414804"/>
            <a:ext cx="919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Electronic</a:t>
            </a:r>
            <a:endParaRPr lang="en-US" sz="1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2440787" y="3093820"/>
            <a:ext cx="0" cy="1018319"/>
          </a:xfrm>
          <a:prstGeom prst="line">
            <a:avLst/>
          </a:prstGeom>
          <a:ln w="19050">
            <a:solidFill>
              <a:srgbClr val="FF0000"/>
            </a:solidFill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478099" y="3036387"/>
            <a:ext cx="1317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Gain    x 4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THR ~ 1/80 SPE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23596" y="679764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PMT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15" y="672270"/>
            <a:ext cx="1454830" cy="184958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95857" y="4687153"/>
            <a:ext cx="2618236" cy="18965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Xtalk_sig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260" y="4655487"/>
            <a:ext cx="2954710" cy="86941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36052" y="471383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</a:t>
            </a:r>
            <a:r>
              <a:rPr lang="en-US" sz="1200" b="1" dirty="0" smtClean="0">
                <a:solidFill>
                  <a:srgbClr val="FF0000"/>
                </a:solidFill>
              </a:rPr>
              <a:t>ignal</a:t>
            </a:r>
            <a:endParaRPr lang="en-US" sz="1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Xtalk_xtal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260" y="5521887"/>
            <a:ext cx="2954710" cy="9304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724328" y="5540081"/>
            <a:ext cx="81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Cross-talk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68880" y="6359282"/>
            <a:ext cx="1099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Sampling time</a:t>
            </a:r>
            <a:endParaRPr lang="en-US" sz="1200" b="1" dirty="0"/>
          </a:p>
        </p:txBody>
      </p:sp>
      <p:sp>
        <p:nvSpPr>
          <p:cNvPr id="3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flipH="1">
            <a:off x="26541" y="618520"/>
            <a:ext cx="81645" cy="6076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flipH="1">
            <a:off x="9068684" y="589709"/>
            <a:ext cx="75315" cy="60151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956085" y="-85271"/>
            <a:ext cx="50859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Optical and Electronics Cross-Talk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618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13812" y="558832"/>
            <a:ext cx="3890845" cy="6054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037" y="558832"/>
            <a:ext cx="3890845" cy="60212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Effm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" y="618520"/>
            <a:ext cx="3485806" cy="3114367"/>
          </a:xfrm>
          <a:prstGeom prst="rect">
            <a:avLst/>
          </a:prstGeom>
        </p:spPr>
      </p:pic>
      <p:pic>
        <p:nvPicPr>
          <p:cNvPr id="32" name="Picture 31" descr="Gainmap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557" y="558831"/>
            <a:ext cx="3391442" cy="314154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1540" y="3704852"/>
            <a:ext cx="4661156" cy="3050762"/>
            <a:chOff x="4986689" y="3572151"/>
            <a:chExt cx="4661156" cy="3050762"/>
          </a:xfrm>
        </p:grpSpPr>
        <p:pic>
          <p:nvPicPr>
            <p:cNvPr id="4" name="Picture 3" descr="Eff_rat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689" y="3572151"/>
              <a:ext cx="3755571" cy="3040555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 rot="5400000">
              <a:off x="8334082" y="6110126"/>
              <a:ext cx="205820" cy="8197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50187" y="3647287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9089" y="367269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12485" y="6142022"/>
              <a:ext cx="10353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Threshold</a:t>
              </a:r>
              <a:endParaRPr lang="en-US" sz="16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4784155" y="3948785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03229" y="3739487"/>
            <a:ext cx="4346521" cy="2985974"/>
            <a:chOff x="4984938" y="636341"/>
            <a:chExt cx="4346521" cy="2985974"/>
          </a:xfrm>
        </p:grpSpPr>
        <p:pic>
          <p:nvPicPr>
            <p:cNvPr id="6" name="Picture 5" descr="EffratiovsHV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081" y="645011"/>
              <a:ext cx="3611359" cy="2977304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07009" y="636341"/>
              <a:ext cx="296511" cy="96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>
              <a:off x="6988607" y="1813437"/>
              <a:ext cx="296511" cy="32602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26541" y="3233132"/>
              <a:ext cx="3161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0   0.5         1                    2                                       4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4697299" y="970160"/>
              <a:ext cx="9138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Eff. ratio</a:t>
              </a:r>
              <a:endParaRPr lang="en-US" sz="16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95360" y="2902768"/>
              <a:ext cx="7360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Maroc</a:t>
              </a:r>
              <a:endParaRPr lang="en-US" sz="1600" b="1" dirty="0" smtClean="0"/>
            </a:p>
            <a:p>
              <a:r>
                <a:rPr lang="en-US" sz="1600" b="1" dirty="0" smtClean="0"/>
                <a:t>Gain</a:t>
              </a:r>
              <a:endParaRPr lang="en-US" sz="1600" b="1" dirty="0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604248" y="637135"/>
            <a:ext cx="2491573" cy="283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026437" y="611746"/>
            <a:ext cx="1683807" cy="2928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013669" y="624862"/>
            <a:ext cx="1908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efficiency map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5378769" y="614345"/>
            <a:ext cx="1515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Relative gain map</a:t>
            </a:r>
            <a:endParaRPr lang="en-US" sz="1400" b="1" dirty="0"/>
          </a:p>
        </p:txBody>
      </p:sp>
      <p:sp>
        <p:nvSpPr>
          <p:cNvPr id="3" name="Rectangle 2"/>
          <p:cNvSpPr/>
          <p:nvPr/>
        </p:nvSpPr>
        <p:spPr>
          <a:xfrm>
            <a:off x="2834640" y="3826942"/>
            <a:ext cx="792480" cy="880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51369" y="3844647"/>
            <a:ext cx="9541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x</a:t>
            </a:r>
            <a:r>
              <a:rPr lang="en-US" sz="1000" b="1" dirty="0" smtClean="0"/>
              <a:t> ¼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½      MAROC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1       GAIN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2       </a:t>
            </a:r>
          </a:p>
          <a:p>
            <a:r>
              <a:rPr lang="en-US" sz="1000" b="1" dirty="0"/>
              <a:t>x</a:t>
            </a:r>
            <a:r>
              <a:rPr lang="en-US" sz="1000" b="1" dirty="0" smtClean="0"/>
              <a:t> 4</a:t>
            </a:r>
            <a:endParaRPr lang="en-US" sz="1000" b="1" dirty="0"/>
          </a:p>
        </p:txBody>
      </p:sp>
      <p:sp>
        <p:nvSpPr>
          <p:cNvPr id="31" name="Rectangle 30"/>
          <p:cNvSpPr/>
          <p:nvPr/>
        </p:nvSpPr>
        <p:spPr>
          <a:xfrm>
            <a:off x="47378" y="618520"/>
            <a:ext cx="179268" cy="60764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306047" y="-85271"/>
            <a:ext cx="438606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Single Photon Discrimination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327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4264" y="573115"/>
            <a:ext cx="4379528" cy="59361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/>
          <a:stretch/>
        </p:blipFill>
        <p:spPr>
          <a:xfrm>
            <a:off x="114264" y="3679460"/>
            <a:ext cx="4379528" cy="2831648"/>
          </a:xfrm>
          <a:prstGeom prst="rect">
            <a:avLst/>
          </a:prstGeom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5906" y="708902"/>
            <a:ext cx="4403870" cy="5386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eRD14 Consortium</a:t>
            </a:r>
            <a:r>
              <a:rPr lang="en-US" sz="1600" dirty="0" smtClean="0"/>
              <a:t>:  An integrated program </a:t>
            </a:r>
            <a:r>
              <a:rPr lang="en-US" sz="1600" dirty="0"/>
              <a:t>for </a:t>
            </a:r>
            <a:endParaRPr lang="en-US" sz="1600" dirty="0" smtClean="0"/>
          </a:p>
          <a:p>
            <a:r>
              <a:rPr lang="en-US" sz="1600" dirty="0" smtClean="0"/>
              <a:t>particle </a:t>
            </a:r>
            <a:r>
              <a:rPr lang="en-US" sz="1600" dirty="0"/>
              <a:t>identification at </a:t>
            </a:r>
            <a:r>
              <a:rPr lang="en-US" sz="1600" dirty="0" smtClean="0"/>
              <a:t>a future EIC detector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dirty="0"/>
              <a:t>barrel</a:t>
            </a:r>
            <a:r>
              <a:rPr lang="en-US" sz="1600" dirty="0"/>
              <a:t>: A high-performance DIRC </a:t>
            </a:r>
          </a:p>
          <a:p>
            <a:endParaRPr lang="en-US" sz="800" dirty="0"/>
          </a:p>
          <a:p>
            <a:r>
              <a:rPr lang="en-US" sz="1600" dirty="0"/>
              <a:t>p/k separation up to </a:t>
            </a:r>
            <a:r>
              <a:rPr lang="en-US" sz="1600" dirty="0" smtClean="0"/>
              <a:t>  ~ 6 </a:t>
            </a:r>
            <a:r>
              <a:rPr lang="en-US" sz="1600" dirty="0"/>
              <a:t>GeV/c   </a:t>
            </a:r>
            <a:r>
              <a:rPr lang="en-US" sz="1600" dirty="0" smtClean="0"/>
              <a:t>            </a:t>
            </a:r>
            <a:r>
              <a:rPr lang="en-US" sz="1600" b="1" dirty="0" smtClean="0">
                <a:solidFill>
                  <a:srgbClr val="FF0000"/>
                </a:solidFill>
              </a:rPr>
              <a:t>DIRC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b="1" dirty="0"/>
              <a:t>h</a:t>
            </a:r>
            <a:r>
              <a:rPr lang="en-US" sz="1600" b="1" dirty="0" smtClean="0"/>
              <a:t>-</a:t>
            </a:r>
            <a:r>
              <a:rPr lang="en-US" sz="1600" b="1" dirty="0" err="1" smtClean="0"/>
              <a:t>endcap</a:t>
            </a:r>
            <a:r>
              <a:rPr lang="en-US" sz="1600" dirty="0" smtClean="0"/>
              <a:t>: A RICH with two radiators (</a:t>
            </a:r>
            <a:r>
              <a:rPr lang="en-US" sz="1600" dirty="0" err="1" smtClean="0"/>
              <a:t>gas+aerogel</a:t>
            </a:r>
            <a:r>
              <a:rPr lang="en-US" sz="1600" dirty="0" smtClean="0"/>
              <a:t>)</a:t>
            </a:r>
          </a:p>
          <a:p>
            <a:endParaRPr lang="en-US" sz="800" dirty="0"/>
          </a:p>
          <a:p>
            <a:r>
              <a:rPr lang="en-US" sz="1600" dirty="0" smtClean="0"/>
              <a:t>p/k separation up to ~ 50 GeV/c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dRICH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e-</a:t>
            </a:r>
            <a:r>
              <a:rPr lang="en-US" sz="1600" b="1" dirty="0" err="1"/>
              <a:t>endcap</a:t>
            </a:r>
            <a:r>
              <a:rPr lang="en-US" sz="1600" dirty="0"/>
              <a:t>: A </a:t>
            </a:r>
            <a:r>
              <a:rPr lang="en-US" sz="1600" dirty="0" smtClean="0"/>
              <a:t>compact and projective aerogel RICH </a:t>
            </a:r>
            <a:endParaRPr lang="en-US" sz="1600" dirty="0"/>
          </a:p>
          <a:p>
            <a:endParaRPr lang="en-US" sz="800" dirty="0"/>
          </a:p>
          <a:p>
            <a:r>
              <a:rPr lang="en-US" sz="1600" dirty="0"/>
              <a:t>p/k separation up to ~ </a:t>
            </a:r>
            <a:r>
              <a:rPr lang="en-US" sz="1600" dirty="0" smtClean="0"/>
              <a:t>10 </a:t>
            </a:r>
            <a:r>
              <a:rPr lang="en-US" sz="1600" dirty="0"/>
              <a:t>GeV/c    </a:t>
            </a:r>
            <a:r>
              <a:rPr lang="en-US" sz="1600" dirty="0" smtClean="0"/>
              <a:t>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mRICH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TOF</a:t>
            </a:r>
            <a:r>
              <a:rPr lang="en-US" sz="1600" dirty="0" smtClean="0"/>
              <a:t>: possible to cover lower momenta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err="1" smtClean="0"/>
              <a:t>Photosensors</a:t>
            </a:r>
            <a:r>
              <a:rPr lang="en-US" sz="1600" b="1" dirty="0" smtClean="0"/>
              <a:t> &amp; electronics</a:t>
            </a:r>
            <a:r>
              <a:rPr lang="en-US" sz="1600" dirty="0" smtClean="0"/>
              <a:t>: parallel development</a:t>
            </a:r>
          </a:p>
          <a:p>
            <a:r>
              <a:rPr lang="en-US" sz="1600" dirty="0"/>
              <a:t>t</a:t>
            </a:r>
            <a:r>
              <a:rPr lang="en-US" sz="1600" dirty="0" smtClean="0"/>
              <a:t>o match the needs of the next generation devices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82893" y="-85271"/>
            <a:ext cx="42324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Hadron Identification @ EIC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92" y="594838"/>
            <a:ext cx="3167167" cy="3084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7259" y="594838"/>
            <a:ext cx="4374445" cy="759829"/>
          </a:xfrm>
          <a:prstGeom prst="rect">
            <a:avLst/>
          </a:prstGeom>
          <a:noFill/>
          <a:ln w="190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25240" y="-85271"/>
            <a:ext cx="35476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E-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endcap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mRICH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@ EIC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4647"/>
            <a:ext cx="9144000" cy="22064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4681"/>
            <a:ext cx="9144000" cy="22329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67643" y="635003"/>
            <a:ext cx="455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Fresnel lens focusing aerogel detector concept</a:t>
            </a:r>
            <a:endParaRPr lang="en-US" dirty="0"/>
          </a:p>
        </p:txBody>
      </p:sp>
      <p:sp>
        <p:nvSpPr>
          <p:cNvPr id="1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0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153642" y="3738618"/>
            <a:ext cx="8840969" cy="2765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41026" y="820739"/>
            <a:ext cx="8853586" cy="2765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84" y="1305521"/>
            <a:ext cx="7390302" cy="21066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17225" y="1190071"/>
            <a:ext cx="5463298" cy="2396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619" y="827375"/>
            <a:ext cx="523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Compact and modular RICH independent elements</a:t>
            </a:r>
            <a:endParaRPr lang="en-US" dirty="0"/>
          </a:p>
        </p:txBody>
      </p:sp>
      <p:pic>
        <p:nvPicPr>
          <p:cNvPr id="2" name="Picture 1" descr="IMG_20180705_11234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29" y="1282430"/>
            <a:ext cx="3751552" cy="2106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278" y="1012041"/>
            <a:ext cx="2806920" cy="250709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725238" y="-85271"/>
            <a:ext cx="35476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E-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endcap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mRICH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@ EIC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7411253" y="26629"/>
            <a:ext cx="1796385" cy="1440160"/>
            <a:chOff x="7431185" y="3073315"/>
            <a:chExt cx="1796385" cy="1440160"/>
          </a:xfrm>
        </p:grpSpPr>
        <p:sp>
          <p:nvSpPr>
            <p:cNvPr id="39" name="Explosion 1 38"/>
            <p:cNvSpPr/>
            <p:nvPr/>
          </p:nvSpPr>
          <p:spPr>
            <a:xfrm>
              <a:off x="7585768" y="3073315"/>
              <a:ext cx="1368152" cy="1440160"/>
            </a:xfrm>
            <a:prstGeom prst="irregularSeal1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431185" y="3501008"/>
              <a:ext cx="1796385" cy="584776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</a:t>
              </a:r>
              <a:r>
                <a:rPr lang="it-IT" sz="1600" dirty="0" smtClean="0">
                  <a:solidFill>
                    <a:srgbClr val="002060"/>
                  </a:solidFill>
                </a:rPr>
                <a:t>3</a:t>
              </a:r>
              <a:r>
                <a:rPr lang="it-IT" sz="16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s </a:t>
              </a:r>
              <a:r>
                <a:rPr lang="it-IT" sz="1600" dirty="0" err="1" smtClean="0">
                  <a:solidFill>
                    <a:srgbClr val="002060"/>
                  </a:solidFill>
                  <a:latin typeface="Symbol" panose="05050102010706020507" pitchFamily="18" charset="2"/>
                </a:rPr>
                <a:t>p</a:t>
              </a:r>
              <a:r>
                <a:rPr lang="it-IT" sz="1600" dirty="0" smtClean="0">
                  <a:solidFill>
                    <a:srgbClr val="002060"/>
                  </a:solidFill>
                </a:rPr>
                <a:t>/k </a:t>
              </a:r>
              <a:r>
                <a:rPr lang="it-IT" sz="1600" dirty="0" err="1" smtClean="0">
                  <a:solidFill>
                    <a:srgbClr val="002060"/>
                  </a:solidFill>
                </a:rPr>
                <a:t>separation</a:t>
              </a:r>
              <a:endParaRPr lang="it-IT" sz="1600" dirty="0" smtClean="0">
                <a:solidFill>
                  <a:srgbClr val="002060"/>
                </a:solidFill>
              </a:endParaRPr>
            </a:p>
            <a:p>
              <a:r>
                <a:rPr lang="it-IT" sz="1600" dirty="0" smtClean="0">
                  <a:solidFill>
                    <a:srgbClr val="002060"/>
                  </a:solidFill>
                </a:rPr>
                <a:t> </a:t>
              </a:r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 2  1</a:t>
              </a:r>
              <a:r>
                <a:rPr lang="it-IT" sz="1600" dirty="0" smtClean="0">
                  <a:solidFill>
                    <a:srgbClr val="002060"/>
                  </a:solidFill>
                </a:rPr>
                <a:t>0 GeV/c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6619" y="3756768"/>
            <a:ext cx="3155331" cy="2682103"/>
            <a:chOff x="5679775" y="1264579"/>
            <a:chExt cx="3155331" cy="268210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74" r="1662" b="5311"/>
            <a:stretch/>
          </p:blipFill>
          <p:spPr>
            <a:xfrm>
              <a:off x="5959342" y="1469908"/>
              <a:ext cx="2684250" cy="237167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679775" y="3608128"/>
              <a:ext cx="83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kern="1200" dirty="0">
                  <a:solidFill>
                    <a:schemeClr val="accent6"/>
                  </a:solidFill>
                </a:rPr>
                <a:t>Aerogel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21740" y="1264579"/>
              <a:ext cx="1173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kern="1200" dirty="0">
                  <a:solidFill>
                    <a:schemeClr val="accent5"/>
                  </a:solidFill>
                </a:rPr>
                <a:t>Fresnel lens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76829" y="3555882"/>
              <a:ext cx="1258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kern="1200" dirty="0">
                  <a:solidFill>
                    <a:srgbClr val="0070C0"/>
                  </a:solidFill>
                </a:rPr>
                <a:t>Sensor plane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6350414" y="1603133"/>
              <a:ext cx="252755" cy="50587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>
              <a:off x="6117629" y="3274125"/>
              <a:ext cx="401543" cy="387069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8136852" y="3012291"/>
              <a:ext cx="113530" cy="64746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60" y="3939541"/>
            <a:ext cx="2791452" cy="23761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1950" y="3939541"/>
            <a:ext cx="2815361" cy="23942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989020">
            <a:off x="2479959" y="4001702"/>
            <a:ext cx="689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 cm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 rot="20680305">
            <a:off x="1472368" y="3792819"/>
            <a:ext cx="689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 cm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8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62088" y="764622"/>
            <a:ext cx="5495246" cy="2198711"/>
          </a:xfrm>
          <a:noFill/>
        </p:spPr>
        <p:txBody>
          <a:bodyPr>
            <a:noAutofit/>
          </a:bodyPr>
          <a:lstStyle/>
          <a:p>
            <a:pPr marL="266700" lvl="1" indent="0">
              <a:lnSpc>
                <a:spcPct val="110000"/>
              </a:lnSpc>
              <a:buNone/>
            </a:pPr>
            <a:r>
              <a:rPr lang="it-IT" sz="1600" dirty="0" smtClean="0">
                <a:solidFill>
                  <a:srgbClr val="C00000"/>
                </a:solidFill>
              </a:rPr>
              <a:t>Extended </a:t>
            </a:r>
            <a:r>
              <a:rPr lang="it-IT" sz="1600" dirty="0" err="1" smtClean="0">
                <a:solidFill>
                  <a:srgbClr val="C00000"/>
                </a:solidFill>
              </a:rPr>
              <a:t>momentum</a:t>
            </a:r>
            <a:r>
              <a:rPr lang="it-IT" sz="1600" dirty="0" smtClean="0">
                <a:solidFill>
                  <a:srgbClr val="C00000"/>
                </a:solidFill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</a:rPr>
              <a:t>range</a:t>
            </a:r>
            <a:endParaRPr lang="it-IT" sz="1600" dirty="0">
              <a:solidFill>
                <a:srgbClr val="C00000"/>
              </a:solidFill>
            </a:endParaRPr>
          </a:p>
          <a:p>
            <a:pPr marL="266700" lvl="1" indent="0">
              <a:lnSpc>
                <a:spcPct val="110000"/>
              </a:lnSpc>
              <a:buNone/>
            </a:pPr>
            <a:endParaRPr lang="it-IT" sz="800" dirty="0">
              <a:solidFill>
                <a:srgbClr val="C0000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 smtClean="0"/>
              <a:t>      </a:t>
            </a:r>
            <a:r>
              <a:rPr lang="it-IT" sz="1600" dirty="0" err="1" smtClean="0"/>
              <a:t>Proposed</a:t>
            </a:r>
            <a:r>
              <a:rPr lang="it-IT" sz="1600" dirty="0" smtClean="0"/>
              <a:t> configuration fitting the </a:t>
            </a:r>
            <a:r>
              <a:rPr lang="it-IT" sz="1600" dirty="0" err="1" smtClean="0"/>
              <a:t>spectrometer</a:t>
            </a:r>
            <a:r>
              <a:rPr lang="it-IT" sz="1600" dirty="0" smtClean="0"/>
              <a:t> </a:t>
            </a:r>
            <a:r>
              <a:rPr lang="it-IT" sz="1600" dirty="0" err="1" smtClean="0"/>
              <a:t>constraints</a:t>
            </a:r>
            <a:endParaRPr lang="it-IT" sz="16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it-IT" sz="1600" dirty="0"/>
              <a:t> </a:t>
            </a:r>
            <a:r>
              <a:rPr lang="it-IT" sz="1600" dirty="0" smtClean="0"/>
              <a:t>     (evaluated by detailed GEANT4 simulations)</a:t>
            </a:r>
          </a:p>
          <a:p>
            <a:pPr marL="266700" lvl="1" indent="0">
              <a:lnSpc>
                <a:spcPct val="110000"/>
              </a:lnSpc>
              <a:buNone/>
            </a:pPr>
            <a:r>
              <a:rPr lang="it-IT" sz="1600" dirty="0" smtClean="0"/>
              <a:t> -- </a:t>
            </a:r>
            <a:r>
              <a:rPr lang="it-IT" sz="1600" dirty="0" err="1" smtClean="0"/>
              <a:t>dual</a:t>
            </a:r>
            <a:r>
              <a:rPr lang="it-IT" sz="1600" dirty="0" smtClean="0"/>
              <a:t> radiator RICH: aerogel and </a:t>
            </a:r>
            <a:r>
              <a:rPr lang="it-IT" sz="1600" dirty="0" err="1" smtClean="0"/>
              <a:t>C</a:t>
            </a:r>
            <a:r>
              <a:rPr lang="it-IT" sz="1600" baseline="-25000" dirty="0" err="1" smtClean="0"/>
              <a:t>x</a:t>
            </a:r>
            <a:r>
              <a:rPr lang="it-IT" sz="1600" dirty="0" err="1" smtClean="0"/>
              <a:t>F</a:t>
            </a:r>
            <a:r>
              <a:rPr lang="it-IT" sz="1600" baseline="-25000" dirty="0" err="1" smtClean="0"/>
              <a:t>y</a:t>
            </a:r>
            <a:r>
              <a:rPr lang="it-IT" sz="1600" dirty="0" smtClean="0"/>
              <a:t> gas       </a:t>
            </a:r>
          </a:p>
          <a:p>
            <a:pPr marL="266700" lvl="1" indent="0">
              <a:lnSpc>
                <a:spcPct val="110000"/>
              </a:lnSpc>
              <a:buNone/>
            </a:pPr>
            <a:r>
              <a:rPr lang="it-IT" sz="1600" dirty="0" smtClean="0"/>
              <a:t> -- </a:t>
            </a:r>
            <a:r>
              <a:rPr lang="it-IT" sz="1600" dirty="0" err="1" smtClean="0"/>
              <a:t>focusing</a:t>
            </a:r>
            <a:r>
              <a:rPr lang="it-IT" sz="1600" dirty="0" smtClean="0"/>
              <a:t> </a:t>
            </a:r>
            <a:r>
              <a:rPr lang="it-IT" sz="1600" dirty="0" err="1" smtClean="0"/>
              <a:t>mirror</a:t>
            </a:r>
            <a:endParaRPr lang="it-IT" sz="1600" dirty="0" smtClean="0"/>
          </a:p>
          <a:p>
            <a:pPr marL="266700" lvl="1" indent="0">
              <a:lnSpc>
                <a:spcPct val="110000"/>
              </a:lnSpc>
              <a:buNone/>
            </a:pPr>
            <a:r>
              <a:rPr lang="it-IT" sz="1600" dirty="0" smtClean="0"/>
              <a:t> -- 6 </a:t>
            </a:r>
            <a:r>
              <a:rPr lang="it-IT" sz="1600" dirty="0"/>
              <a:t>open </a:t>
            </a:r>
            <a:r>
              <a:rPr lang="it-IT" sz="1600" dirty="0" err="1" smtClean="0"/>
              <a:t>sectors</a:t>
            </a:r>
            <a:r>
              <a:rPr lang="it-IT" sz="1600" dirty="0" smtClean="0"/>
              <a:t>                                           </a:t>
            </a:r>
          </a:p>
          <a:p>
            <a:pPr marL="266700" lvl="1" indent="0">
              <a:lnSpc>
                <a:spcPct val="110000"/>
              </a:lnSpc>
              <a:buNone/>
            </a:pPr>
            <a:r>
              <a:rPr lang="it-IT" sz="1600" dirty="0" smtClean="0"/>
              <a:t> -- </a:t>
            </a:r>
            <a:r>
              <a:rPr lang="it-IT" sz="1600" dirty="0" err="1" smtClean="0"/>
              <a:t>curved</a:t>
            </a:r>
            <a:r>
              <a:rPr lang="it-IT" sz="1600" dirty="0" smtClean="0"/>
              <a:t> detector </a:t>
            </a:r>
            <a:r>
              <a:rPr lang="it-IT" sz="1600" dirty="0" err="1" smtClean="0"/>
              <a:t>surface</a:t>
            </a:r>
            <a:endParaRPr lang="it-IT" sz="1600" dirty="0" smtClean="0"/>
          </a:p>
        </p:txBody>
      </p:sp>
      <p:grpSp>
        <p:nvGrpSpPr>
          <p:cNvPr id="26" name="Group 25"/>
          <p:cNvGrpSpPr/>
          <p:nvPr/>
        </p:nvGrpSpPr>
        <p:grpSpPr>
          <a:xfrm>
            <a:off x="6874038" y="4887411"/>
            <a:ext cx="1789529" cy="1440160"/>
            <a:chOff x="7431185" y="3073315"/>
            <a:chExt cx="1789529" cy="1440160"/>
          </a:xfrm>
        </p:grpSpPr>
        <p:sp>
          <p:nvSpPr>
            <p:cNvPr id="27" name="Explosion 1 26"/>
            <p:cNvSpPr/>
            <p:nvPr/>
          </p:nvSpPr>
          <p:spPr>
            <a:xfrm>
              <a:off x="7585768" y="3073315"/>
              <a:ext cx="1368152" cy="1440160"/>
            </a:xfrm>
            <a:prstGeom prst="irregularSeal1">
              <a:avLst/>
            </a:prstGeom>
            <a:solidFill>
              <a:srgbClr val="92D05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31185" y="3501008"/>
              <a:ext cx="1789529" cy="584775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</a:t>
              </a:r>
              <a:r>
                <a:rPr lang="it-IT" sz="1600" dirty="0" smtClean="0">
                  <a:solidFill>
                    <a:srgbClr val="002060"/>
                  </a:solidFill>
                </a:rPr>
                <a:t>3</a:t>
              </a:r>
              <a:r>
                <a:rPr lang="it-IT" sz="16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s p</a:t>
              </a:r>
              <a:r>
                <a:rPr lang="it-IT" sz="1600" dirty="0" smtClean="0">
                  <a:solidFill>
                    <a:srgbClr val="002060"/>
                  </a:solidFill>
                </a:rPr>
                <a:t>/k separation</a:t>
              </a:r>
            </a:p>
            <a:p>
              <a:r>
                <a:rPr lang="it-IT" sz="1600" dirty="0" smtClean="0">
                  <a:solidFill>
                    <a:srgbClr val="002060"/>
                  </a:solidFill>
                </a:rPr>
                <a:t> </a:t>
              </a:r>
              <a:r>
                <a:rPr lang="it-IT" sz="1600" dirty="0" smtClean="0">
                  <a:solidFill>
                    <a:srgbClr val="002060"/>
                  </a:solidFill>
                  <a:sym typeface="Symbol"/>
                </a:rPr>
                <a:t> 2  </a:t>
              </a:r>
              <a:r>
                <a:rPr lang="it-IT" sz="1600" dirty="0">
                  <a:solidFill>
                    <a:srgbClr val="002060"/>
                  </a:solidFill>
                  <a:sym typeface="Symbol"/>
                </a:rPr>
                <a:t>5</a:t>
              </a:r>
              <a:r>
                <a:rPr lang="it-IT" sz="1600" dirty="0" smtClean="0">
                  <a:solidFill>
                    <a:srgbClr val="002060"/>
                  </a:solidFill>
                </a:rPr>
                <a:t>0 GeV/c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50134" y="-85271"/>
            <a:ext cx="34978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H-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endcap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@ EIC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10" y="3445190"/>
            <a:ext cx="5612861" cy="2967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671" y="606356"/>
            <a:ext cx="2603789" cy="4472214"/>
          </a:xfrm>
          <a:prstGeom prst="rect">
            <a:avLst/>
          </a:prstGeom>
        </p:spPr>
      </p:pic>
      <p:sp>
        <p:nvSpPr>
          <p:cNvPr id="1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40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861296" y="-85271"/>
            <a:ext cx="327553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Dual Radiator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RICHes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92" y="818204"/>
            <a:ext cx="8692444" cy="5482489"/>
          </a:xfrm>
          <a:prstGeom prst="rect">
            <a:avLst/>
          </a:prstGeom>
        </p:spPr>
      </p:pic>
      <p:sp>
        <p:nvSpPr>
          <p:cNvPr id="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61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548"/>
            <a:ext cx="9144000" cy="6393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768" y="3659897"/>
            <a:ext cx="2997104" cy="18243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5465" y="5062203"/>
            <a:ext cx="1317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Aerogel Conf.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95" y="588506"/>
            <a:ext cx="2739567" cy="1623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995" y="591803"/>
            <a:ext cx="1327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Gas Exchange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1555" y="5930984"/>
            <a:ext cx="60884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Commercial vacuum technology for safety and cost effectiveness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Overlapping rings for parallel beam particles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60968" y="-85271"/>
            <a:ext cx="36761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Design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0867" y="588506"/>
            <a:ext cx="5960533" cy="3678694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9732921">
            <a:off x="3454398" y="1556264"/>
            <a:ext cx="933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1500 mm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5952067" y="711200"/>
            <a:ext cx="474133" cy="49953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48569" y="4147805"/>
            <a:ext cx="328764" cy="331062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12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5199" y="4064380"/>
            <a:ext cx="3162340" cy="2623775"/>
            <a:chOff x="5796988" y="689437"/>
            <a:chExt cx="3162340" cy="2623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6988" y="689437"/>
              <a:ext cx="3162340" cy="26237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96988" y="3057071"/>
              <a:ext cx="1732298" cy="25614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99" y="1504765"/>
            <a:ext cx="3162340" cy="25322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328" y="624424"/>
            <a:ext cx="5402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Aeronautic technology for structure</a:t>
            </a:r>
          </a:p>
          <a:p>
            <a:r>
              <a:rPr lang="en-US" sz="1600" dirty="0" smtClean="0"/>
              <a:t>to maximize lightness and stiffness. Trapezoid of composite materials: CFRP inside acceptance, Aluminum outside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95503" y="5601017"/>
            <a:ext cx="5409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Carbon Fiber Mirrors (spherical)</a:t>
            </a:r>
          </a:p>
          <a:p>
            <a:r>
              <a:rPr lang="en-US" sz="1600" dirty="0" smtClean="0"/>
              <a:t>to maximize lightness and stiffness. Consolidate technology </a:t>
            </a:r>
            <a:r>
              <a:rPr lang="en-US" sz="1600" dirty="0"/>
              <a:t>(</a:t>
            </a:r>
            <a:r>
              <a:rPr lang="en-US" sz="1600" dirty="0" smtClean="0"/>
              <a:t>HERMES, AMS, </a:t>
            </a:r>
            <a:r>
              <a:rPr lang="en-US" sz="1600" dirty="0" err="1" smtClean="0"/>
              <a:t>LHCb</a:t>
            </a:r>
            <a:r>
              <a:rPr lang="en-US" sz="1600" dirty="0" smtClean="0"/>
              <a:t>) but ~ 30 % material budget reduction</a:t>
            </a:r>
          </a:p>
        </p:txBody>
      </p:sp>
      <p:sp>
        <p:nvSpPr>
          <p:cNvPr id="2" name="Bent Arrow 1"/>
          <p:cNvSpPr/>
          <p:nvPr/>
        </p:nvSpPr>
        <p:spPr>
          <a:xfrm rot="9424462">
            <a:off x="3673929" y="1593002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Bent Arrow 27"/>
          <p:cNvSpPr/>
          <p:nvPr/>
        </p:nvSpPr>
        <p:spPr>
          <a:xfrm rot="21245077" flipH="1">
            <a:off x="3770402" y="4735220"/>
            <a:ext cx="567490" cy="69850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B208F5E-AE71-E548-B9E3-C643C8DA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0"/>
          <a:stretch/>
        </p:blipFill>
        <p:spPr>
          <a:xfrm>
            <a:off x="5956289" y="902665"/>
            <a:ext cx="2810719" cy="4526586"/>
          </a:xfrm>
          <a:prstGeom prst="rect">
            <a:avLst/>
          </a:prstGeom>
        </p:spPr>
      </p:pic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84668" y="-85271"/>
            <a:ext cx="28287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Components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20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1229"/>
            <a:ext cx="9144000" cy="516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3469"/>
            <a:ext cx="9144000" cy="3429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05286" y="-85271"/>
            <a:ext cx="458751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Performance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6" y="2784854"/>
            <a:ext cx="1559840" cy="95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7643" y="3129643"/>
            <a:ext cx="1383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Filters to study and</a:t>
            </a:r>
          </a:p>
          <a:p>
            <a:r>
              <a:rPr lang="en-US" sz="1200" dirty="0" smtClean="0"/>
              <a:t>control chromatic</a:t>
            </a:r>
          </a:p>
          <a:p>
            <a:r>
              <a:rPr lang="en-US" sz="1200" dirty="0" smtClean="0"/>
              <a:t>dispersion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367643" y="1960880"/>
            <a:ext cx="91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Aerogel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251803" y="1960880"/>
            <a:ext cx="53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4395509"/>
            <a:ext cx="9144000" cy="2044621"/>
            <a:chOff x="0" y="4456469"/>
            <a:chExt cx="9144000" cy="20446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456469"/>
              <a:ext cx="9144000" cy="204462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854330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(2.9)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782943" y="5080028"/>
              <a:ext cx="568886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(0.8)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(1.2)</a:t>
              </a:r>
            </a:p>
            <a:p>
              <a:endParaRPr lang="en-US" sz="1300" dirty="0">
                <a:solidFill>
                  <a:srgbClr val="0000FF"/>
                </a:solidFill>
              </a:endParaRPr>
            </a:p>
            <a:p>
              <a:r>
                <a:rPr lang="en-US" sz="1600" dirty="0" smtClean="0">
                  <a:solidFill>
                    <a:srgbClr val="0000FF"/>
                  </a:solidFill>
                </a:rPr>
                <a:t>(0.5)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73120" y="641389"/>
            <a:ext cx="2079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Montecarlo</a:t>
            </a:r>
            <a:r>
              <a:rPr lang="en-US" sz="1600" dirty="0" smtClean="0"/>
              <a:t> simulation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54330" y="4548970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@EIC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18322" y="4543638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@EIC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3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87328"/>
            <a:ext cx="5456215" cy="370019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11248" y="-85271"/>
            <a:ext cx="39756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EIC Detector Environment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7071" y="685314"/>
            <a:ext cx="3463771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Neutron </a:t>
            </a:r>
            <a:r>
              <a:rPr lang="en-US" b="1" dirty="0" err="1" smtClean="0"/>
              <a:t>Fluence</a:t>
            </a:r>
            <a:endParaRPr lang="en-US" b="1" dirty="0" smtClean="0"/>
          </a:p>
          <a:p>
            <a:r>
              <a:rPr lang="en-US" dirty="0" smtClean="0"/>
              <a:t>(courtesy of A. </a:t>
            </a:r>
            <a:r>
              <a:rPr lang="en-US" dirty="0" err="1" smtClean="0"/>
              <a:t>Kiselev</a:t>
            </a:r>
            <a:r>
              <a:rPr lang="en-US" dirty="0" smtClean="0"/>
              <a:t>) </a:t>
            </a:r>
          </a:p>
          <a:p>
            <a:endParaRPr lang="en-US" dirty="0"/>
          </a:p>
          <a:p>
            <a:r>
              <a:rPr lang="en-US" dirty="0" smtClean="0"/>
              <a:t>Moderate except for</a:t>
            </a:r>
          </a:p>
          <a:p>
            <a:r>
              <a:rPr lang="en-US" dirty="0"/>
              <a:t>v</a:t>
            </a:r>
            <a:r>
              <a:rPr lang="en-US" dirty="0" smtClean="0"/>
              <a:t>ery forward regions</a:t>
            </a:r>
          </a:p>
          <a:p>
            <a:endParaRPr lang="en-US" dirty="0"/>
          </a:p>
          <a:p>
            <a:r>
              <a:rPr lang="en-US" dirty="0" smtClean="0"/>
              <a:t>Reference value ~ 10 </a:t>
            </a:r>
            <a:r>
              <a:rPr lang="en-US" baseline="30000" dirty="0" smtClean="0"/>
              <a:t>11 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eq</a:t>
            </a:r>
            <a:r>
              <a:rPr lang="en-US" dirty="0" smtClean="0"/>
              <a:t>/cm</a:t>
            </a:r>
            <a:r>
              <a:rPr lang="en-US" baseline="30000" dirty="0" smtClean="0"/>
              <a:t>2</a:t>
            </a:r>
          </a:p>
          <a:p>
            <a:r>
              <a:rPr lang="en-US" dirty="0"/>
              <a:t>f</a:t>
            </a:r>
            <a:r>
              <a:rPr lang="en-US" dirty="0" smtClean="0"/>
              <a:t>or several years at max </a:t>
            </a:r>
            <a:r>
              <a:rPr lang="en-US" dirty="0" err="1" smtClean="0"/>
              <a:t>lumi</a:t>
            </a:r>
            <a:r>
              <a:rPr lang="en-US" dirty="0" smtClean="0"/>
              <a:t> (10</a:t>
            </a:r>
            <a:r>
              <a:rPr lang="en-US" baseline="30000" dirty="0" smtClean="0"/>
              <a:t>34</a:t>
            </a:r>
            <a:r>
              <a:rPr lang="en-US" dirty="0" smtClean="0"/>
              <a:t>)</a:t>
            </a:r>
          </a:p>
          <a:p>
            <a:endParaRPr lang="en-US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15256" y="4549675"/>
            <a:ext cx="3261567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Magnetic Field</a:t>
            </a:r>
          </a:p>
          <a:p>
            <a:endParaRPr lang="en-US" dirty="0" smtClean="0"/>
          </a:p>
          <a:p>
            <a:r>
              <a:rPr lang="en-US" dirty="0" smtClean="0"/>
              <a:t>~ 1 T order of magnitude</a:t>
            </a:r>
          </a:p>
          <a:p>
            <a:r>
              <a:rPr lang="en-US" dirty="0" smtClean="0"/>
              <a:t>Detector orientation to be tuned</a:t>
            </a:r>
          </a:p>
          <a:p>
            <a:endParaRPr lang="en-US" dirty="0"/>
          </a:p>
          <a:p>
            <a:r>
              <a:rPr lang="en-US" dirty="0"/>
              <a:t>SiPM: </a:t>
            </a:r>
            <a:r>
              <a:rPr lang="en-US" dirty="0" smtClean="0"/>
              <a:t>PET study up to 7 T</a:t>
            </a:r>
          </a:p>
          <a:p>
            <a:endParaRPr lang="en-US" sz="300" dirty="0" smtClean="0"/>
          </a:p>
          <a:p>
            <a:r>
              <a:rPr lang="is-IS" baseline="30000" dirty="0"/>
              <a:t>10.1109/NSSMIC.</a:t>
            </a:r>
            <a:r>
              <a:rPr lang="is-IS" baseline="30000" dirty="0" smtClean="0"/>
              <a:t>2008.4774097</a:t>
            </a:r>
            <a:endParaRPr lang="en-US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720" y="3955335"/>
            <a:ext cx="4399280" cy="255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8811717">
            <a:off x="7198113" y="5040801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660066"/>
                </a:solidFill>
              </a:rPr>
              <a:t>dRICH</a:t>
            </a:r>
            <a:endParaRPr lang="en-US" sz="1400" dirty="0" smtClean="0">
              <a:solidFill>
                <a:srgbClr val="660066"/>
              </a:solidFill>
            </a:endParaRPr>
          </a:p>
          <a:p>
            <a:r>
              <a:rPr lang="en-US" sz="1400" dirty="0" smtClean="0">
                <a:solidFill>
                  <a:srgbClr val="660066"/>
                </a:solidFill>
              </a:rPr>
              <a:t>sensor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6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20306" y="588035"/>
            <a:ext cx="2609428" cy="16952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7" name="Picture 16" descr="IMG_20180629_1841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4" y="604514"/>
            <a:ext cx="2261818" cy="1696363"/>
          </a:xfrm>
          <a:prstGeom prst="rect">
            <a:avLst/>
          </a:prstGeom>
        </p:spPr>
      </p:pic>
      <p:pic>
        <p:nvPicPr>
          <p:cNvPr id="20" name="Picture 19" descr="IMG_20180701_1606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62904" y="4572000"/>
            <a:ext cx="3533603" cy="198425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833266" y="3724895"/>
            <a:ext cx="3274786" cy="2665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8" y="4591431"/>
            <a:ext cx="2967928" cy="1946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3874B6A-C593-4940-B30D-E6CFCC3481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5130" r="18889" b="6277"/>
          <a:stretch/>
        </p:blipFill>
        <p:spPr>
          <a:xfrm rot="10800000">
            <a:off x="3033745" y="4587443"/>
            <a:ext cx="2529159" cy="1980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5929" y="2174875"/>
            <a:ext cx="568305" cy="16804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5957" y="719964"/>
            <a:ext cx="38115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Readout</a:t>
            </a:r>
            <a:r>
              <a:rPr lang="en-US" sz="1600" dirty="0"/>
              <a:t> </a:t>
            </a:r>
            <a:r>
              <a:rPr lang="en-US" sz="1600" dirty="0" smtClean="0"/>
              <a:t>  Independent element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or flexibility: supports various </a:t>
            </a:r>
          </a:p>
          <a:p>
            <a:r>
              <a:rPr lang="en-US" sz="1600" dirty="0"/>
              <a:t>d</a:t>
            </a:r>
            <a:r>
              <a:rPr lang="en-US" sz="1600" dirty="0" smtClean="0"/>
              <a:t>etectors with possible integrated cooling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nd streaming readout</a:t>
            </a:r>
          </a:p>
          <a:p>
            <a:endParaRPr lang="en-US" sz="1600" dirty="0" smtClean="0"/>
          </a:p>
          <a:p>
            <a:r>
              <a:rPr lang="en-US" sz="1600" dirty="0" smtClean="0"/>
              <a:t>Reference: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MAROC (Discriminator) + SSP/VSX (VME)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</a:p>
          <a:p>
            <a:r>
              <a:rPr lang="en-US" sz="1600" dirty="0" smtClean="0"/>
              <a:t>Dedicated: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SiREAD</a:t>
            </a:r>
            <a:r>
              <a:rPr lang="en-US" sz="1600" dirty="0" smtClean="0"/>
              <a:t> (Sampling) + SSP/</a:t>
            </a:r>
            <a:r>
              <a:rPr lang="en-US" sz="1600" dirty="0"/>
              <a:t>E</a:t>
            </a:r>
            <a:r>
              <a:rPr lang="en-US" sz="1600" dirty="0" smtClean="0"/>
              <a:t>thernet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142" y="3701805"/>
            <a:ext cx="885157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r>
              <a:rPr lang="en-US" sz="1600" b="1" dirty="0" smtClean="0"/>
              <a:t>Sensor</a:t>
            </a:r>
            <a:r>
              <a:rPr lang="en-US" sz="1600" dirty="0" smtClean="0"/>
              <a:t>s</a:t>
            </a:r>
            <a:r>
              <a:rPr lang="en-US" sz="1600" dirty="0"/>
              <a:t> </a:t>
            </a:r>
            <a:r>
              <a:rPr lang="en-US" sz="1600" dirty="0" smtClean="0"/>
              <a:t>         Reference                         B-field tolerant                            + Robust/Compact/Cost-effective: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MA-PMTs                          MCP-PMTs (LAPPDs)                  </a:t>
            </a:r>
            <a:r>
              <a:rPr lang="en-US" sz="1600" dirty="0" err="1" smtClean="0"/>
              <a:t>SiPMs</a:t>
            </a:r>
            <a:endParaRPr lang="en-US" sz="1600" dirty="0" smtClean="0"/>
          </a:p>
          <a:p>
            <a:r>
              <a:rPr lang="en-US" sz="1400" dirty="0" smtClean="0"/>
              <a:t>   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664" y="2300877"/>
            <a:ext cx="4871246" cy="16237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3408" y="452455"/>
            <a:ext cx="2049819" cy="18308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9446" y="357125"/>
            <a:ext cx="3117273" cy="2424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40971" y="-85271"/>
            <a:ext cx="31161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Sensor and Readout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5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639" y="1633385"/>
            <a:ext cx="3000499" cy="2259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486" y="2997815"/>
            <a:ext cx="2400300" cy="1789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149" y="5235195"/>
            <a:ext cx="2356833" cy="1273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6563" y="614247"/>
            <a:ext cx="2241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M. </a:t>
            </a:r>
            <a:r>
              <a:rPr lang="en-US" dirty="0" err="1" smtClean="0">
                <a:solidFill>
                  <a:srgbClr val="FF0000"/>
                </a:solidFill>
              </a:rPr>
              <a:t>Calvi</a:t>
            </a:r>
            <a:r>
              <a:rPr lang="en-US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NIMA 922 (2019)  243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82258" y="614247"/>
            <a:ext cx="2072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I. </a:t>
            </a:r>
            <a:r>
              <a:rPr lang="en-US" dirty="0" err="1" smtClean="0">
                <a:solidFill>
                  <a:srgbClr val="FF0000"/>
                </a:solidFill>
              </a:rPr>
              <a:t>Balossino</a:t>
            </a:r>
            <a:r>
              <a:rPr lang="en-US" dirty="0" smtClean="0">
                <a:solidFill>
                  <a:srgbClr val="FF0000"/>
                </a:solidFill>
              </a:rPr>
              <a:t> et al.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NIMA 876 (2017) 89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901" y="622024"/>
            <a:ext cx="2438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T. Tsang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et al.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JINST 11 (2016) P12002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2210" y="5871811"/>
            <a:ext cx="16135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25 C</a:t>
            </a:r>
          </a:p>
          <a:p>
            <a:r>
              <a:rPr lang="en-US" sz="1400" dirty="0" smtClean="0"/>
              <a:t>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  <a:p>
            <a:r>
              <a:rPr lang="en-US" sz="1400" dirty="0" smtClean="0"/>
              <a:t>Annealing at 250 </a:t>
            </a:r>
            <a:r>
              <a:rPr lang="en-US" sz="1400" baseline="30000" dirty="0" err="1" smtClean="0"/>
              <a:t>o</a:t>
            </a:r>
            <a:r>
              <a:rPr lang="en-US" sz="1400" dirty="0" err="1" smtClean="0"/>
              <a:t>C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325587" y="5758764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T= 0 </a:t>
            </a:r>
            <a:r>
              <a:rPr lang="en-US" sz="1400" dirty="0"/>
              <a:t>C</a:t>
            </a:r>
            <a:endParaRPr lang="en-US" sz="1400" dirty="0" smtClean="0"/>
          </a:p>
          <a:p>
            <a:r>
              <a:rPr lang="en-US" sz="1400" dirty="0"/>
              <a:t>f</a:t>
            </a:r>
            <a:r>
              <a:rPr lang="en-US" sz="1400" dirty="0" smtClean="0"/>
              <a:t>ew 10</a:t>
            </a:r>
            <a:r>
              <a:rPr lang="en-US" sz="1400" baseline="30000" dirty="0" smtClean="0"/>
              <a:t>9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540696" y="-85271"/>
            <a:ext cx="39167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Radiation Tolerance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01" y="1260577"/>
            <a:ext cx="2292258" cy="46112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46486" y="2701636"/>
            <a:ext cx="268514" cy="2413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598704" y="1454627"/>
            <a:ext cx="3008676" cy="3900722"/>
            <a:chOff x="2598704" y="1454627"/>
            <a:chExt cx="3008676" cy="39007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98704" y="1454627"/>
              <a:ext cx="3008676" cy="390072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4536869" y="4017408"/>
              <a:ext cx="898072" cy="226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331149" y="6130639"/>
            <a:ext cx="1727578" cy="320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378607" y="6148904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≥ 10</a:t>
            </a:r>
            <a:r>
              <a:rPr lang="en-US" sz="1400" baseline="30000" dirty="0" smtClean="0"/>
              <a:t>11</a:t>
            </a:r>
            <a:r>
              <a:rPr lang="en-US" sz="1400" dirty="0" smtClean="0"/>
              <a:t> </a:t>
            </a:r>
            <a:r>
              <a:rPr lang="en-US" sz="1400" dirty="0" err="1" smtClean="0"/>
              <a:t>n</a:t>
            </a:r>
            <a:r>
              <a:rPr lang="en-US" sz="1400" baseline="-25000" dirty="0" err="1" smtClean="0"/>
              <a:t>eq</a:t>
            </a:r>
            <a:r>
              <a:rPr lang="en-US" sz="1400" dirty="0"/>
              <a:t> </a:t>
            </a:r>
            <a:r>
              <a:rPr lang="en-US" sz="1400" dirty="0" smtClean="0"/>
              <a:t>cm</a:t>
            </a:r>
            <a:r>
              <a:rPr lang="en-US" sz="1400" baseline="30000" dirty="0" smtClean="0"/>
              <a:t>2</a:t>
            </a: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8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56" y="956425"/>
            <a:ext cx="3077907" cy="54449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574" y="3678924"/>
            <a:ext cx="3776244" cy="28321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72215" y="561949"/>
            <a:ext cx="4319002" cy="3643898"/>
            <a:chOff x="3954292" y="616375"/>
            <a:chExt cx="4319002" cy="3643898"/>
          </a:xfrm>
        </p:grpSpPr>
        <p:sp>
          <p:nvSpPr>
            <p:cNvPr id="9" name="Rectangle 8"/>
            <p:cNvSpPr/>
            <p:nvPr/>
          </p:nvSpPr>
          <p:spPr>
            <a:xfrm>
              <a:off x="4018643" y="616375"/>
              <a:ext cx="4181929" cy="3643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3357" y="616375"/>
              <a:ext cx="3803826" cy="34098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81453" y="3841533"/>
              <a:ext cx="791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Pixel #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3743037" y="1087704"/>
              <a:ext cx="791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Pixel #</a:t>
              </a:r>
              <a:endParaRPr lang="en-US" dirty="0"/>
            </a:p>
          </p:txBody>
        </p:sp>
      </p:grpSp>
      <p:sp>
        <p:nvSpPr>
          <p:cNvPr id="20" name="Rounded Rectangular Callout 19"/>
          <p:cNvSpPr/>
          <p:nvPr/>
        </p:nvSpPr>
        <p:spPr>
          <a:xfrm>
            <a:off x="7192819" y="4421909"/>
            <a:ext cx="1731817" cy="577273"/>
          </a:xfrm>
          <a:prstGeom prst="wedgeRoundRectCallout">
            <a:avLst>
              <a:gd name="adj1" fmla="val -111233"/>
              <a:gd name="adj2" fmla="val 6850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92819" y="4375942"/>
            <a:ext cx="19770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Peltier</a:t>
            </a:r>
            <a:r>
              <a:rPr lang="en-US" sz="1600" dirty="0" smtClean="0"/>
              <a:t> cell cooling </a:t>
            </a:r>
          </a:p>
          <a:p>
            <a:r>
              <a:rPr lang="en-US" sz="1600" dirty="0" smtClean="0"/>
              <a:t>Down to -30</a:t>
            </a:r>
            <a:r>
              <a:rPr lang="en-US" sz="1600" baseline="30000" dirty="0" smtClean="0"/>
              <a:t>o </a:t>
            </a:r>
            <a:r>
              <a:rPr lang="en-US" sz="1600" dirty="0" smtClean="0"/>
              <a:t>in N</a:t>
            </a:r>
            <a:r>
              <a:rPr lang="en-US" sz="1600" baseline="-25000" dirty="0" smtClean="0"/>
              <a:t>2</a:t>
            </a:r>
            <a:endParaRPr lang="en-US" sz="1600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493965" y="-85271"/>
            <a:ext cx="201018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Option  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056" y="536694"/>
            <a:ext cx="277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Viable solution with cooling</a:t>
            </a:r>
            <a:endParaRPr lang="en-US" dirty="0"/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6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70315" y="-85271"/>
            <a:ext cx="405749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Signal Discrimination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18" y="1119481"/>
            <a:ext cx="4196390" cy="5014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10" y="1119481"/>
            <a:ext cx="3593891" cy="319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08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4" y="587433"/>
            <a:ext cx="4285751" cy="31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004234" y="864222"/>
            <a:ext cx="3438726" cy="11169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marL="288925" indent="-288925">
              <a:tabLst>
                <a:tab pos="1050925" algn="l"/>
              </a:tabLst>
            </a:pP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60353" y="-85271"/>
            <a:ext cx="5877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SiPM Radiation Tolerance Investigation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2146" y="2864875"/>
            <a:ext cx="5269433" cy="364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17274" y="3934777"/>
            <a:ext cx="3362960" cy="10778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marL="288925" indent="-288925">
              <a:tabLst>
                <a:tab pos="1050925" algn="l"/>
              </a:tabLst>
            </a:pPr>
            <a:r>
              <a:rPr lang="en-US" sz="1600" dirty="0" err="1">
                <a:solidFill>
                  <a:srgbClr val="008000"/>
                </a:solidFill>
              </a:rPr>
              <a:t>SiPMs</a:t>
            </a:r>
            <a:r>
              <a:rPr lang="en-US" sz="1600" dirty="0">
                <a:solidFill>
                  <a:srgbClr val="008000"/>
                </a:solidFill>
              </a:rPr>
              <a:t> with high cell density and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fast </a:t>
            </a:r>
            <a:r>
              <a:rPr lang="en-US" sz="1600" dirty="0">
                <a:solidFill>
                  <a:srgbClr val="008000"/>
                </a:solidFill>
              </a:rPr>
              <a:t>recovery time can </a:t>
            </a:r>
            <a:r>
              <a:rPr lang="en-US" sz="1600" dirty="0" smtClean="0">
                <a:solidFill>
                  <a:srgbClr val="008000"/>
                </a:solidFill>
              </a:rPr>
              <a:t>operate </a:t>
            </a:r>
            <a:r>
              <a:rPr lang="en-US" sz="1600" dirty="0">
                <a:solidFill>
                  <a:srgbClr val="008000"/>
                </a:solidFill>
              </a:rPr>
              <a:t>up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to </a:t>
            </a:r>
            <a:r>
              <a:rPr lang="en-US" sz="1600" dirty="0">
                <a:solidFill>
                  <a:srgbClr val="008000"/>
                </a:solidFill>
              </a:rPr>
              <a:t>3*10</a:t>
            </a:r>
            <a:r>
              <a:rPr lang="en-US" sz="1600" baseline="30000" dirty="0">
                <a:solidFill>
                  <a:srgbClr val="008000"/>
                </a:solidFill>
              </a:rPr>
              <a:t>12</a:t>
            </a:r>
            <a:r>
              <a:rPr lang="en-US" sz="1600" dirty="0">
                <a:solidFill>
                  <a:srgbClr val="008000"/>
                </a:solidFill>
              </a:rPr>
              <a:t> neutrons/cm</a:t>
            </a:r>
            <a:r>
              <a:rPr lang="en-US" sz="1600" baseline="30000" dirty="0">
                <a:solidFill>
                  <a:srgbClr val="008000"/>
                </a:solidFill>
              </a:rPr>
              <a:t>2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8925" indent="-288925">
              <a:tabLst>
                <a:tab pos="1050925" algn="l"/>
              </a:tabLst>
            </a:pPr>
            <a:r>
              <a:rPr lang="en-US" sz="1600" dirty="0" smtClean="0">
                <a:solidFill>
                  <a:srgbClr val="008000"/>
                </a:solidFill>
              </a:rPr>
              <a:t>(</a:t>
            </a:r>
            <a:r>
              <a:rPr lang="en-US" sz="1600" dirty="0">
                <a:solidFill>
                  <a:srgbClr val="008000"/>
                </a:solidFill>
              </a:rPr>
              <a:t>gain change is&lt; 25%).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96365" y="2568331"/>
            <a:ext cx="21852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Yu. </a:t>
            </a:r>
            <a:r>
              <a:rPr lang="en-US" sz="1400" dirty="0" err="1" smtClean="0">
                <a:solidFill>
                  <a:srgbClr val="00B050"/>
                </a:solidFill>
              </a:rPr>
              <a:t>Musienko</a:t>
            </a:r>
            <a:r>
              <a:rPr lang="en-US" sz="1400" dirty="0" smtClean="0">
                <a:solidFill>
                  <a:srgbClr val="00B050"/>
                </a:solidFill>
              </a:rPr>
              <a:t> @ DIRC2019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6367" y="987654"/>
            <a:ext cx="3533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8000"/>
                </a:solidFill>
              </a:rPr>
              <a:t>General trend is that </a:t>
            </a:r>
            <a:r>
              <a:rPr lang="en-US" sz="1600" u="sng" dirty="0" err="1">
                <a:solidFill>
                  <a:srgbClr val="008000"/>
                </a:solidFill>
              </a:rPr>
              <a:t>SiPMs</a:t>
            </a:r>
            <a:r>
              <a:rPr lang="en-US" sz="1600" u="sng" dirty="0">
                <a:solidFill>
                  <a:srgbClr val="008000"/>
                </a:solidFill>
              </a:rPr>
              <a:t> with high </a:t>
            </a:r>
            <a:endParaRPr lang="en-US" sz="1600" u="sng" dirty="0" smtClean="0">
              <a:solidFill>
                <a:srgbClr val="008000"/>
              </a:solidFill>
            </a:endParaRPr>
          </a:p>
          <a:p>
            <a:r>
              <a:rPr lang="en-US" sz="1600" u="sng" dirty="0" smtClean="0">
                <a:solidFill>
                  <a:srgbClr val="008000"/>
                </a:solidFill>
              </a:rPr>
              <a:t>VB </a:t>
            </a:r>
            <a:r>
              <a:rPr lang="en-US" sz="1600" u="sng" dirty="0">
                <a:solidFill>
                  <a:srgbClr val="008000"/>
                </a:solidFill>
              </a:rPr>
              <a:t>value have faster dark current </a:t>
            </a:r>
            <a:endParaRPr lang="en-US" sz="1600" u="sng" dirty="0" smtClean="0">
              <a:solidFill>
                <a:srgbClr val="008000"/>
              </a:solidFill>
            </a:endParaRPr>
          </a:p>
          <a:p>
            <a:r>
              <a:rPr lang="en-US" sz="1600" u="sng" dirty="0" smtClean="0">
                <a:solidFill>
                  <a:srgbClr val="008000"/>
                </a:solidFill>
              </a:rPr>
              <a:t>reduction </a:t>
            </a:r>
            <a:r>
              <a:rPr lang="en-US" sz="1600" u="sng" dirty="0">
                <a:solidFill>
                  <a:srgbClr val="008000"/>
                </a:solidFill>
              </a:rPr>
              <a:t>with the temperature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560" y="5212080"/>
            <a:ext cx="2817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  Low/uniform field</a:t>
            </a:r>
          </a:p>
          <a:p>
            <a:r>
              <a:rPr lang="en-US" sz="1600" dirty="0" smtClean="0"/>
              <a:t>+  Entrance window (annealing)</a:t>
            </a:r>
            <a:endParaRPr lang="en-US" sz="1600" dirty="0"/>
          </a:p>
          <a:p>
            <a:r>
              <a:rPr lang="en-US" sz="1600" dirty="0" smtClean="0"/>
              <a:t>+  Packaging (</a:t>
            </a:r>
            <a:r>
              <a:rPr lang="en-US" sz="1600" dirty="0" smtClean="0">
                <a:latin typeface="Symbol" charset="2"/>
                <a:cs typeface="Symbol" charset="2"/>
              </a:rPr>
              <a:t>D</a:t>
            </a:r>
            <a:r>
              <a:rPr lang="en-US" sz="1600" dirty="0" smtClean="0"/>
              <a:t>T, cooling)</a:t>
            </a:r>
          </a:p>
          <a:p>
            <a:r>
              <a:rPr lang="en-US" sz="1600" dirty="0" smtClean="0"/>
              <a:t>+  </a:t>
            </a:r>
            <a:r>
              <a:rPr lang="mr-IN" sz="1600" dirty="0" smtClean="0"/>
              <a:t>……</a:t>
            </a:r>
            <a:endParaRPr lang="en-US" sz="1600" dirty="0"/>
          </a:p>
        </p:txBody>
      </p:sp>
      <p:sp>
        <p:nvSpPr>
          <p:cNvPr id="1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97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448998" y="680719"/>
            <a:ext cx="2547216" cy="5736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01546" y="680719"/>
            <a:ext cx="2662704" cy="57364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3840" y="680719"/>
            <a:ext cx="2915067" cy="2485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" y="3370151"/>
            <a:ext cx="247445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 smtClean="0"/>
          </a:p>
          <a:p>
            <a:r>
              <a:rPr lang="en-US" sz="1600" dirty="0" smtClean="0"/>
              <a:t>Small setups:</a:t>
            </a:r>
          </a:p>
          <a:p>
            <a:r>
              <a:rPr lang="en-US" sz="1600" dirty="0" smtClean="0"/>
              <a:t>TCP/IP </a:t>
            </a:r>
          </a:p>
          <a:p>
            <a:r>
              <a:rPr lang="en-US" sz="1600" dirty="0" smtClean="0"/>
              <a:t>Optical bridge / PC Desktop</a:t>
            </a:r>
          </a:p>
          <a:p>
            <a:endParaRPr lang="en-US" sz="1600" dirty="0" smtClean="0"/>
          </a:p>
          <a:p>
            <a:r>
              <a:rPr lang="en-US" sz="1600" dirty="0" smtClean="0"/>
              <a:t>Full experiment:</a:t>
            </a:r>
            <a:endParaRPr lang="en-US" sz="1600" dirty="0"/>
          </a:p>
          <a:p>
            <a:r>
              <a:rPr lang="en-US" sz="1600" dirty="0" smtClean="0"/>
              <a:t>SSP protocol</a:t>
            </a:r>
          </a:p>
          <a:p>
            <a:r>
              <a:rPr lang="en-US" sz="1600" dirty="0" smtClean="0"/>
              <a:t>SSP board / VSX crate</a:t>
            </a:r>
          </a:p>
          <a:p>
            <a:endParaRPr lang="en-US" sz="1600" dirty="0"/>
          </a:p>
          <a:p>
            <a:r>
              <a:rPr lang="en-US" sz="1600" dirty="0" smtClean="0"/>
              <a:t>Next:</a:t>
            </a:r>
          </a:p>
          <a:p>
            <a:r>
              <a:rPr lang="en-US" sz="1600" dirty="0" smtClean="0"/>
              <a:t>Ethernet Switches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923" y="1321409"/>
            <a:ext cx="2582043" cy="2410963"/>
          </a:xfrm>
          <a:prstGeom prst="rect">
            <a:avLst/>
          </a:prstGeom>
        </p:spPr>
      </p:pic>
      <p:pic>
        <p:nvPicPr>
          <p:cNvPr id="31" name="Picture 30" descr="Service_SS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993" y="3918860"/>
            <a:ext cx="2021271" cy="243619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65150" y="710999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 SSP board / VSX crate</a:t>
            </a:r>
          </a:p>
          <a:p>
            <a:pPr algn="ctr"/>
            <a:r>
              <a:rPr lang="en-US" sz="1400" b="1" dirty="0" smtClean="0"/>
              <a:t>2 RICH sectors ~ 50 k channels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0673" y="4157338"/>
            <a:ext cx="2391929" cy="1947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49" y="816187"/>
            <a:ext cx="2902858" cy="225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756" y="1097711"/>
            <a:ext cx="1877585" cy="305962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413191" y="729459"/>
            <a:ext cx="2492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Optical bridge / PC Desktop</a:t>
            </a:r>
          </a:p>
          <a:p>
            <a:pPr algn="ctr"/>
            <a:r>
              <a:rPr lang="en-US" sz="1400" b="1" dirty="0" smtClean="0"/>
              <a:t>Few FPGA units ~ 500 channels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09585" y="-85271"/>
            <a:ext cx="397894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Back-End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77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SC_74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790913"/>
            <a:ext cx="3877508" cy="2580146"/>
          </a:xfrm>
          <a:prstGeom prst="rect">
            <a:avLst/>
          </a:prstGeom>
        </p:spPr>
      </p:pic>
      <p:sp>
        <p:nvSpPr>
          <p:cNvPr id="25" name="Line Callout 1 24"/>
          <p:cNvSpPr/>
          <p:nvPr/>
        </p:nvSpPr>
        <p:spPr bwMode="auto">
          <a:xfrm>
            <a:off x="5272795" y="2778782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220018"/>
              <a:gd name="adj4" fmla="val 117622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9" name="Line Callout 1 38"/>
          <p:cNvSpPr/>
          <p:nvPr/>
        </p:nvSpPr>
        <p:spPr bwMode="auto">
          <a:xfrm>
            <a:off x="7600281" y="2778782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96686" y="2778781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diffuser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7636566" y="2895037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49715" y="2194005"/>
            <a:ext cx="46414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JLab 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632 nm picosecond pulsed laser light</a:t>
            </a:r>
          </a:p>
          <a:p>
            <a:r>
              <a:rPr lang="en-US" sz="1600" dirty="0" smtClean="0"/>
              <a:t>Light diffuser to illuminate the whole MAPMT surface</a:t>
            </a:r>
          </a:p>
          <a:p>
            <a:r>
              <a:rPr lang="en-US" sz="1600" dirty="0" smtClean="0"/>
              <a:t>Standardized system with CLAS12 electronics </a:t>
            </a:r>
          </a:p>
          <a:p>
            <a:r>
              <a:rPr lang="en-US" sz="1600" dirty="0" smtClean="0"/>
              <a:t>H8500 6x6 mm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pixel sensor so far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724" y="4568584"/>
            <a:ext cx="4299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INFN</a:t>
            </a:r>
          </a:p>
          <a:p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632 nm and 407 nm picosecond pulsed laser light</a:t>
            </a:r>
          </a:p>
          <a:p>
            <a:r>
              <a:rPr lang="en-US" sz="1600" dirty="0" smtClean="0"/>
              <a:t>Light concentrator to scan the </a:t>
            </a:r>
            <a:r>
              <a:rPr lang="en-US" sz="1600" dirty="0"/>
              <a:t>s</a:t>
            </a:r>
            <a:r>
              <a:rPr lang="en-US" sz="1600" dirty="0" smtClean="0"/>
              <a:t>ensor surface</a:t>
            </a:r>
          </a:p>
          <a:p>
            <a:r>
              <a:rPr lang="en-US" sz="1600" dirty="0" smtClean="0"/>
              <a:t>Flexible layout supporting various sensors and</a:t>
            </a:r>
          </a:p>
          <a:p>
            <a:r>
              <a:rPr lang="en-US" sz="1600" dirty="0" smtClean="0"/>
              <a:t>Front-End electronics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3431" y="954205"/>
            <a:ext cx="4787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Detailed characterization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Sensors:  gain, efficiency, cross-talk, radiation tolerance 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Electronics: gain, cross-talk, thresholds, time resolution</a:t>
            </a:r>
            <a:endParaRPr lang="en-US" sz="1600" dirty="0" smtClean="0"/>
          </a:p>
        </p:txBody>
      </p:sp>
      <p:pic>
        <p:nvPicPr>
          <p:cNvPr id="3" name="Picture 2" descr="IMG_20190107_17000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44" y="3619500"/>
            <a:ext cx="3853018" cy="2889763"/>
          </a:xfrm>
          <a:prstGeom prst="rect">
            <a:avLst/>
          </a:prstGeom>
        </p:spPr>
      </p:pic>
      <p:sp>
        <p:nvSpPr>
          <p:cNvPr id="37" name="Line Callout 1 36"/>
          <p:cNvSpPr/>
          <p:nvPr/>
        </p:nvSpPr>
        <p:spPr bwMode="auto">
          <a:xfrm>
            <a:off x="5642910" y="5876635"/>
            <a:ext cx="1180567" cy="523220"/>
          </a:xfrm>
          <a:prstGeom prst="borderCallout1">
            <a:avLst>
              <a:gd name="adj1" fmla="val -294"/>
              <a:gd name="adj2" fmla="val 51776"/>
              <a:gd name="adj3" fmla="val -181875"/>
              <a:gd name="adj4" fmla="val 120696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8" name="Line Callout 1 37"/>
          <p:cNvSpPr/>
          <p:nvPr/>
        </p:nvSpPr>
        <p:spPr bwMode="auto">
          <a:xfrm>
            <a:off x="7600281" y="5876635"/>
            <a:ext cx="1336641" cy="523220"/>
          </a:xfrm>
          <a:prstGeom prst="borderCallout1">
            <a:avLst>
              <a:gd name="adj1" fmla="val -276"/>
              <a:gd name="adj2" fmla="val 51008"/>
              <a:gd name="adj3" fmla="val -127863"/>
              <a:gd name="adj4" fmla="val 67808"/>
            </a:avLst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66801" y="5876634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Laser head +</a:t>
            </a:r>
          </a:p>
          <a:p>
            <a:r>
              <a:rPr lang="en-US" sz="1400" dirty="0" smtClean="0"/>
              <a:t>collimator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7636566" y="5992890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MAPMT holder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0892" y="-85271"/>
            <a:ext cx="399630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Pulsed Laser Test Benches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96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9787" y="1587502"/>
            <a:ext cx="6656393" cy="2467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36071" y="4164258"/>
            <a:ext cx="8918634" cy="2256139"/>
            <a:chOff x="81645" y="2022925"/>
            <a:chExt cx="8918634" cy="2256139"/>
          </a:xfrm>
        </p:grpSpPr>
        <p:sp>
          <p:nvSpPr>
            <p:cNvPr id="9" name="Rectangle 8"/>
            <p:cNvSpPr/>
            <p:nvPr/>
          </p:nvSpPr>
          <p:spPr>
            <a:xfrm>
              <a:off x="127000" y="2050144"/>
              <a:ext cx="8873279" cy="2228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645" y="2050144"/>
              <a:ext cx="3402283" cy="22289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7816" y="2240643"/>
              <a:ext cx="2726201" cy="20384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10213" y="2022925"/>
              <a:ext cx="4493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Surface map  by </a:t>
              </a:r>
              <a:r>
                <a:rPr lang="en-US" sz="1200" dirty="0"/>
                <a:t>l</a:t>
              </a:r>
              <a:r>
                <a:rPr lang="en-US" sz="1200" dirty="0" smtClean="0"/>
                <a:t>aser setup             </a:t>
              </a:r>
              <a:r>
                <a:rPr lang="en-US" sz="1200" dirty="0" err="1" smtClean="0"/>
                <a:t>vs</a:t>
              </a:r>
              <a:r>
                <a:rPr lang="en-US" sz="1200" dirty="0" smtClean="0"/>
                <a:t>                               touch machine</a:t>
              </a:r>
              <a:endParaRPr lang="en-US" sz="12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3065" y="2240641"/>
              <a:ext cx="2539087" cy="2038421"/>
            </a:xfrm>
            <a:prstGeom prst="rect">
              <a:avLst/>
            </a:prstGeom>
          </p:spPr>
        </p:pic>
      </p:grpSp>
      <p:pic>
        <p:nvPicPr>
          <p:cNvPr id="28" name="Picture 27" descr="IMG_20161005_120206_BURST0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7" y="1823360"/>
            <a:ext cx="3973718" cy="22313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718" y="1823361"/>
            <a:ext cx="2655462" cy="22313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81264" y="1560289"/>
            <a:ext cx="4970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Spectrophotometer                                                           Characterization station</a:t>
            </a:r>
            <a:endParaRPr lang="en-US" sz="1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839510" y="729293"/>
            <a:ext cx="2304137" cy="3325465"/>
            <a:chOff x="6857652" y="792790"/>
            <a:chExt cx="2304137" cy="3325465"/>
          </a:xfrm>
        </p:grpSpPr>
        <p:sp>
          <p:nvSpPr>
            <p:cNvPr id="33" name="Rectangle 32"/>
            <p:cNvSpPr/>
            <p:nvPr/>
          </p:nvSpPr>
          <p:spPr>
            <a:xfrm>
              <a:off x="6857653" y="792790"/>
              <a:ext cx="2304136" cy="3325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 descr="IMG_20151009_163741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7652" y="1069790"/>
              <a:ext cx="2286348" cy="304846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55244" y="792790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Controlled storage</a:t>
              </a:r>
              <a:endParaRPr lang="en-US" sz="1200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649816" y="-85271"/>
            <a:ext cx="369844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Aerogel Test Laboratory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3071" y="647654"/>
            <a:ext cx="5064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Existing facility to study detailed aerogel optical properties</a:t>
            </a:r>
          </a:p>
          <a:p>
            <a:r>
              <a:rPr lang="en-US" sz="1600" dirty="0" smtClean="0"/>
              <a:t>(refractive index, surface planarity, forward scattering) 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afe handling and Interplay with gas radiator</a:t>
            </a: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171" y="3459366"/>
            <a:ext cx="4001690" cy="3004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1935" y="3459366"/>
            <a:ext cx="4245981" cy="3040827"/>
            <a:chOff x="360221" y="700521"/>
            <a:chExt cx="3975922" cy="2844792"/>
          </a:xfrm>
        </p:grpSpPr>
        <p:pic>
          <p:nvPicPr>
            <p:cNvPr id="18" name="Picture 17" descr="AERO_Tran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1" y="700521"/>
              <a:ext cx="3975922" cy="284479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706588" y="1205391"/>
              <a:ext cx="3458345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023261" y="2103923"/>
              <a:ext cx="26208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World leading transparency 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At such large n and volumes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788734" y="748197"/>
            <a:ext cx="5397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Glass-</a:t>
            </a:r>
            <a:r>
              <a:rPr lang="en-US" sz="1600" b="1" dirty="0"/>
              <a:t>S</a:t>
            </a:r>
            <a:r>
              <a:rPr lang="en-US" sz="1600" b="1" dirty="0" smtClean="0"/>
              <a:t>kin Mirrors (planar)</a:t>
            </a:r>
          </a:p>
          <a:p>
            <a:r>
              <a:rPr lang="en-US" sz="1600" dirty="0" smtClean="0"/>
              <a:t>Innovative technology never used in nuclear experiments.</a:t>
            </a:r>
            <a:endParaRPr lang="en-US" sz="1600" dirty="0"/>
          </a:p>
          <a:p>
            <a:r>
              <a:rPr lang="en-US" sz="1600" dirty="0" smtClean="0"/>
              <a:t>1.5 mm outside, 0.7 mm inside acceptance</a:t>
            </a:r>
          </a:p>
          <a:p>
            <a:r>
              <a:rPr lang="en-US" sz="1600" dirty="0" smtClean="0"/>
              <a:t>~ 1/5 cost for squared meter </a:t>
            </a:r>
            <a:r>
              <a:rPr lang="en-US" sz="1600" dirty="0" err="1" smtClean="0"/>
              <a:t>vs</a:t>
            </a:r>
            <a:r>
              <a:rPr lang="en-US" sz="1600" dirty="0" smtClean="0"/>
              <a:t> CFRP</a:t>
            </a:r>
          </a:p>
        </p:txBody>
      </p:sp>
      <p:pic>
        <p:nvPicPr>
          <p:cNvPr id="30" name="Picture 29" descr="IMG_20161115_154540_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3621" r="10741" b="4609"/>
          <a:stretch/>
        </p:blipFill>
        <p:spPr>
          <a:xfrm>
            <a:off x="251935" y="822280"/>
            <a:ext cx="3386184" cy="1800459"/>
          </a:xfrm>
          <a:prstGeom prst="rect">
            <a:avLst/>
          </a:prstGeom>
        </p:spPr>
      </p:pic>
      <p:sp>
        <p:nvSpPr>
          <p:cNvPr id="35" name="Bent Arrow 34"/>
          <p:cNvSpPr/>
          <p:nvPr/>
        </p:nvSpPr>
        <p:spPr>
          <a:xfrm rot="9424462">
            <a:off x="3755863" y="1934881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0861" y="2787119"/>
            <a:ext cx="39169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Large refractive index aerogel radiator </a:t>
            </a:r>
          </a:p>
          <a:p>
            <a:r>
              <a:rPr lang="en-US" sz="1600" dirty="0" smtClean="0"/>
              <a:t>Tiles up to 20x20x3 cm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at n=1.05.</a:t>
            </a:r>
            <a:r>
              <a:rPr lang="en-US" sz="1600" b="1" dirty="0" smtClean="0"/>
              <a:t> </a:t>
            </a:r>
          </a:p>
        </p:txBody>
      </p:sp>
      <p:sp>
        <p:nvSpPr>
          <p:cNvPr id="44" name="Bent Arrow 43"/>
          <p:cNvSpPr/>
          <p:nvPr/>
        </p:nvSpPr>
        <p:spPr>
          <a:xfrm rot="4571906">
            <a:off x="3954912" y="2896585"/>
            <a:ext cx="671285" cy="53878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84668" y="-85271"/>
            <a:ext cx="282879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RICH Components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89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01112" y="-85271"/>
            <a:ext cx="359585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Mirror Test Laboratory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995" y="593228"/>
            <a:ext cx="49722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Existing facility to study detailed mirror optical properties</a:t>
            </a:r>
          </a:p>
          <a:p>
            <a:r>
              <a:rPr lang="en-US" sz="1600" dirty="0" smtClean="0"/>
              <a:t>(surface map, radius of curvature, reflectivity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3356" y="1279101"/>
            <a:ext cx="9004531" cy="2270172"/>
            <a:chOff x="133356" y="1651012"/>
            <a:chExt cx="9004531" cy="2270172"/>
          </a:xfrm>
        </p:grpSpPr>
        <p:sp>
          <p:nvSpPr>
            <p:cNvPr id="3" name="Rectangle 2"/>
            <p:cNvSpPr/>
            <p:nvPr/>
          </p:nvSpPr>
          <p:spPr>
            <a:xfrm>
              <a:off x="133356" y="1651012"/>
              <a:ext cx="9004531" cy="22701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6" y="1651012"/>
              <a:ext cx="3234378" cy="1819337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229" y="1659728"/>
              <a:ext cx="2702173" cy="2050492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2504775" y="2268424"/>
              <a:ext cx="2202857" cy="16527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1454" y="2268424"/>
              <a:ext cx="2376433" cy="16527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685794" y="1799725"/>
              <a:ext cx="11113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Reflectivity</a:t>
              </a:r>
              <a:endParaRPr lang="en-US" sz="16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17899" y="1781582"/>
              <a:ext cx="9223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Planarity</a:t>
              </a:r>
              <a:endParaRPr lang="en-US" sz="1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4066" y="3657415"/>
            <a:ext cx="8709095" cy="2916739"/>
            <a:chOff x="133356" y="3711841"/>
            <a:chExt cx="8709095" cy="2916739"/>
          </a:xfrm>
        </p:grpSpPr>
        <p:sp>
          <p:nvSpPr>
            <p:cNvPr id="58" name="Rectangle 57"/>
            <p:cNvSpPr/>
            <p:nvPr/>
          </p:nvSpPr>
          <p:spPr>
            <a:xfrm>
              <a:off x="133356" y="3712107"/>
              <a:ext cx="8709095" cy="2916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3356" y="3711841"/>
              <a:ext cx="8709095" cy="2916739"/>
              <a:chOff x="-368009" y="3711841"/>
              <a:chExt cx="8709095" cy="2916739"/>
            </a:xfrm>
          </p:grpSpPr>
          <p:pic>
            <p:nvPicPr>
              <p:cNvPr id="25" name="Picture 24" descr="Mirror_test.pn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8009" y="3711842"/>
                <a:ext cx="2413335" cy="2760386"/>
              </a:xfrm>
              <a:prstGeom prst="rect">
                <a:avLst/>
              </a:prstGeom>
            </p:spPr>
          </p:pic>
          <p:pic>
            <p:nvPicPr>
              <p:cNvPr id="27" name="Picture 26" descr="SH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0148" y="4077875"/>
                <a:ext cx="2526864" cy="2394351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9316" y="3711841"/>
                <a:ext cx="1556565" cy="2760386"/>
              </a:xfrm>
              <a:prstGeom prst="rect">
                <a:avLst/>
              </a:prstGeom>
            </p:spPr>
          </p:pic>
          <p:pic>
            <p:nvPicPr>
              <p:cNvPr id="34" name="Picture 5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0671" y="4057247"/>
                <a:ext cx="2230415" cy="1286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0671" y="5336272"/>
                <a:ext cx="2230415" cy="1292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1" name="TextBox 40"/>
            <p:cNvSpPr txBox="1"/>
            <p:nvPr/>
          </p:nvSpPr>
          <p:spPr>
            <a:xfrm>
              <a:off x="2513271" y="3728342"/>
              <a:ext cx="2653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Shack-Hartmann:</a:t>
              </a:r>
              <a:r>
                <a:rPr lang="en-US" sz="1600" dirty="0"/>
                <a:t> </a:t>
              </a:r>
              <a:r>
                <a:rPr lang="en-US" sz="1600" dirty="0" smtClean="0"/>
                <a:t>Aberrations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48320" y="3730250"/>
              <a:ext cx="21425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Point Image: Alignment</a:t>
              </a:r>
              <a:endParaRPr lang="en-US" sz="1600" dirty="0"/>
            </a:p>
          </p:txBody>
        </p:sp>
      </p:grp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36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8635" y="4085879"/>
            <a:ext cx="2829739" cy="2121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356" y="704246"/>
            <a:ext cx="2523096" cy="1779486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391063" y="436368"/>
            <a:ext cx="3590640" cy="2332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S.A.Pereira</a:t>
            </a:r>
            <a:r>
              <a:rPr lang="en-US" sz="1400" dirty="0" smtClean="0">
                <a:solidFill>
                  <a:schemeClr val="tx1"/>
                </a:solidFill>
              </a:rPr>
              <a:t> et al, </a:t>
            </a:r>
            <a:r>
              <a:rPr lang="tr-TR" sz="1400" dirty="0" err="1">
                <a:solidFill>
                  <a:schemeClr val="tx1"/>
                </a:solidFill>
              </a:rPr>
              <a:t>Eur</a:t>
            </a:r>
            <a:r>
              <a:rPr lang="tr-TR" sz="1400" dirty="0">
                <a:solidFill>
                  <a:schemeClr val="tx1"/>
                </a:solidFill>
              </a:rPr>
              <a:t>. </a:t>
            </a:r>
            <a:r>
              <a:rPr lang="tr-TR" sz="1400" dirty="0" err="1">
                <a:solidFill>
                  <a:schemeClr val="tx1"/>
                </a:solidFill>
              </a:rPr>
              <a:t>Phys</a:t>
            </a:r>
            <a:r>
              <a:rPr lang="tr-TR" sz="1400" dirty="0">
                <a:solidFill>
                  <a:schemeClr val="tx1"/>
                </a:solidFill>
              </a:rPr>
              <a:t>. J. A (2016) 52: 23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142994" y="3569368"/>
            <a:ext cx="4839370" cy="69090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Snapshot 2013-02-14 23-40-0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34" y="750426"/>
            <a:ext cx="1859635" cy="1655123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76087" y="677061"/>
            <a:ext cx="1316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GEM  chamber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54" y="634681"/>
            <a:ext cx="4041140" cy="3044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006" y="2603874"/>
            <a:ext cx="2175095" cy="1554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6125" y="2608474"/>
            <a:ext cx="2254033" cy="15683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40" y="3751926"/>
            <a:ext cx="2333472" cy="28098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0605" y="4295380"/>
            <a:ext cx="2579553" cy="22242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4243" y="4558631"/>
            <a:ext cx="1478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Goal:</a:t>
            </a:r>
          </a:p>
          <a:p>
            <a:r>
              <a:rPr lang="en-US" dirty="0" smtClean="0"/>
              <a:t>Separation </a:t>
            </a:r>
          </a:p>
          <a:p>
            <a:r>
              <a:rPr lang="en-US" dirty="0"/>
              <a:t>u</a:t>
            </a:r>
            <a:r>
              <a:rPr lang="en-US" dirty="0" smtClean="0"/>
              <a:t>p to 8 GeV/c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98741" y="2954426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Front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29801" y="2954426"/>
            <a:ext cx="63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Back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848244" y="-85271"/>
            <a:ext cx="53016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CLAS12 RICH Prototype @ CERN T9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69555" y="-85271"/>
            <a:ext cx="525902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mRICH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Prototype @ </a:t>
            </a: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Fermilab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 BTF </a:t>
            </a:r>
          </a:p>
          <a:p>
            <a:pPr algn="ctr">
              <a:defRPr/>
            </a:pP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89" y="526816"/>
            <a:ext cx="3941704" cy="2870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314" y="526816"/>
            <a:ext cx="4790187" cy="2882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768" y="3437076"/>
            <a:ext cx="5154563" cy="3094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874" y="4035778"/>
            <a:ext cx="29853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GeV proton pencil beam</a:t>
            </a:r>
          </a:p>
          <a:p>
            <a:endParaRPr lang="en-US" dirty="0"/>
          </a:p>
          <a:p>
            <a:r>
              <a:rPr lang="en-US" dirty="0"/>
              <a:t>1</a:t>
            </a:r>
            <a:r>
              <a:rPr lang="en-US" dirty="0" smtClean="0"/>
              <a:t>-100 GeV hadron wide beam</a:t>
            </a:r>
          </a:p>
          <a:p>
            <a:endParaRPr lang="en-US" dirty="0"/>
          </a:p>
          <a:p>
            <a:r>
              <a:rPr lang="en-US" dirty="0" smtClean="0"/>
              <a:t>2016 and 2018 test beams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90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93701" y="-85271"/>
            <a:ext cx="2810735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eRD14 Electronics</a:t>
            </a:r>
          </a:p>
          <a:p>
            <a:pPr algn="ctr">
              <a:defRPr/>
            </a:pP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7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54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83553" y="-85271"/>
            <a:ext cx="123102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SiREAD</a:t>
            </a:r>
            <a:endParaRPr lang="en-US" sz="2800" dirty="0" smtClean="0">
              <a:ln w="1905"/>
              <a:solidFill>
                <a:schemeClr val="bg1"/>
              </a:solidFill>
              <a:latin typeface="Calibri"/>
            </a:endParaRPr>
          </a:p>
          <a:p>
            <a:pPr algn="ctr">
              <a:defRPr/>
            </a:pP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500"/>
            <a:ext cx="9144000" cy="51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5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83553" y="-85271"/>
            <a:ext cx="123102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err="1" smtClean="0">
                <a:ln w="1905"/>
                <a:solidFill>
                  <a:schemeClr val="bg1"/>
                </a:solidFill>
                <a:latin typeface="Calibri"/>
              </a:rPr>
              <a:t>SiREAD</a:t>
            </a:r>
            <a:endParaRPr lang="en-US" sz="2800" dirty="0" smtClean="0">
              <a:ln w="1905"/>
              <a:solidFill>
                <a:schemeClr val="bg1"/>
              </a:solidFill>
              <a:latin typeface="Calibri"/>
            </a:endParaRPr>
          </a:p>
          <a:p>
            <a:pPr algn="ctr">
              <a:defRPr/>
            </a:pP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700"/>
            <a:ext cx="9144000" cy="55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27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921775" y="-85271"/>
            <a:ext cx="1154583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Spares</a:t>
            </a:r>
          </a:p>
          <a:p>
            <a:pPr algn="ctr">
              <a:defRPr/>
            </a:pP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35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91359" y="-85271"/>
            <a:ext cx="541541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New Radiator </a:t>
            </a:r>
            <a:r>
              <a:rPr lang="en-US" sz="2800" dirty="0">
                <a:ln w="1905"/>
                <a:solidFill>
                  <a:schemeClr val="bg1"/>
                </a:solidFill>
                <a:latin typeface="Calibri"/>
              </a:rPr>
              <a:t>M</a:t>
            </a: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aterials (eRD6-SBU)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QEIC, </a:t>
            </a:r>
            <a:r>
              <a:rPr lang="en-US" sz="1200" dirty="0">
                <a:solidFill>
                  <a:schemeClr val="bg1"/>
                </a:solidFill>
              </a:rPr>
              <a:t>6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2020, IIT Bombay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-  India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418"/>
            <a:ext cx="9144000" cy="3029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894" y="2429383"/>
            <a:ext cx="4985926" cy="7861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1524" y="2635175"/>
            <a:ext cx="2519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Transformation optics yield: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471524" y="1640923"/>
            <a:ext cx="62427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Method: use anisotropic media (meta-materials</a:t>
            </a:r>
            <a:r>
              <a:rPr lang="en-US" sz="1600" dirty="0" smtClean="0"/>
              <a:t>) to</a:t>
            </a:r>
            <a:r>
              <a:rPr lang="en-US" sz="1600" dirty="0"/>
              <a:t> </a:t>
            </a:r>
            <a:r>
              <a:rPr lang="en-US" sz="1600" dirty="0" smtClean="0"/>
              <a:t>produce </a:t>
            </a:r>
          </a:p>
          <a:p>
            <a:r>
              <a:rPr lang="en-US" sz="1600" dirty="0" smtClean="0"/>
              <a:t>small forward F=1.0005 and large transverse G=10 optical stretch factors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71524" y="743186"/>
            <a:ext cx="36369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Aim: find radiator medium that combines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properties of gas and aerogel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112" y="743186"/>
            <a:ext cx="3236148" cy="78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2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900" y="2031996"/>
            <a:ext cx="4598841" cy="42239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318327" y="-85271"/>
            <a:ext cx="636148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New Photocathode Materials (eRD6-INFN) 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sp>
        <p:nvSpPr>
          <p:cNvPr id="2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QEIC, </a:t>
            </a:r>
            <a:r>
              <a:rPr lang="en-US" sz="1200" dirty="0">
                <a:solidFill>
                  <a:schemeClr val="bg1"/>
                </a:solidFill>
              </a:rPr>
              <a:t>6</a:t>
            </a:r>
            <a:r>
              <a:rPr lang="en-US" sz="1200" baseline="30000" dirty="0" smtClean="0">
                <a:solidFill>
                  <a:schemeClr val="bg1"/>
                </a:solidFill>
              </a:rPr>
              <a:t>th</a:t>
            </a:r>
            <a:r>
              <a:rPr lang="en-US" sz="1200" dirty="0" smtClean="0">
                <a:solidFill>
                  <a:schemeClr val="bg1"/>
                </a:solidFill>
              </a:rPr>
              <a:t> January 2020, IIT Bombay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-  India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1524" y="743186"/>
            <a:ext cx="7510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Aim: robust alternative to </a:t>
            </a:r>
            <a:r>
              <a:rPr lang="en-US" sz="1600" dirty="0" err="1" smtClean="0"/>
              <a:t>CsI</a:t>
            </a:r>
            <a:r>
              <a:rPr lang="en-US" sz="1600" dirty="0" smtClean="0"/>
              <a:t> for gaseous detectors</a:t>
            </a:r>
          </a:p>
          <a:p>
            <a:endParaRPr lang="en-US" sz="1600" dirty="0" smtClean="0"/>
          </a:p>
          <a:p>
            <a:r>
              <a:rPr lang="en-US" sz="1600" dirty="0" smtClean="0"/>
              <a:t>Method: Hydrogenate diamond film obtained with spray technique using </a:t>
            </a:r>
            <a:r>
              <a:rPr lang="en-US" sz="1600" dirty="0" err="1" smtClean="0"/>
              <a:t>nano</a:t>
            </a:r>
            <a:r>
              <a:rPr lang="en-US" sz="1600" dirty="0" smtClean="0"/>
              <a:t> powders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b="1104"/>
          <a:stretch/>
        </p:blipFill>
        <p:spPr>
          <a:xfrm>
            <a:off x="292791" y="2587357"/>
            <a:ext cx="4378184" cy="32485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65" y="5870508"/>
            <a:ext cx="4135156" cy="2954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29637" y="2265073"/>
            <a:ext cx="90601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47 % (!)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1"/>
          </p:cNvCxnSpPr>
          <p:nvPr/>
        </p:nvCxnSpPr>
        <p:spPr>
          <a:xfrm flipH="1">
            <a:off x="2805902" y="2449739"/>
            <a:ext cx="623735" cy="18466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1901" y="2031996"/>
            <a:ext cx="2531462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L.Velardi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A.Valentini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t-IT" sz="1000" dirty="0" err="1" smtClean="0">
                <a:latin typeface="Arial" pitchFamily="34" charset="0"/>
                <a:cs typeface="Arial" pitchFamily="34" charset="0"/>
              </a:rPr>
              <a:t>G.Cicala</a:t>
            </a:r>
            <a:r>
              <a:rPr lang="it-IT" sz="1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000" b="0" dirty="0" smtClean="0">
                <a:solidFill>
                  <a:schemeClr val="tx1"/>
                </a:solidFill>
                <a:effectLst/>
              </a:rPr>
              <a:t>l., </a:t>
            </a:r>
          </a:p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Diamond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&amp; Related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Materials 76 (2017) 1</a:t>
            </a:r>
            <a:endParaRPr lang="en-US" sz="10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171" y="3682785"/>
            <a:ext cx="4088310" cy="2573137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186214" y="1986649"/>
            <a:ext cx="31645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 be matched with a</a:t>
            </a:r>
          </a:p>
          <a:p>
            <a:endParaRPr lang="en-US" sz="1600" dirty="0" smtClean="0"/>
          </a:p>
          <a:p>
            <a:r>
              <a:rPr lang="en-US" sz="1600" dirty="0"/>
              <a:t>w</a:t>
            </a:r>
            <a:r>
              <a:rPr lang="en-US" sz="1600" dirty="0" smtClean="0"/>
              <a:t>indowless thick </a:t>
            </a:r>
            <a:r>
              <a:rPr lang="en-US" sz="1600" dirty="0"/>
              <a:t>GEM-</a:t>
            </a:r>
            <a:r>
              <a:rPr lang="en-US" sz="1600" dirty="0" err="1" smtClean="0"/>
              <a:t>MicroMegas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hybrid  gaseous detector </a:t>
            </a:r>
          </a:p>
          <a:p>
            <a:r>
              <a:rPr lang="en-US" sz="1600" dirty="0" smtClean="0"/>
              <a:t>with </a:t>
            </a:r>
            <a:r>
              <a:rPr lang="en-US" sz="1600" dirty="0"/>
              <a:t>miniaturized pad size </a:t>
            </a:r>
          </a:p>
        </p:txBody>
      </p:sp>
    </p:spTree>
    <p:extLst>
      <p:ext uri="{BB962C8B-B14F-4D97-AF65-F5344CB8AC3E}">
        <p14:creationId xmlns:p14="http://schemas.microsoft.com/office/powerpoint/2010/main" val="120132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 descr="MAPMT_g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8" y="2736113"/>
            <a:ext cx="4439865" cy="3820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73" y="3397643"/>
            <a:ext cx="3504870" cy="3113464"/>
          </a:xfrm>
          <a:prstGeom prst="rect">
            <a:avLst/>
          </a:prstGeom>
        </p:spPr>
      </p:pic>
      <p:pic>
        <p:nvPicPr>
          <p:cNvPr id="14" name="Picture 1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60" y="806263"/>
            <a:ext cx="1943327" cy="1943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324" y="795680"/>
            <a:ext cx="322784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80 H8500 + 350 H12700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&lt; 1 cm spatial resolution</a:t>
            </a:r>
          </a:p>
          <a:p>
            <a:r>
              <a:rPr lang="en-US" sz="1400" dirty="0" smtClean="0"/>
              <a:t>&lt; 1 ns time resolution</a:t>
            </a:r>
          </a:p>
          <a:p>
            <a:r>
              <a:rPr lang="en-US" sz="1400" dirty="0" smtClean="0"/>
              <a:t>Compatible with the low torus fringe field</a:t>
            </a:r>
          </a:p>
          <a:p>
            <a:endParaRPr lang="en-US" sz="1400" dirty="0"/>
          </a:p>
          <a:p>
            <a:r>
              <a:rPr lang="en-US" sz="1400" dirty="0" smtClean="0"/>
              <a:t>Average MA-PMT gain ~ 2.7 10</a:t>
            </a:r>
            <a:r>
              <a:rPr lang="en-US" sz="1400" baseline="30000" dirty="0" smtClean="0"/>
              <a:t>6</a:t>
            </a:r>
            <a:endParaRPr lang="en-US" sz="1400" dirty="0"/>
          </a:p>
          <a:p>
            <a:r>
              <a:rPr lang="en-US" sz="1400" dirty="0" smtClean="0"/>
              <a:t>Corresponds to SPE ~ 400 </a:t>
            </a:r>
            <a:r>
              <a:rPr lang="en-US" sz="1400" dirty="0" err="1" smtClean="0"/>
              <a:t>fC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736936" y="842461"/>
            <a:ext cx="3313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</a:t>
            </a:r>
            <a:r>
              <a:rPr lang="en-US" sz="1400" dirty="0"/>
              <a:t>6x6 mm</a:t>
            </a:r>
            <a:r>
              <a:rPr lang="en-US" sz="1400" baseline="30000" dirty="0"/>
              <a:t>2</a:t>
            </a:r>
            <a:r>
              <a:rPr lang="en-US" sz="1400" dirty="0"/>
              <a:t> pixels cost effective device      </a:t>
            </a:r>
            <a:endParaRPr lang="en-US" sz="1400" dirty="0" smtClean="0"/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sensitivity on VIS towards UV </a:t>
            </a:r>
            <a:r>
              <a:rPr lang="en-US" sz="1400" dirty="0" smtClean="0"/>
              <a:t>light</a:t>
            </a:r>
            <a:endParaRPr lang="en-US" sz="14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/>
              <a:t>   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</a:t>
            </a:r>
            <a:r>
              <a:rPr lang="en-US" sz="1400" dirty="0"/>
              <a:t>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  <a:p>
            <a:pPr marL="285750" indent="-285750">
              <a:buFont typeface="Zapf Dingbats" charset="0"/>
              <a:buChar char="✓"/>
            </a:pPr>
            <a:endParaRPr lang="en-US" sz="1400" dirty="0"/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Expensive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03487" y="5709920"/>
            <a:ext cx="216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 1 m</a:t>
            </a:r>
            <a:r>
              <a:rPr lang="en-US" baseline="30000" dirty="0" smtClean="0"/>
              <a:t>2</a:t>
            </a:r>
            <a:r>
              <a:rPr lang="en-US" dirty="0" smtClean="0"/>
              <a:t> active surface</a:t>
            </a:r>
            <a:endParaRPr lang="en-US" dirty="0"/>
          </a:p>
        </p:txBody>
      </p:sp>
      <p:sp>
        <p:nvSpPr>
          <p:cNvPr id="1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99124" y="-85271"/>
            <a:ext cx="359988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Photo-sensor: MA-PMT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511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404" y="611191"/>
            <a:ext cx="8801525" cy="2793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502161" y="3437499"/>
            <a:ext cx="4514615" cy="1795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00" y="665617"/>
            <a:ext cx="3051629" cy="2693752"/>
          </a:xfrm>
          <a:prstGeom prst="rect">
            <a:avLst/>
          </a:prstGeom>
        </p:spPr>
      </p:pic>
      <p:pic>
        <p:nvPicPr>
          <p:cNvPr id="39" name="Picture 38" descr="SIPM_matrix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9" y="611192"/>
            <a:ext cx="3514684" cy="1320516"/>
          </a:xfrm>
          <a:prstGeom prst="rect">
            <a:avLst/>
          </a:prstGeom>
        </p:spPr>
      </p:pic>
      <p:pic>
        <p:nvPicPr>
          <p:cNvPr id="40" name="Picture 39" descr="SIPM_matrix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58040" y="435738"/>
            <a:ext cx="1396770" cy="166270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29404" y="1731926"/>
            <a:ext cx="5691621" cy="260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SiPM_CERN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39" y="1801398"/>
            <a:ext cx="4617357" cy="15998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475" y="2419048"/>
            <a:ext cx="132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Cooled SiPM as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good as PMTs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975255" y="-85271"/>
            <a:ext cx="30476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Photo-sensor: SiPM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7" name="Picture 26" descr="CER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91" y="3499574"/>
            <a:ext cx="4323538" cy="30099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83791" y="3879647"/>
            <a:ext cx="2698175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SiPMs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Mass production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Photon counting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Excellent time resolution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Compatible with magnetic field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/>
              <a:t>High dark rate </a:t>
            </a:r>
            <a:endParaRPr lang="en-US" sz="1400" dirty="0">
              <a:sym typeface="Wingding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 </a:t>
            </a:r>
            <a:r>
              <a:rPr lang="en-US" sz="1400" dirty="0" smtClean="0">
                <a:sym typeface="Wingdings"/>
              </a:rPr>
              <a:t>Low radiation tolerance</a:t>
            </a:r>
            <a:endParaRPr lang="en-US" sz="1400" dirty="0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25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SIPM_irradi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29" y="1732075"/>
            <a:ext cx="4131657" cy="4777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6189" y="718572"/>
            <a:ext cx="37035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Single-photon capability after irradiation ?</a:t>
            </a:r>
          </a:p>
          <a:p>
            <a:endParaRPr lang="en-US" sz="1000" dirty="0"/>
          </a:p>
          <a:p>
            <a:r>
              <a:rPr lang="en-US" sz="1600" dirty="0" smtClean="0"/>
              <a:t>S12572  standard technology</a:t>
            </a:r>
          </a:p>
          <a:p>
            <a:r>
              <a:rPr lang="en-US" sz="1600" dirty="0" smtClean="0"/>
              <a:t>S13360  trench technology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2" y="681180"/>
            <a:ext cx="3398834" cy="2553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34" y="3316438"/>
            <a:ext cx="3604491" cy="1114707"/>
          </a:xfrm>
          <a:prstGeom prst="rect">
            <a:avLst/>
          </a:prstGeom>
        </p:spPr>
      </p:pic>
      <p:pic>
        <p:nvPicPr>
          <p:cNvPr id="16" name="Picture 15" descr="Neq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4" y="4376678"/>
            <a:ext cx="2982911" cy="2251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4080" y="8506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33820" y="5185186"/>
            <a:ext cx="541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Enea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957606" y="4601383"/>
            <a:ext cx="23091" cy="5953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14297" y="4509015"/>
            <a:ext cx="401474" cy="1743364"/>
          </a:xfrm>
          <a:prstGeom prst="rect">
            <a:avLst/>
          </a:prstGeom>
          <a:solidFill>
            <a:schemeClr val="accent6">
              <a:lumMod val="40000"/>
              <a:lumOff val="60000"/>
              <a:alpha val="30000"/>
            </a:schemeClr>
          </a:solidFill>
          <a:ln>
            <a:solidFill>
              <a:schemeClr val="accent6">
                <a:lumMod val="40000"/>
                <a:lumOff val="60000"/>
                <a:alpha val="1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93977" y="5640143"/>
            <a:ext cx="497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JLab</a:t>
            </a:r>
            <a:endParaRPr lang="en-US" sz="1400" dirty="0"/>
          </a:p>
        </p:txBody>
      </p:sp>
      <p:pic>
        <p:nvPicPr>
          <p:cNvPr id="8" name="Picture 7" descr="Scala_Ilari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97" y="1863557"/>
            <a:ext cx="522012" cy="43035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545203" y="2042160"/>
            <a:ext cx="2221805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6289040" y="1910080"/>
            <a:ext cx="2560444" cy="553998"/>
            <a:chOff x="6217920" y="2225040"/>
            <a:chExt cx="2560444" cy="553998"/>
          </a:xfrm>
        </p:grpSpPr>
        <p:sp>
          <p:nvSpPr>
            <p:cNvPr id="9" name="TextBox 8"/>
            <p:cNvSpPr txBox="1"/>
            <p:nvPr/>
          </p:nvSpPr>
          <p:spPr>
            <a:xfrm>
              <a:off x="6585843" y="2225040"/>
              <a:ext cx="2192521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S13360 Before Irradiation</a:t>
              </a:r>
            </a:p>
            <a:p>
              <a:r>
                <a:rPr lang="en-US" sz="1500" dirty="0" smtClean="0"/>
                <a:t>S12572</a:t>
              </a:r>
              <a:endParaRPr lang="en-US" sz="1500" dirty="0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6217920" y="239776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31315" y="262128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6545203" y="4321983"/>
            <a:ext cx="2221805" cy="579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6275064" y="4201536"/>
            <a:ext cx="2554809" cy="553998"/>
            <a:chOff x="6217920" y="2225040"/>
            <a:chExt cx="2554809" cy="553998"/>
          </a:xfrm>
        </p:grpSpPr>
        <p:sp>
          <p:nvSpPr>
            <p:cNvPr id="35" name="TextBox 34"/>
            <p:cNvSpPr txBox="1"/>
            <p:nvPr/>
          </p:nvSpPr>
          <p:spPr>
            <a:xfrm>
              <a:off x="6585843" y="2225040"/>
              <a:ext cx="21868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S13360   After Irradiation</a:t>
              </a:r>
            </a:p>
            <a:p>
              <a:r>
                <a:rPr lang="en-US" sz="1500" dirty="0" smtClean="0"/>
                <a:t>S12572   (few CLAS years)</a:t>
              </a:r>
              <a:endParaRPr lang="en-US" sz="1500" dirty="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6217920" y="239776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231315" y="2621280"/>
              <a:ext cx="354528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975255" y="-85271"/>
            <a:ext cx="30476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Photo-sensor: SiPM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07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628581"/>
            <a:ext cx="9144000" cy="2294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8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3724" y="538878"/>
            <a:ext cx="4068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Compact (matches sensor area)</a:t>
            </a:r>
          </a:p>
          <a:p>
            <a:r>
              <a:rPr lang="en-US" sz="1400" dirty="0" smtClean="0"/>
              <a:t>Modular Front-End (Mechanical adapter, ASIC, FPGA)</a:t>
            </a:r>
          </a:p>
          <a:p>
            <a:r>
              <a:rPr lang="en-US" sz="1400" dirty="0" smtClean="0"/>
              <a:t>Scalable fiber optic DAQ (TCP/IP or SSP)</a:t>
            </a:r>
          </a:p>
          <a:p>
            <a:r>
              <a:rPr lang="en-US" sz="1400" dirty="0" smtClean="0"/>
              <a:t>Tessellated (common HV, LV and optical fiber)</a:t>
            </a:r>
          </a:p>
        </p:txBody>
      </p:sp>
      <p:pic>
        <p:nvPicPr>
          <p:cNvPr id="33" name="Picture 32" descr="Electronic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2" y="3741863"/>
            <a:ext cx="4565303" cy="2563594"/>
          </a:xfrm>
          <a:prstGeom prst="rect">
            <a:avLst/>
          </a:prstGeom>
        </p:spPr>
      </p:pic>
      <p:pic>
        <p:nvPicPr>
          <p:cNvPr id="35" name="Picture 34" descr="PM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811" y="996783"/>
            <a:ext cx="4565303" cy="2563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550" y="4801550"/>
            <a:ext cx="1784976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Applications:</a:t>
            </a:r>
          </a:p>
          <a:p>
            <a:endParaRPr lang="en-US" sz="800" dirty="0" smtClean="0"/>
          </a:p>
          <a:p>
            <a:r>
              <a:rPr lang="en-US" sz="800" dirty="0"/>
              <a:t> </a:t>
            </a:r>
            <a:r>
              <a:rPr lang="en-US" sz="800" dirty="0" smtClean="0"/>
              <a:t>  </a:t>
            </a:r>
            <a:r>
              <a:rPr lang="en-US" sz="1400" dirty="0" smtClean="0"/>
              <a:t>-  CLAS12 RICH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</a:t>
            </a:r>
            <a:r>
              <a:rPr lang="en-US" sz="1400" b="1" dirty="0"/>
              <a:t>EIC R&amp;</a:t>
            </a:r>
            <a:r>
              <a:rPr lang="en-US" sz="1400" b="1" dirty="0" smtClean="0"/>
              <a:t>D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</a:t>
            </a:r>
            <a:r>
              <a:rPr lang="en-US" sz="1400" dirty="0" err="1" smtClean="0"/>
              <a:t>Gluex</a:t>
            </a:r>
            <a:r>
              <a:rPr lang="en-US" sz="1400" dirty="0" smtClean="0"/>
              <a:t> DIRC</a:t>
            </a:r>
          </a:p>
          <a:p>
            <a:r>
              <a:rPr lang="en-US" sz="1400" dirty="0" smtClean="0"/>
              <a:t>  -  SOLID</a:t>
            </a:r>
          </a:p>
          <a:p>
            <a:r>
              <a:rPr lang="en-US" sz="1400" dirty="0" smtClean="0"/>
              <a:t>  -  Medical Imaging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-  Homeland Security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52569" y="4789727"/>
            <a:ext cx="1900937" cy="1738708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76432" y="1643615"/>
            <a:ext cx="3879928" cy="2304256"/>
            <a:chOff x="276432" y="2092641"/>
            <a:chExt cx="3879928" cy="2304256"/>
          </a:xfrm>
        </p:grpSpPr>
        <p:sp>
          <p:nvSpPr>
            <p:cNvPr id="44" name="Rectangle 43"/>
            <p:cNvSpPr/>
            <p:nvPr/>
          </p:nvSpPr>
          <p:spPr>
            <a:xfrm>
              <a:off x="3592286" y="2092641"/>
              <a:ext cx="564074" cy="23042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76432" y="2092641"/>
              <a:ext cx="3808978" cy="2304256"/>
              <a:chOff x="276432" y="2092641"/>
              <a:chExt cx="3808978" cy="2304256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432" y="2092641"/>
                <a:ext cx="3494788" cy="2304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931652" y="3660583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HV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97457" y="4056577"/>
                <a:ext cx="3927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00FF"/>
                    </a:solidFill>
                  </a:rPr>
                  <a:t>L</a:t>
                </a:r>
                <a:r>
                  <a:rPr lang="en-US" sz="1600" b="1" dirty="0" smtClean="0">
                    <a:solidFill>
                      <a:srgbClr val="0000FF"/>
                    </a:solidFill>
                  </a:rPr>
                  <a:t>V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294208" y="3216601"/>
                <a:ext cx="791202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Optical </a:t>
                </a:r>
              </a:p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Fiber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 flipV="1">
                <a:off x="1203038" y="3624144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214836" y="3695138"/>
                <a:ext cx="283911" cy="15124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2323160" y="4144136"/>
                <a:ext cx="207818" cy="14034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276432" y="4037381"/>
                <a:ext cx="1475364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75972" y="3920626"/>
                <a:ext cx="987380" cy="357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308898" y="3801377"/>
                <a:ext cx="254454" cy="3766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481071" y="3804954"/>
                <a:ext cx="109470" cy="72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Rectangle 44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289453" y="-85271"/>
            <a:ext cx="441919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Modular Readout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8" name="Picture 27" descr="Service_S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78" y="4752402"/>
            <a:ext cx="1448060" cy="1745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5410" y="6290027"/>
            <a:ext cx="1296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SSP Back-end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252569" y="4017542"/>
            <a:ext cx="3651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Constant threshold discrimination</a:t>
            </a:r>
          </a:p>
          <a:p>
            <a:r>
              <a:rPr lang="en-US" sz="1400" dirty="0" smtClean="0"/>
              <a:t>1 ns FPGA timestamp (clock distribution driven)</a:t>
            </a: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330634" y="6509521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5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ular Callout 50"/>
          <p:cNvSpPr/>
          <p:nvPr/>
        </p:nvSpPr>
        <p:spPr>
          <a:xfrm>
            <a:off x="6035040" y="2748913"/>
            <a:ext cx="2826282" cy="1715587"/>
          </a:xfrm>
          <a:prstGeom prst="wedgeRectCallout">
            <a:avLst>
              <a:gd name="adj1" fmla="val -60736"/>
              <a:gd name="adj2" fmla="val 30520"/>
            </a:avLst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52" y="833122"/>
            <a:ext cx="2324293" cy="2324293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" y="3370151"/>
            <a:ext cx="2454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Analog:  Charge (1 </a:t>
            </a:r>
            <a:r>
              <a:rPr lang="en-US" sz="1600" dirty="0" err="1" smtClean="0"/>
              <a:t>fC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Digital: Time (1 ns)</a:t>
            </a:r>
          </a:p>
          <a:p>
            <a:endParaRPr lang="en-US" sz="1600" dirty="0" smtClean="0"/>
          </a:p>
          <a:p>
            <a:r>
              <a:rPr lang="en-US" sz="1600" dirty="0" smtClean="0"/>
              <a:t>Trigger latency (8 </a:t>
            </a:r>
            <a:r>
              <a:rPr lang="en-US" sz="1600" dirty="0" err="1" smtClean="0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Optical </a:t>
            </a:r>
            <a:r>
              <a:rPr lang="en-US" sz="1600" dirty="0" err="1" smtClean="0"/>
              <a:t>ethernet</a:t>
            </a:r>
            <a:r>
              <a:rPr lang="en-US" sz="1600" dirty="0" smtClean="0"/>
              <a:t> (2.5 </a:t>
            </a:r>
            <a:r>
              <a:rPr lang="en-US" sz="1600" dirty="0" err="1" smtClean="0"/>
              <a:t>Gbps</a:t>
            </a:r>
            <a:r>
              <a:rPr lang="en-US" sz="1600" dirty="0" smtClean="0"/>
              <a:t>)</a:t>
            </a:r>
          </a:p>
          <a:p>
            <a:endParaRPr lang="en-US" sz="1600" dirty="0"/>
          </a:p>
          <a:p>
            <a:r>
              <a:rPr lang="en-US" sz="1600" dirty="0" smtClean="0"/>
              <a:t>Trigger: external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internal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self</a:t>
            </a:r>
          </a:p>
          <a:p>
            <a:endParaRPr lang="en-US" sz="1600" dirty="0"/>
          </a:p>
          <a:p>
            <a:r>
              <a:rPr lang="en-US" sz="1600" dirty="0" smtClean="0"/>
              <a:t>On-board </a:t>
            </a:r>
            <a:r>
              <a:rPr lang="en-US" sz="1600" dirty="0" err="1" smtClean="0"/>
              <a:t>pulser</a:t>
            </a: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43840" y="3370151"/>
            <a:ext cx="2814743" cy="3057832"/>
          </a:xfrm>
          <a:prstGeom prst="rect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35040" y="4135120"/>
            <a:ext cx="1560886" cy="4775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210" y="2757537"/>
            <a:ext cx="2826282" cy="1855103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cxnSp>
        <p:nvCxnSpPr>
          <p:cNvPr id="34" name="Straight Connector 33"/>
          <p:cNvCxnSpPr/>
          <p:nvPr/>
        </p:nvCxnSpPr>
        <p:spPr>
          <a:xfrm>
            <a:off x="7139460" y="3413099"/>
            <a:ext cx="1743032" cy="0"/>
          </a:xfrm>
          <a:prstGeom prst="line">
            <a:avLst/>
          </a:prstGeom>
          <a:ln w="3175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139460" y="3413099"/>
            <a:ext cx="7068" cy="51483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265056" y="3136249"/>
            <a:ext cx="6605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</a:rPr>
              <a:t>Charge</a:t>
            </a: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040" y="2829274"/>
            <a:ext cx="2471632" cy="36310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632960" y="33020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754880" y="3098800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DC3BEE"/>
                </a:solidFill>
              </a:rPr>
              <a:t>Test pulse</a:t>
            </a:r>
            <a:endParaRPr lang="en-US" sz="1400" dirty="0">
              <a:solidFill>
                <a:srgbClr val="DC3BE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48944" y="3766344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Slow shaper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82160" y="462335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</a:rPr>
              <a:t>Slow shaper</a:t>
            </a:r>
            <a:endParaRPr lang="en-US" sz="1400" dirty="0">
              <a:solidFill>
                <a:srgbClr val="4CDE4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43120" y="559509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5F701"/>
                </a:solidFill>
              </a:rPr>
              <a:t>Digital pulse</a:t>
            </a:r>
            <a:endParaRPr lang="en-US" sz="1400" dirty="0">
              <a:solidFill>
                <a:srgbClr val="F5F70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3760" y="4534084"/>
            <a:ext cx="3108960" cy="2106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6024880" y="4819373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Linear response</a:t>
            </a:r>
          </a:p>
          <a:p>
            <a:endParaRPr lang="en-US" sz="1600" dirty="0" smtClean="0"/>
          </a:p>
          <a:p>
            <a:r>
              <a:rPr lang="en-US" sz="1600" dirty="0" smtClean="0"/>
              <a:t>Multiplexed readout</a:t>
            </a:r>
          </a:p>
          <a:p>
            <a:r>
              <a:rPr lang="en-US" sz="1600" dirty="0" smtClean="0"/>
              <a:t>Limited holding time delays</a:t>
            </a:r>
          </a:p>
          <a:p>
            <a:endParaRPr lang="en-US" sz="1600" dirty="0" smtClean="0"/>
          </a:p>
          <a:p>
            <a:r>
              <a:rPr lang="en-US" sz="1600" dirty="0" smtClean="0"/>
              <a:t>Used for calibrations</a:t>
            </a:r>
            <a:endParaRPr lang="en-US" sz="16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415" y="4164536"/>
            <a:ext cx="2001633" cy="214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691" y="833121"/>
            <a:ext cx="4474889" cy="1800547"/>
          </a:xfrm>
          <a:prstGeom prst="rect">
            <a:avLst/>
          </a:prstGeom>
        </p:spPr>
      </p:pic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847438" y="-85271"/>
            <a:ext cx="33032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Front-End Electronics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65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DC_calib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22" y="3554424"/>
            <a:ext cx="3788686" cy="2848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1170" y="1021179"/>
            <a:ext cx="3486528" cy="19996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17" descr="new_fron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16242" r="11980" b="13927"/>
          <a:stretch/>
        </p:blipFill>
        <p:spPr>
          <a:xfrm>
            <a:off x="185237" y="3554424"/>
            <a:ext cx="4149396" cy="2920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88" y="1124857"/>
            <a:ext cx="298781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Multiplexed readout up to </a:t>
            </a:r>
            <a:r>
              <a:rPr lang="en-US" sz="1400" dirty="0"/>
              <a:t>5</a:t>
            </a:r>
            <a:r>
              <a:rPr lang="en-US" sz="1400" dirty="0" smtClean="0"/>
              <a:t>0 kHz</a:t>
            </a:r>
          </a:p>
          <a:p>
            <a:endParaRPr lang="en-US" sz="1400" dirty="0"/>
          </a:p>
          <a:p>
            <a:r>
              <a:rPr lang="en-US" sz="1400" dirty="0" smtClean="0"/>
              <a:t>High resolution SPE spectrum</a:t>
            </a:r>
          </a:p>
          <a:p>
            <a:endParaRPr lang="en-US" sz="1400" dirty="0" smtClean="0"/>
          </a:p>
          <a:p>
            <a:r>
              <a:rPr lang="en-US" sz="1400" dirty="0" smtClean="0"/>
              <a:t>Viable for </a:t>
            </a:r>
            <a:r>
              <a:rPr lang="en-US" sz="1400" dirty="0" smtClean="0">
                <a:solidFill>
                  <a:srgbClr val="FF0000"/>
                </a:solidFill>
              </a:rPr>
              <a:t>efficiency</a:t>
            </a:r>
            <a:r>
              <a:rPr lang="en-US" sz="1400" dirty="0" smtClean="0"/>
              <a:t> and </a:t>
            </a:r>
            <a:r>
              <a:rPr lang="en-US" sz="1400" dirty="0" smtClean="0">
                <a:solidFill>
                  <a:srgbClr val="FF0000"/>
                </a:solidFill>
              </a:rPr>
              <a:t>gain</a:t>
            </a:r>
            <a:r>
              <a:rPr lang="en-US" sz="1400" dirty="0" smtClean="0"/>
              <a:t> monitors</a:t>
            </a:r>
            <a:endParaRPr lang="en-US" sz="1400" dirty="0"/>
          </a:p>
          <a:p>
            <a:endParaRPr lang="en-US" sz="1400" dirty="0" smtClean="0"/>
          </a:p>
          <a:p>
            <a:r>
              <a:rPr lang="en-US" sz="1400" dirty="0" smtClean="0"/>
              <a:t>In conjunction with timing, allows the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tudy of PMT discharge and cross-talk </a:t>
            </a:r>
            <a:endParaRPr lang="en-US" sz="1400" dirty="0"/>
          </a:p>
        </p:txBody>
      </p:sp>
      <p:sp>
        <p:nvSpPr>
          <p:cNvPr id="1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Left-Right Arrow 1"/>
          <p:cNvSpPr/>
          <p:nvPr/>
        </p:nvSpPr>
        <p:spPr>
          <a:xfrm flipV="1">
            <a:off x="961571" y="4953003"/>
            <a:ext cx="790225" cy="12736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88565" y="4680861"/>
            <a:ext cx="519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Gain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27" name="Picture 26" descr="DSC_74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495" y="933096"/>
            <a:ext cx="3612513" cy="2403815"/>
          </a:xfrm>
          <a:prstGeom prst="rect">
            <a:avLst/>
          </a:prstGeom>
        </p:spPr>
      </p:pic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EIC R&amp;D, 30 Jan 2020, Bologna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9070"/>
            <a:ext cx="9144000" cy="4470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470299" y="-85271"/>
            <a:ext cx="405752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dirty="0" smtClean="0">
                <a:ln w="1905"/>
                <a:solidFill>
                  <a:schemeClr val="bg1"/>
                </a:solidFill>
                <a:latin typeface="Calibri"/>
              </a:rPr>
              <a:t>ADC Charge Measurement</a:t>
            </a:r>
            <a:endParaRPr lang="en-US" sz="2800" dirty="0">
              <a:ln w="1905"/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698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57395</TotalTime>
  <Words>2496</Words>
  <Application>Microsoft Macintosh PowerPoint</Application>
  <PresentationFormat>On-screen Show (4:3)</PresentationFormat>
  <Paragraphs>605</Paragraphs>
  <Slides>38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1223</cp:revision>
  <dcterms:created xsi:type="dcterms:W3CDTF">2012-03-30T13:12:09Z</dcterms:created>
  <dcterms:modified xsi:type="dcterms:W3CDTF">2020-01-30T10:46:03Z</dcterms:modified>
</cp:coreProperties>
</file>