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84" r:id="rId1"/>
  </p:sldMasterIdLst>
  <p:notesMasterIdLst>
    <p:notesMasterId r:id="rId6"/>
  </p:notesMasterIdLst>
  <p:sldIdLst>
    <p:sldId id="624" r:id="rId2"/>
    <p:sldId id="623" r:id="rId3"/>
    <p:sldId id="614" r:id="rId4"/>
    <p:sldId id="632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00FF"/>
    <a:srgbClr val="0066FF"/>
    <a:srgbClr val="008000"/>
    <a:srgbClr val="9B1C23"/>
    <a:srgbClr val="CCECFF"/>
    <a:srgbClr val="FFFFCC"/>
    <a:srgbClr val="00FF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98" autoAdjust="0"/>
    <p:restoredTop sz="94605" autoAdjust="0"/>
  </p:normalViewPr>
  <p:slideViewPr>
    <p:cSldViewPr snapToGrid="0" snapToObjects="1">
      <p:cViewPr>
        <p:scale>
          <a:sx n="125" d="100"/>
          <a:sy n="125" d="100"/>
        </p:scale>
        <p:origin x="-2184" y="-4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2E68F2-64C3-7E42-990B-A41EE5077642}" type="datetimeFigureOut">
              <a:rPr lang="en-US" smtClean="0"/>
              <a:t>09/10/20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FAA75D-8E96-E047-BBCC-D73986C31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07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20/Mar/2020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E.Cisbani, M.Contalbrigo - dRICH status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5DECE-709F-5547-99FE-06FE97115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862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20/Mar/2020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E.Cisbani, M.Contalbrigo - dRICH status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5DECE-709F-5547-99FE-06FE97115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759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20/Mar/2020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E.Cisbani, M.Contalbrigo - dRICH status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5DECE-709F-5547-99FE-06FE97115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692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04707"/>
            <a:ext cx="2133600" cy="258330"/>
          </a:xfrm>
        </p:spPr>
        <p:txBody>
          <a:bodyPr/>
          <a:lstStyle/>
          <a:p>
            <a:r>
              <a:rPr lang="en-US" smtClean="0"/>
              <a:t>20/Mar/2020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04707"/>
            <a:ext cx="2895600" cy="258330"/>
          </a:xfrm>
        </p:spPr>
        <p:txBody>
          <a:bodyPr/>
          <a:lstStyle/>
          <a:p>
            <a:r>
              <a:rPr lang="en-US" smtClean="0"/>
              <a:t>E.Cisbani, M.Contalbrigo - dRICH status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04707"/>
            <a:ext cx="2133600" cy="258330"/>
          </a:xfrm>
        </p:spPr>
        <p:txBody>
          <a:bodyPr/>
          <a:lstStyle/>
          <a:p>
            <a:fld id="{8F85DECE-709F-5547-99FE-06FE97115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310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20/Mar/2020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E.Cisbani, M.Contalbrigo - dRICH status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5DECE-709F-5547-99FE-06FE97115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689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20/Mar/2020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E.Cisbani, M.Contalbrigo - dRICH status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5DECE-709F-5547-99FE-06FE97115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69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20/Mar/2020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E.Cisbani, M.Contalbrigo - dRICH status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5DECE-709F-5547-99FE-06FE97115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789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20/Mar/2020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E.Cisbani, M.Contalbrigo - dRICH status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5DECE-709F-5547-99FE-06FE97115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97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20/Mar/2020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E.Cisbani, M.Contalbrigo - dRICH status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5DECE-709F-5547-99FE-06FE97115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915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20/Mar/2020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E.Cisbani, M.Contalbrigo - dRICH status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5DECE-709F-5547-99FE-06FE97115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876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20/Mar/2020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E.Cisbani, M.Contalbrigo - dRICH status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5DECE-709F-5547-99FE-06FE97115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612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5658"/>
            <a:ext cx="8229600" cy="6450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04709"/>
            <a:ext cx="2133600" cy="2167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20/Mar/2020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04709"/>
            <a:ext cx="2895600" cy="2167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E.Cisbani, M.Contalbrigo - dRICH status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04709"/>
            <a:ext cx="2133600" cy="2167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85DECE-709F-5547-99FE-06FE97115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160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1120" y="564205"/>
            <a:ext cx="833120" cy="323300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17" y="557213"/>
            <a:ext cx="6539043" cy="32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410200" y="446119"/>
            <a:ext cx="1271659" cy="335109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7404" y="4398545"/>
            <a:ext cx="5365432" cy="200465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it-IT" sz="1600" dirty="0" err="1" smtClean="0"/>
              <a:t>dRICH</a:t>
            </a:r>
            <a:r>
              <a:rPr lang="it-IT" sz="1600" dirty="0" smtClean="0"/>
              <a:t>: </a:t>
            </a:r>
            <a:r>
              <a:rPr lang="it-IT" sz="1600" dirty="0"/>
              <a:t> </a:t>
            </a:r>
            <a:r>
              <a:rPr lang="it-IT" sz="1600" dirty="0" err="1" smtClean="0"/>
              <a:t>flexible</a:t>
            </a:r>
            <a:r>
              <a:rPr lang="it-IT" sz="1600" dirty="0" smtClean="0"/>
              <a:t> </a:t>
            </a:r>
            <a:r>
              <a:rPr lang="it-IT" sz="1600" dirty="0" err="1" smtClean="0"/>
              <a:t>configuration</a:t>
            </a:r>
            <a:r>
              <a:rPr lang="it-IT" sz="1600" dirty="0" smtClean="0"/>
              <a:t> (JLEIC, </a:t>
            </a:r>
            <a:r>
              <a:rPr lang="it-IT" sz="1600" dirty="0" err="1" smtClean="0"/>
              <a:t>ePHENIX</a:t>
            </a:r>
            <a:r>
              <a:rPr lang="it-IT" sz="1600" dirty="0" smtClean="0"/>
              <a:t>)</a:t>
            </a:r>
          </a:p>
          <a:p>
            <a:pPr>
              <a:lnSpc>
                <a:spcPct val="120000"/>
              </a:lnSpc>
            </a:pPr>
            <a:endParaRPr lang="it-IT" sz="800" b="1" dirty="0" smtClean="0"/>
          </a:p>
          <a:p>
            <a:pPr>
              <a:lnSpc>
                <a:spcPct val="120000"/>
              </a:lnSpc>
            </a:pPr>
            <a:r>
              <a:rPr lang="it-IT" sz="1600" dirty="0" err="1" smtClean="0"/>
              <a:t>Radiators</a:t>
            </a:r>
            <a:r>
              <a:rPr lang="it-IT" sz="1600" dirty="0" smtClean="0"/>
              <a:t>:   </a:t>
            </a:r>
            <a:r>
              <a:rPr lang="it-IT" sz="1600" dirty="0" err="1" smtClean="0"/>
              <a:t>Aerogel</a:t>
            </a:r>
            <a:r>
              <a:rPr lang="it-IT" sz="1600" dirty="0" smtClean="0"/>
              <a:t> (n</a:t>
            </a:r>
            <a:r>
              <a:rPr lang="it-IT" sz="1600" baseline="-25000" dirty="0" smtClean="0"/>
              <a:t>AERO</a:t>
            </a:r>
            <a:r>
              <a:rPr lang="it-IT" sz="1600" dirty="0" smtClean="0"/>
              <a:t>~1.02) +  </a:t>
            </a:r>
            <a:r>
              <a:rPr lang="it-IT" sz="1600" dirty="0"/>
              <a:t>Gas (</a:t>
            </a:r>
            <a:r>
              <a:rPr lang="it-IT" sz="1600" dirty="0" smtClean="0"/>
              <a:t>n</a:t>
            </a:r>
            <a:r>
              <a:rPr lang="it-IT" sz="1600" baseline="-25000" dirty="0" smtClean="0"/>
              <a:t>C2F6 </a:t>
            </a:r>
            <a:r>
              <a:rPr lang="it-IT" sz="1600" dirty="0" smtClean="0"/>
              <a:t>~</a:t>
            </a:r>
            <a:r>
              <a:rPr lang="it-IT" sz="1600" baseline="-25000" dirty="0" smtClean="0"/>
              <a:t> </a:t>
            </a:r>
            <a:r>
              <a:rPr lang="it-IT" sz="1600" dirty="0" smtClean="0"/>
              <a:t>1.0008)</a:t>
            </a:r>
          </a:p>
          <a:p>
            <a:pPr>
              <a:lnSpc>
                <a:spcPct val="120000"/>
              </a:lnSpc>
            </a:pPr>
            <a:r>
              <a:rPr lang="it-IT" sz="1600" dirty="0" smtClean="0"/>
              <a:t>Detector:    0.5 m</a:t>
            </a:r>
            <a:r>
              <a:rPr lang="it-IT" sz="1600" baseline="30000" dirty="0" smtClean="0"/>
              <a:t>2</a:t>
            </a:r>
            <a:r>
              <a:rPr lang="it-IT" sz="1600" dirty="0" smtClean="0"/>
              <a:t>/</a:t>
            </a:r>
            <a:r>
              <a:rPr lang="it-IT" sz="1600" dirty="0" err="1" smtClean="0"/>
              <a:t>sector</a:t>
            </a:r>
            <a:r>
              <a:rPr lang="it-IT" sz="1600" dirty="0" smtClean="0"/>
              <a:t> , 3x3 mm</a:t>
            </a:r>
            <a:r>
              <a:rPr lang="it-IT" sz="1600" baseline="30000" dirty="0" smtClean="0"/>
              <a:t>2</a:t>
            </a:r>
            <a:r>
              <a:rPr lang="it-IT" sz="1600" dirty="0" smtClean="0"/>
              <a:t> pixel</a:t>
            </a:r>
          </a:p>
          <a:p>
            <a:pPr>
              <a:lnSpc>
                <a:spcPct val="120000"/>
              </a:lnSpc>
            </a:pPr>
            <a:r>
              <a:rPr lang="it-IT" sz="1600" dirty="0"/>
              <a:t> </a:t>
            </a:r>
            <a:r>
              <a:rPr lang="it-IT" sz="1600" dirty="0" smtClean="0"/>
              <a:t>                    Single-</a:t>
            </a:r>
            <a:r>
              <a:rPr lang="it-IT" sz="1600" dirty="0" err="1" smtClean="0"/>
              <a:t>photon</a:t>
            </a:r>
            <a:r>
              <a:rPr lang="it-IT" sz="1600" dirty="0" smtClean="0"/>
              <a:t> </a:t>
            </a:r>
            <a:r>
              <a:rPr lang="it-IT" sz="1600" dirty="0" err="1" smtClean="0"/>
              <a:t>detection</a:t>
            </a:r>
            <a:r>
              <a:rPr lang="it-IT" sz="1600" dirty="0" smtClean="0"/>
              <a:t> in ~1T </a:t>
            </a:r>
            <a:r>
              <a:rPr lang="it-IT" sz="1600" dirty="0" err="1" smtClean="0"/>
              <a:t>magnetic</a:t>
            </a:r>
            <a:r>
              <a:rPr lang="it-IT" sz="1600" dirty="0" smtClean="0"/>
              <a:t> </a:t>
            </a:r>
            <a:r>
              <a:rPr lang="it-IT" sz="1600" dirty="0" err="1" smtClean="0"/>
              <a:t>field</a:t>
            </a:r>
            <a:endParaRPr lang="it-IT" sz="1600" dirty="0" smtClean="0"/>
          </a:p>
          <a:p>
            <a:pPr>
              <a:lnSpc>
                <a:spcPct val="120000"/>
              </a:lnSpc>
            </a:pPr>
            <a:r>
              <a:rPr lang="it-IT" sz="1600" dirty="0"/>
              <a:t> </a:t>
            </a:r>
            <a:r>
              <a:rPr lang="it-IT" sz="1600" dirty="0" smtClean="0"/>
              <a:t>                    </a:t>
            </a:r>
            <a:r>
              <a:rPr lang="it-IT" sz="1600" dirty="0" err="1" smtClean="0"/>
              <a:t>Outside</a:t>
            </a:r>
            <a:r>
              <a:rPr lang="it-IT" sz="1600" dirty="0" smtClean="0"/>
              <a:t> </a:t>
            </a:r>
            <a:r>
              <a:rPr lang="it-IT" sz="1600" dirty="0" err="1" smtClean="0"/>
              <a:t>acceptance</a:t>
            </a:r>
            <a:r>
              <a:rPr lang="it-IT" sz="1600" dirty="0" smtClean="0"/>
              <a:t>, </a:t>
            </a:r>
            <a:r>
              <a:rPr lang="it-IT" sz="1600" dirty="0" err="1" smtClean="0"/>
              <a:t>reduced</a:t>
            </a:r>
            <a:r>
              <a:rPr lang="it-IT" sz="1600" dirty="0" smtClean="0"/>
              <a:t> </a:t>
            </a:r>
            <a:r>
              <a:rPr lang="it-IT" sz="1600" dirty="0" err="1" smtClean="0"/>
              <a:t>constraints</a:t>
            </a:r>
            <a:endParaRPr lang="it-IT" sz="1600" dirty="0" smtClean="0"/>
          </a:p>
          <a:p>
            <a:pPr>
              <a:lnSpc>
                <a:spcPct val="120000"/>
              </a:lnSpc>
            </a:pPr>
            <a:r>
              <a:rPr lang="it-IT" sz="1600" dirty="0"/>
              <a:t> </a:t>
            </a:r>
            <a:r>
              <a:rPr lang="it-IT" sz="1600" dirty="0" smtClean="0"/>
              <a:t>                        </a:t>
            </a:r>
            <a:r>
              <a:rPr lang="it-IT" sz="1600" dirty="0" smtClean="0">
                <a:sym typeface="Wingdings"/>
              </a:rPr>
              <a:t> best candidate for SiPM option</a:t>
            </a:r>
            <a:endParaRPr lang="it-IT" sz="1600" dirty="0" smtClean="0"/>
          </a:p>
        </p:txBody>
      </p:sp>
      <p:grpSp>
        <p:nvGrpSpPr>
          <p:cNvPr id="44" name="Group 43"/>
          <p:cNvGrpSpPr/>
          <p:nvPr/>
        </p:nvGrpSpPr>
        <p:grpSpPr>
          <a:xfrm>
            <a:off x="5552699" y="2992119"/>
            <a:ext cx="3481506" cy="2160000"/>
            <a:chOff x="5608433" y="3627119"/>
            <a:chExt cx="3481506" cy="2160000"/>
          </a:xfrm>
        </p:grpSpPr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8433" y="3627119"/>
              <a:ext cx="3481506" cy="216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7" name="Rounded Rectangle 36"/>
            <p:cNvSpPr/>
            <p:nvPr/>
          </p:nvSpPr>
          <p:spPr>
            <a:xfrm>
              <a:off x="7444740" y="3892550"/>
              <a:ext cx="685800" cy="1508760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6106509" y="5419013"/>
            <a:ext cx="2536739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Phase Space:</a:t>
            </a:r>
          </a:p>
          <a:p>
            <a:r>
              <a:rPr lang="it-IT" sz="1600" dirty="0" smtClean="0"/>
              <a:t>- Polar angle: 5-25 deg</a:t>
            </a:r>
          </a:p>
          <a:p>
            <a:pPr marL="92075" indent="-92075">
              <a:buFontTx/>
              <a:buChar char="-"/>
            </a:pPr>
            <a:r>
              <a:rPr lang="it-IT" sz="1600" dirty="0" smtClean="0"/>
              <a:t>Momentum: 3-60 GeV/c</a:t>
            </a:r>
          </a:p>
        </p:txBody>
      </p:sp>
      <p:sp>
        <p:nvSpPr>
          <p:cNvPr id="35" name="Rectangle 34"/>
          <p:cNvSpPr/>
          <p:nvPr/>
        </p:nvSpPr>
        <p:spPr>
          <a:xfrm>
            <a:off x="0" y="-1"/>
            <a:ext cx="9144000" cy="44611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1957736" y="-42760"/>
            <a:ext cx="5335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Dual Radiator RICH in EIC Hadron-</a:t>
            </a:r>
            <a:r>
              <a:rPr lang="en-US" sz="2400" dirty="0" err="1" smtClean="0">
                <a:solidFill>
                  <a:schemeClr val="bg1"/>
                </a:solidFill>
              </a:rPr>
              <a:t>endcap</a:t>
            </a:r>
            <a:endParaRPr lang="en-US" sz="2400" dirty="0">
              <a:solidFill>
                <a:schemeClr val="bg1"/>
              </a:solidFill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6702902" y="572467"/>
            <a:ext cx="1719899" cy="2190508"/>
            <a:chOff x="6869125" y="3404676"/>
            <a:chExt cx="1719899" cy="2190508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2860" y="3435184"/>
              <a:ext cx="1716164" cy="21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6869125" y="3404676"/>
              <a:ext cx="918514" cy="318924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r>
                <a:rPr lang="it-IT" sz="1600" dirty="0" smtClean="0">
                  <a:solidFill>
                    <a:schemeClr val="bg1"/>
                  </a:solidFill>
                </a:rPr>
                <a:t>ePHENIX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7293452" y="3665371"/>
              <a:ext cx="1113947" cy="1852780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3" name="Curved Connector 42"/>
          <p:cNvCxnSpPr>
            <a:stCxn id="42" idx="1"/>
          </p:cNvCxnSpPr>
          <p:nvPr/>
        </p:nvCxnSpPr>
        <p:spPr>
          <a:xfrm rot="10800000" flipV="1">
            <a:off x="5552699" y="1759551"/>
            <a:ext cx="1574530" cy="691547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urved Connector 30"/>
          <p:cNvCxnSpPr>
            <a:stCxn id="37" idx="0"/>
          </p:cNvCxnSpPr>
          <p:nvPr/>
        </p:nvCxnSpPr>
        <p:spPr>
          <a:xfrm rot="16200000" flipV="1">
            <a:off x="6239079" y="1764722"/>
            <a:ext cx="806450" cy="2179205"/>
          </a:xfrm>
          <a:prstGeom prst="curvedConnector2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6436080" y="4654599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JLEIC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439920" y="602975"/>
            <a:ext cx="970280" cy="2301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365951" y="505115"/>
            <a:ext cx="11359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Hit on detector</a:t>
            </a:r>
            <a:endParaRPr lang="en-US" sz="1200" dirty="0"/>
          </a:p>
        </p:txBody>
      </p:sp>
      <p:sp>
        <p:nvSpPr>
          <p:cNvPr id="26" name="Rectangle 25"/>
          <p:cNvSpPr/>
          <p:nvPr/>
        </p:nvSpPr>
        <p:spPr>
          <a:xfrm>
            <a:off x="4714616" y="779631"/>
            <a:ext cx="695585" cy="27700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704456" y="789791"/>
            <a:ext cx="11440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Photon impact </a:t>
            </a:r>
          </a:p>
          <a:p>
            <a:r>
              <a:rPr lang="en-US" sz="1200" dirty="0" smtClean="0"/>
              <a:t>      on mirror(s)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93864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74320" y="1003382"/>
            <a:ext cx="8656320" cy="239702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-1"/>
            <a:ext cx="9144000" cy="44611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095536" y="-42760"/>
            <a:ext cx="3044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</a:rPr>
              <a:t>dRICH</a:t>
            </a:r>
            <a:r>
              <a:rPr lang="en-US" sz="2400" dirty="0" smtClean="0">
                <a:solidFill>
                  <a:schemeClr val="bg1"/>
                </a:solidFill>
              </a:rPr>
              <a:t> Feasibility Study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00" y="891670"/>
            <a:ext cx="8255000" cy="2590020"/>
          </a:xfrm>
          <a:prstGeom prst="rect">
            <a:avLst/>
          </a:prstGeom>
        </p:spPr>
      </p:pic>
      <p:sp>
        <p:nvSpPr>
          <p:cNvPr id="47" name="Rectangle 46"/>
          <p:cNvSpPr/>
          <p:nvPr/>
        </p:nvSpPr>
        <p:spPr>
          <a:xfrm>
            <a:off x="193041" y="3410571"/>
            <a:ext cx="8950960" cy="2470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274320" y="4050232"/>
            <a:ext cx="8656320" cy="257685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5996" y="4050230"/>
            <a:ext cx="7718572" cy="2576854"/>
            <a:chOff x="715356" y="3826710"/>
            <a:chExt cx="7718572" cy="2576854"/>
          </a:xfrm>
        </p:grpSpPr>
        <p:grpSp>
          <p:nvGrpSpPr>
            <p:cNvPr id="35" name="Group 34"/>
            <p:cNvGrpSpPr/>
            <p:nvPr/>
          </p:nvGrpSpPr>
          <p:grpSpPr>
            <a:xfrm>
              <a:off x="715356" y="3826710"/>
              <a:ext cx="7718572" cy="2576854"/>
              <a:chOff x="-624421" y="3000141"/>
              <a:chExt cx="9671477" cy="3381187"/>
            </a:xfrm>
          </p:grpSpPr>
          <p:grpSp>
            <p:nvGrpSpPr>
              <p:cNvPr id="36" name="Group 35"/>
              <p:cNvGrpSpPr/>
              <p:nvPr/>
            </p:nvGrpSpPr>
            <p:grpSpPr>
              <a:xfrm>
                <a:off x="-624421" y="3000141"/>
                <a:ext cx="9671477" cy="3381187"/>
                <a:chOff x="-624421" y="2424077"/>
                <a:chExt cx="9671477" cy="3381187"/>
              </a:xfrm>
            </p:grpSpPr>
            <p:pic>
              <p:nvPicPr>
                <p:cNvPr id="39" name="Picture 38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0144" r="9486" b="-1"/>
                <a:stretch/>
              </p:blipFill>
              <p:spPr>
                <a:xfrm>
                  <a:off x="4505846" y="2424079"/>
                  <a:ext cx="4541210" cy="3381185"/>
                </a:xfrm>
                <a:prstGeom prst="rect">
                  <a:avLst/>
                </a:prstGeom>
              </p:spPr>
            </p:pic>
            <p:pic>
              <p:nvPicPr>
                <p:cNvPr id="40" name="Picture 39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0143" r="9395"/>
                <a:stretch/>
              </p:blipFill>
              <p:spPr>
                <a:xfrm>
                  <a:off x="-624421" y="2424077"/>
                  <a:ext cx="4545782" cy="3381186"/>
                </a:xfrm>
                <a:prstGeom prst="rect">
                  <a:avLst/>
                </a:prstGeom>
              </p:spPr>
            </p:pic>
            <p:sp>
              <p:nvSpPr>
                <p:cNvPr id="41" name="TextBox 40"/>
                <p:cNvSpPr txBox="1"/>
                <p:nvPr/>
              </p:nvSpPr>
              <p:spPr>
                <a:xfrm>
                  <a:off x="141933" y="2515373"/>
                  <a:ext cx="1876407" cy="40384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1400" b="1" dirty="0" err="1" smtClean="0">
                      <a:solidFill>
                        <a:srgbClr val="C00000"/>
                      </a:solidFill>
                    </a:rPr>
                    <a:t>Aerogel</a:t>
                  </a:r>
                  <a:r>
                    <a:rPr lang="it-IT" sz="1400" b="1" dirty="0" smtClean="0">
                      <a:solidFill>
                        <a:srgbClr val="C00000"/>
                      </a:solidFill>
                    </a:rPr>
                    <a:t>  SPE</a:t>
                  </a:r>
                  <a:endParaRPr lang="en-US" sz="1400" b="1" dirty="0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42" name="TextBox 41"/>
                <p:cNvSpPr txBox="1"/>
                <p:nvPr/>
              </p:nvSpPr>
              <p:spPr>
                <a:xfrm>
                  <a:off x="5198986" y="2502042"/>
                  <a:ext cx="1542414" cy="40384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1400" b="1" dirty="0" smtClean="0">
                      <a:solidFill>
                        <a:srgbClr val="C00000"/>
                      </a:solidFill>
                    </a:rPr>
                    <a:t>Gas  SPE</a:t>
                  </a:r>
                  <a:endParaRPr lang="en-US" sz="1400" b="1" dirty="0">
                    <a:solidFill>
                      <a:srgbClr val="C00000"/>
                    </a:solidFill>
                  </a:endParaRPr>
                </a:p>
              </p:txBody>
            </p:sp>
          </p:grpSp>
          <p:cxnSp>
            <p:nvCxnSpPr>
              <p:cNvPr id="37" name="Straight Connector 36"/>
              <p:cNvCxnSpPr/>
              <p:nvPr/>
            </p:nvCxnSpPr>
            <p:spPr>
              <a:xfrm>
                <a:off x="3829060" y="3717032"/>
                <a:ext cx="216024" cy="0"/>
              </a:xfrm>
              <a:prstGeom prst="line">
                <a:avLst/>
              </a:prstGeom>
              <a:ln w="12700">
                <a:solidFill>
                  <a:schemeClr val="accent4">
                    <a:lumMod val="60000"/>
                    <a:lumOff val="4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7997904" y="3717032"/>
                <a:ext cx="216024" cy="0"/>
              </a:xfrm>
              <a:prstGeom prst="line">
                <a:avLst/>
              </a:prstGeom>
              <a:ln w="12700">
                <a:solidFill>
                  <a:schemeClr val="accent4">
                    <a:lumMod val="60000"/>
                    <a:lumOff val="4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3" name="TextBox 42"/>
            <p:cNvSpPr txBox="1"/>
            <p:nvPr/>
          </p:nvSpPr>
          <p:spPr>
            <a:xfrm>
              <a:off x="1402080" y="5120640"/>
              <a:ext cx="22493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FF0000"/>
                  </a:solidFill>
                </a:rPr>
                <a:t>Refractive index / UV filters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44" name="Straight Arrow Connector 43"/>
            <p:cNvCxnSpPr/>
            <p:nvPr/>
          </p:nvCxnSpPr>
          <p:spPr>
            <a:xfrm flipV="1">
              <a:off x="3127198" y="4826000"/>
              <a:ext cx="0" cy="29464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5889230" y="4914463"/>
              <a:ext cx="22493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FF0000"/>
                  </a:solidFill>
                </a:rPr>
                <a:t>Gap length / Sensor surface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46" name="Straight Arrow Connector 45"/>
            <p:cNvCxnSpPr/>
            <p:nvPr/>
          </p:nvCxnSpPr>
          <p:spPr>
            <a:xfrm flipV="1">
              <a:off x="6230522" y="5258674"/>
              <a:ext cx="0" cy="294640"/>
            </a:xfrm>
            <a:prstGeom prst="straightConnector1">
              <a:avLst/>
            </a:prstGeom>
            <a:ln>
              <a:headEnd type="arrow"/>
              <a:tailEnd type="non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357160" y="3464646"/>
            <a:ext cx="8349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Studied with full Geant4 simulation, </a:t>
            </a:r>
            <a:r>
              <a:rPr lang="en-US" sz="1400" b="1" dirty="0"/>
              <a:t>with Bayesian      </a:t>
            </a:r>
            <a:r>
              <a:rPr lang="en-US" sz="1400" b="1" dirty="0" smtClean="0"/>
              <a:t>        </a:t>
            </a:r>
            <a:r>
              <a:rPr lang="nb-NO" sz="1400" b="1" dirty="0" smtClean="0"/>
              <a:t>L</a:t>
            </a:r>
            <a:r>
              <a:rPr lang="nb-NO" sz="1400" b="1" dirty="0"/>
              <a:t>. </a:t>
            </a:r>
            <a:r>
              <a:rPr lang="nb-NO" sz="1400" b="1" dirty="0" err="1"/>
              <a:t>Barion</a:t>
            </a:r>
            <a:r>
              <a:rPr lang="nb-NO" sz="1400" b="1" dirty="0"/>
              <a:t> et al., JINST 15 (2020) 02, </a:t>
            </a:r>
            <a:r>
              <a:rPr lang="nb-NO" sz="1400" b="1" dirty="0" smtClean="0"/>
              <a:t>C02040 </a:t>
            </a:r>
            <a:endParaRPr lang="nb-NO" sz="1400" b="1" dirty="0"/>
          </a:p>
          <a:p>
            <a:r>
              <a:rPr lang="en-US" sz="1400" b="1" dirty="0" smtClean="0"/>
              <a:t>optimization and analytic parameterizations                          </a:t>
            </a:r>
            <a:r>
              <a:rPr lang="is-IS" sz="1400" b="1" dirty="0" smtClean="0"/>
              <a:t>E</a:t>
            </a:r>
            <a:r>
              <a:rPr lang="is-IS" sz="1400" b="1" dirty="0"/>
              <a:t>. Cisbani et al., JINST 15 (2020) 05, </a:t>
            </a:r>
            <a:r>
              <a:rPr lang="is-IS" sz="1400" b="1" dirty="0" smtClean="0"/>
              <a:t>P05009 </a:t>
            </a:r>
            <a:endParaRPr lang="is-IS" sz="1400" b="1" dirty="0"/>
          </a:p>
        </p:txBody>
      </p:sp>
      <p:sp>
        <p:nvSpPr>
          <p:cNvPr id="49" name="Rectangle 48"/>
          <p:cNvSpPr/>
          <p:nvPr/>
        </p:nvSpPr>
        <p:spPr>
          <a:xfrm>
            <a:off x="81280" y="756352"/>
            <a:ext cx="8950960" cy="2470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644236" y="449385"/>
            <a:ext cx="66095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Compact and cost-effective solution for continuous momentum coverage (3-60 GeV/c)</a:t>
            </a:r>
          </a:p>
          <a:p>
            <a:r>
              <a:rPr lang="en-US" sz="1400" b="1" dirty="0" smtClean="0"/>
              <a:t>Strong interest in the </a:t>
            </a:r>
            <a:r>
              <a:rPr lang="en-US" sz="1400" b="1" dirty="0" err="1" smtClean="0"/>
              <a:t>dRICH</a:t>
            </a:r>
            <a:r>
              <a:rPr lang="en-US" sz="1400" b="1" dirty="0" smtClean="0"/>
              <a:t> electron-pion separation capability</a:t>
            </a:r>
            <a:endParaRPr lang="en-US" sz="14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1412240" y="1084143"/>
            <a:ext cx="4285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e</a:t>
            </a:r>
            <a:r>
              <a:rPr lang="en-US" sz="1400" b="1" dirty="0" smtClean="0">
                <a:solidFill>
                  <a:srgbClr val="FF0000"/>
                </a:solidFill>
              </a:rPr>
              <a:t>-</a:t>
            </a:r>
            <a:r>
              <a:rPr lang="en-US" sz="1400" b="1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p</a:t>
            </a:r>
            <a:endParaRPr lang="en-US" sz="1400" b="1" dirty="0">
              <a:solidFill>
                <a:srgbClr val="FF0000"/>
              </a:solidFill>
              <a:latin typeface="Symbol" charset="2"/>
              <a:cs typeface="Symbol" charset="2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279732" y="1063823"/>
            <a:ext cx="4796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p-</a:t>
            </a:r>
            <a:r>
              <a:rPr lang="en-US" sz="1400" b="1" dirty="0" smtClean="0">
                <a:solidFill>
                  <a:srgbClr val="FF0000"/>
                </a:solidFill>
                <a:latin typeface="+mj-lt"/>
                <a:cs typeface="Symbol" charset="2"/>
              </a:rPr>
              <a:t>k</a:t>
            </a:r>
            <a:endParaRPr lang="en-US" sz="1400" b="1" dirty="0">
              <a:solidFill>
                <a:srgbClr val="FF0000"/>
              </a:solidFill>
              <a:latin typeface="Symbol" charset="2"/>
              <a:cs typeface="Symbol" charset="2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253738" y="1084143"/>
            <a:ext cx="4283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p-k</a:t>
            </a:r>
            <a:endParaRPr lang="en-US" sz="1400" b="1" dirty="0">
              <a:solidFill>
                <a:srgbClr val="FF0000"/>
              </a:solidFill>
              <a:latin typeface="Symbol" charset="2"/>
              <a:cs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382035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26" y="509624"/>
            <a:ext cx="8835081" cy="39627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823" y="526737"/>
            <a:ext cx="6318281" cy="394560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-1"/>
            <a:ext cx="9144000" cy="44611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483853" y="-42760"/>
            <a:ext cx="22677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</a:rPr>
              <a:t>dRICH</a:t>
            </a:r>
            <a:r>
              <a:rPr lang="en-US" sz="2400" dirty="0" smtClean="0">
                <a:solidFill>
                  <a:schemeClr val="bg1"/>
                </a:solidFill>
              </a:rPr>
              <a:t> Prototype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8878" y="620316"/>
            <a:ext cx="28406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FFFF"/>
                </a:solidFill>
              </a:rPr>
              <a:t>Dual radiator imaging</a:t>
            </a:r>
          </a:p>
          <a:p>
            <a:r>
              <a:rPr lang="en-US" sz="1600" dirty="0" smtClean="0">
                <a:solidFill>
                  <a:srgbClr val="FFFFFF"/>
                </a:solidFill>
              </a:rPr>
              <a:t>Pressure vessel for gas &amp; n tune</a:t>
            </a:r>
          </a:p>
          <a:p>
            <a:r>
              <a:rPr lang="en-US" sz="1600" dirty="0" smtClean="0">
                <a:solidFill>
                  <a:srgbClr val="FFFFFF"/>
                </a:solidFill>
              </a:rPr>
              <a:t>Sensor &amp; readout friendly</a:t>
            </a:r>
          </a:p>
        </p:txBody>
      </p:sp>
      <p:sp>
        <p:nvSpPr>
          <p:cNvPr id="7" name="Rectangle 6"/>
          <p:cNvSpPr/>
          <p:nvPr/>
        </p:nvSpPr>
        <p:spPr>
          <a:xfrm>
            <a:off x="8986107" y="509624"/>
            <a:ext cx="157893" cy="448535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026" y="2682240"/>
            <a:ext cx="2517875" cy="179010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45762" y="2403472"/>
            <a:ext cx="11392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FFFF"/>
                </a:solidFill>
              </a:rPr>
              <a:t>4 x H13700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5990" y="4552482"/>
            <a:ext cx="2422570" cy="223156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60348" y="4552482"/>
            <a:ext cx="2466637" cy="223156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7970" y="4549792"/>
            <a:ext cx="2429918" cy="2210462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623537" y="4559479"/>
            <a:ext cx="809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solidFill>
                  <a:srgbClr val="FF0000"/>
                </a:solidFill>
              </a:rPr>
              <a:t>Kaon</a:t>
            </a:r>
            <a:endParaRPr lang="en-US" sz="1400" b="1" dirty="0" smtClean="0">
              <a:solidFill>
                <a:srgbClr val="FF0000"/>
              </a:solidFill>
            </a:endParaRPr>
          </a:p>
          <a:p>
            <a:r>
              <a:rPr lang="en-US" sz="1400" b="1" dirty="0" smtClean="0">
                <a:solidFill>
                  <a:srgbClr val="FF0000"/>
                </a:solidFill>
              </a:rPr>
              <a:t>4 </a:t>
            </a:r>
            <a:r>
              <a:rPr lang="en-US" sz="1200" b="1" dirty="0" smtClean="0">
                <a:solidFill>
                  <a:srgbClr val="FF0000"/>
                </a:solidFill>
              </a:rPr>
              <a:t>GeV/c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508978" y="4539903"/>
            <a:ext cx="961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solidFill>
                  <a:srgbClr val="FF0000"/>
                </a:solidFill>
              </a:rPr>
              <a:t>Kaon</a:t>
            </a:r>
            <a:endParaRPr lang="en-US" sz="1400" b="1" dirty="0" smtClean="0">
              <a:solidFill>
                <a:srgbClr val="FF0000"/>
              </a:solidFill>
            </a:endParaRPr>
          </a:p>
          <a:p>
            <a:r>
              <a:rPr lang="en-US" sz="1400" b="1" dirty="0" smtClean="0">
                <a:solidFill>
                  <a:srgbClr val="FF0000"/>
                </a:solidFill>
              </a:rPr>
              <a:t>15 </a:t>
            </a:r>
            <a:r>
              <a:rPr lang="en-US" sz="1200" b="1" dirty="0" smtClean="0">
                <a:solidFill>
                  <a:srgbClr val="FF0000"/>
                </a:solidFill>
              </a:rPr>
              <a:t>GeV/c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522720" y="4539903"/>
            <a:ext cx="10363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solidFill>
                  <a:srgbClr val="FF0000"/>
                </a:solidFill>
              </a:rPr>
              <a:t>Kaon</a:t>
            </a:r>
            <a:endParaRPr lang="en-US" sz="1400" b="1" dirty="0" smtClean="0">
              <a:solidFill>
                <a:srgbClr val="FF0000"/>
              </a:solidFill>
            </a:endParaRPr>
          </a:p>
          <a:p>
            <a:r>
              <a:rPr lang="en-US" sz="1400" b="1" dirty="0" smtClean="0">
                <a:solidFill>
                  <a:srgbClr val="FF0000"/>
                </a:solidFill>
              </a:rPr>
              <a:t>25 </a:t>
            </a:r>
            <a:r>
              <a:rPr lang="en-US" sz="1200" b="1" dirty="0" smtClean="0">
                <a:solidFill>
                  <a:srgbClr val="FF0000"/>
                </a:solidFill>
              </a:rPr>
              <a:t>GeV/c</a:t>
            </a:r>
          </a:p>
        </p:txBody>
      </p:sp>
    </p:spTree>
    <p:extLst>
      <p:ext uri="{BB962C8B-B14F-4D97-AF65-F5344CB8AC3E}">
        <p14:creationId xmlns:p14="http://schemas.microsoft.com/office/powerpoint/2010/main" val="216865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3238" y="3920670"/>
            <a:ext cx="4168603" cy="270044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-1"/>
            <a:ext cx="9144000" cy="44611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636496" y="-42760"/>
            <a:ext cx="1962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SiPM </a:t>
            </a:r>
            <a:r>
              <a:rPr lang="en-US" sz="2400" dirty="0" smtClean="0">
                <a:solidFill>
                  <a:schemeClr val="bg1"/>
                </a:solidFill>
              </a:rPr>
              <a:t>Program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365751" y="640080"/>
            <a:ext cx="1554729" cy="2235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7162112" y="4762968"/>
            <a:ext cx="2700447" cy="101585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34" y="3920671"/>
            <a:ext cx="3587358" cy="27004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5234" y="677804"/>
            <a:ext cx="4492511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SiPM: </a:t>
            </a:r>
            <a:r>
              <a:rPr lang="en-US" sz="1400" dirty="0" smtClean="0"/>
              <a:t>   sampled for vendor, type and dose (at groups of 4)</a:t>
            </a:r>
          </a:p>
          <a:p>
            <a:r>
              <a:rPr lang="en-US" sz="1400" dirty="0" smtClean="0"/>
              <a:t>               organized in 8 x 4 matrices for </a:t>
            </a:r>
            <a:r>
              <a:rPr lang="en-US" sz="1400" dirty="0" smtClean="0"/>
              <a:t>imaging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             to be irradiated up to 10</a:t>
            </a:r>
            <a:r>
              <a:rPr lang="en-US" sz="1400" baseline="30000" dirty="0" smtClean="0"/>
              <a:t>11</a:t>
            </a:r>
            <a:r>
              <a:rPr lang="en-US" sz="1400" dirty="0" smtClean="0"/>
              <a:t> </a:t>
            </a:r>
            <a:r>
              <a:rPr lang="en-US" sz="1400" dirty="0" err="1" smtClean="0"/>
              <a:t>n</a:t>
            </a:r>
            <a:r>
              <a:rPr lang="en-US" sz="1400" baseline="-25000" dirty="0" err="1" smtClean="0"/>
              <a:t>eq</a:t>
            </a:r>
            <a:r>
              <a:rPr lang="en-US" sz="1400" dirty="0" smtClean="0"/>
              <a:t>/cm</a:t>
            </a:r>
            <a:r>
              <a:rPr lang="en-US" sz="1400" baseline="30000" dirty="0" smtClean="0"/>
              <a:t>2</a:t>
            </a:r>
            <a:endParaRPr lang="en-US" sz="1400" baseline="30000" dirty="0" smtClean="0"/>
          </a:p>
          <a:p>
            <a:r>
              <a:rPr lang="en-US" sz="1400" dirty="0"/>
              <a:t> </a:t>
            </a:r>
            <a:r>
              <a:rPr lang="en-US" sz="1400" dirty="0" smtClean="0"/>
              <a:t>      </a:t>
            </a:r>
          </a:p>
          <a:p>
            <a:r>
              <a:rPr lang="en-US" sz="1400" b="1" dirty="0" smtClean="0"/>
              <a:t>ALCOR:    </a:t>
            </a:r>
            <a:r>
              <a:rPr lang="en-US" sz="1400" dirty="0" smtClean="0"/>
              <a:t>ASICS </a:t>
            </a:r>
            <a:r>
              <a:rPr lang="en-US" sz="1400" dirty="0" smtClean="0"/>
              <a:t>under </a:t>
            </a:r>
            <a:r>
              <a:rPr lang="en-US" sz="1400" dirty="0"/>
              <a:t>development at INFN: </a:t>
            </a:r>
          </a:p>
          <a:p>
            <a:r>
              <a:rPr lang="en-US" sz="1400" dirty="0"/>
              <a:t>                 </a:t>
            </a:r>
            <a:r>
              <a:rPr lang="en-US" sz="1400" dirty="0" err="1" smtClean="0"/>
              <a:t>ToT</a:t>
            </a:r>
            <a:r>
              <a:rPr lang="en-US" sz="1400" dirty="0" smtClean="0"/>
              <a:t> </a:t>
            </a:r>
            <a:r>
              <a:rPr lang="en-US" sz="1400" dirty="0"/>
              <a:t>architecture for cryogenic application</a:t>
            </a:r>
          </a:p>
          <a:p>
            <a:r>
              <a:rPr lang="en-US" sz="1400" dirty="0"/>
              <a:t>                </a:t>
            </a:r>
            <a:r>
              <a:rPr lang="en-US" sz="1400" dirty="0" smtClean="0"/>
              <a:t> 32 </a:t>
            </a:r>
            <a:r>
              <a:rPr lang="en-US" sz="1400" dirty="0"/>
              <a:t>channels, 50 </a:t>
            </a:r>
            <a:r>
              <a:rPr lang="en-US" sz="1400" dirty="0" err="1"/>
              <a:t>ps</a:t>
            </a:r>
            <a:r>
              <a:rPr lang="en-US" sz="1400" dirty="0"/>
              <a:t> TDC, &gt;500 kHz/</a:t>
            </a:r>
            <a:r>
              <a:rPr lang="en-US" sz="1400" dirty="0" smtClean="0"/>
              <a:t>channel</a:t>
            </a:r>
            <a:endParaRPr lang="en-US" sz="1400" dirty="0"/>
          </a:p>
          <a:p>
            <a:endParaRPr lang="en-US" sz="1400" dirty="0" smtClean="0"/>
          </a:p>
          <a:p>
            <a:r>
              <a:rPr lang="en-US" sz="1400" b="1" dirty="0" smtClean="0"/>
              <a:t>Readout:  </a:t>
            </a:r>
            <a:r>
              <a:rPr lang="en-US" sz="1400" dirty="0"/>
              <a:t>bias distributors and signal pre-conditioning </a:t>
            </a:r>
          </a:p>
          <a:p>
            <a:r>
              <a:rPr lang="en-US" sz="1400" dirty="0"/>
              <a:t>                   </a:t>
            </a:r>
            <a:r>
              <a:rPr lang="en-US" sz="1400" dirty="0" smtClean="0"/>
              <a:t>compatible </a:t>
            </a:r>
            <a:r>
              <a:rPr lang="en-US" sz="1400" dirty="0"/>
              <a:t>with temperature </a:t>
            </a:r>
            <a:r>
              <a:rPr lang="en-US" sz="1400" dirty="0" smtClean="0"/>
              <a:t>treatments,</a:t>
            </a:r>
            <a:endParaRPr lang="en-US" sz="1400" dirty="0"/>
          </a:p>
          <a:p>
            <a:r>
              <a:rPr lang="en-US" sz="1400" dirty="0"/>
              <a:t>                   </a:t>
            </a:r>
            <a:r>
              <a:rPr lang="en-US" sz="1400" dirty="0" smtClean="0"/>
              <a:t>laboratory characterization, and firefly 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                 high-data rate DAQ</a:t>
            </a:r>
            <a:endParaRPr lang="en-US" sz="14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2081" y="762000"/>
            <a:ext cx="4058181" cy="26847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63238" y="3596640"/>
            <a:ext cx="27109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Imaging test with </a:t>
            </a:r>
            <a:r>
              <a:rPr lang="en-US" sz="1400" dirty="0" err="1" smtClean="0"/>
              <a:t>dRICH</a:t>
            </a:r>
            <a:r>
              <a:rPr lang="en-US" sz="1400" dirty="0" smtClean="0"/>
              <a:t> prototype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105234" y="3595151"/>
            <a:ext cx="23647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Readout test with ALCOR chip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4953025" y="464949"/>
            <a:ext cx="22029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Laboratory characterization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09830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23019</TotalTime>
  <Words>330</Words>
  <Application>Microsoft Macintosh PowerPoint</Application>
  <PresentationFormat>On-screen Show (4:3)</PresentationFormat>
  <Paragraphs>55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Default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psTOF Self-Determined Start Time Study</dc:title>
  <dc:creator>Mickey Chiu</dc:creator>
  <cp:lastModifiedBy>Marco Contalbrigo</cp:lastModifiedBy>
  <cp:revision>919</cp:revision>
  <dcterms:created xsi:type="dcterms:W3CDTF">2017-01-16T16:17:30Z</dcterms:created>
  <dcterms:modified xsi:type="dcterms:W3CDTF">2020-10-09T16:14:38Z</dcterms:modified>
</cp:coreProperties>
</file>