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931" r:id="rId2"/>
    <p:sldId id="1017" r:id="rId3"/>
    <p:sldId id="1019" r:id="rId4"/>
    <p:sldId id="1018" r:id="rId5"/>
    <p:sldId id="1021" r:id="rId6"/>
    <p:sldId id="1015" r:id="rId7"/>
    <p:sldId id="1022" r:id="rId8"/>
    <p:sldId id="930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F701"/>
    <a:srgbClr val="E424EA"/>
    <a:srgbClr val="FCBA78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43" autoAdjust="0"/>
    <p:restoredTop sz="98088" autoAdjust="0"/>
  </p:normalViewPr>
  <p:slideViewPr>
    <p:cSldViewPr snapToGrid="0" snapToObjects="1">
      <p:cViewPr varScale="1">
        <p:scale>
          <a:sx n="128" d="100"/>
          <a:sy n="128" d="100"/>
        </p:scale>
        <p:origin x="22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11/20/23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20/11/23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20/11/23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20/11/23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20/11/23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20/11/23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20/11/23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20/11/23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20/11/23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20/11/23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20/11/23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20/11/23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20/11/23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152826C-C80B-CF4D-944D-8530D880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7" y="1341534"/>
            <a:ext cx="5699077" cy="3307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67" y="4836909"/>
            <a:ext cx="5654828" cy="1291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b="1" dirty="0" err="1"/>
              <a:t>dRICH</a:t>
            </a:r>
            <a:r>
              <a:rPr lang="it-IT" sz="1600" b="1" dirty="0"/>
              <a:t>:  </a:t>
            </a:r>
            <a:r>
              <a:rPr lang="it-IT" sz="1600" b="1" dirty="0" err="1"/>
              <a:t>effective</a:t>
            </a:r>
            <a:r>
              <a:rPr lang="it-IT" sz="1600" b="1" dirty="0"/>
              <a:t> </a:t>
            </a:r>
            <a:r>
              <a:rPr lang="it-IT" sz="1600" b="1" dirty="0" err="1"/>
              <a:t>solution</a:t>
            </a:r>
            <a:r>
              <a:rPr lang="it-IT" sz="1600" b="1" dirty="0"/>
              <a:t> for </a:t>
            </a:r>
            <a:r>
              <a:rPr lang="it-IT" sz="1600" b="1" dirty="0" err="1"/>
              <a:t>ePIC</a:t>
            </a:r>
            <a:r>
              <a:rPr lang="it-IT" sz="1600" b="1" dirty="0"/>
              <a:t> detector</a:t>
            </a:r>
          </a:p>
          <a:p>
            <a:pPr>
              <a:lnSpc>
                <a:spcPct val="120000"/>
              </a:lnSpc>
            </a:pPr>
            <a:endParaRPr lang="it-IT" sz="800" b="1" dirty="0"/>
          </a:p>
          <a:p>
            <a:pPr>
              <a:lnSpc>
                <a:spcPct val="120000"/>
              </a:lnSpc>
            </a:pPr>
            <a:r>
              <a:rPr lang="it-IT" sz="1600" b="1" dirty="0">
                <a:solidFill>
                  <a:srgbClr val="C00000"/>
                </a:solidFill>
              </a:rPr>
              <a:t>Two </a:t>
            </a:r>
            <a:r>
              <a:rPr lang="it-IT" sz="1600" b="1" dirty="0" err="1">
                <a:solidFill>
                  <a:srgbClr val="C00000"/>
                </a:solidFill>
              </a:rPr>
              <a:t>radiators</a:t>
            </a:r>
            <a:r>
              <a:rPr lang="it-IT" sz="1600" dirty="0"/>
              <a:t>:   Aerogel (n</a:t>
            </a:r>
            <a:r>
              <a:rPr lang="it-IT" sz="1600" baseline="-25000" dirty="0"/>
              <a:t>AERO</a:t>
            </a:r>
            <a:r>
              <a:rPr lang="it-IT" sz="1600" dirty="0"/>
              <a:t>~1.02) +  Gas (n</a:t>
            </a:r>
            <a:r>
              <a:rPr lang="it-IT" sz="1600" baseline="-25000" dirty="0"/>
              <a:t>C2F6 </a:t>
            </a:r>
            <a:r>
              <a:rPr lang="it-IT" sz="1600" dirty="0"/>
              <a:t>~</a:t>
            </a:r>
            <a:r>
              <a:rPr lang="it-IT" sz="1600" baseline="-25000" dirty="0"/>
              <a:t> </a:t>
            </a:r>
            <a:r>
              <a:rPr lang="it-IT" sz="1600" dirty="0"/>
              <a:t>1.0008)</a:t>
            </a:r>
          </a:p>
          <a:p>
            <a:pPr>
              <a:lnSpc>
                <a:spcPct val="120000"/>
              </a:lnSpc>
            </a:pPr>
            <a:endParaRPr lang="it-IT" sz="800" dirty="0"/>
          </a:p>
          <a:p>
            <a:pPr>
              <a:lnSpc>
                <a:spcPct val="120000"/>
              </a:lnSpc>
            </a:pPr>
            <a:r>
              <a:rPr lang="it-IT" sz="1600" b="1" dirty="0" err="1">
                <a:solidFill>
                  <a:srgbClr val="C00000"/>
                </a:solidFill>
              </a:rPr>
              <a:t>SiPM</a:t>
            </a:r>
            <a:r>
              <a:rPr lang="it-IT" sz="1600" b="1" dirty="0">
                <a:solidFill>
                  <a:srgbClr val="C00000"/>
                </a:solidFill>
              </a:rPr>
              <a:t> Detector</a:t>
            </a:r>
            <a:r>
              <a:rPr lang="it-IT" sz="1600" dirty="0"/>
              <a:t>:    0.5 m</a:t>
            </a:r>
            <a:r>
              <a:rPr lang="it-IT" sz="1600" baseline="30000" dirty="0"/>
              <a:t>2</a:t>
            </a:r>
            <a:r>
              <a:rPr lang="it-IT" sz="1600" dirty="0"/>
              <a:t>/</a:t>
            </a:r>
            <a:r>
              <a:rPr lang="it-IT" sz="1600" dirty="0" err="1"/>
              <a:t>sector</a:t>
            </a:r>
            <a:r>
              <a:rPr lang="it-IT" sz="1600" dirty="0"/>
              <a:t> , 3x3 mm</a:t>
            </a:r>
            <a:r>
              <a:rPr lang="it-IT" sz="1600" baseline="30000" dirty="0"/>
              <a:t>2</a:t>
            </a:r>
            <a:r>
              <a:rPr lang="it-IT" sz="1600" dirty="0"/>
              <a:t> pixel                                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4457" y="5649477"/>
            <a:ext cx="253673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/>
              <a:t>Phase Space:</a:t>
            </a:r>
          </a:p>
          <a:p>
            <a:r>
              <a:rPr lang="it-IT" sz="1600" dirty="0"/>
              <a:t>- Polar angle: 5-25 deg</a:t>
            </a:r>
          </a:p>
          <a:p>
            <a:pPr marL="92075" indent="-92075">
              <a:buFontTx/>
              <a:buChar char="-"/>
            </a:pPr>
            <a:r>
              <a:rPr lang="it-IT" sz="1600" dirty="0"/>
              <a:t>Momentum: 3-60 GeV/c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CD334D5-771A-DE4E-B3A2-1CA3910BACE3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5A285F-F999-5545-93F0-C7FF5D9B6433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063C02-57E4-FC4F-AADB-A25A66C12BBB}"/>
              </a:ext>
            </a:extLst>
          </p:cNvPr>
          <p:cNvSpPr/>
          <p:nvPr/>
        </p:nvSpPr>
        <p:spPr>
          <a:xfrm>
            <a:off x="2821213" y="-31773"/>
            <a:ext cx="33559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Dual Radiator RICH @ EIC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F0CFD7-E3EC-1946-85FB-6A4B5F68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C47C09-689E-A24F-8288-318C37C17259}"/>
              </a:ext>
            </a:extLst>
          </p:cNvPr>
          <p:cNvSpPr txBox="1"/>
          <p:nvPr/>
        </p:nvSpPr>
        <p:spPr>
          <a:xfrm>
            <a:off x="168458" y="623327"/>
            <a:ext cx="5257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C00000"/>
                </a:solidFill>
              </a:rPr>
              <a:t>Two main</a:t>
            </a:r>
            <a:r>
              <a:rPr lang="en-IT" sz="1600" b="1" dirty="0"/>
              <a:t>          :   cover w</a:t>
            </a:r>
            <a:r>
              <a:rPr lang="en-GB" sz="1600" b="1" dirty="0" err="1"/>
              <a:t>i</a:t>
            </a:r>
            <a:r>
              <a:rPr lang="en-IT" sz="1600" b="1" dirty="0"/>
              <a:t>de momentum range  3 - 60 GeV/c</a:t>
            </a:r>
          </a:p>
          <a:p>
            <a:r>
              <a:rPr lang="en-IT" sz="1600" b="1" dirty="0">
                <a:solidFill>
                  <a:srgbClr val="C00000"/>
                </a:solidFill>
              </a:rPr>
              <a:t>challenges</a:t>
            </a:r>
            <a:r>
              <a:rPr lang="en-IT" sz="1600" b="1" dirty="0"/>
              <a:t>             work in high (~ 1T) magnetic field</a:t>
            </a:r>
          </a:p>
        </p:txBody>
      </p:sp>
      <p:sp>
        <p:nvSpPr>
          <p:cNvPr id="4" name="Rectangle 3"/>
          <p:cNvSpPr/>
          <p:nvPr/>
        </p:nvSpPr>
        <p:spPr>
          <a:xfrm>
            <a:off x="5762232" y="1298260"/>
            <a:ext cx="905264" cy="3351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03AA7DF-A556-A447-B0A0-177D2F6CD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629" y="3036544"/>
            <a:ext cx="2717800" cy="25400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E690EC60-5491-C147-B189-9E0822F12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82" y="484286"/>
            <a:ext cx="2717800" cy="2527300"/>
          </a:xfrm>
          <a:prstGeom prst="rect">
            <a:avLst/>
          </a:prstGeom>
        </p:spPr>
      </p:pic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054A085F-5C7D-E066-6FFC-811774B4BA43}"/>
              </a:ext>
            </a:extLst>
          </p:cNvPr>
          <p:cNvSpPr txBox="1">
            <a:spLocks noGrp="1"/>
          </p:cNvSpPr>
          <p:nvPr/>
        </p:nvSpPr>
        <p:spPr>
          <a:xfrm>
            <a:off x="6633408" y="6550863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36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CD334D5-771A-DE4E-B3A2-1CA3910BACE3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5A285F-F999-5545-93F0-C7FF5D9B6433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063C02-57E4-FC4F-AADB-A25A66C12BBB}"/>
              </a:ext>
            </a:extLst>
          </p:cNvPr>
          <p:cNvSpPr/>
          <p:nvPr/>
        </p:nvSpPr>
        <p:spPr>
          <a:xfrm>
            <a:off x="2652616" y="-31773"/>
            <a:ext cx="369312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Prototype - MAPMTs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F0CFD7-E3EC-1946-85FB-6A4B5F68B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054A085F-5C7D-E066-6FFC-811774B4BA43}"/>
              </a:ext>
            </a:extLst>
          </p:cNvPr>
          <p:cNvSpPr txBox="1">
            <a:spLocks noGrp="1"/>
          </p:cNvSpPr>
          <p:nvPr/>
        </p:nvSpPr>
        <p:spPr>
          <a:xfrm>
            <a:off x="6633408" y="6550863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A7BE2C-F23F-6BFE-D888-8CBC8DEB5B29}"/>
              </a:ext>
            </a:extLst>
          </p:cNvPr>
          <p:cNvSpPr/>
          <p:nvPr/>
        </p:nvSpPr>
        <p:spPr>
          <a:xfrm>
            <a:off x="5094083" y="1808143"/>
            <a:ext cx="3672925" cy="43915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pic>
        <p:nvPicPr>
          <p:cNvPr id="8" name="Picture 7" descr="rings.jpg">
            <a:extLst>
              <a:ext uri="{FF2B5EF4-FFF2-40B4-BE49-F238E27FC236}">
                <a16:creationId xmlns:a16="http://schemas.microsoft.com/office/drawing/2014/main" id="{65A1B3AE-AE95-0994-DACF-0FB72AE62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82" y="2389239"/>
            <a:ext cx="3197113" cy="31630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2E43B7-A0DF-6F03-2FBC-FFE38914711C}"/>
              </a:ext>
            </a:extLst>
          </p:cNvPr>
          <p:cNvSpPr txBox="1"/>
          <p:nvPr/>
        </p:nvSpPr>
        <p:spPr>
          <a:xfrm>
            <a:off x="1152255" y="453979"/>
            <a:ext cx="75729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Operative prototype commissioned. D</a:t>
            </a:r>
            <a:r>
              <a:rPr lang="en-IT" sz="1500" dirty="0"/>
              <a:t>ouble ring imaging achieved. Performance in line </a:t>
            </a:r>
          </a:p>
          <a:p>
            <a:r>
              <a:rPr lang="en-IT" sz="1500" dirty="0"/>
              <a:t>with expectations except for aerogel single-photon angular resolution (worse by a factor ~ 1.5)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7B9962-829A-4B44-02B3-ECC32C4A7563}"/>
              </a:ext>
            </a:extLst>
          </p:cNvPr>
          <p:cNvSpPr txBox="1"/>
          <p:nvPr/>
        </p:nvSpPr>
        <p:spPr>
          <a:xfrm>
            <a:off x="5564209" y="5581162"/>
            <a:ext cx="2237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100" dirty="0"/>
              <a:t>Gas ring coverage: 60%</a:t>
            </a:r>
          </a:p>
          <a:p>
            <a:r>
              <a:rPr lang="en-IT" sz="1100" dirty="0"/>
              <a:t>Aerogel ring coverage: 40 %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9D065-AF22-67DE-7CD9-1AE979944E0A}"/>
              </a:ext>
            </a:extLst>
          </p:cNvPr>
          <p:cNvSpPr txBox="1"/>
          <p:nvPr/>
        </p:nvSpPr>
        <p:spPr>
          <a:xfrm>
            <a:off x="5564209" y="1894968"/>
            <a:ext cx="29756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100" dirty="0"/>
              <a:t>Reference readout from CLAS12 RICH:</a:t>
            </a:r>
          </a:p>
          <a:p>
            <a:r>
              <a:rPr lang="en-IT" sz="1100" dirty="0"/>
              <a:t>H13700 MA-PMTs + ALCOR3 ToT chip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240937-CCAA-49ED-639F-082A2FE82546}"/>
              </a:ext>
            </a:extLst>
          </p:cNvPr>
          <p:cNvSpPr/>
          <p:nvPr/>
        </p:nvSpPr>
        <p:spPr>
          <a:xfrm>
            <a:off x="5074676" y="1783315"/>
            <a:ext cx="3692332" cy="4421731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52B96A-10E1-F7A8-B6AA-9727B212D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30" y="1065632"/>
            <a:ext cx="4453783" cy="5260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F1D4DE-1345-0309-C3C4-929490F879A7}"/>
              </a:ext>
            </a:extLst>
          </p:cNvPr>
          <p:cNvSpPr txBox="1"/>
          <p:nvPr/>
        </p:nvSpPr>
        <p:spPr>
          <a:xfrm>
            <a:off x="5435031" y="1035986"/>
            <a:ext cx="3165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C00000"/>
                </a:solidFill>
              </a:rPr>
              <a:t>Two radiator concept validation</a:t>
            </a:r>
          </a:p>
          <a:p>
            <a:r>
              <a:rPr lang="en-IT" sz="1600" b="1" dirty="0">
                <a:solidFill>
                  <a:srgbClr val="C00000"/>
                </a:solidFill>
              </a:rPr>
              <a:t>(with a reference MAPMT readout)</a:t>
            </a:r>
          </a:p>
        </p:txBody>
      </p:sp>
    </p:spTree>
    <p:extLst>
      <p:ext uri="{BB962C8B-B14F-4D97-AF65-F5344CB8AC3E}">
        <p14:creationId xmlns:p14="http://schemas.microsoft.com/office/powerpoint/2010/main" val="3496567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56C66-A3A5-58AF-BFC7-EBF0BB247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996" y="3167186"/>
            <a:ext cx="3583546" cy="36140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7DCCF5-907A-2DCD-06BF-79D8268673FE}"/>
              </a:ext>
            </a:extLst>
          </p:cNvPr>
          <p:cNvSpPr/>
          <p:nvPr/>
        </p:nvSpPr>
        <p:spPr>
          <a:xfrm>
            <a:off x="4733008" y="6588934"/>
            <a:ext cx="4269589" cy="457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3526DC-DE85-420E-48B8-8EA07FCC2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3" y="523041"/>
            <a:ext cx="4808667" cy="28828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8158C8-83F3-166C-13C9-F079A5B20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664" y="796022"/>
            <a:ext cx="3863979" cy="229666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FA42A3D-C91F-E033-2A0C-82FA25AD41D7}"/>
              </a:ext>
            </a:extLst>
          </p:cNvPr>
          <p:cNvSpPr/>
          <p:nvPr/>
        </p:nvSpPr>
        <p:spPr>
          <a:xfrm>
            <a:off x="3027680" y="4485172"/>
            <a:ext cx="2310709" cy="21024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/>
          <p:cNvSpPr/>
          <p:nvPr/>
        </p:nvSpPr>
        <p:spPr>
          <a:xfrm>
            <a:off x="9002597" y="488877"/>
            <a:ext cx="148270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C125A-B7C7-5947-BCBB-5A93DE51D1D9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2891154" y="-41712"/>
            <a:ext cx="321601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Prototype - </a:t>
            </a:r>
            <a:r>
              <a:rPr lang="en-US" sz="2400" dirty="0" err="1">
                <a:ln w="1905"/>
                <a:solidFill>
                  <a:schemeClr val="bg1"/>
                </a:solidFill>
                <a:latin typeface="Calibri"/>
              </a:rPr>
              <a:t>SiPM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A430AA-A577-DB55-4692-6B82AEDFB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7FF1EC3D-82D9-EA34-E7FB-6C936E9DECB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C1524B-CB80-353E-1F41-0FEA4E008135}"/>
              </a:ext>
            </a:extLst>
          </p:cNvPr>
          <p:cNvSpPr txBox="1"/>
          <p:nvPr/>
        </p:nvSpPr>
        <p:spPr>
          <a:xfrm>
            <a:off x="1013333" y="1633527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1"/>
                </a:solidFill>
              </a:rPr>
              <a:t>Gas vessel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532C69-C6C0-3B72-B7D1-54973F9881B1}"/>
              </a:ext>
            </a:extLst>
          </p:cNvPr>
          <p:cNvSpPr txBox="1"/>
          <p:nvPr/>
        </p:nvSpPr>
        <p:spPr>
          <a:xfrm>
            <a:off x="2811209" y="2389181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1"/>
                </a:solidFill>
              </a:rPr>
              <a:t>Detector box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D50004-6437-CB98-F8A1-57592F0AADD1}"/>
              </a:ext>
            </a:extLst>
          </p:cNvPr>
          <p:cNvSpPr txBox="1"/>
          <p:nvPr/>
        </p:nvSpPr>
        <p:spPr>
          <a:xfrm>
            <a:off x="3680989" y="2178864"/>
            <a:ext cx="1052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1"/>
                </a:solidFill>
              </a:rPr>
              <a:t>Aerogel box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F8929F-9D70-2025-154E-4CFCD6AC60DF}"/>
              </a:ext>
            </a:extLst>
          </p:cNvPr>
          <p:cNvSpPr txBox="1"/>
          <p:nvPr/>
        </p:nvSpPr>
        <p:spPr>
          <a:xfrm>
            <a:off x="5584208" y="4742085"/>
            <a:ext cx="2910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1"/>
                </a:solidFill>
              </a:rPr>
              <a:t>Aerogel rings of 8 GeV negative pions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4252B3B-462C-EB35-DDDC-E0FA99AEA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234" y="4569066"/>
            <a:ext cx="2133600" cy="20343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8CCEB06-8F28-7E77-9FB0-7385346C75D3}"/>
              </a:ext>
            </a:extLst>
          </p:cNvPr>
          <p:cNvSpPr txBox="1"/>
          <p:nvPr/>
        </p:nvSpPr>
        <p:spPr>
          <a:xfrm>
            <a:off x="247752" y="4101147"/>
            <a:ext cx="41569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C00000"/>
                </a:solidFill>
              </a:rPr>
              <a:t>Successful Cherenkov ring detection with SiPM</a:t>
            </a:r>
          </a:p>
          <a:p>
            <a:endParaRPr lang="en-GB" sz="1600" b="1" dirty="0">
              <a:solidFill>
                <a:srgbClr val="C00000"/>
              </a:solidFill>
            </a:endParaRPr>
          </a:p>
          <a:p>
            <a:r>
              <a:rPr lang="en-GB" sz="1600" b="1" dirty="0">
                <a:solidFill>
                  <a:srgbClr val="C00000"/>
                </a:solidFill>
              </a:rPr>
              <a:t>- </a:t>
            </a:r>
            <a:r>
              <a:rPr lang="en-GB" sz="1600" b="1" dirty="0" err="1">
                <a:solidFill>
                  <a:srgbClr val="C00000"/>
                </a:solidFill>
              </a:rPr>
              <a:t>i</a:t>
            </a:r>
            <a:r>
              <a:rPr lang="en-IT" sz="1600" b="1" dirty="0">
                <a:solidFill>
                  <a:srgbClr val="C00000"/>
                </a:solidFill>
              </a:rPr>
              <a:t>rradiated </a:t>
            </a:r>
          </a:p>
          <a:p>
            <a:r>
              <a:rPr lang="en-IT" sz="1600" b="1" dirty="0">
                <a:solidFill>
                  <a:srgbClr val="C00000"/>
                </a:solidFill>
              </a:rPr>
              <a:t>    (with protons up to 10</a:t>
            </a:r>
            <a:r>
              <a:rPr lang="en-IT" sz="1600" b="1" baseline="30000" dirty="0">
                <a:solidFill>
                  <a:srgbClr val="C00000"/>
                </a:solidFill>
              </a:rPr>
              <a:t>10</a:t>
            </a:r>
            <a:r>
              <a:rPr lang="en-IT" sz="1600" b="1" dirty="0">
                <a:solidFill>
                  <a:srgbClr val="C00000"/>
                </a:solidFill>
              </a:rPr>
              <a:t> n</a:t>
            </a:r>
            <a:r>
              <a:rPr lang="en-IT" sz="1600" b="1" baseline="-25000" dirty="0">
                <a:solidFill>
                  <a:srgbClr val="C00000"/>
                </a:solidFill>
              </a:rPr>
              <a:t>eq</a:t>
            </a:r>
            <a:r>
              <a:rPr lang="en-IT" sz="1600" b="1" dirty="0">
                <a:solidFill>
                  <a:srgbClr val="C00000"/>
                </a:solidFill>
              </a:rPr>
              <a:t>)</a:t>
            </a:r>
          </a:p>
          <a:p>
            <a:endParaRPr lang="en-GB" sz="1600" b="1" dirty="0">
              <a:solidFill>
                <a:srgbClr val="C00000"/>
              </a:solidFill>
            </a:endParaRPr>
          </a:p>
          <a:p>
            <a:r>
              <a:rPr lang="en-GB" sz="1600" b="1" dirty="0">
                <a:solidFill>
                  <a:srgbClr val="C00000"/>
                </a:solidFill>
              </a:rPr>
              <a:t>- </a:t>
            </a:r>
            <a:r>
              <a:rPr lang="en-IT" sz="1600" b="1" dirty="0">
                <a:solidFill>
                  <a:srgbClr val="C00000"/>
                </a:solidFill>
              </a:rPr>
              <a:t>annealed</a:t>
            </a:r>
          </a:p>
          <a:p>
            <a:r>
              <a:rPr lang="en-IT" sz="1600" b="1" dirty="0">
                <a:solidFill>
                  <a:srgbClr val="C00000"/>
                </a:solidFill>
              </a:rPr>
              <a:t>    (in oven at 150 C)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9BDEE6-000F-4245-53E5-BCE3FE6C0515}"/>
              </a:ext>
            </a:extLst>
          </p:cNvPr>
          <p:cNvSpPr/>
          <p:nvPr/>
        </p:nvSpPr>
        <p:spPr>
          <a:xfrm>
            <a:off x="0" y="468999"/>
            <a:ext cx="5625548" cy="30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6544A-AAE7-CADE-3402-71218D274A03}"/>
              </a:ext>
            </a:extLst>
          </p:cNvPr>
          <p:cNvSpPr txBox="1"/>
          <p:nvPr/>
        </p:nvSpPr>
        <p:spPr>
          <a:xfrm>
            <a:off x="583274" y="416776"/>
            <a:ext cx="80367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500" dirty="0"/>
              <a:t>Irradiation and annealing campaign performed on various SiPM sensor from different manufacturers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359808-6FBA-25E8-1651-0ADD6B0783CA}"/>
              </a:ext>
            </a:extLst>
          </p:cNvPr>
          <p:cNvSpPr/>
          <p:nvPr/>
        </p:nvSpPr>
        <p:spPr>
          <a:xfrm>
            <a:off x="5013137" y="743528"/>
            <a:ext cx="1023907" cy="640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" name="Google Shape;71;p13">
            <a:extLst>
              <a:ext uri="{FF2B5EF4-FFF2-40B4-BE49-F238E27FC236}">
                <a16:creationId xmlns:a16="http://schemas.microsoft.com/office/drawing/2014/main" id="{81E51C6E-7D77-222B-8BFB-514881E51A0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3838" y="812484"/>
            <a:ext cx="912040" cy="5121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7CB478-7729-23E0-123C-E8DB5572B771}"/>
              </a:ext>
            </a:extLst>
          </p:cNvPr>
          <p:cNvSpPr txBox="1"/>
          <p:nvPr/>
        </p:nvSpPr>
        <p:spPr>
          <a:xfrm>
            <a:off x="247752" y="3507249"/>
            <a:ext cx="4033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500" dirty="0"/>
              <a:t>Test beam at CERN PS</a:t>
            </a:r>
          </a:p>
          <a:p>
            <a:r>
              <a:rPr lang="en-IT" sz="1500" dirty="0"/>
              <a:t>dRICH prototype with SiPM+ALCOR readout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6ED380-FE2F-3262-40C8-B13066266100}"/>
              </a:ext>
            </a:extLst>
          </p:cNvPr>
          <p:cNvCxnSpPr/>
          <p:nvPr/>
        </p:nvCxnSpPr>
        <p:spPr>
          <a:xfrm flipV="1">
            <a:off x="4733008" y="1869440"/>
            <a:ext cx="786850" cy="105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18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3315AC3-73CF-B80A-651E-ACFDFCEA9377}"/>
              </a:ext>
            </a:extLst>
          </p:cNvPr>
          <p:cNvSpPr/>
          <p:nvPr/>
        </p:nvSpPr>
        <p:spPr>
          <a:xfrm>
            <a:off x="84949" y="1378177"/>
            <a:ext cx="4414227" cy="5017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F49127-7CE9-D28A-E1CF-96C467C4D7AE}"/>
              </a:ext>
            </a:extLst>
          </p:cNvPr>
          <p:cNvSpPr/>
          <p:nvPr/>
        </p:nvSpPr>
        <p:spPr>
          <a:xfrm>
            <a:off x="4585866" y="1383097"/>
            <a:ext cx="4414227" cy="5017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CD334D5-771A-DE4E-B3A2-1CA3910BACE3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5A285F-F999-5545-93F0-C7FF5D9B6433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063C02-57E4-FC4F-AADB-A25A66C12BBB}"/>
              </a:ext>
            </a:extLst>
          </p:cNvPr>
          <p:cNvSpPr/>
          <p:nvPr/>
        </p:nvSpPr>
        <p:spPr>
          <a:xfrm>
            <a:off x="2827276" y="-31331"/>
            <a:ext cx="33437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EIC-driven Readout Plane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F0CFD7-E3EC-1946-85FB-6A4B5F68B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054A085F-5C7D-E066-6FFC-811774B4BA43}"/>
              </a:ext>
            </a:extLst>
          </p:cNvPr>
          <p:cNvSpPr txBox="1">
            <a:spLocks noGrp="1"/>
          </p:cNvSpPr>
          <p:nvPr/>
        </p:nvSpPr>
        <p:spPr>
          <a:xfrm>
            <a:off x="6633408" y="6550863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Google Shape;55;p13">
            <a:extLst>
              <a:ext uri="{FF2B5EF4-FFF2-40B4-BE49-F238E27FC236}">
                <a16:creationId xmlns:a16="http://schemas.microsoft.com/office/drawing/2014/main" id="{E05BCFC5-E23D-65B8-8F96-BEDE3E2F25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879" t="14712" r="36773"/>
          <a:stretch/>
        </p:blipFill>
        <p:spPr>
          <a:xfrm>
            <a:off x="557719" y="1921385"/>
            <a:ext cx="2694698" cy="43866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7;p13">
            <a:extLst>
              <a:ext uri="{FF2B5EF4-FFF2-40B4-BE49-F238E27FC236}">
                <a16:creationId xmlns:a16="http://schemas.microsoft.com/office/drawing/2014/main" id="{33CF1D05-7E1F-F706-595A-6885FB857EC5}"/>
              </a:ext>
            </a:extLst>
          </p:cNvPr>
          <p:cNvSpPr txBox="1"/>
          <p:nvPr/>
        </p:nvSpPr>
        <p:spPr>
          <a:xfrm>
            <a:off x="523571" y="1465246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4x </a:t>
            </a:r>
            <a:r>
              <a:rPr lang="en" sz="1000" dirty="0" err="1"/>
              <a:t>SiPM</a:t>
            </a:r>
            <a:r>
              <a:rPr lang="en" sz="1000" dirty="0"/>
              <a:t> matrix arrays</a:t>
            </a:r>
            <a:endParaRPr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(256 channels)</a:t>
            </a:r>
            <a:endParaRPr sz="1000" dirty="0"/>
          </a:p>
        </p:txBody>
      </p:sp>
      <p:sp>
        <p:nvSpPr>
          <p:cNvPr id="7" name="Google Shape;58;p13">
            <a:extLst>
              <a:ext uri="{FF2B5EF4-FFF2-40B4-BE49-F238E27FC236}">
                <a16:creationId xmlns:a16="http://schemas.microsoft.com/office/drawing/2014/main" id="{7AA54E2D-40B9-C1B5-8EE3-A3AFF7D70FF8}"/>
              </a:ext>
            </a:extLst>
          </p:cNvPr>
          <p:cNvSpPr txBox="1"/>
          <p:nvPr/>
        </p:nvSpPr>
        <p:spPr>
          <a:xfrm>
            <a:off x="3031726" y="2896431"/>
            <a:ext cx="161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flex PCB</a:t>
            </a:r>
            <a:endParaRPr sz="1000" dirty="0"/>
          </a:p>
        </p:txBody>
      </p:sp>
      <p:sp>
        <p:nvSpPr>
          <p:cNvPr id="10" name="Google Shape;59;p13">
            <a:extLst>
              <a:ext uri="{FF2B5EF4-FFF2-40B4-BE49-F238E27FC236}">
                <a16:creationId xmlns:a16="http://schemas.microsoft.com/office/drawing/2014/main" id="{2691B8FB-C8AB-18DC-1F9D-7ECE7A5664CA}"/>
              </a:ext>
            </a:extLst>
          </p:cNvPr>
          <p:cNvSpPr txBox="1"/>
          <p:nvPr/>
        </p:nvSpPr>
        <p:spPr>
          <a:xfrm>
            <a:off x="2624954" y="4023185"/>
            <a:ext cx="1613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/>
              <a:t>minicrate</a:t>
            </a:r>
            <a:r>
              <a:rPr lang="en" sz="1000" dirty="0"/>
              <a:t> with</a:t>
            </a:r>
            <a:endParaRPr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err="1"/>
              <a:t>fron</a:t>
            </a:r>
            <a:r>
              <a:rPr lang="en" sz="1000" dirty="0"/>
              <a:t>-end electronics</a:t>
            </a:r>
            <a:endParaRPr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(ALCOR ASIC inside)</a:t>
            </a:r>
            <a:endParaRPr sz="1000" dirty="0"/>
          </a:p>
        </p:txBody>
      </p:sp>
      <p:sp>
        <p:nvSpPr>
          <p:cNvPr id="12" name="Google Shape;60;p13">
            <a:extLst>
              <a:ext uri="{FF2B5EF4-FFF2-40B4-BE49-F238E27FC236}">
                <a16:creationId xmlns:a16="http://schemas.microsoft.com/office/drawing/2014/main" id="{BC29A280-589A-C4E3-369A-1F9AC422F7C0}"/>
              </a:ext>
            </a:extLst>
          </p:cNvPr>
          <p:cNvSpPr txBox="1"/>
          <p:nvPr/>
        </p:nvSpPr>
        <p:spPr>
          <a:xfrm>
            <a:off x="2701154" y="333738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cooling stack</a:t>
            </a: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(water-cooled Peltier)</a:t>
            </a:r>
            <a:endParaRPr sz="1000"/>
          </a:p>
        </p:txBody>
      </p:sp>
      <p:pic>
        <p:nvPicPr>
          <p:cNvPr id="14" name="Google Shape;61;p13">
            <a:extLst>
              <a:ext uri="{FF2B5EF4-FFF2-40B4-BE49-F238E27FC236}">
                <a16:creationId xmlns:a16="http://schemas.microsoft.com/office/drawing/2014/main" id="{28E363EC-A51E-C757-6D22-AEF5070B18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594" r="24191" b="3725"/>
          <a:stretch/>
        </p:blipFill>
        <p:spPr>
          <a:xfrm>
            <a:off x="4840888" y="1941704"/>
            <a:ext cx="4052265" cy="4386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63;p13">
            <a:extLst>
              <a:ext uri="{FF2B5EF4-FFF2-40B4-BE49-F238E27FC236}">
                <a16:creationId xmlns:a16="http://schemas.microsoft.com/office/drawing/2014/main" id="{FB730B69-438C-4CF9-7C28-C9824FD60AA1}"/>
              </a:ext>
            </a:extLst>
          </p:cNvPr>
          <p:cNvCxnSpPr>
            <a:cxnSpLocks/>
          </p:cNvCxnSpPr>
          <p:nvPr/>
        </p:nvCxnSpPr>
        <p:spPr>
          <a:xfrm>
            <a:off x="1117600" y="1978257"/>
            <a:ext cx="294640" cy="18740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64;p13">
            <a:extLst>
              <a:ext uri="{FF2B5EF4-FFF2-40B4-BE49-F238E27FC236}">
                <a16:creationId xmlns:a16="http://schemas.microsoft.com/office/drawing/2014/main" id="{1A3FDBD1-0F20-9249-EAA5-2484C63BC659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2607024" y="2670560"/>
            <a:ext cx="424702" cy="39522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65;p13">
            <a:extLst>
              <a:ext uri="{FF2B5EF4-FFF2-40B4-BE49-F238E27FC236}">
                <a16:creationId xmlns:a16="http://schemas.microsoft.com/office/drawing/2014/main" id="{D6861B08-5AA3-B9FC-24B7-5936FF1ADF8D}"/>
              </a:ext>
            </a:extLst>
          </p:cNvPr>
          <p:cNvCxnSpPr/>
          <p:nvPr/>
        </p:nvCxnSpPr>
        <p:spPr>
          <a:xfrm rot="10800000">
            <a:off x="1488324" y="2996960"/>
            <a:ext cx="1547100" cy="530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" name="Google Shape;66;p13">
            <a:extLst>
              <a:ext uri="{FF2B5EF4-FFF2-40B4-BE49-F238E27FC236}">
                <a16:creationId xmlns:a16="http://schemas.microsoft.com/office/drawing/2014/main" id="{2F055BEA-4ED4-AE28-A152-3649CDDC8758}"/>
              </a:ext>
            </a:extLst>
          </p:cNvPr>
          <p:cNvCxnSpPr/>
          <p:nvPr/>
        </p:nvCxnSpPr>
        <p:spPr>
          <a:xfrm flipH="1">
            <a:off x="2154324" y="4400560"/>
            <a:ext cx="614700" cy="61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Google Shape;67;p13">
            <a:extLst>
              <a:ext uri="{FF2B5EF4-FFF2-40B4-BE49-F238E27FC236}">
                <a16:creationId xmlns:a16="http://schemas.microsoft.com/office/drawing/2014/main" id="{F502FC6B-5138-7454-B83B-3464759A765D}"/>
              </a:ext>
            </a:extLst>
          </p:cNvPr>
          <p:cNvSpPr txBox="1"/>
          <p:nvPr/>
        </p:nvSpPr>
        <p:spPr>
          <a:xfrm>
            <a:off x="5081249" y="5455330"/>
            <a:ext cx="142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aerogel tile</a:t>
            </a:r>
            <a:endParaRPr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(not shown)</a:t>
            </a:r>
            <a:endParaRPr sz="1000" dirty="0"/>
          </a:p>
        </p:txBody>
      </p:sp>
      <p:cxnSp>
        <p:nvCxnSpPr>
          <p:cNvPr id="22" name="Google Shape;68;p13">
            <a:extLst>
              <a:ext uri="{FF2B5EF4-FFF2-40B4-BE49-F238E27FC236}">
                <a16:creationId xmlns:a16="http://schemas.microsoft.com/office/drawing/2014/main" id="{3C6E74B1-2F96-3103-4F94-F14B1D79E3EB}"/>
              </a:ext>
            </a:extLst>
          </p:cNvPr>
          <p:cNvCxnSpPr>
            <a:cxnSpLocks/>
          </p:cNvCxnSpPr>
          <p:nvPr/>
        </p:nvCxnSpPr>
        <p:spPr>
          <a:xfrm flipV="1">
            <a:off x="5612424" y="4272980"/>
            <a:ext cx="755590" cy="122772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70;p13">
            <a:extLst>
              <a:ext uri="{FF2B5EF4-FFF2-40B4-BE49-F238E27FC236}">
                <a16:creationId xmlns:a16="http://schemas.microsoft.com/office/drawing/2014/main" id="{CC98EF59-BC23-1635-1116-EE0CBD49A4F0}"/>
              </a:ext>
            </a:extLst>
          </p:cNvPr>
          <p:cNvCxnSpPr/>
          <p:nvPr/>
        </p:nvCxnSpPr>
        <p:spPr>
          <a:xfrm flipH="1">
            <a:off x="8058664" y="1793664"/>
            <a:ext cx="328500" cy="567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Google Shape;69;p13">
            <a:extLst>
              <a:ext uri="{FF2B5EF4-FFF2-40B4-BE49-F238E27FC236}">
                <a16:creationId xmlns:a16="http://schemas.microsoft.com/office/drawing/2014/main" id="{3A3B41AE-A6CF-3E62-7112-CAB3145961A9}"/>
              </a:ext>
            </a:extLst>
          </p:cNvPr>
          <p:cNvSpPr txBox="1"/>
          <p:nvPr/>
        </p:nvSpPr>
        <p:spPr>
          <a:xfrm>
            <a:off x="7471453" y="1465246"/>
            <a:ext cx="142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cables and services</a:t>
            </a:r>
            <a:endParaRPr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(not shown)</a:t>
            </a:r>
            <a:endParaRPr sz="1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E97F79-1ACC-E847-85E2-E5E0A5DDBAD5}"/>
              </a:ext>
            </a:extLst>
          </p:cNvPr>
          <p:cNvSpPr txBox="1"/>
          <p:nvPr/>
        </p:nvSpPr>
        <p:spPr>
          <a:xfrm>
            <a:off x="1744281" y="590319"/>
            <a:ext cx="5974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Compact 256 ch unit with integrated cooling and annealing capability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63DE0F8-F633-94B6-1CAB-68DA4CD9E874}"/>
              </a:ext>
            </a:extLst>
          </p:cNvPr>
          <p:cNvCxnSpPr/>
          <p:nvPr/>
        </p:nvCxnSpPr>
        <p:spPr>
          <a:xfrm>
            <a:off x="436880" y="1741807"/>
            <a:ext cx="0" cy="4412663"/>
          </a:xfrm>
          <a:prstGeom prst="straightConnector1">
            <a:avLst/>
          </a:prstGeom>
          <a:ln>
            <a:solidFill>
              <a:srgbClr val="C0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761EDD4-7A1A-EFC8-986D-E95BD3AE86FF}"/>
              </a:ext>
            </a:extLst>
          </p:cNvPr>
          <p:cNvSpPr txBox="1"/>
          <p:nvPr/>
        </p:nvSpPr>
        <p:spPr>
          <a:xfrm rot="16200000">
            <a:off x="-57154" y="4089685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C00000"/>
                </a:solidFill>
              </a:rPr>
              <a:t>14 cm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6B37132-DA55-65F8-BCDF-BA0F6264B3CD}"/>
              </a:ext>
            </a:extLst>
          </p:cNvPr>
          <p:cNvSpPr/>
          <p:nvPr/>
        </p:nvSpPr>
        <p:spPr>
          <a:xfrm>
            <a:off x="3182904" y="1079983"/>
            <a:ext cx="2424548" cy="14658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F8157BE-3F70-6865-37E4-A8081E2300D5}"/>
              </a:ext>
            </a:extLst>
          </p:cNvPr>
          <p:cNvSpPr/>
          <p:nvPr/>
        </p:nvSpPr>
        <p:spPr>
          <a:xfrm>
            <a:off x="2817821" y="4826778"/>
            <a:ext cx="2292693" cy="15615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24" name="Google Shape;71;p13">
            <a:extLst>
              <a:ext uri="{FF2B5EF4-FFF2-40B4-BE49-F238E27FC236}">
                <a16:creationId xmlns:a16="http://schemas.microsoft.com/office/drawing/2014/main" id="{0F633350-2842-F008-4644-62071E302E0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6222" y="4880923"/>
            <a:ext cx="985637" cy="56857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8D634D3-207E-718D-AFE4-969D40A9AA2D}"/>
              </a:ext>
            </a:extLst>
          </p:cNvPr>
          <p:cNvSpPr txBox="1"/>
          <p:nvPr/>
        </p:nvSpPr>
        <p:spPr>
          <a:xfrm>
            <a:off x="2894060" y="5525352"/>
            <a:ext cx="2228495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 dirty="0">
                <a:solidFill>
                  <a:srgbClr val="C00000"/>
                </a:solidFill>
              </a:rPr>
              <a:t>ALCOR v2 </a:t>
            </a:r>
          </a:p>
          <a:p>
            <a:r>
              <a:rPr lang="en-IT" sz="975" dirty="0"/>
              <a:t>ToT architecture, streaming mode ready</a:t>
            </a:r>
            <a:endParaRPr lang="en-IT" sz="600" dirty="0"/>
          </a:p>
          <a:p>
            <a:pPr marL="214313" indent="-214313">
              <a:buFont typeface="Wingdings" pitchFamily="2" charset="2"/>
              <a:buChar char="Ø"/>
            </a:pPr>
            <a:r>
              <a:rPr lang="en-IT" sz="975" dirty="0"/>
              <a:t>50 ps time bin 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IT" sz="975" dirty="0"/>
              <a:t>500 kHz rate per channel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IT" sz="975" dirty="0"/>
              <a:t>cryogenic compatible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ABD70D6-C735-9C48-2183-47CA63BA1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876" y="1120049"/>
            <a:ext cx="2424548" cy="1425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0CC6DC1-CC88-D3C2-030A-645E4BFE3AD6}"/>
                  </a:ext>
                </a:extLst>
              </p:cNvPr>
              <p:cNvSpPr txBox="1"/>
              <p:nvPr/>
            </p:nvSpPr>
            <p:spPr>
              <a:xfrm>
                <a:off x="4679741" y="5247706"/>
                <a:ext cx="18755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✓</m:t>
                      </m:r>
                    </m:oMath>
                  </m:oMathPara>
                </a14:m>
                <a:endParaRPr lang="en-IT" sz="15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0CC6DC1-CC88-D3C2-030A-645E4BFE3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741" y="5247706"/>
                <a:ext cx="187552" cy="230832"/>
              </a:xfrm>
              <a:prstGeom prst="rect">
                <a:avLst/>
              </a:prstGeom>
              <a:blipFill>
                <a:blip r:embed="rId7"/>
                <a:stretch>
                  <a:fillRect l="-25000" r="-25000" b="-526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075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CD334D5-771A-DE4E-B3A2-1CA3910BACE3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5A285F-F999-5545-93F0-C7FF5D9B6433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063C02-57E4-FC4F-AADB-A25A66C12BBB}"/>
              </a:ext>
            </a:extLst>
          </p:cNvPr>
          <p:cNvSpPr/>
          <p:nvPr/>
        </p:nvSpPr>
        <p:spPr>
          <a:xfrm>
            <a:off x="2827276" y="-31331"/>
            <a:ext cx="33437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EIC-driven Readout Plane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F0CFD7-E3EC-1946-85FB-6A4B5F68B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054A085F-5C7D-E066-6FFC-811774B4BA43}"/>
              </a:ext>
            </a:extLst>
          </p:cNvPr>
          <p:cNvSpPr txBox="1">
            <a:spLocks noGrp="1"/>
          </p:cNvSpPr>
          <p:nvPr/>
        </p:nvSpPr>
        <p:spPr>
          <a:xfrm>
            <a:off x="6633408" y="6550863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E97F79-1ACC-E847-85E2-E5E0A5DDBAD5}"/>
              </a:ext>
            </a:extLst>
          </p:cNvPr>
          <p:cNvSpPr txBox="1"/>
          <p:nvPr/>
        </p:nvSpPr>
        <p:spPr>
          <a:xfrm>
            <a:off x="1511755" y="691149"/>
            <a:ext cx="5974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Compact 256 ch unit with integrated cooling and annealing capability </a:t>
            </a:r>
          </a:p>
        </p:txBody>
      </p:sp>
      <p:sp>
        <p:nvSpPr>
          <p:cNvPr id="5" name="Google Shape;77;p14">
            <a:extLst>
              <a:ext uri="{FF2B5EF4-FFF2-40B4-BE49-F238E27FC236}">
                <a16:creationId xmlns:a16="http://schemas.microsoft.com/office/drawing/2014/main" id="{D84B845E-7B29-F197-71FF-DD03A6253ED3}"/>
              </a:ext>
            </a:extLst>
          </p:cNvPr>
          <p:cNvSpPr txBox="1"/>
          <p:nvPr/>
        </p:nvSpPr>
        <p:spPr>
          <a:xfrm>
            <a:off x="6594988" y="4122684"/>
            <a:ext cx="254901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Photon Detector Unit (PDU)</a:t>
            </a:r>
            <a:endParaRPr sz="1600" dirty="0"/>
          </a:p>
        </p:txBody>
      </p:sp>
      <p:sp>
        <p:nvSpPr>
          <p:cNvPr id="6" name="Google Shape;78;p14">
            <a:extLst>
              <a:ext uri="{FF2B5EF4-FFF2-40B4-BE49-F238E27FC236}">
                <a16:creationId xmlns:a16="http://schemas.microsoft.com/office/drawing/2014/main" id="{DFCF3FA0-985D-16E3-4893-F61B19E847AF}"/>
              </a:ext>
            </a:extLst>
          </p:cNvPr>
          <p:cNvSpPr txBox="1"/>
          <p:nvPr/>
        </p:nvSpPr>
        <p:spPr>
          <a:xfrm>
            <a:off x="189414" y="1340374"/>
            <a:ext cx="3986346" cy="684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Readout Box (front</a:t>
            </a:r>
            <a:r>
              <a:rPr lang="en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Instrumented with more than 1000 channels</a:t>
            </a:r>
            <a:endParaRPr sz="1500" dirty="0"/>
          </a:p>
        </p:txBody>
      </p:sp>
      <p:pic>
        <p:nvPicPr>
          <p:cNvPr id="8" name="Google Shape;79;p14">
            <a:extLst>
              <a:ext uri="{FF2B5EF4-FFF2-40B4-BE49-F238E27FC236}">
                <a16:creationId xmlns:a16="http://schemas.microsoft.com/office/drawing/2014/main" id="{357253D0-54AA-5B17-C023-B054756C80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934" b="30855"/>
          <a:stretch/>
        </p:blipFill>
        <p:spPr>
          <a:xfrm>
            <a:off x="189414" y="2042972"/>
            <a:ext cx="4189547" cy="402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0;p14">
            <a:extLst>
              <a:ext uri="{FF2B5EF4-FFF2-40B4-BE49-F238E27FC236}">
                <a16:creationId xmlns:a16="http://schemas.microsoft.com/office/drawing/2014/main" id="{12039491-CDEC-A1E1-0154-9A45D74B65C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302" y="1619830"/>
            <a:ext cx="4402427" cy="247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1;p14">
            <a:extLst>
              <a:ext uri="{FF2B5EF4-FFF2-40B4-BE49-F238E27FC236}">
                <a16:creationId xmlns:a16="http://schemas.microsoft.com/office/drawing/2014/main" id="{764CA8A2-049E-0710-D5A8-57A2ABB5DEE9}"/>
              </a:ext>
            </a:extLst>
          </p:cNvPr>
          <p:cNvSpPr txBox="1"/>
          <p:nvPr/>
        </p:nvSpPr>
        <p:spPr>
          <a:xfrm>
            <a:off x="5514048" y="1219630"/>
            <a:ext cx="35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Readout Box (top)</a:t>
            </a:r>
            <a:endParaRPr sz="1600" dirty="0"/>
          </a:p>
        </p:txBody>
      </p:sp>
      <p:pic>
        <p:nvPicPr>
          <p:cNvPr id="13" name="Google Shape;82;p14">
            <a:extLst>
              <a:ext uri="{FF2B5EF4-FFF2-40B4-BE49-F238E27FC236}">
                <a16:creationId xmlns:a16="http://schemas.microsoft.com/office/drawing/2014/main" id="{49676D23-4FB4-3B5E-C562-C325842C56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9341"/>
          <a:stretch/>
        </p:blipFill>
        <p:spPr>
          <a:xfrm>
            <a:off x="4765040" y="4496404"/>
            <a:ext cx="4273711" cy="185874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3;p14">
            <a:extLst>
              <a:ext uri="{FF2B5EF4-FFF2-40B4-BE49-F238E27FC236}">
                <a16:creationId xmlns:a16="http://schemas.microsoft.com/office/drawing/2014/main" id="{D33FA92A-4A7E-94E0-4DDE-56849DC53102}"/>
              </a:ext>
            </a:extLst>
          </p:cNvPr>
          <p:cNvSpPr txBox="1"/>
          <p:nvPr/>
        </p:nvSpPr>
        <p:spPr>
          <a:xfrm>
            <a:off x="3037602" y="5726121"/>
            <a:ext cx="16497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highlight>
                  <a:schemeClr val="lt1"/>
                </a:highlight>
              </a:rPr>
              <a:t>20 x 20 x 20 cm</a:t>
            </a:r>
            <a:r>
              <a:rPr lang="en" sz="1500" baseline="30000" dirty="0">
                <a:highlight>
                  <a:schemeClr val="lt1"/>
                </a:highlight>
              </a:rPr>
              <a:t>3</a:t>
            </a:r>
            <a:endParaRPr sz="1500" baseline="30000" dirty="0">
              <a:highlight>
                <a:schemeClr val="lt1"/>
              </a:highlight>
            </a:endParaRPr>
          </a:p>
        </p:txBody>
      </p:sp>
      <p:sp>
        <p:nvSpPr>
          <p:cNvPr id="16" name="Google Shape;84;p14">
            <a:extLst>
              <a:ext uri="{FF2B5EF4-FFF2-40B4-BE49-F238E27FC236}">
                <a16:creationId xmlns:a16="http://schemas.microsoft.com/office/drawing/2014/main" id="{CA2415A3-81A5-4FFC-98D4-DF1156003BC0}"/>
              </a:ext>
            </a:extLst>
          </p:cNvPr>
          <p:cNvSpPr txBox="1"/>
          <p:nvPr/>
        </p:nvSpPr>
        <p:spPr>
          <a:xfrm>
            <a:off x="8093834" y="6033853"/>
            <a:ext cx="16497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highlight>
                  <a:schemeClr val="lt1"/>
                </a:highlight>
              </a:rPr>
              <a:t>14 cm long</a:t>
            </a:r>
            <a:endParaRPr sz="1500" baseline="30000" dirty="0">
              <a:highlight>
                <a:schemeClr val="lt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0692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02597" y="488877"/>
            <a:ext cx="148270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C125A-B7C7-5947-BCBB-5A93DE51D1D9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2498036" y="-31331"/>
            <a:ext cx="40022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Prototype – EIC readout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A430AA-A577-DB55-4692-6B82AEDFB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7FF1EC3D-82D9-EA34-E7FB-6C936E9DECB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Google Shape;89;p15">
            <a:extLst>
              <a:ext uri="{FF2B5EF4-FFF2-40B4-BE49-F238E27FC236}">
                <a16:creationId xmlns:a16="http://schemas.microsoft.com/office/drawing/2014/main" id="{CEEA31CA-3161-88AA-6622-EA38C8E9D6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2136"/>
          <a:stretch/>
        </p:blipFill>
        <p:spPr>
          <a:xfrm>
            <a:off x="1902025" y="971181"/>
            <a:ext cx="5339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1;p15">
            <a:extLst>
              <a:ext uri="{FF2B5EF4-FFF2-40B4-BE49-F238E27FC236}">
                <a16:creationId xmlns:a16="http://schemas.microsoft.com/office/drawing/2014/main" id="{C1178835-D53F-E3A1-BD8F-6BC75FC246B0}"/>
              </a:ext>
            </a:extLst>
          </p:cNvPr>
          <p:cNvSpPr txBox="1"/>
          <p:nvPr/>
        </p:nvSpPr>
        <p:spPr>
          <a:xfrm>
            <a:off x="261250" y="1390256"/>
            <a:ext cx="1399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DAQ and DCS computers</a:t>
            </a:r>
            <a:endParaRPr sz="1600" dirty="0"/>
          </a:p>
        </p:txBody>
      </p:sp>
      <p:sp>
        <p:nvSpPr>
          <p:cNvPr id="4" name="Google Shape;92;p15">
            <a:extLst>
              <a:ext uri="{FF2B5EF4-FFF2-40B4-BE49-F238E27FC236}">
                <a16:creationId xmlns:a16="http://schemas.microsoft.com/office/drawing/2014/main" id="{5651D2DB-3688-98C0-54A9-089329F5EC31}"/>
              </a:ext>
            </a:extLst>
          </p:cNvPr>
          <p:cNvSpPr txBox="1"/>
          <p:nvPr/>
        </p:nvSpPr>
        <p:spPr>
          <a:xfrm>
            <a:off x="44313" y="2258003"/>
            <a:ext cx="15783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auxiliary control electronics crates</a:t>
            </a:r>
            <a:endParaRPr sz="1600" dirty="0"/>
          </a:p>
        </p:txBody>
      </p:sp>
      <p:sp>
        <p:nvSpPr>
          <p:cNvPr id="6" name="Google Shape;93;p15">
            <a:extLst>
              <a:ext uri="{FF2B5EF4-FFF2-40B4-BE49-F238E27FC236}">
                <a16:creationId xmlns:a16="http://schemas.microsoft.com/office/drawing/2014/main" id="{45823F21-EE1A-49AD-222C-D7ADD9D411A9}"/>
              </a:ext>
            </a:extLst>
          </p:cNvPr>
          <p:cNvSpPr txBox="1"/>
          <p:nvPr/>
        </p:nvSpPr>
        <p:spPr>
          <a:xfrm>
            <a:off x="118975" y="4362056"/>
            <a:ext cx="14655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low voltage and high voltage power supplies</a:t>
            </a:r>
            <a:endParaRPr sz="1600" dirty="0"/>
          </a:p>
        </p:txBody>
      </p:sp>
      <p:cxnSp>
        <p:nvCxnSpPr>
          <p:cNvPr id="8" name="Google Shape;94;p15">
            <a:extLst>
              <a:ext uri="{FF2B5EF4-FFF2-40B4-BE49-F238E27FC236}">
                <a16:creationId xmlns:a16="http://schemas.microsoft.com/office/drawing/2014/main" id="{347BC98A-4260-3996-C69D-325EBFA7DFBE}"/>
              </a:ext>
            </a:extLst>
          </p:cNvPr>
          <p:cNvCxnSpPr>
            <a:stCxn id="3" idx="3"/>
          </p:cNvCxnSpPr>
          <p:nvPr/>
        </p:nvCxnSpPr>
        <p:spPr>
          <a:xfrm>
            <a:off x="1660750" y="1728795"/>
            <a:ext cx="1094100" cy="9856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95;p15">
            <a:extLst>
              <a:ext uri="{FF2B5EF4-FFF2-40B4-BE49-F238E27FC236}">
                <a16:creationId xmlns:a16="http://schemas.microsoft.com/office/drawing/2014/main" id="{DCFA6470-DBE0-1AD6-B4F3-266662BD1714}"/>
              </a:ext>
            </a:extLst>
          </p:cNvPr>
          <p:cNvCxnSpPr>
            <a:stCxn id="4" idx="3"/>
          </p:cNvCxnSpPr>
          <p:nvPr/>
        </p:nvCxnSpPr>
        <p:spPr>
          <a:xfrm flipV="1">
            <a:off x="1622613" y="2142203"/>
            <a:ext cx="1645500" cy="57745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96;p15">
            <a:extLst>
              <a:ext uri="{FF2B5EF4-FFF2-40B4-BE49-F238E27FC236}">
                <a16:creationId xmlns:a16="http://schemas.microsoft.com/office/drawing/2014/main" id="{9F12EC70-7B82-1A69-6853-B5696697F863}"/>
              </a:ext>
            </a:extLst>
          </p:cNvPr>
          <p:cNvSpPr txBox="1"/>
          <p:nvPr/>
        </p:nvSpPr>
        <p:spPr>
          <a:xfrm>
            <a:off x="44313" y="3172403"/>
            <a:ext cx="15783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gigabit ETH switch for DAQ and DCS</a:t>
            </a:r>
            <a:endParaRPr sz="1600" dirty="0"/>
          </a:p>
        </p:txBody>
      </p:sp>
      <p:cxnSp>
        <p:nvCxnSpPr>
          <p:cNvPr id="11" name="Google Shape;97;p15">
            <a:extLst>
              <a:ext uri="{FF2B5EF4-FFF2-40B4-BE49-F238E27FC236}">
                <a16:creationId xmlns:a16="http://schemas.microsoft.com/office/drawing/2014/main" id="{1855BD8E-E722-A7C5-8804-8C9CA597135B}"/>
              </a:ext>
            </a:extLst>
          </p:cNvPr>
          <p:cNvCxnSpPr>
            <a:stCxn id="10" idx="3"/>
          </p:cNvCxnSpPr>
          <p:nvPr/>
        </p:nvCxnSpPr>
        <p:spPr>
          <a:xfrm>
            <a:off x="1622613" y="3634053"/>
            <a:ext cx="1738800" cy="117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98;p15">
            <a:extLst>
              <a:ext uri="{FF2B5EF4-FFF2-40B4-BE49-F238E27FC236}">
                <a16:creationId xmlns:a16="http://schemas.microsoft.com/office/drawing/2014/main" id="{59E12C59-DAE1-8353-A8FF-29786DB35A75}"/>
              </a:ext>
            </a:extLst>
          </p:cNvPr>
          <p:cNvCxnSpPr>
            <a:stCxn id="6" idx="3"/>
          </p:cNvCxnSpPr>
          <p:nvPr/>
        </p:nvCxnSpPr>
        <p:spPr>
          <a:xfrm flipV="1">
            <a:off x="1584475" y="4570706"/>
            <a:ext cx="1856100" cy="37611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99;p15">
            <a:extLst>
              <a:ext uri="{FF2B5EF4-FFF2-40B4-BE49-F238E27FC236}">
                <a16:creationId xmlns:a16="http://schemas.microsoft.com/office/drawing/2014/main" id="{9E2661AF-1DA8-EC0A-08EA-C5C17D4C4115}"/>
              </a:ext>
            </a:extLst>
          </p:cNvPr>
          <p:cNvCxnSpPr>
            <a:stCxn id="6" idx="3"/>
          </p:cNvCxnSpPr>
          <p:nvPr/>
        </p:nvCxnSpPr>
        <p:spPr>
          <a:xfrm flipV="1">
            <a:off x="1584475" y="3203606"/>
            <a:ext cx="1753500" cy="174321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100;p15">
            <a:extLst>
              <a:ext uri="{FF2B5EF4-FFF2-40B4-BE49-F238E27FC236}">
                <a16:creationId xmlns:a16="http://schemas.microsoft.com/office/drawing/2014/main" id="{F64DF8CD-AE8A-4FEB-4B97-1BBF0A13621F}"/>
              </a:ext>
            </a:extLst>
          </p:cNvPr>
          <p:cNvSpPr txBox="1"/>
          <p:nvPr/>
        </p:nvSpPr>
        <p:spPr>
          <a:xfrm>
            <a:off x="7483250" y="1390256"/>
            <a:ext cx="1399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/>
              <a:t>dRICH</a:t>
            </a:r>
            <a:r>
              <a:rPr lang="en" sz="1600" dirty="0"/>
              <a:t> prototype</a:t>
            </a:r>
            <a:endParaRPr sz="1600" dirty="0"/>
          </a:p>
        </p:txBody>
      </p:sp>
      <p:sp>
        <p:nvSpPr>
          <p:cNvPr id="17" name="Google Shape;101;p15">
            <a:extLst>
              <a:ext uri="{FF2B5EF4-FFF2-40B4-BE49-F238E27FC236}">
                <a16:creationId xmlns:a16="http://schemas.microsoft.com/office/drawing/2014/main" id="{470FEC20-8F89-04D9-D137-B0DA024ABE87}"/>
              </a:ext>
            </a:extLst>
          </p:cNvPr>
          <p:cNvSpPr txBox="1"/>
          <p:nvPr/>
        </p:nvSpPr>
        <p:spPr>
          <a:xfrm>
            <a:off x="7483250" y="2380856"/>
            <a:ext cx="15783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/>
              <a:t>SiPM</a:t>
            </a:r>
            <a:r>
              <a:rPr lang="en" sz="1600" dirty="0"/>
              <a:t> photodetector readout box</a:t>
            </a:r>
            <a:endParaRPr sz="1600" dirty="0"/>
          </a:p>
        </p:txBody>
      </p:sp>
      <p:sp>
        <p:nvSpPr>
          <p:cNvPr id="18" name="Google Shape;102;p15">
            <a:extLst>
              <a:ext uri="{FF2B5EF4-FFF2-40B4-BE49-F238E27FC236}">
                <a16:creationId xmlns:a16="http://schemas.microsoft.com/office/drawing/2014/main" id="{68E3931C-FA81-24BF-5299-B497D67656A5}"/>
              </a:ext>
            </a:extLst>
          </p:cNvPr>
          <p:cNvSpPr txBox="1"/>
          <p:nvPr/>
        </p:nvSpPr>
        <p:spPr>
          <a:xfrm>
            <a:off x="7407050" y="4057256"/>
            <a:ext cx="15783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DAQ FPGAs and clock distribution</a:t>
            </a:r>
            <a:endParaRPr sz="1600" dirty="0"/>
          </a:p>
        </p:txBody>
      </p:sp>
      <p:cxnSp>
        <p:nvCxnSpPr>
          <p:cNvPr id="21" name="Google Shape;103;p15">
            <a:extLst>
              <a:ext uri="{FF2B5EF4-FFF2-40B4-BE49-F238E27FC236}">
                <a16:creationId xmlns:a16="http://schemas.microsoft.com/office/drawing/2014/main" id="{D9613E0B-DBDC-4D25-57B6-6F843FB1F991}"/>
              </a:ext>
            </a:extLst>
          </p:cNvPr>
          <p:cNvCxnSpPr>
            <a:stCxn id="18" idx="1"/>
          </p:cNvCxnSpPr>
          <p:nvPr/>
        </p:nvCxnSpPr>
        <p:spPr>
          <a:xfrm flipH="1" flipV="1">
            <a:off x="5624150" y="3868256"/>
            <a:ext cx="1782900" cy="65065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Google Shape;104;p15">
            <a:extLst>
              <a:ext uri="{FF2B5EF4-FFF2-40B4-BE49-F238E27FC236}">
                <a16:creationId xmlns:a16="http://schemas.microsoft.com/office/drawing/2014/main" id="{C0134D02-A24B-A131-AB05-8C7C9B841ABF}"/>
              </a:ext>
            </a:extLst>
          </p:cNvPr>
          <p:cNvCxnSpPr>
            <a:stCxn id="17" idx="1"/>
          </p:cNvCxnSpPr>
          <p:nvPr/>
        </p:nvCxnSpPr>
        <p:spPr>
          <a:xfrm flipH="1" flipV="1">
            <a:off x="6312050" y="2632106"/>
            <a:ext cx="1171200" cy="210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105;p15">
            <a:extLst>
              <a:ext uri="{FF2B5EF4-FFF2-40B4-BE49-F238E27FC236}">
                <a16:creationId xmlns:a16="http://schemas.microsoft.com/office/drawing/2014/main" id="{6F2EDFC1-3C8D-2AC5-5E09-29F9C008ACC6}"/>
              </a:ext>
            </a:extLst>
          </p:cNvPr>
          <p:cNvCxnSpPr/>
          <p:nvPr/>
        </p:nvCxnSpPr>
        <p:spPr>
          <a:xfrm flipH="1">
            <a:off x="5449075" y="1698981"/>
            <a:ext cx="2286000" cy="559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6105D05-FF7A-9C36-2E9D-239F9BDB96EC}"/>
              </a:ext>
            </a:extLst>
          </p:cNvPr>
          <p:cNvSpPr txBox="1"/>
          <p:nvPr/>
        </p:nvSpPr>
        <p:spPr>
          <a:xfrm>
            <a:off x="1971481" y="509532"/>
            <a:ext cx="505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Beam test at CERN PS-T10 beam line: October 2023 </a:t>
            </a:r>
          </a:p>
        </p:txBody>
      </p:sp>
    </p:spTree>
    <p:extLst>
      <p:ext uri="{BB962C8B-B14F-4D97-AF65-F5344CB8AC3E}">
        <p14:creationId xmlns:p14="http://schemas.microsoft.com/office/powerpoint/2010/main" val="1326387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02597" y="488877"/>
            <a:ext cx="148270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C125A-B7C7-5947-BCBB-5A93DE51D1D9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2498036" y="-31331"/>
            <a:ext cx="40022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Prototype – EIC readout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A430AA-A577-DB55-4692-6B82AEDFB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7FF1EC3D-82D9-EA34-E7FB-6C936E9DECB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" name="Google Shape;117;p16">
            <a:extLst>
              <a:ext uri="{FF2B5EF4-FFF2-40B4-BE49-F238E27FC236}">
                <a16:creationId xmlns:a16="http://schemas.microsoft.com/office/drawing/2014/main" id="{14711F3B-CB3F-927C-766A-819EAE607B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9087"/>
          <a:stretch/>
        </p:blipFill>
        <p:spPr>
          <a:xfrm>
            <a:off x="611909" y="965663"/>
            <a:ext cx="3430551" cy="1549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Google Shape;119;p16">
            <a:extLst>
              <a:ext uri="{FF2B5EF4-FFF2-40B4-BE49-F238E27FC236}">
                <a16:creationId xmlns:a16="http://schemas.microsoft.com/office/drawing/2014/main" id="{FE936DA4-3116-7643-7E12-19923D8B6290}"/>
              </a:ext>
            </a:extLst>
          </p:cNvPr>
          <p:cNvCxnSpPr/>
          <p:nvPr/>
        </p:nvCxnSpPr>
        <p:spPr>
          <a:xfrm rot="10800000">
            <a:off x="850109" y="2395028"/>
            <a:ext cx="212100" cy="303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2" name="Google Shape;120;p16">
            <a:extLst>
              <a:ext uri="{FF2B5EF4-FFF2-40B4-BE49-F238E27FC236}">
                <a16:creationId xmlns:a16="http://schemas.microsoft.com/office/drawing/2014/main" id="{27EFFD38-1E20-EB9B-E368-9861F91264C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895" y="3508104"/>
            <a:ext cx="2944316" cy="293225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21;p16">
            <a:extLst>
              <a:ext uri="{FF2B5EF4-FFF2-40B4-BE49-F238E27FC236}">
                <a16:creationId xmlns:a16="http://schemas.microsoft.com/office/drawing/2014/main" id="{F927A522-C351-799E-21CF-8978B26E1D16}"/>
              </a:ext>
            </a:extLst>
          </p:cNvPr>
          <p:cNvSpPr txBox="1"/>
          <p:nvPr/>
        </p:nvSpPr>
        <p:spPr>
          <a:xfrm>
            <a:off x="508488" y="3097839"/>
            <a:ext cx="24183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C00000"/>
                </a:solidFill>
              </a:rPr>
              <a:t>8 GeV positive beam</a:t>
            </a:r>
            <a:endParaRPr sz="1500" b="1" dirty="0">
              <a:solidFill>
                <a:srgbClr val="C00000"/>
              </a:solidFill>
            </a:endParaRPr>
          </a:p>
        </p:txBody>
      </p:sp>
      <p:sp>
        <p:nvSpPr>
          <p:cNvPr id="34" name="Google Shape;122;p16">
            <a:extLst>
              <a:ext uri="{FF2B5EF4-FFF2-40B4-BE49-F238E27FC236}">
                <a16:creationId xmlns:a16="http://schemas.microsoft.com/office/drawing/2014/main" id="{63EB542B-1358-554A-17A5-1F6DD9697808}"/>
              </a:ext>
            </a:extLst>
          </p:cNvPr>
          <p:cNvSpPr txBox="1"/>
          <p:nvPr/>
        </p:nvSpPr>
        <p:spPr>
          <a:xfrm>
            <a:off x="3368187" y="3187670"/>
            <a:ext cx="1432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</a:rPr>
              <a:t>aerogel</a:t>
            </a:r>
            <a:r>
              <a:rPr lang="en" sz="14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err="1">
                <a:solidFill>
                  <a:schemeClr val="dk1"/>
                </a:solidFill>
              </a:rPr>
              <a:t>pions</a:t>
            </a:r>
            <a:endParaRPr sz="1400" dirty="0"/>
          </a:p>
        </p:txBody>
      </p:sp>
      <p:sp>
        <p:nvSpPr>
          <p:cNvPr id="35" name="Google Shape;123;p16">
            <a:extLst>
              <a:ext uri="{FF2B5EF4-FFF2-40B4-BE49-F238E27FC236}">
                <a16:creationId xmlns:a16="http://schemas.microsoft.com/office/drawing/2014/main" id="{0183160F-FE50-EFD2-6C11-FF6114A32E16}"/>
              </a:ext>
            </a:extLst>
          </p:cNvPr>
          <p:cNvSpPr txBox="1"/>
          <p:nvPr/>
        </p:nvSpPr>
        <p:spPr>
          <a:xfrm>
            <a:off x="3376163" y="4014849"/>
            <a:ext cx="1432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aerogel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protons</a:t>
            </a:r>
            <a:endParaRPr sz="1400" dirty="0"/>
          </a:p>
        </p:txBody>
      </p:sp>
      <p:sp>
        <p:nvSpPr>
          <p:cNvPr id="36" name="Google Shape;124;p16">
            <a:extLst>
              <a:ext uri="{FF2B5EF4-FFF2-40B4-BE49-F238E27FC236}">
                <a16:creationId xmlns:a16="http://schemas.microsoft.com/office/drawing/2014/main" id="{6DBBE275-66AB-66E5-0242-1AC61910233A}"/>
              </a:ext>
            </a:extLst>
          </p:cNvPr>
          <p:cNvSpPr txBox="1"/>
          <p:nvPr/>
        </p:nvSpPr>
        <p:spPr>
          <a:xfrm>
            <a:off x="3468256" y="5529592"/>
            <a:ext cx="1432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</a:t>
            </a:r>
            <a:r>
              <a:rPr lang="en" sz="1400" baseline="-25000" dirty="0"/>
              <a:t>2</a:t>
            </a:r>
            <a:r>
              <a:rPr lang="en" sz="1400" dirty="0"/>
              <a:t>F</a:t>
            </a:r>
            <a:r>
              <a:rPr lang="en" sz="1400" baseline="-25000" dirty="0"/>
              <a:t>6</a:t>
            </a:r>
            <a:r>
              <a:rPr lang="en" sz="14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err="1"/>
              <a:t>pions</a:t>
            </a:r>
            <a:endParaRPr sz="1400" dirty="0"/>
          </a:p>
        </p:txBody>
      </p:sp>
      <p:cxnSp>
        <p:nvCxnSpPr>
          <p:cNvPr id="37" name="Google Shape;125;p16">
            <a:extLst>
              <a:ext uri="{FF2B5EF4-FFF2-40B4-BE49-F238E27FC236}">
                <a16:creationId xmlns:a16="http://schemas.microsoft.com/office/drawing/2014/main" id="{95BD502E-C673-224E-A743-1F71280C8DFE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2065026" y="4079640"/>
            <a:ext cx="1311137" cy="24297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" name="Google Shape;126;p16">
            <a:extLst>
              <a:ext uri="{FF2B5EF4-FFF2-40B4-BE49-F238E27FC236}">
                <a16:creationId xmlns:a16="http://schemas.microsoft.com/office/drawing/2014/main" id="{512DC30E-A47A-4489-2D36-A0B074FFCB64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2506241" y="5350733"/>
            <a:ext cx="962015" cy="48662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" name="Google Shape;127;p16">
            <a:extLst>
              <a:ext uri="{FF2B5EF4-FFF2-40B4-BE49-F238E27FC236}">
                <a16:creationId xmlns:a16="http://schemas.microsoft.com/office/drawing/2014/main" id="{C44A0709-9F94-A7A0-396F-DF2325918018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2318324" y="3495432"/>
            <a:ext cx="1049863" cy="398986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0ECC820-F93F-7ED0-E5BB-C169852AF6C1}"/>
              </a:ext>
            </a:extLst>
          </p:cNvPr>
          <p:cNvSpPr txBox="1"/>
          <p:nvPr/>
        </p:nvSpPr>
        <p:spPr>
          <a:xfrm>
            <a:off x="831421" y="540297"/>
            <a:ext cx="6918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Online monitors and QA plots indicate a successful beam test. Analysis </a:t>
            </a:r>
            <a:r>
              <a:rPr lang="en-GB" sz="1600" dirty="0"/>
              <a:t>is ongoing</a:t>
            </a:r>
            <a:endParaRPr lang="en-IT" sz="1600" dirty="0"/>
          </a:p>
        </p:txBody>
      </p:sp>
      <p:sp>
        <p:nvSpPr>
          <p:cNvPr id="4" name="Google Shape;118;p16">
            <a:extLst>
              <a:ext uri="{FF2B5EF4-FFF2-40B4-BE49-F238E27FC236}">
                <a16:creationId xmlns:a16="http://schemas.microsoft.com/office/drawing/2014/main" id="{5E5D3C7C-9082-A191-AB9E-96BB2CAA5E88}"/>
              </a:ext>
            </a:extLst>
          </p:cNvPr>
          <p:cNvSpPr txBox="1"/>
          <p:nvPr/>
        </p:nvSpPr>
        <p:spPr>
          <a:xfrm>
            <a:off x="712543" y="2638514"/>
            <a:ext cx="2826829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low temperature </a:t>
            </a:r>
            <a:r>
              <a:rPr lang="en" sz="1500" dirty="0" err="1"/>
              <a:t>SiPM</a:t>
            </a:r>
            <a:r>
              <a:rPr lang="en" sz="1500" dirty="0"/>
              <a:t>  operation</a:t>
            </a:r>
            <a:endParaRPr sz="1500" dirty="0"/>
          </a:p>
        </p:txBody>
      </p:sp>
      <p:sp>
        <p:nvSpPr>
          <p:cNvPr id="8" name="Google Shape;121;p16">
            <a:extLst>
              <a:ext uri="{FF2B5EF4-FFF2-40B4-BE49-F238E27FC236}">
                <a16:creationId xmlns:a16="http://schemas.microsoft.com/office/drawing/2014/main" id="{72F823F4-3D82-6EA9-17C3-177C9A9AADBB}"/>
              </a:ext>
            </a:extLst>
          </p:cNvPr>
          <p:cNvSpPr txBox="1"/>
          <p:nvPr/>
        </p:nvSpPr>
        <p:spPr>
          <a:xfrm>
            <a:off x="5533291" y="2631286"/>
            <a:ext cx="24183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C00000"/>
                </a:solidFill>
              </a:rPr>
              <a:t>10 GeV positive beam</a:t>
            </a:r>
            <a:endParaRPr sz="1500" b="1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AA5EF-0BF5-011F-9371-89854C89B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548" y="3084450"/>
            <a:ext cx="3499786" cy="33512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535338-C183-AD8B-5D21-2B7105EF3BBE}"/>
              </a:ext>
            </a:extLst>
          </p:cNvPr>
          <p:cNvSpPr/>
          <p:nvPr/>
        </p:nvSpPr>
        <p:spPr>
          <a:xfrm>
            <a:off x="7939284" y="3077519"/>
            <a:ext cx="553837" cy="809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0092ED-571A-D9EC-88FB-ADC2272BA6DF}"/>
              </a:ext>
            </a:extLst>
          </p:cNvPr>
          <p:cNvSpPr/>
          <p:nvPr/>
        </p:nvSpPr>
        <p:spPr>
          <a:xfrm>
            <a:off x="7646339" y="3077147"/>
            <a:ext cx="553837" cy="648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44" name="Google Shape;127;p16">
            <a:extLst>
              <a:ext uri="{FF2B5EF4-FFF2-40B4-BE49-F238E27FC236}">
                <a16:creationId xmlns:a16="http://schemas.microsoft.com/office/drawing/2014/main" id="{0AAB6DC6-317D-7058-CDF8-20EBA09D53D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7150313" y="3401635"/>
            <a:ext cx="496026" cy="13626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127;p16">
            <a:extLst>
              <a:ext uri="{FF2B5EF4-FFF2-40B4-BE49-F238E27FC236}">
                <a16:creationId xmlns:a16="http://schemas.microsoft.com/office/drawing/2014/main" id="{A42A1CA6-8520-79F3-E5B1-6F9AA0060217}"/>
              </a:ext>
            </a:extLst>
          </p:cNvPr>
          <p:cNvCxnSpPr>
            <a:cxnSpLocks/>
          </p:cNvCxnSpPr>
          <p:nvPr/>
        </p:nvCxnSpPr>
        <p:spPr>
          <a:xfrm flipH="1" flipV="1">
            <a:off x="7398326" y="5012785"/>
            <a:ext cx="120074" cy="60431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124;p16">
            <a:extLst>
              <a:ext uri="{FF2B5EF4-FFF2-40B4-BE49-F238E27FC236}">
                <a16:creationId xmlns:a16="http://schemas.microsoft.com/office/drawing/2014/main" id="{AEC00812-EB22-6C5D-A7E1-F20B2D24C70D}"/>
              </a:ext>
            </a:extLst>
          </p:cNvPr>
          <p:cNvSpPr txBox="1"/>
          <p:nvPr/>
        </p:nvSpPr>
        <p:spPr>
          <a:xfrm>
            <a:off x="7442865" y="5544743"/>
            <a:ext cx="112500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C00000"/>
                </a:solidFill>
              </a:rPr>
              <a:t>C</a:t>
            </a:r>
            <a:r>
              <a:rPr lang="en" sz="1400" baseline="-25000" dirty="0">
                <a:solidFill>
                  <a:srgbClr val="C00000"/>
                </a:solidFill>
              </a:rPr>
              <a:t>2</a:t>
            </a:r>
            <a:r>
              <a:rPr lang="en" sz="1400" dirty="0">
                <a:solidFill>
                  <a:srgbClr val="C00000"/>
                </a:solidFill>
              </a:rPr>
              <a:t>F</a:t>
            </a:r>
            <a:r>
              <a:rPr lang="en" sz="1400" baseline="-25000" dirty="0">
                <a:solidFill>
                  <a:srgbClr val="C00000"/>
                </a:solidFill>
              </a:rPr>
              <a:t>6</a:t>
            </a:r>
            <a:r>
              <a:rPr lang="en" sz="1400" dirty="0">
                <a:solidFill>
                  <a:srgbClr val="C00000"/>
                </a:solidFill>
              </a:rPr>
              <a:t> gas</a:t>
            </a:r>
            <a:endParaRPr sz="1400" dirty="0">
              <a:solidFill>
                <a:srgbClr val="C00000"/>
              </a:solidFill>
            </a:endParaRPr>
          </a:p>
        </p:txBody>
      </p:sp>
      <p:sp>
        <p:nvSpPr>
          <p:cNvPr id="49" name="Google Shape;124;p16">
            <a:extLst>
              <a:ext uri="{FF2B5EF4-FFF2-40B4-BE49-F238E27FC236}">
                <a16:creationId xmlns:a16="http://schemas.microsoft.com/office/drawing/2014/main" id="{5959AC9F-7CE7-0DF5-CEE2-3800B8B8E476}"/>
              </a:ext>
            </a:extLst>
          </p:cNvPr>
          <p:cNvSpPr txBox="1"/>
          <p:nvPr/>
        </p:nvSpPr>
        <p:spPr>
          <a:xfrm>
            <a:off x="7646339" y="3079399"/>
            <a:ext cx="1432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C00000"/>
                </a:solidFill>
              </a:rPr>
              <a:t>aerogel</a:t>
            </a:r>
            <a:endParaRPr sz="1400" dirty="0">
              <a:solidFill>
                <a:srgbClr val="C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DB3B9E6-7020-915B-BB75-E7C0F389D92A}"/>
              </a:ext>
            </a:extLst>
          </p:cNvPr>
          <p:cNvSpPr txBox="1"/>
          <p:nvPr/>
        </p:nvSpPr>
        <p:spPr>
          <a:xfrm>
            <a:off x="4791822" y="1172583"/>
            <a:ext cx="3131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C00000"/>
                </a:solidFill>
              </a:rPr>
              <a:t>Successful imaging with a compact</a:t>
            </a:r>
          </a:p>
          <a:p>
            <a:r>
              <a:rPr lang="en-IT" sz="1600" b="1" dirty="0">
                <a:solidFill>
                  <a:srgbClr val="C00000"/>
                </a:solidFill>
              </a:rPr>
              <a:t>EIC-driven readout plane 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b</a:t>
            </a:r>
            <a:r>
              <a:rPr lang="en-IT" sz="1600" b="1" dirty="0">
                <a:solidFill>
                  <a:srgbClr val="C00000"/>
                </a:solidFill>
              </a:rPr>
              <a:t>ased on SiPM + ALCOR</a:t>
            </a:r>
          </a:p>
        </p:txBody>
      </p:sp>
    </p:spTree>
    <p:extLst>
      <p:ext uri="{BB962C8B-B14F-4D97-AF65-F5344CB8AC3E}">
        <p14:creationId xmlns:p14="http://schemas.microsoft.com/office/powerpoint/2010/main" val="3725124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E137C4-B37D-7E48-A915-6FB06AF06F19}"/>
              </a:ext>
            </a:extLst>
          </p:cNvPr>
          <p:cNvSpPr/>
          <p:nvPr/>
        </p:nvSpPr>
        <p:spPr>
          <a:xfrm>
            <a:off x="228598" y="3582932"/>
            <a:ext cx="1989423" cy="29541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Rectangle 3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514692" y="-42760"/>
            <a:ext cx="2221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Status and Plans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936853-CF08-7244-9515-77D9A36B40E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Foliennummernplatzhalter 6">
            <a:extLst>
              <a:ext uri="{FF2B5EF4-FFF2-40B4-BE49-F238E27FC236}">
                <a16:creationId xmlns:a16="http://schemas.microsoft.com/office/drawing/2014/main" id="{57E36BB0-F611-824F-8897-F08E41E926A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1B2AF-D387-E14D-B98F-928AA2AE63CB}"/>
              </a:ext>
            </a:extLst>
          </p:cNvPr>
          <p:cNvSpPr txBox="1"/>
          <p:nvPr/>
        </p:nvSpPr>
        <p:spPr>
          <a:xfrm>
            <a:off x="620854" y="903199"/>
            <a:ext cx="551170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2022</a:t>
            </a:r>
            <a:r>
              <a:rPr lang="en-IT" dirty="0"/>
              <a:t>:    dRICH imaging with reference detectors</a:t>
            </a:r>
          </a:p>
          <a:p>
            <a:endParaRPr lang="en-IT" dirty="0"/>
          </a:p>
          <a:p>
            <a:r>
              <a:rPr lang="en-IT" dirty="0"/>
              <a:t>              Extended SiPM irradiation + annealing  campaign</a:t>
            </a:r>
          </a:p>
          <a:p>
            <a:endParaRPr lang="en-IT" dirty="0"/>
          </a:p>
          <a:p>
            <a:r>
              <a:rPr lang="en-IT" dirty="0"/>
              <a:t>              Cherenkov light detection with irradiated SiPM  </a:t>
            </a:r>
          </a:p>
          <a:p>
            <a:endParaRPr lang="en-IT" dirty="0"/>
          </a:p>
          <a:p>
            <a:endParaRPr lang="en-IT" dirty="0"/>
          </a:p>
          <a:p>
            <a:r>
              <a:rPr lang="en-IT" b="1" dirty="0">
                <a:solidFill>
                  <a:srgbClr val="C00000"/>
                </a:solidFill>
              </a:rPr>
              <a:t>2023</a:t>
            </a:r>
            <a:r>
              <a:rPr lang="en-IT" dirty="0"/>
              <a:t>:    EIC-drive photon-detector plane</a:t>
            </a:r>
          </a:p>
          <a:p>
            <a:endParaRPr lang="en-IT" dirty="0"/>
          </a:p>
          <a:p>
            <a:r>
              <a:rPr lang="en-IT" dirty="0"/>
              <a:t>              dRICH imaging with EIC-driven detector plane</a:t>
            </a:r>
          </a:p>
          <a:p>
            <a:endParaRPr lang="en-IT" dirty="0"/>
          </a:p>
          <a:p>
            <a:endParaRPr lang="en-IT" dirty="0"/>
          </a:p>
          <a:p>
            <a:r>
              <a:rPr lang="en-IT" b="1" dirty="0">
                <a:solidFill>
                  <a:srgbClr val="C00000"/>
                </a:solidFill>
              </a:rPr>
              <a:t>Outlook</a:t>
            </a:r>
            <a:r>
              <a:rPr lang="en-IT" dirty="0"/>
              <a:t>:    Refined data analysis and simulation</a:t>
            </a:r>
          </a:p>
          <a:p>
            <a:endParaRPr lang="en-IT" dirty="0"/>
          </a:p>
          <a:p>
            <a:r>
              <a:rPr lang="en-IT" dirty="0"/>
              <a:t>              	  Final assessment</a:t>
            </a:r>
          </a:p>
        </p:txBody>
      </p:sp>
    </p:spTree>
    <p:extLst>
      <p:ext uri="{BB962C8B-B14F-4D97-AF65-F5344CB8AC3E}">
        <p14:creationId xmlns:p14="http://schemas.microsoft.com/office/powerpoint/2010/main" val="4002152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66584</TotalTime>
  <Words>490</Words>
  <Application>Microsoft Macintosh PowerPoint</Application>
  <PresentationFormat>On-screen Show (4:3)</PresentationFormat>
  <Paragraphs>113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1365</cp:revision>
  <dcterms:created xsi:type="dcterms:W3CDTF">2012-03-30T13:12:09Z</dcterms:created>
  <dcterms:modified xsi:type="dcterms:W3CDTF">2023-11-20T09:16:50Z</dcterms:modified>
</cp:coreProperties>
</file>