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1489" r:id="rId2"/>
    <p:sldId id="1557" r:id="rId3"/>
    <p:sldId id="1517" r:id="rId4"/>
    <p:sldId id="1556" r:id="rId5"/>
    <p:sldId id="1538" r:id="rId6"/>
    <p:sldId id="1208" r:id="rId7"/>
    <p:sldId id="1522" r:id="rId8"/>
    <p:sldId id="1546" r:id="rId9"/>
    <p:sldId id="1480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E49A"/>
    <a:srgbClr val="F5F701"/>
    <a:srgbClr val="E424EA"/>
    <a:srgbClr val="FCBA78"/>
    <a:srgbClr val="E5E1B2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10" autoAdjust="0"/>
    <p:restoredTop sz="96122" autoAdjust="0"/>
  </p:normalViewPr>
  <p:slideViewPr>
    <p:cSldViewPr snapToGrid="0" snapToObjects="1">
      <p:cViewPr varScale="1">
        <p:scale>
          <a:sx n="146" d="100"/>
          <a:sy n="146" d="100"/>
        </p:scale>
        <p:origin x="176" y="368"/>
      </p:cViewPr>
      <p:guideLst>
        <p:guide orient="horz" pos="1620"/>
        <p:guide pos="2880"/>
      </p:guideLst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6/3/25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6/3/25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DBFF6-247B-3055-59DC-E3E905E7B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DD481-EA33-F12A-79B8-0ABCFA4254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E87033-62CC-861E-A9C8-744EFFDF4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</a:t>
            </a:r>
            <a:r>
              <a:rPr lang="en-GB" dirty="0"/>
              <a:t>o</a:t>
            </a:r>
            <a:r>
              <a:rPr lang="en-IT" dirty="0"/>
              <a:t>me si arriva ai 1.8 Tbps ?    3 KHz / 3(shutter) * 3e5 (canali) *64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CF78D-647F-FF8C-18A6-129222577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5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338A2-D21A-5246-E37A-AD85ED0BF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7699A5-4BE5-03B3-5569-547B4C388D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4C8895-DCC6-80BC-7E70-951BACF16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</a:t>
            </a:r>
            <a:r>
              <a:rPr lang="en-GB" dirty="0"/>
              <a:t>o</a:t>
            </a:r>
            <a:r>
              <a:rPr lang="en-IT" dirty="0"/>
              <a:t>me si arriva ai 1.8 Tbps ?    3 KHz / 3(shutter) * 3e5 (canali) *64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C6959-6E2F-6DA8-A09D-B371739A39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2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DA44F-4F89-D64C-7422-0F58D88B1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2BEC7D-12D9-8E91-6C2B-C75102B264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1994D2-DB80-76E8-9C28-D35DC3B3B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N ties smaller than ePIC!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0B8AB-9CAB-5A98-2E46-B2AF24B61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97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44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CD763-5CD1-0D99-B8B9-59FBC4BD6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26240C-24D1-8E43-2471-56081B32F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9287D-7327-2E09-A165-595689E89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Farsi spieare la latenza. Bisogna sapere ul data rate a cui sono arrivati (factor 2?)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CEAB1-947A-1D01-AE62-9E50B16B9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04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99AE6-3456-4171-CD62-CEE769272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5A4083-15A2-5342-893F-D23BDE5B2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E815FC-1F06-94D7-59A1-01B71089C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</a:t>
            </a:r>
            <a:r>
              <a:rPr lang="en-GB" dirty="0"/>
              <a:t>o</a:t>
            </a:r>
            <a:r>
              <a:rPr lang="en-IT" dirty="0"/>
              <a:t>me si arriva ai 1.8 Tbps ?    3 KHz / 3(shutter) * 3e5 (canali) *64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C972F-7602-4944-F236-3AF3B2DAE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84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03/06/25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03/06/25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03/06/25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03/06/25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03/06/25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03/06/25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03/06/25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03/06/25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03/06/25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03/06/25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03/06/25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03/06/25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88563-11B8-141A-FF30-65B01ACBA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75F89C6-2294-BC0E-6470-5D39A33AAB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9489" y="189768"/>
            <a:ext cx="3076546" cy="2269583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1D9BDC-EA6E-BFD0-3A64-5777D24BA8FE}"/>
              </a:ext>
            </a:extLst>
          </p:cNvPr>
          <p:cNvCxnSpPr>
            <a:cxnSpLocks/>
          </p:cNvCxnSpPr>
          <p:nvPr/>
        </p:nvCxnSpPr>
        <p:spPr>
          <a:xfrm>
            <a:off x="3025633" y="1704863"/>
            <a:ext cx="1772076" cy="2383436"/>
          </a:xfrm>
          <a:prstGeom prst="line">
            <a:avLst/>
          </a:prstGeom>
          <a:ln>
            <a:solidFill>
              <a:srgbClr val="F5F701">
                <a:alpha val="5408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4B1BA49-666B-EC4E-81EF-AA4E402605D3}"/>
              </a:ext>
            </a:extLst>
          </p:cNvPr>
          <p:cNvSpPr/>
          <p:nvPr/>
        </p:nvSpPr>
        <p:spPr>
          <a:xfrm>
            <a:off x="150241" y="2547917"/>
            <a:ext cx="4180760" cy="6491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F19AD-AD51-5B60-EC75-7F1CE11B28AC}"/>
              </a:ext>
            </a:extLst>
          </p:cNvPr>
          <p:cNvSpPr txBox="1"/>
          <p:nvPr/>
        </p:nvSpPr>
        <p:spPr>
          <a:xfrm>
            <a:off x="150241" y="2595583"/>
            <a:ext cx="4087979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Goals:  </a:t>
            </a:r>
            <a:r>
              <a:rPr lang="en-IT" sz="400" dirty="0"/>
              <a:t>   </a:t>
            </a:r>
            <a:r>
              <a:rPr lang="en-IT" sz="1100" dirty="0"/>
              <a:t>        Hadron 3</a:t>
            </a:r>
            <a:r>
              <a:rPr lang="en-IT" sz="1100" dirty="0">
                <a:latin typeface="Symbol" pitchFamily="2" charset="2"/>
              </a:rPr>
              <a:t>s-</a:t>
            </a:r>
            <a:r>
              <a:rPr lang="en-IT" sz="1100" dirty="0"/>
              <a:t>separation between 3 - 50 GeV/c</a:t>
            </a:r>
          </a:p>
          <a:p>
            <a:r>
              <a:rPr lang="en-IT" sz="1100" dirty="0"/>
              <a:t>                      Complement electron ID below 15 GeV/c</a:t>
            </a:r>
          </a:p>
          <a:p>
            <a:r>
              <a:rPr lang="en-IT" sz="1100" dirty="0"/>
              <a:t>     	        Cover forward pseudorapidity 1.5 (barrel) - 3.5 (b. pipe) </a:t>
            </a:r>
          </a:p>
          <a:p>
            <a:endParaRPr lang="en-IT" sz="1000" dirty="0"/>
          </a:p>
          <a:p>
            <a:r>
              <a:rPr lang="en-IT" sz="1100" dirty="0"/>
              <a:t>dRICH Features: </a:t>
            </a:r>
          </a:p>
          <a:p>
            <a:endParaRPr lang="en-IT" sz="400" dirty="0"/>
          </a:p>
          <a:p>
            <a:r>
              <a:rPr lang="en-IT" sz="1100" dirty="0"/>
              <a:t>    Extended 3-50 GeV/c momentum range --&gt; </a:t>
            </a:r>
            <a:r>
              <a:rPr lang="en-IT" sz="1100" dirty="0">
                <a:solidFill>
                  <a:srgbClr val="C00000"/>
                </a:solidFill>
              </a:rPr>
              <a:t>Dual radiator</a:t>
            </a:r>
          </a:p>
          <a:p>
            <a:r>
              <a:rPr lang="en-IT" sz="1100" dirty="0"/>
              <a:t>    Single-photon detection in high Bfield --&gt;</a:t>
            </a:r>
            <a:r>
              <a:rPr lang="en-IT" sz="1100" dirty="0">
                <a:solidFill>
                  <a:srgbClr val="C00000"/>
                </a:solidFill>
              </a:rPr>
              <a:t> SiPM</a:t>
            </a:r>
          </a:p>
          <a:p>
            <a:r>
              <a:rPr lang="en-IT" sz="1100" dirty="0"/>
              <a:t>    Limited space --&gt; </a:t>
            </a:r>
            <a:r>
              <a:rPr lang="en-IT" sz="1100" dirty="0">
                <a:solidFill>
                  <a:srgbClr val="C00000"/>
                </a:solidFill>
              </a:rPr>
              <a:t>Compact optics with curved detector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98FA76-D1C5-C122-F119-3C77D727FFC0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4C179F-6B49-0102-1415-AB438DDDD527}"/>
              </a:ext>
            </a:extLst>
          </p:cNvPr>
          <p:cNvSpPr/>
          <p:nvPr/>
        </p:nvSpPr>
        <p:spPr>
          <a:xfrm>
            <a:off x="3992316" y="-31962"/>
            <a:ext cx="105028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endParaRPr lang="en-US" sz="15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F09EFE-6180-3D2A-5468-5E1B961B756C}"/>
              </a:ext>
            </a:extLst>
          </p:cNvPr>
          <p:cNvSpPr txBox="1"/>
          <p:nvPr/>
        </p:nvSpPr>
        <p:spPr>
          <a:xfrm>
            <a:off x="4889099" y="284635"/>
            <a:ext cx="33714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Dual-radiator Ring-imaging Cherenkov Detector (dRICH)</a:t>
            </a:r>
          </a:p>
          <a:p>
            <a:endParaRPr lang="en-IT" sz="400" dirty="0"/>
          </a:p>
          <a:p>
            <a:r>
              <a:rPr lang="en-IT" sz="1100" dirty="0"/>
              <a:t>	  Essential to access flavor information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6839C5-A1C9-EB7F-7C56-FF4674C16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914" y="893085"/>
            <a:ext cx="3800672" cy="319521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36125D-D21B-F62F-45FD-3F9A0EE3FC16}"/>
              </a:ext>
            </a:extLst>
          </p:cNvPr>
          <p:cNvCxnSpPr>
            <a:cxnSpLocks/>
          </p:cNvCxnSpPr>
          <p:nvPr/>
        </p:nvCxnSpPr>
        <p:spPr>
          <a:xfrm>
            <a:off x="8392391" y="1266796"/>
            <a:ext cx="0" cy="2698973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0498B0B-25A6-D036-0636-99644ABC10FB}"/>
              </a:ext>
            </a:extLst>
          </p:cNvPr>
          <p:cNvSpPr/>
          <p:nvPr/>
        </p:nvSpPr>
        <p:spPr>
          <a:xfrm>
            <a:off x="2704030" y="793165"/>
            <a:ext cx="321603" cy="947262"/>
          </a:xfrm>
          <a:prstGeom prst="rect">
            <a:avLst/>
          </a:prstGeom>
          <a:solidFill>
            <a:srgbClr val="F5F701">
              <a:alpha val="5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BBAE8C-B35F-EC64-6538-1491BA93AC71}"/>
              </a:ext>
            </a:extLst>
          </p:cNvPr>
          <p:cNvCxnSpPr>
            <a:cxnSpLocks/>
          </p:cNvCxnSpPr>
          <p:nvPr/>
        </p:nvCxnSpPr>
        <p:spPr>
          <a:xfrm>
            <a:off x="2969392" y="730692"/>
            <a:ext cx="1794522" cy="94389"/>
          </a:xfrm>
          <a:prstGeom prst="line">
            <a:avLst/>
          </a:prstGeom>
          <a:ln>
            <a:solidFill>
              <a:srgbClr val="F5F701">
                <a:alpha val="5408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BA6C8DE9-D6E7-876E-FE4A-A0F28C16A85F}"/>
              </a:ext>
            </a:extLst>
          </p:cNvPr>
          <p:cNvSpPr/>
          <p:nvPr/>
        </p:nvSpPr>
        <p:spPr>
          <a:xfrm>
            <a:off x="4740101" y="829038"/>
            <a:ext cx="3800672" cy="3259261"/>
          </a:xfrm>
          <a:prstGeom prst="rect">
            <a:avLst/>
          </a:prstGeom>
          <a:noFill/>
          <a:ln w="50800">
            <a:solidFill>
              <a:srgbClr val="F5F7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0E0BF8-3F05-55F4-3100-4E667C1117B6}"/>
              </a:ext>
            </a:extLst>
          </p:cNvPr>
          <p:cNvSpPr txBox="1"/>
          <p:nvPr/>
        </p:nvSpPr>
        <p:spPr>
          <a:xfrm>
            <a:off x="8390430" y="2339283"/>
            <a:ext cx="388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4m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B4E6F3E-8D62-C296-FE75-212D3334532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1" name="Foliennummernplatzhalter 6">
            <a:extLst>
              <a:ext uri="{FF2B5EF4-FFF2-40B4-BE49-F238E27FC236}">
                <a16:creationId xmlns:a16="http://schemas.microsoft.com/office/drawing/2014/main" id="{DC9F1A27-BD70-C545-71F4-80009406F925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75E9FC-E0F3-316A-98B3-2BE393C35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41" y="4139653"/>
            <a:ext cx="8854344" cy="8361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3FC531-DDF9-606A-7601-05789513AAC2}"/>
              </a:ext>
            </a:extLst>
          </p:cNvPr>
          <p:cNvSpPr/>
          <p:nvPr/>
        </p:nvSpPr>
        <p:spPr>
          <a:xfrm>
            <a:off x="150241" y="4126223"/>
            <a:ext cx="8865364" cy="849543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80643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3FF50-0654-3847-66B6-8391134C8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495D11D-358B-BE2E-C880-3196EC96152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3A9621-FE7F-041B-0EE2-EBBDCE6338A1}"/>
              </a:ext>
            </a:extLst>
          </p:cNvPr>
          <p:cNvSpPr/>
          <p:nvPr/>
        </p:nvSpPr>
        <p:spPr>
          <a:xfrm>
            <a:off x="3798583" y="-31962"/>
            <a:ext cx="143770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Radiators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9A6357-9EEB-CAB1-2820-CFD87ED4C6F3}"/>
              </a:ext>
            </a:extLst>
          </p:cNvPr>
          <p:cNvGrpSpPr/>
          <p:nvPr/>
        </p:nvGrpSpPr>
        <p:grpSpPr>
          <a:xfrm>
            <a:off x="46417" y="2388286"/>
            <a:ext cx="2321599" cy="2619169"/>
            <a:chOff x="4087123" y="2361766"/>
            <a:chExt cx="2321599" cy="26191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2C736C-CD5F-E157-6121-7FACDB20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7123" y="2361766"/>
              <a:ext cx="2321599" cy="259046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A5A7870-8C6D-36CE-674A-402B9152E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9169" y="2372398"/>
              <a:ext cx="409553" cy="39870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ABA793-89F6-512C-650A-B247A78B89B6}"/>
                </a:ext>
              </a:extLst>
            </p:cNvPr>
            <p:cNvSpPr/>
            <p:nvPr/>
          </p:nvSpPr>
          <p:spPr>
            <a:xfrm>
              <a:off x="4180114" y="4557832"/>
              <a:ext cx="2197737" cy="398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5BC451-8054-0E2F-315C-F974847BB4CC}"/>
                </a:ext>
              </a:extLst>
            </p:cNvPr>
            <p:cNvSpPr txBox="1"/>
            <p:nvPr/>
          </p:nvSpPr>
          <p:spPr>
            <a:xfrm>
              <a:off x="4539832" y="4565437"/>
              <a:ext cx="133562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T" sz="700" dirty="0"/>
                <a:t>Active Area = 21605 cm</a:t>
              </a:r>
              <a:r>
                <a:rPr lang="en-IT" sz="700" baseline="30000" dirty="0"/>
                <a:t>2</a:t>
              </a:r>
            </a:p>
            <a:p>
              <a:pPr algn="ctr"/>
              <a:r>
                <a:rPr lang="en-IT" sz="700" dirty="0"/>
                <a:t>Dead Area = 3269 cm</a:t>
              </a:r>
              <a:r>
                <a:rPr lang="en-IT" sz="700" baseline="30000" dirty="0"/>
                <a:t>2</a:t>
              </a:r>
              <a:r>
                <a:rPr lang="en-IT" sz="700" dirty="0"/>
                <a:t> (13%)</a:t>
              </a:r>
            </a:p>
            <a:p>
              <a:pPr algn="ctr"/>
              <a:r>
                <a:rPr lang="en-IT" sz="700" dirty="0"/>
                <a:t>Wasted Area = 9112 cm</a:t>
              </a:r>
              <a:r>
                <a:rPr lang="en-IT" sz="700" baseline="30000" dirty="0"/>
                <a:t>2</a:t>
              </a:r>
              <a:r>
                <a:rPr lang="en-IT" sz="700" dirty="0"/>
                <a:t> (27 %)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D560C6C-DCC8-2906-CEC8-AA80FFD8BF88}"/>
              </a:ext>
            </a:extLst>
          </p:cNvPr>
          <p:cNvGrpSpPr/>
          <p:nvPr/>
        </p:nvGrpSpPr>
        <p:grpSpPr>
          <a:xfrm>
            <a:off x="2436697" y="2382389"/>
            <a:ext cx="2117129" cy="2655527"/>
            <a:chOff x="6777638" y="2361665"/>
            <a:chExt cx="2117129" cy="265552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C1C6B47-8B5A-C27B-58DA-5BCB4598F1CC}"/>
                </a:ext>
              </a:extLst>
            </p:cNvPr>
            <p:cNvGrpSpPr/>
            <p:nvPr/>
          </p:nvGrpSpPr>
          <p:grpSpPr>
            <a:xfrm>
              <a:off x="6777638" y="2361665"/>
              <a:ext cx="2110003" cy="2616191"/>
              <a:chOff x="3820243" y="1969311"/>
              <a:chExt cx="2447046" cy="296162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30523B3-5A3A-845D-B6E0-229A4567B494}"/>
                  </a:ext>
                </a:extLst>
              </p:cNvPr>
              <p:cNvSpPr/>
              <p:nvPr/>
            </p:nvSpPr>
            <p:spPr>
              <a:xfrm>
                <a:off x="3820243" y="1969311"/>
                <a:ext cx="2444408" cy="29616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2E082C8-A0B9-5FB8-EFEA-2C4143B5B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20243" y="2015803"/>
                <a:ext cx="2447046" cy="2459509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56E0AE7-6A1B-94FD-95C5-8AC6ABD70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9914" y="4445974"/>
                <a:ext cx="2147705" cy="484966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74EA75-9C31-85E0-B166-F6CA6DAAA6A2}"/>
                </a:ext>
              </a:extLst>
            </p:cNvPr>
            <p:cNvSpPr/>
            <p:nvPr/>
          </p:nvSpPr>
          <p:spPr>
            <a:xfrm>
              <a:off x="6808509" y="4549455"/>
              <a:ext cx="2086258" cy="392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1EE65A-2DBC-5FA1-2C8C-EDE9C8F83D23}"/>
                </a:ext>
              </a:extLst>
            </p:cNvPr>
            <p:cNvSpPr txBox="1"/>
            <p:nvPr/>
          </p:nvSpPr>
          <p:spPr>
            <a:xfrm>
              <a:off x="7294272" y="4601694"/>
              <a:ext cx="129073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T" sz="700" dirty="0"/>
                <a:t>Active Area = 21368 cm</a:t>
              </a:r>
              <a:r>
                <a:rPr lang="en-IT" sz="700" baseline="30000" dirty="0"/>
                <a:t>2</a:t>
              </a:r>
            </a:p>
            <a:p>
              <a:pPr algn="ctr"/>
              <a:r>
                <a:rPr lang="en-IT" sz="700" dirty="0"/>
                <a:t>Dead Area = 3506  cm</a:t>
              </a:r>
              <a:r>
                <a:rPr lang="en-IT" sz="700" baseline="30000" dirty="0"/>
                <a:t>2</a:t>
              </a:r>
              <a:r>
                <a:rPr lang="en-IT" sz="700" dirty="0"/>
                <a:t> (14%)</a:t>
              </a:r>
            </a:p>
            <a:p>
              <a:pPr algn="ctr"/>
              <a:r>
                <a:rPr lang="en-IT" sz="700" dirty="0"/>
                <a:t>Wasted Area = 1868 cm</a:t>
              </a:r>
              <a:r>
                <a:rPr lang="en-IT" sz="700" baseline="30000" dirty="0"/>
                <a:t>2</a:t>
              </a:r>
              <a:r>
                <a:rPr lang="en-IT" sz="700" dirty="0"/>
                <a:t> (7 %)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7AA0789-8B37-3D59-6CD8-BB2756A6FC27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FA9303-A6D8-ABD0-5F50-E5C1FAC97B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17" y="575596"/>
            <a:ext cx="2051459" cy="1547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28EB52-DC98-ADEE-A59A-FB59A21564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1474" y="549677"/>
            <a:ext cx="2162951" cy="15549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7634F5-8C34-D02D-33A0-FAD50689BA74}"/>
              </a:ext>
            </a:extLst>
          </p:cNvPr>
          <p:cNvSpPr txBox="1"/>
          <p:nvPr/>
        </p:nvSpPr>
        <p:spPr>
          <a:xfrm>
            <a:off x="196450" y="2122060"/>
            <a:ext cx="3865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Large demonstrators delivered – Wall engineering ongoing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F2AD12-5F35-A317-58DD-E478019874FA}"/>
              </a:ext>
            </a:extLst>
          </p:cNvPr>
          <p:cNvSpPr txBox="1"/>
          <p:nvPr/>
        </p:nvSpPr>
        <p:spPr>
          <a:xfrm>
            <a:off x="267979" y="292005"/>
            <a:ext cx="3967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C00000"/>
                </a:solidFill>
                <a:highlight>
                  <a:srgbClr val="E4E49A"/>
                </a:highlight>
              </a:rPr>
              <a:t>Aerogel with n</a:t>
            </a:r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=1.026 validated with lab and prototype tests</a:t>
            </a:r>
            <a:endParaRPr lang="en-IT" sz="8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8188EC-2DE1-277C-C8B3-9AD9E78E124A}"/>
              </a:ext>
            </a:extLst>
          </p:cNvPr>
          <p:cNvSpPr txBox="1"/>
          <p:nvPr/>
        </p:nvSpPr>
        <p:spPr>
          <a:xfrm>
            <a:off x="238855" y="4424774"/>
            <a:ext cx="4299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b="1" dirty="0">
                <a:solidFill>
                  <a:srgbClr val="C00000"/>
                </a:solidFill>
              </a:rPr>
              <a:t>Goal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C343E0-1F30-9454-5681-9F56DC466F47}"/>
              </a:ext>
            </a:extLst>
          </p:cNvPr>
          <p:cNvSpPr/>
          <p:nvPr/>
        </p:nvSpPr>
        <p:spPr>
          <a:xfrm>
            <a:off x="5248114" y="756175"/>
            <a:ext cx="3773380" cy="4134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6DF0D0-3411-56B1-6DB5-A13900B79B3D}"/>
              </a:ext>
            </a:extLst>
          </p:cNvPr>
          <p:cNvSpPr txBox="1"/>
          <p:nvPr/>
        </p:nvSpPr>
        <p:spPr>
          <a:xfrm>
            <a:off x="5440499" y="854677"/>
            <a:ext cx="298030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Sonar to measure speed of sound</a:t>
            </a:r>
          </a:p>
          <a:p>
            <a:endParaRPr lang="en-IT" sz="1200" dirty="0"/>
          </a:p>
          <a:p>
            <a:r>
              <a:rPr lang="en-IT" sz="1100" dirty="0"/>
              <a:t>10 bar chamber + specrophotometer to measure</a:t>
            </a:r>
          </a:p>
          <a:p>
            <a:r>
              <a:rPr lang="en-GB" sz="1100" dirty="0"/>
              <a:t>l</a:t>
            </a:r>
            <a:r>
              <a:rPr lang="en-IT" sz="1100" dirty="0"/>
              <a:t>ight transmission in the visible range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1C8B915-91B6-FFD0-21C4-CD93A3C75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0499" y="3106447"/>
            <a:ext cx="3249608" cy="17357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F932741-07E5-47F6-73DA-91F90FA6622B}"/>
              </a:ext>
            </a:extLst>
          </p:cNvPr>
          <p:cNvSpPr txBox="1"/>
          <p:nvPr/>
        </p:nvSpPr>
        <p:spPr>
          <a:xfrm>
            <a:off x="5460611" y="2833205"/>
            <a:ext cx="30075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Jamin interferometer for precise n determination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DA25FE4-B1C3-DB50-92F1-7FBDC3301D67}"/>
              </a:ext>
            </a:extLst>
          </p:cNvPr>
          <p:cNvSpPr txBox="1"/>
          <p:nvPr/>
        </p:nvSpPr>
        <p:spPr>
          <a:xfrm>
            <a:off x="5169292" y="307498"/>
            <a:ext cx="274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C</a:t>
            </a:r>
            <a:r>
              <a:rPr lang="en-IT" sz="1200" baseline="-25000" dirty="0">
                <a:solidFill>
                  <a:srgbClr val="C00000"/>
                </a:solidFill>
                <a:highlight>
                  <a:srgbClr val="E4E49A"/>
                </a:highlight>
              </a:rPr>
              <a:t>2</a:t>
            </a:r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F</a:t>
            </a:r>
            <a:r>
              <a:rPr lang="en-IT" sz="1200" baseline="-25000" dirty="0">
                <a:solidFill>
                  <a:srgbClr val="C00000"/>
                </a:solidFill>
                <a:highlight>
                  <a:srgbClr val="E4E49A"/>
                </a:highlight>
              </a:rPr>
              <a:t>6</a:t>
            </a:r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 validated with lab &amp; prototype tests </a:t>
            </a:r>
          </a:p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Design of online purity monitors ongoing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B153BCF-12E2-2B8D-FE8B-D62312B37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6041" y="1632554"/>
            <a:ext cx="1172437" cy="1172437"/>
          </a:xfrm>
          <a:prstGeom prst="rect">
            <a:avLst/>
          </a:prstGeom>
        </p:spPr>
      </p:pic>
      <p:pic>
        <p:nvPicPr>
          <p:cNvPr id="42" name="Picture 41" descr="IMG_20161005_120206_BURST004.jpg">
            <a:extLst>
              <a:ext uri="{FF2B5EF4-FFF2-40B4-BE49-F238E27FC236}">
                <a16:creationId xmlns:a16="http://schemas.microsoft.com/office/drawing/2014/main" id="{3E51A45F-D2BE-9B2C-2890-4EE2E09749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74" y="1744305"/>
            <a:ext cx="1757755" cy="987048"/>
          </a:xfrm>
          <a:prstGeom prst="rect">
            <a:avLst/>
          </a:prstGeom>
        </p:spPr>
      </p:pic>
      <p:sp>
        <p:nvSpPr>
          <p:cNvPr id="43" name="Foliennummernplatzhalter 6">
            <a:extLst>
              <a:ext uri="{FF2B5EF4-FFF2-40B4-BE49-F238E27FC236}">
                <a16:creationId xmlns:a16="http://schemas.microsoft.com/office/drawing/2014/main" id="{1B11C5E6-7896-E7BD-5F97-5480FF341356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</a:t>
            </a:fld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87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06B01-6BA2-758A-7040-78B439AA1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96D2ED6-0669-1CCA-5497-3A60C04ABF4C}"/>
              </a:ext>
            </a:extLst>
          </p:cNvPr>
          <p:cNvSpPr/>
          <p:nvPr/>
        </p:nvSpPr>
        <p:spPr>
          <a:xfrm rot="5400000">
            <a:off x="4700112" y="578395"/>
            <a:ext cx="4340596" cy="43529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057437-B1E1-9C52-61D5-B0DB44FF6424}"/>
              </a:ext>
            </a:extLst>
          </p:cNvPr>
          <p:cNvSpPr/>
          <p:nvPr/>
        </p:nvSpPr>
        <p:spPr>
          <a:xfrm rot="5400000">
            <a:off x="138212" y="543473"/>
            <a:ext cx="4349822" cy="44320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F53750-8D1F-E159-B9F8-B2C1F0412188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3FFCD5-708F-4D89-4ECB-401A08E517AA}"/>
              </a:ext>
            </a:extLst>
          </p:cNvPr>
          <p:cNvSpPr/>
          <p:nvPr/>
        </p:nvSpPr>
        <p:spPr>
          <a:xfrm>
            <a:off x="3162051" y="-31962"/>
            <a:ext cx="271074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Photo Sensor Engineering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0FEFF1-9C6C-0A04-7F6F-DD11AEFD8DFE}"/>
              </a:ext>
            </a:extLst>
          </p:cNvPr>
          <p:cNvGrpSpPr/>
          <p:nvPr/>
        </p:nvGrpSpPr>
        <p:grpSpPr>
          <a:xfrm>
            <a:off x="124026" y="2388888"/>
            <a:ext cx="2177579" cy="2511075"/>
            <a:chOff x="2603521" y="2242254"/>
            <a:chExt cx="2260006" cy="26860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7C95B69-2EC3-43EA-5897-971DB68E2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3521" y="2711073"/>
              <a:ext cx="2260006" cy="221720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D02080-9F0D-CE07-2458-98810741C727}"/>
                </a:ext>
              </a:extLst>
            </p:cNvPr>
            <p:cNvSpPr txBox="1"/>
            <p:nvPr/>
          </p:nvSpPr>
          <p:spPr>
            <a:xfrm>
              <a:off x="2793407" y="2242254"/>
              <a:ext cx="2048324" cy="543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900" dirty="0"/>
                <a:t>Testing new Hamamatsu sensors after</a:t>
              </a:r>
            </a:p>
            <a:p>
              <a:r>
                <a:rPr lang="en-IT" sz="900" dirty="0"/>
                <a:t> - 10</a:t>
              </a:r>
              <a:r>
                <a:rPr lang="en-IT" sz="900" baseline="30000" dirty="0"/>
                <a:t>9</a:t>
              </a:r>
              <a:r>
                <a:rPr lang="en-IT" sz="900" dirty="0"/>
                <a:t> neq </a:t>
              </a:r>
            </a:p>
            <a:p>
              <a:r>
                <a:rPr lang="en-IT" sz="900" dirty="0"/>
                <a:t>- oven annealing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B47972-7CF3-4C95-BD3E-4C643269CEBE}"/>
                </a:ext>
              </a:extLst>
            </p:cNvPr>
            <p:cNvSpPr/>
            <p:nvPr/>
          </p:nvSpPr>
          <p:spPr>
            <a:xfrm rot="1163230">
              <a:off x="4162153" y="3317560"/>
              <a:ext cx="592970" cy="729956"/>
            </a:xfrm>
            <a:prstGeom prst="ellipse">
              <a:avLst/>
            </a:prstGeom>
            <a:noFill/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0FB8564-CC9E-EBAB-3A5B-D75E6E0E7566}"/>
                </a:ext>
              </a:extLst>
            </p:cNvPr>
            <p:cNvSpPr txBox="1"/>
            <p:nvPr/>
          </p:nvSpPr>
          <p:spPr>
            <a:xfrm>
              <a:off x="3883697" y="4125239"/>
              <a:ext cx="8803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00" dirty="0">
                  <a:solidFill>
                    <a:srgbClr val="0070C0"/>
                  </a:solidFill>
                </a:rPr>
                <a:t>UV enhanced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88D1559-1309-9C08-1DF9-812ECB4FF42A}"/>
              </a:ext>
            </a:extLst>
          </p:cNvPr>
          <p:cNvSpPr/>
          <p:nvPr/>
        </p:nvSpPr>
        <p:spPr>
          <a:xfrm>
            <a:off x="7486866" y="2482937"/>
            <a:ext cx="635111" cy="95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607FB1-DFD8-9715-192F-39B6953C91CB}"/>
              </a:ext>
            </a:extLst>
          </p:cNvPr>
          <p:cNvSpPr/>
          <p:nvPr/>
        </p:nvSpPr>
        <p:spPr>
          <a:xfrm>
            <a:off x="7552267" y="1167242"/>
            <a:ext cx="1418975" cy="141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D3D0EF-3FF6-62FE-6394-B53CB26F6235}"/>
              </a:ext>
            </a:extLst>
          </p:cNvPr>
          <p:cNvGrpSpPr/>
          <p:nvPr/>
        </p:nvGrpSpPr>
        <p:grpSpPr>
          <a:xfrm>
            <a:off x="2306733" y="2762906"/>
            <a:ext cx="2177579" cy="2093542"/>
            <a:chOff x="2653595" y="2965000"/>
            <a:chExt cx="2102853" cy="19632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6E54E1-5713-D409-722B-46F5E100E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3595" y="2974391"/>
              <a:ext cx="2102853" cy="1953885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A5BEDD7-9DCB-FD42-9425-AE3CA756FB38}"/>
                </a:ext>
              </a:extLst>
            </p:cNvPr>
            <p:cNvSpPr/>
            <p:nvPr/>
          </p:nvSpPr>
          <p:spPr>
            <a:xfrm>
              <a:off x="3335549" y="2965000"/>
              <a:ext cx="1301448" cy="101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DADD54A-12E1-CF8D-E01B-A08451433210}"/>
              </a:ext>
            </a:extLst>
          </p:cNvPr>
          <p:cNvSpPr txBox="1"/>
          <p:nvPr/>
        </p:nvSpPr>
        <p:spPr>
          <a:xfrm>
            <a:off x="2813823" y="2692642"/>
            <a:ext cx="1565723" cy="214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Time resolution with ALCOR redout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234AA2-E7CC-3281-D6DB-2B68AEDE97A6}"/>
              </a:ext>
            </a:extLst>
          </p:cNvPr>
          <p:cNvSpPr txBox="1"/>
          <p:nvPr/>
        </p:nvSpPr>
        <p:spPr>
          <a:xfrm>
            <a:off x="5090970" y="601836"/>
            <a:ext cx="34692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Details of in-situ annealing protocol based on Joule-effect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B20A0A-49F8-9BFB-24CE-060BE7DC0B9D}"/>
              </a:ext>
            </a:extLst>
          </p:cNvPr>
          <p:cNvGrpSpPr/>
          <p:nvPr/>
        </p:nvGrpSpPr>
        <p:grpSpPr>
          <a:xfrm>
            <a:off x="2605147" y="740095"/>
            <a:ext cx="1924000" cy="1975009"/>
            <a:chOff x="2825571" y="714874"/>
            <a:chExt cx="1924000" cy="19750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07721B-7082-1B82-DFEA-9C54A59E1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5571" y="714874"/>
              <a:ext cx="1924000" cy="197500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CA7D1B-F681-3C06-A654-456F3A720527}"/>
                </a:ext>
              </a:extLst>
            </p:cNvPr>
            <p:cNvSpPr txBox="1"/>
            <p:nvPr/>
          </p:nvSpPr>
          <p:spPr>
            <a:xfrm>
              <a:off x="3822655" y="1608859"/>
              <a:ext cx="4507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dirty="0"/>
                <a:t>75 </a:t>
              </a:r>
              <a:r>
                <a:rPr lang="en-IT" sz="800" dirty="0">
                  <a:latin typeface="Symbol" pitchFamily="2" charset="2"/>
                </a:rPr>
                <a:t>m</a:t>
              </a:r>
              <a:r>
                <a:rPr lang="en-IT" sz="800" dirty="0"/>
                <a:t>m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CB6EE3-49A4-C634-4575-28A0424E9D7F}"/>
                </a:ext>
              </a:extLst>
            </p:cNvPr>
            <p:cNvSpPr/>
            <p:nvPr/>
          </p:nvSpPr>
          <p:spPr>
            <a:xfrm rot="5400000" flipV="1">
              <a:off x="4027121" y="1742203"/>
              <a:ext cx="1313324" cy="131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A0C65C-4D0F-DB57-5636-6B5EF26E740A}"/>
                </a:ext>
              </a:extLst>
            </p:cNvPr>
            <p:cNvSpPr txBox="1"/>
            <p:nvPr/>
          </p:nvSpPr>
          <p:spPr>
            <a:xfrm>
              <a:off x="3339279" y="2015235"/>
              <a:ext cx="4507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dirty="0"/>
                <a:t>50 </a:t>
              </a:r>
              <a:r>
                <a:rPr lang="en-IT" sz="800" dirty="0">
                  <a:latin typeface="Symbol" pitchFamily="2" charset="2"/>
                </a:rPr>
                <a:t>m</a:t>
              </a:r>
              <a:r>
                <a:rPr lang="en-IT" sz="800" dirty="0"/>
                <a:t>m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07ADCD-D8C9-29A9-C979-2D55503E5EAA}"/>
                </a:ext>
              </a:extLst>
            </p:cNvPr>
            <p:cNvSpPr/>
            <p:nvPr/>
          </p:nvSpPr>
          <p:spPr>
            <a:xfrm rot="5400000" flipV="1">
              <a:off x="4227724" y="1236614"/>
              <a:ext cx="514801" cy="229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F9627C-3B0B-2E50-AEF4-B7B95C71A0D2}"/>
                </a:ext>
              </a:extLst>
            </p:cNvPr>
            <p:cNvSpPr/>
            <p:nvPr/>
          </p:nvSpPr>
          <p:spPr>
            <a:xfrm rot="5400000" flipV="1">
              <a:off x="3979337" y="1775417"/>
              <a:ext cx="514801" cy="726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86C99B9-989F-1DF2-74BC-4911069ACE82}"/>
              </a:ext>
            </a:extLst>
          </p:cNvPr>
          <p:cNvSpPr/>
          <p:nvPr/>
        </p:nvSpPr>
        <p:spPr>
          <a:xfrm>
            <a:off x="2825571" y="692294"/>
            <a:ext cx="1658742" cy="178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349A33-F7FF-5A8A-EFCB-A5E2A54C0C02}"/>
              </a:ext>
            </a:extLst>
          </p:cNvPr>
          <p:cNvSpPr txBox="1"/>
          <p:nvPr/>
        </p:nvSpPr>
        <p:spPr>
          <a:xfrm>
            <a:off x="2845285" y="695849"/>
            <a:ext cx="7120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Photon yield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856114-554D-58CC-8669-1F612889DFC0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2" name="Foliennummernplatzhalter 6">
            <a:extLst>
              <a:ext uri="{FF2B5EF4-FFF2-40B4-BE49-F238E27FC236}">
                <a16:creationId xmlns:a16="http://schemas.microsoft.com/office/drawing/2014/main" id="{8296C6CC-EA55-55A3-12C9-8350863755E1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402B29-1724-967C-9B27-9B2BE684BAC4}"/>
              </a:ext>
            </a:extLst>
          </p:cNvPr>
          <p:cNvSpPr txBox="1"/>
          <p:nvPr/>
        </p:nvSpPr>
        <p:spPr>
          <a:xfrm>
            <a:off x="1087811" y="295378"/>
            <a:ext cx="6241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FInalization of the engineering of the SiPM optimized layout and temperature treatments ongoing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269A51D-91FA-7B28-15B9-A3DC8403D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402" y="627583"/>
            <a:ext cx="1761613" cy="17645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838732A-6C31-72CB-DD04-E88476C049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6025" y="2516935"/>
            <a:ext cx="2183827" cy="23337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A0560F1-AF4A-344C-6BA6-5F56B7D070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4019" y="2430370"/>
            <a:ext cx="1887223" cy="24943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169EE4F-EA51-8F59-5F95-B71B8C50A8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0286" y="843875"/>
            <a:ext cx="3200247" cy="14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53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F6406-74C8-EED8-7249-DABAEE54D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9E85388-12FE-8318-D387-679920E6E7A3}"/>
              </a:ext>
            </a:extLst>
          </p:cNvPr>
          <p:cNvSpPr/>
          <p:nvPr/>
        </p:nvSpPr>
        <p:spPr>
          <a:xfrm>
            <a:off x="14989" y="2895251"/>
            <a:ext cx="9111909" cy="2118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5" name="Picture 24" descr="A group of electronic components&#10;&#10;Description automatically generated">
            <a:extLst>
              <a:ext uri="{FF2B5EF4-FFF2-40B4-BE49-F238E27FC236}">
                <a16:creationId xmlns:a16="http://schemas.microsoft.com/office/drawing/2014/main" id="{148CD188-5FCC-9D8E-9791-53A406C03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" y="2910039"/>
            <a:ext cx="8760913" cy="211632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E407676-D85E-BD05-8701-56C82BB2454E}"/>
              </a:ext>
            </a:extLst>
          </p:cNvPr>
          <p:cNvSpPr/>
          <p:nvPr/>
        </p:nvSpPr>
        <p:spPr>
          <a:xfrm>
            <a:off x="2551515" y="2925886"/>
            <a:ext cx="1442722" cy="292356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67F6DE-F461-709F-0B8C-A33071163E0E}"/>
              </a:ext>
            </a:extLst>
          </p:cNvPr>
          <p:cNvSpPr txBox="1"/>
          <p:nvPr/>
        </p:nvSpPr>
        <p:spPr>
          <a:xfrm>
            <a:off x="2634254" y="2881137"/>
            <a:ext cx="1523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Readout Board (RDO)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7278E0-C5C2-6CC5-F15A-7682668DED50}"/>
              </a:ext>
            </a:extLst>
          </p:cNvPr>
          <p:cNvSpPr/>
          <p:nvPr/>
        </p:nvSpPr>
        <p:spPr>
          <a:xfrm>
            <a:off x="6400061" y="2954404"/>
            <a:ext cx="2437334" cy="16119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B6316-A6D5-D578-37A2-9619F5399C85}"/>
              </a:ext>
            </a:extLst>
          </p:cNvPr>
          <p:cNvSpPr txBox="1"/>
          <p:nvPr/>
        </p:nvSpPr>
        <p:spPr>
          <a:xfrm>
            <a:off x="6462152" y="2912254"/>
            <a:ext cx="1143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>
                <a:solidFill>
                  <a:schemeClr val="tx2"/>
                </a:solidFill>
              </a:rPr>
              <a:t>Delivery imminent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700A71-D40F-CB3D-58BD-089652A05E3C}"/>
              </a:ext>
            </a:extLst>
          </p:cNvPr>
          <p:cNvSpPr/>
          <p:nvPr/>
        </p:nvSpPr>
        <p:spPr>
          <a:xfrm>
            <a:off x="17445" y="960306"/>
            <a:ext cx="9111909" cy="18788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 descr="A computer chip with a blue and green rectangle&#10;&#10;Description automatically generated">
            <a:extLst>
              <a:ext uri="{FF2B5EF4-FFF2-40B4-BE49-F238E27FC236}">
                <a16:creationId xmlns:a16="http://schemas.microsoft.com/office/drawing/2014/main" id="{337ED892-EA12-A775-5844-0BB4271E3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06" y="996740"/>
            <a:ext cx="8843633" cy="18381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F6E705C-C851-4C25-523C-77BFF4A64E86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C4A995-A3E2-52DD-1501-3FEA9470991B}"/>
              </a:ext>
            </a:extLst>
          </p:cNvPr>
          <p:cNvSpPr/>
          <p:nvPr/>
        </p:nvSpPr>
        <p:spPr>
          <a:xfrm>
            <a:off x="3428897" y="-31962"/>
            <a:ext cx="217713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Readout Electronic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41FA71-AD92-EE2E-59A0-0AE107E1780D}"/>
              </a:ext>
            </a:extLst>
          </p:cNvPr>
          <p:cNvSpPr txBox="1"/>
          <p:nvPr/>
        </p:nvSpPr>
        <p:spPr>
          <a:xfrm>
            <a:off x="2634254" y="2525130"/>
            <a:ext cx="793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Carrier v3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26442A-FFC1-78AC-D49C-99AC47978203}"/>
              </a:ext>
            </a:extLst>
          </p:cNvPr>
          <p:cNvSpPr txBox="1"/>
          <p:nvPr/>
        </p:nvSpPr>
        <p:spPr>
          <a:xfrm>
            <a:off x="7408547" y="2544861"/>
            <a:ext cx="1557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Front-End Board (FEB)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A7C43-781B-6918-D869-8D1E8808173B}"/>
              </a:ext>
            </a:extLst>
          </p:cNvPr>
          <p:cNvSpPr txBox="1"/>
          <p:nvPr/>
        </p:nvSpPr>
        <p:spPr>
          <a:xfrm>
            <a:off x="1238050" y="291496"/>
            <a:ext cx="603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Design of the readout electronics in the “final” ePIC layout version is ready for test production.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833D7C-BEF9-E4E2-1913-4CAA193015B6}"/>
              </a:ext>
            </a:extLst>
          </p:cNvPr>
          <p:cNvSpPr/>
          <p:nvPr/>
        </p:nvSpPr>
        <p:spPr>
          <a:xfrm>
            <a:off x="3725838" y="2591176"/>
            <a:ext cx="2282025" cy="2923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35689C-6D35-5EA2-8C7B-6D23062D6251}"/>
              </a:ext>
            </a:extLst>
          </p:cNvPr>
          <p:cNvSpPr txBox="1"/>
          <p:nvPr/>
        </p:nvSpPr>
        <p:spPr>
          <a:xfrm>
            <a:off x="3774816" y="2588680"/>
            <a:ext cx="227273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rgbClr val="C00000"/>
                </a:solidFill>
              </a:rPr>
              <a:t>Test-production started ‘Jan 25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8606C8-3A1E-F2D6-E5C0-81BFDABE353D}"/>
              </a:ext>
            </a:extLst>
          </p:cNvPr>
          <p:cNvCxnSpPr/>
          <p:nvPr/>
        </p:nvCxnSpPr>
        <p:spPr>
          <a:xfrm flipH="1" flipV="1">
            <a:off x="3805988" y="2296975"/>
            <a:ext cx="314540" cy="282482"/>
          </a:xfrm>
          <a:prstGeom prst="line">
            <a:avLst/>
          </a:prstGeom>
          <a:ln w="1905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FF8BC1F-E0C7-77C2-C5D3-B64F3AA2813D}"/>
              </a:ext>
            </a:extLst>
          </p:cNvPr>
          <p:cNvSpPr txBox="1"/>
          <p:nvPr/>
        </p:nvSpPr>
        <p:spPr>
          <a:xfrm>
            <a:off x="332733" y="500021"/>
            <a:ext cx="75360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Proton </a:t>
            </a:r>
            <a:r>
              <a:rPr lang="en-IT" sz="1100" dirty="0"/>
              <a:t>irradiation campaigns for ALCOR-32 and key RDO components showed SEU rate is within the expected manageable levels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51920-8BCC-48B8-9F97-B2A89C147473}"/>
              </a:ext>
            </a:extLst>
          </p:cNvPr>
          <p:cNvSpPr txBox="1"/>
          <p:nvPr/>
        </p:nvSpPr>
        <p:spPr>
          <a:xfrm>
            <a:off x="332733" y="689651"/>
            <a:ext cx="76177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A working D</a:t>
            </a:r>
            <a:r>
              <a:rPr lang="en-GB" sz="1100" dirty="0"/>
              <a:t>AQ</a:t>
            </a:r>
            <a:r>
              <a:rPr lang="en-IT" sz="1100" dirty="0"/>
              <a:t> scheme has been identified to support ML online data filtering at sub-detector level against pure dark-count event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394224-017A-A123-DBF3-532A820D349E}"/>
              </a:ext>
            </a:extLst>
          </p:cNvPr>
          <p:cNvCxnSpPr>
            <a:cxnSpLocks/>
          </p:cNvCxnSpPr>
          <p:nvPr/>
        </p:nvCxnSpPr>
        <p:spPr>
          <a:xfrm flipH="1" flipV="1">
            <a:off x="5999701" y="2865876"/>
            <a:ext cx="563831" cy="297539"/>
          </a:xfrm>
          <a:prstGeom prst="line">
            <a:avLst/>
          </a:prstGeom>
          <a:ln w="19050">
            <a:solidFill>
              <a:srgbClr val="C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3C2FE87-6755-94A7-2176-B7ED054C7321}"/>
              </a:ext>
            </a:extLst>
          </p:cNvPr>
          <p:cNvSpPr/>
          <p:nvPr/>
        </p:nvSpPr>
        <p:spPr>
          <a:xfrm>
            <a:off x="14989" y="951261"/>
            <a:ext cx="2619265" cy="4062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ECAA42-968B-7A94-2F88-EAAC81E8F818}"/>
              </a:ext>
            </a:extLst>
          </p:cNvPr>
          <p:cNvSpPr/>
          <p:nvPr/>
        </p:nvSpPr>
        <p:spPr>
          <a:xfrm>
            <a:off x="2587133" y="897473"/>
            <a:ext cx="62112" cy="41288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9AE6FF2-3C1C-64B1-BA2A-8B840AE971B8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38" name="Foliennummernplatzhalter 6">
            <a:extLst>
              <a:ext uri="{FF2B5EF4-FFF2-40B4-BE49-F238E27FC236}">
                <a16:creationId xmlns:a16="http://schemas.microsoft.com/office/drawing/2014/main" id="{4E528836-5246-2CA9-3429-3CE51A41EE9E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14" name="Picture 13" descr="A diagram of a computer chip&#10;&#10;Description automatically generated">
            <a:extLst>
              <a:ext uri="{FF2B5EF4-FFF2-40B4-BE49-F238E27FC236}">
                <a16:creationId xmlns:a16="http://schemas.microsoft.com/office/drawing/2014/main" id="{8905FEB4-53B1-E84C-71C1-425AF8EB5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9" y="1465901"/>
            <a:ext cx="2036696" cy="34667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D83DEF-48BD-0341-31A0-15C5C8B8BD0A}"/>
              </a:ext>
            </a:extLst>
          </p:cNvPr>
          <p:cNvSpPr txBox="1"/>
          <p:nvPr/>
        </p:nvSpPr>
        <p:spPr>
          <a:xfrm>
            <a:off x="25312" y="2914086"/>
            <a:ext cx="8931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Silicon</a:t>
            </a:r>
            <a:r>
              <a:rPr lang="en-IT" sz="800" b="1" dirty="0"/>
              <a:t> </a:t>
            </a:r>
            <a:r>
              <a:rPr lang="en-IT" sz="800" dirty="0"/>
              <a:t>die layout</a:t>
            </a:r>
            <a:endParaRPr lang="en-IT" sz="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48D642-897A-1CC0-9D41-E0EDCC30826B}"/>
              </a:ext>
            </a:extLst>
          </p:cNvPr>
          <p:cNvSpPr txBox="1"/>
          <p:nvPr/>
        </p:nvSpPr>
        <p:spPr>
          <a:xfrm>
            <a:off x="14989" y="3158136"/>
            <a:ext cx="2468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800" dirty="0"/>
              <a:t>Compact ball-grid array (BGA) </a:t>
            </a:r>
            <a:r>
              <a:rPr lang="en-GB" sz="800" dirty="0"/>
              <a:t>p</a:t>
            </a:r>
            <a:r>
              <a:rPr lang="en-IT" sz="800" dirty="0"/>
              <a:t>ackage </a:t>
            </a:r>
            <a:r>
              <a:rPr lang="en-GB" sz="800" dirty="0"/>
              <a:t>with interposer</a:t>
            </a:r>
            <a:endParaRPr lang="en-IT" sz="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189EE1-737E-AC2D-5308-B3CC6941211E}"/>
              </a:ext>
            </a:extLst>
          </p:cNvPr>
          <p:cNvSpPr/>
          <p:nvPr/>
        </p:nvSpPr>
        <p:spPr>
          <a:xfrm>
            <a:off x="260635" y="1240862"/>
            <a:ext cx="1975639" cy="2923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59E886-FF94-9684-814F-C722E73B2D9A}"/>
              </a:ext>
            </a:extLst>
          </p:cNvPr>
          <p:cNvSpPr txBox="1"/>
          <p:nvPr/>
        </p:nvSpPr>
        <p:spPr>
          <a:xfrm>
            <a:off x="378291" y="1239979"/>
            <a:ext cx="17422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300" dirty="0">
                <a:solidFill>
                  <a:srgbClr val="C00000"/>
                </a:solidFill>
              </a:rPr>
              <a:t>MPW run in March ‘25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7A35DC-34E8-CF7C-1986-0B37EA82179F}"/>
              </a:ext>
            </a:extLst>
          </p:cNvPr>
          <p:cNvSpPr txBox="1"/>
          <p:nvPr/>
        </p:nvSpPr>
        <p:spPr>
          <a:xfrm>
            <a:off x="378291" y="936332"/>
            <a:ext cx="1678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ALCOR v3 – 64 channels</a:t>
            </a:r>
          </a:p>
        </p:txBody>
      </p:sp>
    </p:spTree>
    <p:extLst>
      <p:ext uri="{BB962C8B-B14F-4D97-AF65-F5344CB8AC3E}">
        <p14:creationId xmlns:p14="http://schemas.microsoft.com/office/powerpoint/2010/main" val="3599990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D18F7-EF13-E7C2-EF3E-FEE64DD81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F96860F-EEF2-88C9-D1E9-4594B52AAD39}"/>
              </a:ext>
            </a:extLst>
          </p:cNvPr>
          <p:cNvSpPr/>
          <p:nvPr/>
        </p:nvSpPr>
        <p:spPr>
          <a:xfrm>
            <a:off x="5785474" y="641513"/>
            <a:ext cx="3178174" cy="4287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0E0DDA-9388-D123-AAAD-6D17F6C51C07}"/>
              </a:ext>
            </a:extLst>
          </p:cNvPr>
          <p:cNvSpPr/>
          <p:nvPr/>
        </p:nvSpPr>
        <p:spPr>
          <a:xfrm>
            <a:off x="96012" y="2934641"/>
            <a:ext cx="5447784" cy="1994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A78E83-2A0A-1A3D-6F30-D64B4F47EADA}"/>
              </a:ext>
            </a:extLst>
          </p:cNvPr>
          <p:cNvSpPr/>
          <p:nvPr/>
        </p:nvSpPr>
        <p:spPr>
          <a:xfrm>
            <a:off x="96012" y="641513"/>
            <a:ext cx="2883491" cy="2181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3C976F-4EA4-C5F1-4BA3-B310E0CAF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482" y="655917"/>
            <a:ext cx="2197443" cy="218122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8C8917-F037-4A40-06E3-4E7FF59F30DA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588F28-CC19-730D-18D7-F063C291AF23}"/>
              </a:ext>
            </a:extLst>
          </p:cNvPr>
          <p:cNvSpPr/>
          <p:nvPr/>
        </p:nvSpPr>
        <p:spPr>
          <a:xfrm>
            <a:off x="3627012" y="-31962"/>
            <a:ext cx="178093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Real Scale Prototype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7E93C2-ECAB-7569-DB3D-2322B34B3104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094BEE3B-0D4E-2136-BB43-9095455BC7EC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D7DC1C-73F0-EE20-8B7F-D05F6D945E64}"/>
              </a:ext>
            </a:extLst>
          </p:cNvPr>
          <p:cNvSpPr txBox="1"/>
          <p:nvPr/>
        </p:nvSpPr>
        <p:spPr>
          <a:xfrm>
            <a:off x="146061" y="622624"/>
            <a:ext cx="10246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Aerogel support</a:t>
            </a:r>
          </a:p>
        </p:txBody>
      </p:sp>
      <p:sp>
        <p:nvSpPr>
          <p:cNvPr id="24" name="Rectangular Callout 23">
            <a:extLst>
              <a:ext uri="{FF2B5EF4-FFF2-40B4-BE49-F238E27FC236}">
                <a16:creationId xmlns:a16="http://schemas.microsoft.com/office/drawing/2014/main" id="{52726D68-C726-5C3B-DBF0-934605DEA4E2}"/>
              </a:ext>
            </a:extLst>
          </p:cNvPr>
          <p:cNvSpPr/>
          <p:nvPr/>
        </p:nvSpPr>
        <p:spPr>
          <a:xfrm>
            <a:off x="499182" y="905486"/>
            <a:ext cx="2212259" cy="1795728"/>
          </a:xfrm>
          <a:prstGeom prst="wedgeRectCallout">
            <a:avLst>
              <a:gd name="adj1" fmla="val 115418"/>
              <a:gd name="adj2" fmla="val 129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903923-EE93-B154-EDCE-4837346A8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07" y="959760"/>
            <a:ext cx="2129892" cy="170877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47A3AB1-8DF5-2AE4-9E23-A6EBF96558CD}"/>
              </a:ext>
            </a:extLst>
          </p:cNvPr>
          <p:cNvSpPr/>
          <p:nvPr/>
        </p:nvSpPr>
        <p:spPr>
          <a:xfrm>
            <a:off x="123202" y="2948199"/>
            <a:ext cx="45719" cy="1938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85322673-FCCB-A035-1127-61647FAC2374}"/>
              </a:ext>
            </a:extLst>
          </p:cNvPr>
          <p:cNvSpPr/>
          <p:nvPr/>
        </p:nvSpPr>
        <p:spPr>
          <a:xfrm>
            <a:off x="3291487" y="3004750"/>
            <a:ext cx="2180259" cy="1868915"/>
          </a:xfrm>
          <a:prstGeom prst="wedgeRectCallout">
            <a:avLst>
              <a:gd name="adj1" fmla="val -7812"/>
              <a:gd name="adj2" fmla="val -7121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C0000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32374A6-F6B2-F2D6-E662-5B1526337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430" y="3208143"/>
            <a:ext cx="1782481" cy="1635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83D1C5-9D5D-6233-79A5-49E32B682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307" y="3305095"/>
            <a:ext cx="2074618" cy="1400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CE4CC9-BE64-3656-CA59-5BA35F111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236" y="3161247"/>
            <a:ext cx="508267" cy="316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08928A-5A2E-5BCE-A4FC-EF818A773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1042" y="2845668"/>
            <a:ext cx="1487581" cy="203495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CBEF8A1-429A-E34E-D4C9-D8D49788363F}"/>
              </a:ext>
            </a:extLst>
          </p:cNvPr>
          <p:cNvSpPr txBox="1"/>
          <p:nvPr/>
        </p:nvSpPr>
        <p:spPr>
          <a:xfrm>
            <a:off x="6098839" y="4071100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CFRP Layer </a:t>
            </a:r>
          </a:p>
          <a:p>
            <a:r>
              <a:rPr lang="en-IT" sz="1100" dirty="0"/>
              <a:t>composition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8B1A4D-932E-5D39-5233-C6E6B2A8CF57}"/>
              </a:ext>
            </a:extLst>
          </p:cNvPr>
          <p:cNvSpPr txBox="1"/>
          <p:nvPr/>
        </p:nvSpPr>
        <p:spPr>
          <a:xfrm>
            <a:off x="32748" y="2968264"/>
            <a:ext cx="2438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Mirror mounting and alignment (aka NA62)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2C67AB6-C85F-D69F-A50C-C8DDBB783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961" y="3262077"/>
            <a:ext cx="1247157" cy="15820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6004877-1BAE-B234-6FE3-4ECED4B6E9AA}"/>
              </a:ext>
            </a:extLst>
          </p:cNvPr>
          <p:cNvSpPr txBox="1"/>
          <p:nvPr/>
        </p:nvSpPr>
        <p:spPr>
          <a:xfrm>
            <a:off x="980250" y="307176"/>
            <a:ext cx="7047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Engineering of  all the mechanical details pursued with the real-scale prototype and component demonstrators</a:t>
            </a:r>
            <a:endParaRPr lang="en-IT" sz="12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04B064-C10C-A1E0-0EFE-838E70E7352B}"/>
              </a:ext>
            </a:extLst>
          </p:cNvPr>
          <p:cNvSpPr/>
          <p:nvPr/>
        </p:nvSpPr>
        <p:spPr>
          <a:xfrm>
            <a:off x="5890606" y="3472854"/>
            <a:ext cx="1330616" cy="2923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082288-74D9-FE9A-2579-3C58040C37A8}"/>
              </a:ext>
            </a:extLst>
          </p:cNvPr>
          <p:cNvSpPr txBox="1"/>
          <p:nvPr/>
        </p:nvSpPr>
        <p:spPr>
          <a:xfrm>
            <a:off x="6106912" y="3472854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PO issued</a:t>
            </a:r>
            <a:endParaRPr lang="en-IT" sz="1400" dirty="0">
              <a:solidFill>
                <a:srgbClr val="C00000"/>
              </a:solidFill>
            </a:endParaRPr>
          </a:p>
        </p:txBody>
      </p:sp>
      <p:sp>
        <p:nvSpPr>
          <p:cNvPr id="34" name="Rectangular Callout 33">
            <a:extLst>
              <a:ext uri="{FF2B5EF4-FFF2-40B4-BE49-F238E27FC236}">
                <a16:creationId xmlns:a16="http://schemas.microsoft.com/office/drawing/2014/main" id="{BB8C3477-DE82-7840-33B5-6A0C0FE9FB01}"/>
              </a:ext>
            </a:extLst>
          </p:cNvPr>
          <p:cNvSpPr/>
          <p:nvPr/>
        </p:nvSpPr>
        <p:spPr>
          <a:xfrm>
            <a:off x="5858431" y="684175"/>
            <a:ext cx="3105217" cy="2138564"/>
          </a:xfrm>
          <a:prstGeom prst="wedgeRectCallout">
            <a:avLst>
              <a:gd name="adj1" fmla="val -69120"/>
              <a:gd name="adj2" fmla="val -3091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BA398E-E01B-3E3B-A105-D703D9C86B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6966" y="728342"/>
            <a:ext cx="2923591" cy="20478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BE50200-5636-7FE2-D1B9-B8359373F20D}"/>
              </a:ext>
            </a:extLst>
          </p:cNvPr>
          <p:cNvSpPr txBox="1"/>
          <p:nvPr/>
        </p:nvSpPr>
        <p:spPr>
          <a:xfrm>
            <a:off x="6224320" y="2962736"/>
            <a:ext cx="5469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Vessel</a:t>
            </a:r>
          </a:p>
        </p:txBody>
      </p:sp>
    </p:spTree>
    <p:extLst>
      <p:ext uri="{BB962C8B-B14F-4D97-AF65-F5344CB8AC3E}">
        <p14:creationId xmlns:p14="http://schemas.microsoft.com/office/powerpoint/2010/main" val="1363981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11DEA-2713-6B9B-EF17-CE29D9B12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38D072-3EE5-CC97-8E13-361AF9709EBD}"/>
              </a:ext>
            </a:extLst>
          </p:cNvPr>
          <p:cNvSpPr/>
          <p:nvPr/>
        </p:nvSpPr>
        <p:spPr>
          <a:xfrm>
            <a:off x="1014988" y="1754141"/>
            <a:ext cx="7114024" cy="3158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834BCF2-618B-0673-6907-F27FD6B47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798" y="2066122"/>
            <a:ext cx="4336761" cy="28141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ED4505D-546A-F773-9463-66FBDF97654C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92727F-78B3-ADFF-DDEF-817A53BE3AAE}"/>
              </a:ext>
            </a:extLst>
          </p:cNvPr>
          <p:cNvSpPr/>
          <p:nvPr/>
        </p:nvSpPr>
        <p:spPr>
          <a:xfrm>
            <a:off x="3621952" y="-31962"/>
            <a:ext cx="179100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INFN Funding Profile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3AD756-1055-A439-01FC-CD4A73077D0C}"/>
              </a:ext>
            </a:extLst>
          </p:cNvPr>
          <p:cNvSpPr/>
          <p:nvPr/>
        </p:nvSpPr>
        <p:spPr>
          <a:xfrm>
            <a:off x="-1" y="5003416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26AFC92D-3B4F-AB82-DEAD-FC47CB7EA159}"/>
              </a:ext>
            </a:extLst>
          </p:cNvPr>
          <p:cNvSpPr txBox="1">
            <a:spLocks noGrp="1"/>
          </p:cNvSpPr>
          <p:nvPr/>
        </p:nvSpPr>
        <p:spPr>
          <a:xfrm>
            <a:off x="7371042" y="4893282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5F5891-A2CF-1947-4EAA-C2010C18869F}"/>
              </a:ext>
            </a:extLst>
          </p:cNvPr>
          <p:cNvSpPr txBox="1"/>
          <p:nvPr/>
        </p:nvSpPr>
        <p:spPr>
          <a:xfrm>
            <a:off x="1279003" y="647977"/>
            <a:ext cx="5105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Assumptions:       - I</a:t>
            </a:r>
            <a:r>
              <a:rPr lang="en-GB" sz="1200" dirty="0"/>
              <a:t>n</a:t>
            </a:r>
            <a:r>
              <a:rPr lang="en-IT" sz="1200" dirty="0"/>
              <a:t>stallation in 2032</a:t>
            </a:r>
          </a:p>
          <a:p>
            <a:r>
              <a:rPr lang="en-IT" sz="1200" dirty="0"/>
              <a:t>                                - possibility to split the major procurements in batches/years</a:t>
            </a:r>
          </a:p>
          <a:p>
            <a:endParaRPr lang="en-IT" sz="1200" dirty="0"/>
          </a:p>
          <a:p>
            <a:r>
              <a:rPr lang="en-IT" sz="1200" dirty="0"/>
              <a:t>Potential risk:       - sub-optimal spreading of vendor effort for SiPM</a:t>
            </a:r>
          </a:p>
          <a:p>
            <a:r>
              <a:rPr lang="en-IT" sz="1200" dirty="0"/>
              <a:t>	                   - late investment on aerogel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46CA8-6E74-CE32-9506-21EC678319BC}"/>
              </a:ext>
            </a:extLst>
          </p:cNvPr>
          <p:cNvSpPr txBox="1"/>
          <p:nvPr/>
        </p:nvSpPr>
        <p:spPr>
          <a:xfrm>
            <a:off x="6432976" y="2636388"/>
            <a:ext cx="9768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Sensors</a:t>
            </a:r>
          </a:p>
          <a:p>
            <a:endParaRPr lang="en-IT" sz="1400" dirty="0"/>
          </a:p>
          <a:p>
            <a:r>
              <a:rPr lang="en-IT" sz="1400" dirty="0"/>
              <a:t>Electronics</a:t>
            </a:r>
          </a:p>
          <a:p>
            <a:endParaRPr lang="en-IT" sz="1400" dirty="0"/>
          </a:p>
          <a:p>
            <a:r>
              <a:rPr lang="en-IT" sz="1400" dirty="0"/>
              <a:t>Radiators </a:t>
            </a:r>
          </a:p>
          <a:p>
            <a:endParaRPr lang="en-IT" sz="1400" dirty="0"/>
          </a:p>
          <a:p>
            <a:r>
              <a:rPr lang="en-IT" sz="1400" dirty="0"/>
              <a:t>Mechanics</a:t>
            </a:r>
          </a:p>
          <a:p>
            <a:endParaRPr lang="en-IT" sz="1400" dirty="0"/>
          </a:p>
          <a:p>
            <a:r>
              <a:rPr lang="en-IT" sz="1400" dirty="0"/>
              <a:t>R&amp;D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CE9568-033E-67AE-C995-2E294AB9DDCA}"/>
              </a:ext>
            </a:extLst>
          </p:cNvPr>
          <p:cNvCxnSpPr/>
          <p:nvPr/>
        </p:nvCxnSpPr>
        <p:spPr>
          <a:xfrm>
            <a:off x="6053268" y="2783930"/>
            <a:ext cx="379708" cy="0"/>
          </a:xfrm>
          <a:prstGeom prst="line">
            <a:avLst/>
          </a:prstGeom>
          <a:ln>
            <a:solidFill>
              <a:srgbClr val="E424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4B75D7-B1C3-24C3-4069-4B5A71E29BC0}"/>
              </a:ext>
            </a:extLst>
          </p:cNvPr>
          <p:cNvCxnSpPr/>
          <p:nvPr/>
        </p:nvCxnSpPr>
        <p:spPr>
          <a:xfrm>
            <a:off x="6053268" y="3215005"/>
            <a:ext cx="379708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9AA9DD-0206-C6AA-B16E-BE9615CE5ACD}"/>
              </a:ext>
            </a:extLst>
          </p:cNvPr>
          <p:cNvCxnSpPr/>
          <p:nvPr/>
        </p:nvCxnSpPr>
        <p:spPr>
          <a:xfrm>
            <a:off x="6053268" y="3667655"/>
            <a:ext cx="379708" cy="0"/>
          </a:xfrm>
          <a:prstGeom prst="lin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58CDD9-FF5B-A45F-50FA-6F9BF1C8FA77}"/>
              </a:ext>
            </a:extLst>
          </p:cNvPr>
          <p:cNvCxnSpPr/>
          <p:nvPr/>
        </p:nvCxnSpPr>
        <p:spPr>
          <a:xfrm>
            <a:off x="6043932" y="4085861"/>
            <a:ext cx="379708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82EF2A3-B738-55F1-B543-6D9815A545EB}"/>
              </a:ext>
            </a:extLst>
          </p:cNvPr>
          <p:cNvSpPr txBox="1"/>
          <p:nvPr/>
        </p:nvSpPr>
        <p:spPr>
          <a:xfrm>
            <a:off x="1114172" y="1758345"/>
            <a:ext cx="4906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C00000"/>
                </a:solidFill>
              </a:rPr>
              <a:t>Peak investment </a:t>
            </a:r>
            <a:r>
              <a:rPr lang="en-GB" sz="1400" dirty="0">
                <a:solidFill>
                  <a:srgbClr val="C00000"/>
                </a:solidFill>
              </a:rPr>
              <a:t>being</a:t>
            </a:r>
            <a:r>
              <a:rPr lang="en-IT" sz="1400" dirty="0">
                <a:solidFill>
                  <a:srgbClr val="C00000"/>
                </a:solidFill>
              </a:rPr>
              <a:t> mitigated with respect 2024 anticipation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5CE76A-8E75-CDC5-A349-06CD962FB60C}"/>
              </a:ext>
            </a:extLst>
          </p:cNvPr>
          <p:cNvCxnSpPr/>
          <p:nvPr/>
        </p:nvCxnSpPr>
        <p:spPr>
          <a:xfrm>
            <a:off x="6053268" y="4513825"/>
            <a:ext cx="379708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8E572B6-2641-235E-4E7A-069447A9BB15}"/>
              </a:ext>
            </a:extLst>
          </p:cNvPr>
          <p:cNvSpPr/>
          <p:nvPr/>
        </p:nvSpPr>
        <p:spPr>
          <a:xfrm>
            <a:off x="1824304" y="4302107"/>
            <a:ext cx="84227" cy="889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05BBA95-FB75-81FB-8B52-75C3C83928FC}"/>
              </a:ext>
            </a:extLst>
          </p:cNvPr>
          <p:cNvSpPr/>
          <p:nvPr/>
        </p:nvSpPr>
        <p:spPr>
          <a:xfrm>
            <a:off x="1824062" y="4405157"/>
            <a:ext cx="84227" cy="8890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6D69AA-C9CE-84A4-2F61-3A7FBB13B080}"/>
              </a:ext>
            </a:extLst>
          </p:cNvPr>
          <p:cNvSpPr/>
          <p:nvPr/>
        </p:nvSpPr>
        <p:spPr>
          <a:xfrm>
            <a:off x="6159014" y="2308890"/>
            <a:ext cx="129473" cy="16993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882A2-3CA2-2AA4-FAE4-0175A42C9B92}"/>
              </a:ext>
            </a:extLst>
          </p:cNvPr>
          <p:cNvSpPr txBox="1"/>
          <p:nvPr/>
        </p:nvSpPr>
        <p:spPr>
          <a:xfrm>
            <a:off x="6442312" y="224834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D0C8E7-7A40-18DA-3B23-FCD6FED2F620}"/>
              </a:ext>
            </a:extLst>
          </p:cNvPr>
          <p:cNvSpPr txBox="1"/>
          <p:nvPr/>
        </p:nvSpPr>
        <p:spPr>
          <a:xfrm>
            <a:off x="35869" y="322539"/>
            <a:ext cx="864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60% Preliminary Design Review passed. A construction and QA plan is outlined accounting for lead, assembling and commissioning time</a:t>
            </a:r>
          </a:p>
        </p:txBody>
      </p:sp>
    </p:spTree>
    <p:extLst>
      <p:ext uri="{BB962C8B-B14F-4D97-AF65-F5344CB8AC3E}">
        <p14:creationId xmlns:p14="http://schemas.microsoft.com/office/powerpoint/2010/main" val="3316015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41EA0-B0AF-1F15-BBD5-BA52AF5B9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B6205B-D2E3-C7EC-FA9F-8870E24DCF52}"/>
              </a:ext>
            </a:extLst>
          </p:cNvPr>
          <p:cNvSpPr/>
          <p:nvPr/>
        </p:nvSpPr>
        <p:spPr>
          <a:xfrm>
            <a:off x="3550831" y="3288537"/>
            <a:ext cx="5383226" cy="1656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75C042-A3EA-E02E-CBC1-719659BBECE9}"/>
              </a:ext>
            </a:extLst>
          </p:cNvPr>
          <p:cNvSpPr/>
          <p:nvPr/>
        </p:nvSpPr>
        <p:spPr>
          <a:xfrm>
            <a:off x="6293638" y="768605"/>
            <a:ext cx="2628313" cy="2447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DEF879-9B7F-658D-1965-06553542788A}"/>
              </a:ext>
            </a:extLst>
          </p:cNvPr>
          <p:cNvSpPr/>
          <p:nvPr/>
        </p:nvSpPr>
        <p:spPr>
          <a:xfrm>
            <a:off x="176989" y="768605"/>
            <a:ext cx="3196788" cy="4182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C783E2-3D1E-34E9-4007-538AEB211AC9}"/>
              </a:ext>
            </a:extLst>
          </p:cNvPr>
          <p:cNvSpPr/>
          <p:nvPr/>
        </p:nvSpPr>
        <p:spPr>
          <a:xfrm>
            <a:off x="3550831" y="768605"/>
            <a:ext cx="2628313" cy="2447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4E7B07-E6E8-C521-077D-0B63133111B6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C7AF28-61D2-F7C8-9435-12F676F504A1}"/>
              </a:ext>
            </a:extLst>
          </p:cNvPr>
          <p:cNvSpPr/>
          <p:nvPr/>
        </p:nvSpPr>
        <p:spPr>
          <a:xfrm>
            <a:off x="3566954" y="-31962"/>
            <a:ext cx="190103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Online Filtering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FE155-1790-2B7F-2DA9-6F279616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73" y="1812574"/>
            <a:ext cx="2742278" cy="30909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61ED73-2159-36F3-4061-C6FB79AF8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722" y="796580"/>
            <a:ext cx="2484147" cy="23678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529F1CF-53A0-7DA3-46DF-57DAA9896EDC}"/>
              </a:ext>
            </a:extLst>
          </p:cNvPr>
          <p:cNvSpPr txBox="1"/>
          <p:nvPr/>
        </p:nvSpPr>
        <p:spPr>
          <a:xfrm>
            <a:off x="402392" y="742900"/>
            <a:ext cx="25378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Scheme based on ePIC DAM (Felix) &amp; </a:t>
            </a:r>
          </a:p>
          <a:p>
            <a:endParaRPr lang="en-IT" sz="300" dirty="0"/>
          </a:p>
          <a:p>
            <a:r>
              <a:rPr lang="en-IT" sz="1100" dirty="0"/>
              <a:t>APEIRON communication network (INFN)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39E778F-9620-3F77-DCEC-553B6387C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926" y="796580"/>
            <a:ext cx="2218058" cy="23752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83F4F6-3616-E626-4C9E-4CFF566C7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389" y="1446303"/>
            <a:ext cx="1456916" cy="7098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2502CB1-F0E8-EB1F-A1E9-4A7BA1F0BB7D}"/>
              </a:ext>
            </a:extLst>
          </p:cNvPr>
          <p:cNvSpPr txBox="1"/>
          <p:nvPr/>
        </p:nvSpPr>
        <p:spPr>
          <a:xfrm>
            <a:off x="3639851" y="3303312"/>
            <a:ext cx="1450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FF0000"/>
                </a:solidFill>
              </a:rPr>
              <a:t>Preliminary  tests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297FB6-FD53-02DD-3736-8A6CAAAB6113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959FAE4D-34D2-D184-AA86-A6229965C054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6A20AA-01AC-F88A-D0F2-B7B6294E3189}"/>
              </a:ext>
            </a:extLst>
          </p:cNvPr>
          <p:cNvSpPr txBox="1"/>
          <p:nvPr/>
        </p:nvSpPr>
        <p:spPr>
          <a:xfrm>
            <a:off x="357973" y="295592"/>
            <a:ext cx="8225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A working D</a:t>
            </a:r>
            <a:r>
              <a:rPr lang="en-GB" sz="1200" dirty="0">
                <a:solidFill>
                  <a:srgbClr val="C00000"/>
                </a:solidFill>
                <a:highlight>
                  <a:srgbClr val="E4E49A"/>
                </a:highlight>
              </a:rPr>
              <a:t>AQ</a:t>
            </a:r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 scheme has been identified to support ML online data filtering at sub-detector level against pure dark-count event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5F5F4-D2B5-DCBE-DF89-CA85A60C7A1C}"/>
              </a:ext>
            </a:extLst>
          </p:cNvPr>
          <p:cNvSpPr txBox="1"/>
          <p:nvPr/>
        </p:nvSpPr>
        <p:spPr>
          <a:xfrm>
            <a:off x="1925653" y="1247334"/>
            <a:ext cx="13516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>
                <a:solidFill>
                  <a:srgbClr val="C00000"/>
                </a:solidFill>
              </a:rPr>
              <a:t>detector integrated analysis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06BDE-D3E9-3FF0-70A1-1A6BBAA62EF8}"/>
              </a:ext>
            </a:extLst>
          </p:cNvPr>
          <p:cNvSpPr txBox="1"/>
          <p:nvPr/>
        </p:nvSpPr>
        <p:spPr>
          <a:xfrm>
            <a:off x="302809" y="1244326"/>
            <a:ext cx="1439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C00000"/>
                </a:solidFill>
              </a:rPr>
              <a:t>s</a:t>
            </a:r>
            <a:r>
              <a:rPr lang="en-IT" sz="800" dirty="0">
                <a:solidFill>
                  <a:srgbClr val="C00000"/>
                </a:solidFill>
              </a:rPr>
              <a:t>ub-sector integrated analysis</a:t>
            </a:r>
          </a:p>
        </p:txBody>
      </p:sp>
      <p:pic>
        <p:nvPicPr>
          <p:cNvPr id="14" name="Picture 13" descr="A diagram of a number of labels&#10;&#10;Description automatically generated with medium confidence">
            <a:extLst>
              <a:ext uri="{FF2B5EF4-FFF2-40B4-BE49-F238E27FC236}">
                <a16:creationId xmlns:a16="http://schemas.microsoft.com/office/drawing/2014/main" id="{C41D0281-7583-4A51-7C43-43E9157BE3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8278" y="3303312"/>
            <a:ext cx="1639960" cy="1656651"/>
          </a:xfrm>
          <a:prstGeom prst="rect">
            <a:avLst/>
          </a:prstGeom>
        </p:spPr>
      </p:pic>
      <p:pic>
        <p:nvPicPr>
          <p:cNvPr id="21" name="Picture 20" descr="A math equations with blue text&#10;&#10;Description automatically generated with medium confidence">
            <a:extLst>
              <a:ext uri="{FF2B5EF4-FFF2-40B4-BE49-F238E27FC236}">
                <a16:creationId xmlns:a16="http://schemas.microsoft.com/office/drawing/2014/main" id="{85530D05-E108-EFEC-188D-21FF542B2F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3696620"/>
            <a:ext cx="2161309" cy="581518"/>
          </a:xfrm>
          <a:prstGeom prst="rect">
            <a:avLst/>
          </a:prstGeom>
        </p:spPr>
      </p:pic>
      <p:pic>
        <p:nvPicPr>
          <p:cNvPr id="23" name="Picture 22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918BA487-D651-C929-8D0D-5E4787AB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1869" y="4314642"/>
            <a:ext cx="2161309" cy="55827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525831-7E39-D522-94E5-2ADC1E81BBA8}"/>
              </a:ext>
            </a:extLst>
          </p:cNvPr>
          <p:cNvSpPr txBox="1"/>
          <p:nvPr/>
        </p:nvSpPr>
        <p:spPr>
          <a:xfrm>
            <a:off x="3743404" y="3824478"/>
            <a:ext cx="721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A1D6C-374D-7273-D5D8-92C68EF1A159}"/>
              </a:ext>
            </a:extLst>
          </p:cNvPr>
          <p:cNvSpPr txBox="1"/>
          <p:nvPr/>
        </p:nvSpPr>
        <p:spPr>
          <a:xfrm>
            <a:off x="1475091" y="526817"/>
            <a:ext cx="6165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The feasibility of a scintillating fiber layer operated as a charged particle tagger  is being studied </a:t>
            </a:r>
            <a:endParaRPr lang="en-IT" sz="12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01027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359C-D85F-A5B3-ACBB-E7346C41F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AEC97E-4273-1C4B-4E7F-E11D31805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46" y="593141"/>
            <a:ext cx="7772400" cy="43661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56AD341-55E4-A3D5-4E9F-A8375918B2EC}"/>
              </a:ext>
            </a:extLst>
          </p:cNvPr>
          <p:cNvSpPr/>
          <p:nvPr/>
        </p:nvSpPr>
        <p:spPr>
          <a:xfrm>
            <a:off x="669851" y="3125972"/>
            <a:ext cx="5661229" cy="1833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A00C43-99AC-88A3-ED62-55682EA887B5}"/>
              </a:ext>
            </a:extLst>
          </p:cNvPr>
          <p:cNvSpPr/>
          <p:nvPr/>
        </p:nvSpPr>
        <p:spPr>
          <a:xfrm>
            <a:off x="6687269" y="4384436"/>
            <a:ext cx="1342034" cy="4358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F8BCD1-CD34-2D47-25EB-9260D686A9DE}"/>
              </a:ext>
            </a:extLst>
          </p:cNvPr>
          <p:cNvSpPr/>
          <p:nvPr/>
        </p:nvSpPr>
        <p:spPr>
          <a:xfrm>
            <a:off x="0" y="-10048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A817DF-6489-4122-0059-C90B0A5E4B62}"/>
              </a:ext>
            </a:extLst>
          </p:cNvPr>
          <p:cNvSpPr/>
          <p:nvPr/>
        </p:nvSpPr>
        <p:spPr>
          <a:xfrm>
            <a:off x="3590114" y="-31962"/>
            <a:ext cx="185461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Photon Detector Unit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2CC37C-3976-4961-D6C1-C768531B8CBC}"/>
              </a:ext>
            </a:extLst>
          </p:cNvPr>
          <p:cNvGrpSpPr/>
          <p:nvPr/>
        </p:nvGrpSpPr>
        <p:grpSpPr>
          <a:xfrm>
            <a:off x="4854741" y="1975843"/>
            <a:ext cx="1322363" cy="859302"/>
            <a:chOff x="4944795" y="1771356"/>
            <a:chExt cx="1322363" cy="85930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A48B71D-A8F1-6D3C-410E-232F0C2DC4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4795" y="2630658"/>
              <a:ext cx="1322363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3AA632E-CC76-7938-9C32-4670F60D00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0129" y="2192215"/>
              <a:ext cx="837029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F1AF329-8576-C276-EEBB-826CE1F3B8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4795" y="1788941"/>
              <a:ext cx="485334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2BA0B32-F6CB-CF32-EC99-24237E4D49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4795" y="1788941"/>
              <a:ext cx="0" cy="841717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81D7509-30AD-B791-7332-2567D18C46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129" y="1771356"/>
              <a:ext cx="0" cy="420859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4954BCD-595E-B024-BF6B-5AB73AE3E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7158" y="2192215"/>
              <a:ext cx="0" cy="438443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32F2FA-E76C-FFB0-4112-8839E55CF928}"/>
              </a:ext>
            </a:extLst>
          </p:cNvPr>
          <p:cNvGrpSpPr/>
          <p:nvPr/>
        </p:nvGrpSpPr>
        <p:grpSpPr>
          <a:xfrm rot="10800000">
            <a:off x="4875843" y="1528752"/>
            <a:ext cx="1322363" cy="859302"/>
            <a:chOff x="4944795" y="1771356"/>
            <a:chExt cx="1322363" cy="859302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1056878-3A70-B155-FE37-1E379149C8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4795" y="2630658"/>
              <a:ext cx="1322363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E6293B6-15F7-6F16-58B7-B0440314AC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0129" y="2192215"/>
              <a:ext cx="837029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3C80DA7-F547-BE4A-4F06-BB920D6A3A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4795" y="1788941"/>
              <a:ext cx="485334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23A0B33-CA28-8721-A602-1777B5DC7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4795" y="1788941"/>
              <a:ext cx="0" cy="841717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3ABF0C1-F358-46B4-ECE8-B2C1E9F35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129" y="1771356"/>
              <a:ext cx="0" cy="420859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B3AD55E-B37C-8621-6520-7DC964AD45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7158" y="2192215"/>
              <a:ext cx="0" cy="438443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FBFE580-FDFC-CCE0-7E65-11B25072619E}"/>
              </a:ext>
            </a:extLst>
          </p:cNvPr>
          <p:cNvSpPr txBox="1"/>
          <p:nvPr/>
        </p:nvSpPr>
        <p:spPr>
          <a:xfrm>
            <a:off x="5726340" y="1538259"/>
            <a:ext cx="4507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>
                <a:solidFill>
                  <a:srgbClr val="FFFF00"/>
                </a:solidFill>
              </a:rPr>
              <a:t>50 </a:t>
            </a:r>
            <a:r>
              <a:rPr lang="en-IT" sz="800" dirty="0">
                <a:solidFill>
                  <a:srgbClr val="FFFF00"/>
                </a:solidFill>
                <a:latin typeface="Symbol" pitchFamily="2" charset="2"/>
              </a:rPr>
              <a:t>m</a:t>
            </a:r>
            <a:r>
              <a:rPr lang="en-IT" sz="800" dirty="0">
                <a:solidFill>
                  <a:srgbClr val="FFFF00"/>
                </a:solidFill>
              </a:rPr>
              <a:t>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96DDAD-E934-2E72-7AAD-287368B23C77}"/>
              </a:ext>
            </a:extLst>
          </p:cNvPr>
          <p:cNvSpPr txBox="1"/>
          <p:nvPr/>
        </p:nvSpPr>
        <p:spPr>
          <a:xfrm>
            <a:off x="4889311" y="2590377"/>
            <a:ext cx="4507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>
                <a:solidFill>
                  <a:schemeClr val="bg1"/>
                </a:solidFill>
              </a:rPr>
              <a:t>75 </a:t>
            </a:r>
            <a:r>
              <a:rPr lang="en-IT" sz="800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IT" sz="8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DA2382-09FB-1B6C-9588-82498679BBBC}"/>
              </a:ext>
            </a:extLst>
          </p:cNvPr>
          <p:cNvSpPr/>
          <p:nvPr/>
        </p:nvSpPr>
        <p:spPr>
          <a:xfrm rot="5400000">
            <a:off x="8087563" y="4671514"/>
            <a:ext cx="191409" cy="153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93BFD-B201-5CAC-50BE-FD718F8F8F7A}"/>
              </a:ext>
            </a:extLst>
          </p:cNvPr>
          <p:cNvSpPr/>
          <p:nvPr/>
        </p:nvSpPr>
        <p:spPr>
          <a:xfrm>
            <a:off x="6475691" y="1303599"/>
            <a:ext cx="1732393" cy="28582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ADA5F-FF6D-55E8-BC85-4246F327A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437" y="1235650"/>
            <a:ext cx="1478400" cy="21687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1EFAB5-30C7-5422-7640-AC415904D63C}"/>
              </a:ext>
            </a:extLst>
          </p:cNvPr>
          <p:cNvSpPr/>
          <p:nvPr/>
        </p:nvSpPr>
        <p:spPr>
          <a:xfrm>
            <a:off x="6687270" y="3807579"/>
            <a:ext cx="1342034" cy="447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C896B1-AF18-88BA-D9D8-1D2857A3FFFC}"/>
              </a:ext>
            </a:extLst>
          </p:cNvPr>
          <p:cNvSpPr txBox="1"/>
          <p:nvPr/>
        </p:nvSpPr>
        <p:spPr>
          <a:xfrm>
            <a:off x="6958712" y="3827142"/>
            <a:ext cx="11224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+ SiPM carrierv3</a:t>
            </a:r>
          </a:p>
          <a:p>
            <a:r>
              <a:rPr lang="en-IT" sz="1100" dirty="0"/>
              <a:t>+ RDO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2DE17E-048D-D474-8FEE-C6EEA9C3FF61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48592BF9-A1DC-213F-130C-6E5838DC87D7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702F83-2EFA-A71E-9922-37CAB39BE10B}"/>
              </a:ext>
            </a:extLst>
          </p:cNvPr>
          <p:cNvSpPr txBox="1"/>
          <p:nvPr/>
        </p:nvSpPr>
        <p:spPr>
          <a:xfrm>
            <a:off x="7460389" y="819405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IT" sz="1760" dirty="0">
                <a:solidFill>
                  <a:schemeClr val="bg1">
                    <a:lumMod val="50000"/>
                  </a:schemeClr>
                </a:solidFill>
              </a:rPr>
              <a:t>26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D5E762-40C3-106D-3DFF-582BF243831D}"/>
              </a:ext>
            </a:extLst>
          </p:cNvPr>
          <p:cNvSpPr txBox="1"/>
          <p:nvPr/>
        </p:nvSpPr>
        <p:spPr>
          <a:xfrm>
            <a:off x="6670871" y="3333831"/>
            <a:ext cx="13420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Full size engineering</a:t>
            </a:r>
          </a:p>
          <a:p>
            <a:r>
              <a:rPr lang="en-GB" sz="1100" dirty="0"/>
              <a:t>t</a:t>
            </a:r>
            <a:r>
              <a:rPr lang="en-IT" sz="1100" dirty="0"/>
              <a:t>est article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684E59-8ED2-5CF8-236F-C56827875AAA}"/>
              </a:ext>
            </a:extLst>
          </p:cNvPr>
          <p:cNvSpPr txBox="1"/>
          <p:nvPr/>
        </p:nvSpPr>
        <p:spPr>
          <a:xfrm rot="16200000">
            <a:off x="6635381" y="3913178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2025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2580FD-7BCF-7275-9AA1-49C28B003DA6}"/>
              </a:ext>
            </a:extLst>
          </p:cNvPr>
          <p:cNvSpPr txBox="1"/>
          <p:nvPr/>
        </p:nvSpPr>
        <p:spPr>
          <a:xfrm rot="16200000">
            <a:off x="6644624" y="4463280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2026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81EC35-AD3E-C5BC-08E7-15393ECC242D}"/>
              </a:ext>
            </a:extLst>
          </p:cNvPr>
          <p:cNvSpPr txBox="1"/>
          <p:nvPr/>
        </p:nvSpPr>
        <p:spPr>
          <a:xfrm>
            <a:off x="6981210" y="4386905"/>
            <a:ext cx="9829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+ ALCOR 64ch</a:t>
            </a:r>
          </a:p>
          <a:p>
            <a:r>
              <a:rPr lang="en-IT" sz="1100" dirty="0"/>
              <a:t>+ FEB 64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09A310-37A1-6D64-1011-F7065DF04404}"/>
              </a:ext>
            </a:extLst>
          </p:cNvPr>
          <p:cNvSpPr txBox="1"/>
          <p:nvPr/>
        </p:nvSpPr>
        <p:spPr>
          <a:xfrm>
            <a:off x="1782111" y="302929"/>
            <a:ext cx="5217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Steadly progress of photodetector towards integrated design completion in 2026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8FE29D-6952-4335-8E4E-DDD4EA94B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697" y="3232760"/>
            <a:ext cx="1732393" cy="16879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9B4B3B-F097-5023-1977-67273C859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9534" y="3205849"/>
            <a:ext cx="3771546" cy="175348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3FD703A-E4A2-F093-4DD2-5FC01EAB79A4}"/>
              </a:ext>
            </a:extLst>
          </p:cNvPr>
          <p:cNvSpPr/>
          <p:nvPr/>
        </p:nvSpPr>
        <p:spPr>
          <a:xfrm>
            <a:off x="4508206" y="4840571"/>
            <a:ext cx="1536404" cy="118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" name="Left-right Arrow 40">
            <a:extLst>
              <a:ext uri="{FF2B5EF4-FFF2-40B4-BE49-F238E27FC236}">
                <a16:creationId xmlns:a16="http://schemas.microsoft.com/office/drawing/2014/main" id="{6508D5D9-3CC8-EE75-9ECB-D3E0DC9ECEED}"/>
              </a:ext>
            </a:extLst>
          </p:cNvPr>
          <p:cNvSpPr/>
          <p:nvPr/>
        </p:nvSpPr>
        <p:spPr>
          <a:xfrm>
            <a:off x="775854" y="3020760"/>
            <a:ext cx="5555226" cy="233265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5814E0-4F96-3191-EC16-12AC4DE3DE09}"/>
              </a:ext>
            </a:extLst>
          </p:cNvPr>
          <p:cNvSpPr txBox="1"/>
          <p:nvPr/>
        </p:nvSpPr>
        <p:spPr>
          <a:xfrm>
            <a:off x="3005696" y="3031772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>
                <a:solidFill>
                  <a:srgbClr val="C00000"/>
                </a:solidFill>
              </a:rPr>
              <a:t>ALCOR 32 ch</a:t>
            </a:r>
          </a:p>
        </p:txBody>
      </p:sp>
    </p:spTree>
    <p:extLst>
      <p:ext uri="{BB962C8B-B14F-4D97-AF65-F5344CB8AC3E}">
        <p14:creationId xmlns:p14="http://schemas.microsoft.com/office/powerpoint/2010/main" val="4064775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7F1B1-F9CD-6503-CB79-73297A7AD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2314E96-FCB5-B776-C779-D59E5641BE9E}"/>
              </a:ext>
            </a:extLst>
          </p:cNvPr>
          <p:cNvSpPr/>
          <p:nvPr/>
        </p:nvSpPr>
        <p:spPr>
          <a:xfrm>
            <a:off x="2875278" y="354097"/>
            <a:ext cx="6105598" cy="2217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5" name="Picture 2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3AF2FF9D-97A9-FFAD-F1FB-18EF63BE5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773" y="2694539"/>
            <a:ext cx="6059036" cy="2193316"/>
          </a:xfrm>
          <a:prstGeom prst="rect">
            <a:avLst/>
          </a:prstGeom>
        </p:spPr>
      </p:pic>
      <p:pic>
        <p:nvPicPr>
          <p:cNvPr id="22" name="Picture 21" descr="A collage of a computer and a machine&#10;&#10;Description automatically generated">
            <a:extLst>
              <a:ext uri="{FF2B5EF4-FFF2-40B4-BE49-F238E27FC236}">
                <a16:creationId xmlns:a16="http://schemas.microsoft.com/office/drawing/2014/main" id="{F956A067-2673-0742-17EE-D90412F68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452" y="391613"/>
            <a:ext cx="4155139" cy="21494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FD96A2F-F575-1857-68AC-B9961C06953D}"/>
              </a:ext>
            </a:extLst>
          </p:cNvPr>
          <p:cNvSpPr/>
          <p:nvPr/>
        </p:nvSpPr>
        <p:spPr>
          <a:xfrm>
            <a:off x="248092" y="4439804"/>
            <a:ext cx="2061147" cy="2937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876DF0-1DC6-E0C1-9241-E8DF64A8690E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3985E4-A299-A51A-95B7-E71A03DB8BB6}"/>
              </a:ext>
            </a:extLst>
          </p:cNvPr>
          <p:cNvSpPr/>
          <p:nvPr/>
        </p:nvSpPr>
        <p:spPr>
          <a:xfrm>
            <a:off x="3988360" y="-31962"/>
            <a:ext cx="105823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Test Beams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4EBE35-A313-93FE-124F-9E229354BB37}"/>
              </a:ext>
            </a:extLst>
          </p:cNvPr>
          <p:cNvSpPr txBox="1"/>
          <p:nvPr/>
        </p:nvSpPr>
        <p:spPr>
          <a:xfrm>
            <a:off x="248092" y="501636"/>
            <a:ext cx="2206758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>
                <a:solidFill>
                  <a:srgbClr val="C00000"/>
                </a:solidFill>
              </a:rPr>
              <a:t>Previous validations:</a:t>
            </a:r>
          </a:p>
          <a:p>
            <a:endParaRPr lang="en-IT" sz="1300" dirty="0"/>
          </a:p>
          <a:p>
            <a:r>
              <a:rPr lang="en-GB" sz="1300" dirty="0"/>
              <a:t>    </a:t>
            </a:r>
            <a:r>
              <a:rPr lang="en-GB" sz="1200" dirty="0"/>
              <a:t>D</a:t>
            </a:r>
            <a:r>
              <a:rPr lang="en-IT" sz="1200" dirty="0"/>
              <a:t>ual-radiator concept</a:t>
            </a:r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C</a:t>
            </a:r>
            <a:r>
              <a:rPr lang="en-IT" sz="1200" baseline="-25000" dirty="0"/>
              <a:t>2</a:t>
            </a:r>
            <a:r>
              <a:rPr lang="en-IT" sz="1200" dirty="0"/>
              <a:t>F</a:t>
            </a:r>
            <a:r>
              <a:rPr lang="en-IT" sz="1200" baseline="-25000" dirty="0"/>
              <a:t>6</a:t>
            </a:r>
            <a:r>
              <a:rPr lang="en-IT" sz="1200" dirty="0"/>
              <a:t> radiator gas performance</a:t>
            </a:r>
          </a:p>
          <a:p>
            <a:endParaRPr lang="en-GB" sz="400" dirty="0"/>
          </a:p>
          <a:p>
            <a:r>
              <a:rPr lang="en-GB" sz="1300" dirty="0"/>
              <a:t>    </a:t>
            </a:r>
            <a:r>
              <a:rPr lang="en-GB" sz="1200" dirty="0"/>
              <a:t>A</a:t>
            </a:r>
            <a:r>
              <a:rPr lang="en-IT" sz="1200" dirty="0"/>
              <a:t>erogel rafractive index</a:t>
            </a:r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SiPM-ALCOR readout chain </a:t>
            </a:r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EIC-drive readout plane</a:t>
            </a:r>
          </a:p>
          <a:p>
            <a:endParaRPr lang="en-IT" sz="400" dirty="0"/>
          </a:p>
          <a:p>
            <a:r>
              <a:rPr lang="en-IT" sz="1200" dirty="0"/>
              <a:t>    Temperature gradients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EB8D6-1043-89CF-D2FA-3D6BBC86EA04}"/>
              </a:ext>
            </a:extLst>
          </p:cNvPr>
          <p:cNvSpPr txBox="1"/>
          <p:nvPr/>
        </p:nvSpPr>
        <p:spPr>
          <a:xfrm>
            <a:off x="248092" y="2902927"/>
            <a:ext cx="210846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>
                <a:solidFill>
                  <a:srgbClr val="C00000"/>
                </a:solidFill>
                <a:highlight>
                  <a:srgbClr val="E4E49A"/>
                </a:highlight>
              </a:rPr>
              <a:t>2025 main goals:</a:t>
            </a:r>
          </a:p>
          <a:p>
            <a:endParaRPr lang="en-IT" sz="1300" dirty="0"/>
          </a:p>
          <a:p>
            <a:r>
              <a:rPr lang="en-IT" sz="1200" dirty="0"/>
              <a:t>  Real scale 1-sector prototype </a:t>
            </a:r>
          </a:p>
          <a:p>
            <a:r>
              <a:rPr lang="en-GB" sz="1200" dirty="0"/>
              <a:t>  w</a:t>
            </a:r>
            <a:r>
              <a:rPr lang="en-IT" sz="1200" dirty="0"/>
              <a:t>ith demo components</a:t>
            </a:r>
          </a:p>
          <a:p>
            <a:endParaRPr lang="en-IT" sz="1200" dirty="0"/>
          </a:p>
          <a:p>
            <a:r>
              <a:rPr lang="en-IT" sz="1200" dirty="0"/>
              <a:t>  ALCOR readout with RDO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A81F8D-67BD-E286-71B5-B457CE10D876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8C9323ED-635B-1399-522E-716E3274F542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36104A-42B6-C17F-71B0-508B3244B55C}"/>
              </a:ext>
            </a:extLst>
          </p:cNvPr>
          <p:cNvSpPr txBox="1"/>
          <p:nvPr/>
        </p:nvSpPr>
        <p:spPr>
          <a:xfrm>
            <a:off x="338787" y="4456585"/>
            <a:ext cx="1893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Slot at SPS H8 in November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7534F-C935-1D39-3960-2952CE8DE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740" y="391613"/>
            <a:ext cx="1839033" cy="2060508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48D735DD-1DE7-BA52-A103-B53ED9139217}"/>
              </a:ext>
            </a:extLst>
          </p:cNvPr>
          <p:cNvSpPr/>
          <p:nvPr/>
        </p:nvSpPr>
        <p:spPr>
          <a:xfrm rot="13970841">
            <a:off x="7477086" y="2285900"/>
            <a:ext cx="638817" cy="52076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3B2D8E-F019-D8A7-60C1-07AEB071190C}"/>
              </a:ext>
            </a:extLst>
          </p:cNvPr>
          <p:cNvSpPr txBox="1"/>
          <p:nvPr/>
        </p:nvSpPr>
        <p:spPr>
          <a:xfrm rot="19264307">
            <a:off x="7522352" y="241899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26914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124365</TotalTime>
  <Words>723</Words>
  <Application>Microsoft Macintosh PowerPoint</Application>
  <PresentationFormat>On-screen Show (16:9)</PresentationFormat>
  <Paragraphs>147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1754</cp:revision>
  <cp:lastPrinted>2023-06-21T10:04:54Z</cp:lastPrinted>
  <dcterms:created xsi:type="dcterms:W3CDTF">2012-03-30T13:12:09Z</dcterms:created>
  <dcterms:modified xsi:type="dcterms:W3CDTF">2025-06-03T16:23:21Z</dcterms:modified>
</cp:coreProperties>
</file>