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059" r:id="rId2"/>
    <p:sldId id="2099" r:id="rId3"/>
    <p:sldId id="2065" r:id="rId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varisto Cisbani" initials="EC" lastIdx="2" clrIdx="0"/>
  <p:cmAuthor id="1" name="Cвой" initials="C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CFF3D"/>
    <a:srgbClr val="9B252B"/>
    <a:srgbClr val="DFD455"/>
    <a:srgbClr val="E03DDA"/>
    <a:srgbClr val="FF48F7"/>
    <a:srgbClr val="DFD2E7"/>
    <a:srgbClr val="E3CBE7"/>
    <a:srgbClr val="D9B8D6"/>
    <a:srgbClr val="C4A5BF"/>
    <a:srgbClr val="E4C5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14" autoAdjust="0"/>
    <p:restoredTop sz="94737" autoAdjust="0"/>
  </p:normalViewPr>
  <p:slideViewPr>
    <p:cSldViewPr snapToGrid="0" snapToObjects="1">
      <p:cViewPr>
        <p:scale>
          <a:sx n="110" d="100"/>
          <a:sy n="110" d="100"/>
        </p:scale>
        <p:origin x="-456" y="-7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handoutMaster" Target="handoutMasters/handoutMaster1.xml"/><Relationship Id="rId7" Type="http://schemas.openxmlformats.org/officeDocument/2006/relationships/printerSettings" Target="printerSettings/printerSettings1.bin"/><Relationship Id="rId8" Type="http://schemas.openxmlformats.org/officeDocument/2006/relationships/commentAuthors" Target="commentAuthors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8728B-32A3-944B-A7BD-DD912AC76995}" type="datetimeFigureOut">
              <a:rPr lang="en-US" smtClean="0"/>
              <a:pPr/>
              <a:t>19/09/17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D5413-665A-8C4B-B85F-5C603DCC17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894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EFB9905-6D89-A143-8EF2-FB1A254D5AAB}" type="datetime1">
              <a:rPr lang="en-US"/>
              <a:pPr>
                <a:defRPr/>
              </a:pPr>
              <a:t>19/09/17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3649E0E-4C44-FB4C-A473-DE36212A8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905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Pubblicazione</a:t>
            </a:r>
            <a:r>
              <a:rPr lang="en-US" dirty="0" smtClean="0"/>
              <a:t> 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649E0E-4C44-FB4C-A473-DE36212A84F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768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77FDB-A31C-46B6-AD0F-692E6D69A274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INFN-LNF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957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74E311-5AE1-D54E-97D5-B94F128FB259}" type="slidenum">
              <a:rPr lang="en-US"/>
              <a:pPr/>
              <a:t>3</a:t>
            </a:fld>
            <a:endParaRPr lang="en-US"/>
          </a:p>
        </p:txBody>
      </p:sp>
      <p:sp>
        <p:nvSpPr>
          <p:cNvPr id="158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/>
        </p:spPr>
      </p:sp>
      <p:sp>
        <p:nvSpPr>
          <p:cNvPr id="158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1"/>
            <a:ext cx="5486400" cy="4113286"/>
          </a:xfrm>
        </p:spPr>
        <p:txBody>
          <a:bodyPr/>
          <a:lstStyle/>
          <a:p>
            <a:r>
              <a:rPr lang="it-IT" baseline="0" dirty="0" smtClean="0"/>
              <a:t>Aggiungere </a:t>
            </a:r>
            <a:r>
              <a:rPr lang="it-IT" baseline="0" dirty="0" err="1" smtClean="0"/>
              <a:t>range</a:t>
            </a:r>
            <a:r>
              <a:rPr lang="it-IT" baseline="0" dirty="0" smtClean="0"/>
              <a:t> di </a:t>
            </a:r>
            <a:r>
              <a:rPr lang="it-IT" baseline="0" dirty="0" err="1" smtClean="0"/>
              <a:t>validita’</a:t>
            </a:r>
            <a:r>
              <a:rPr lang="it-IT" baseline="0" dirty="0" smtClean="0"/>
              <a:t> per fattorizzazione </a:t>
            </a:r>
            <a:r>
              <a:rPr lang="it-IT" baseline="0" dirty="0" err="1" smtClean="0"/>
              <a:t>GPDs</a:t>
            </a:r>
            <a:endParaRPr lang="it-IT" baseline="0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PAX Polarized Antiproton Experiments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7F8002C5-0EFB-8844-B890-D8670C0AE744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g"/><Relationship Id="rId5" Type="http://schemas.openxmlformats.org/officeDocument/2006/relationships/image" Target="../media/image10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/>
          <a:srcRect l="19552" r="19552"/>
          <a:stretch/>
        </p:blipFill>
        <p:spPr>
          <a:xfrm>
            <a:off x="6271582" y="924223"/>
            <a:ext cx="2701858" cy="2732999"/>
          </a:xfrm>
          <a:prstGeom prst="rect">
            <a:avLst/>
          </a:prstGeom>
          <a:ln>
            <a:noFill/>
          </a:ln>
        </p:spPr>
      </p:pic>
      <p:sp>
        <p:nvSpPr>
          <p:cNvPr id="7" name="CustomShape 2"/>
          <p:cNvSpPr/>
          <p:nvPr/>
        </p:nvSpPr>
        <p:spPr>
          <a:xfrm>
            <a:off x="6271582" y="3400940"/>
            <a:ext cx="1614004" cy="34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IN" sz="1400" b="1" strike="noStrike" dirty="0">
                <a:solidFill>
                  <a:srgbClr val="999999"/>
                </a:solidFill>
                <a:latin typeface="Arial"/>
                <a:ea typeface="DejaVu Sans"/>
              </a:rPr>
              <a:t>mirror R = 2.8 m</a:t>
            </a:r>
            <a:r>
              <a:rPr lang="en-IN" b="1" strike="noStrike" dirty="0">
                <a:solidFill>
                  <a:srgbClr val="B2B2B2"/>
                </a:solidFill>
                <a:latin typeface="Arial"/>
                <a:ea typeface="DejaVu Sans"/>
              </a:rPr>
              <a:t> </a:t>
            </a:r>
            <a:endParaRPr dirty="0"/>
          </a:p>
        </p:txBody>
      </p:sp>
      <p:sp>
        <p:nvSpPr>
          <p:cNvPr id="8" name="TextShape 3"/>
          <p:cNvSpPr txBox="1"/>
          <p:nvPr/>
        </p:nvSpPr>
        <p:spPr>
          <a:xfrm>
            <a:off x="524848" y="1407572"/>
            <a:ext cx="4739879" cy="181361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IN" sz="1400" b="1" strike="noStrike" dirty="0" smtClean="0">
                <a:solidFill>
                  <a:srgbClr val="000000"/>
                </a:solidFill>
                <a:latin typeface="Arial"/>
                <a:ea typeface="DejaVu Sans"/>
              </a:rPr>
              <a:t>Feasibility study:</a:t>
            </a:r>
          </a:p>
          <a:p>
            <a:r>
              <a:rPr lang="en-IN" sz="1400" b="1" strike="noStrike" dirty="0" smtClean="0">
                <a:solidFill>
                  <a:srgbClr val="000000"/>
                </a:solidFill>
                <a:latin typeface="Arial"/>
                <a:ea typeface="DejaVu Sans"/>
              </a:rPr>
              <a:t>4 </a:t>
            </a:r>
            <a:r>
              <a:rPr lang="en-IN" sz="1400" b="1" strike="noStrike" dirty="0">
                <a:solidFill>
                  <a:srgbClr val="000000"/>
                </a:solidFill>
                <a:latin typeface="Arial"/>
                <a:ea typeface="DejaVu Sans"/>
              </a:rPr>
              <a:t>cm aerogel (n=1.02) &amp; 160 cm C</a:t>
            </a:r>
            <a:r>
              <a:rPr lang="en-IN" sz="1400" b="1" strike="noStrike" baseline="-33000" dirty="0">
                <a:solidFill>
                  <a:srgbClr val="000000"/>
                </a:solidFill>
                <a:latin typeface="Arial"/>
                <a:ea typeface="DejaVu Sans"/>
              </a:rPr>
              <a:t>2</a:t>
            </a:r>
            <a:r>
              <a:rPr lang="en-IN" sz="1400" b="1" strike="noStrike" dirty="0">
                <a:solidFill>
                  <a:srgbClr val="000000"/>
                </a:solidFill>
                <a:latin typeface="Arial"/>
                <a:ea typeface="DejaVu Sans"/>
              </a:rPr>
              <a:t>F</a:t>
            </a:r>
            <a:r>
              <a:rPr lang="en-IN" sz="1400" b="1" strike="noStrike" baseline="-33000" dirty="0">
                <a:solidFill>
                  <a:srgbClr val="000000"/>
                </a:solidFill>
                <a:latin typeface="Arial"/>
                <a:ea typeface="DejaVu Sans"/>
              </a:rPr>
              <a:t>6</a:t>
            </a:r>
            <a:r>
              <a:rPr lang="en-IN" sz="1400" b="1" strike="noStrike" dirty="0">
                <a:solidFill>
                  <a:srgbClr val="000000"/>
                </a:solidFill>
                <a:latin typeface="Arial"/>
                <a:ea typeface="DejaVu Sans"/>
              </a:rPr>
              <a:t> (or CF</a:t>
            </a:r>
            <a:r>
              <a:rPr lang="en-IN" sz="1400" b="1" strike="noStrike" baseline="-33000" dirty="0">
                <a:solidFill>
                  <a:srgbClr val="000000"/>
                </a:solidFill>
                <a:latin typeface="Arial"/>
                <a:ea typeface="DejaVu Sans"/>
              </a:rPr>
              <a:t>4</a:t>
            </a:r>
            <a:r>
              <a:rPr lang="en-IN" sz="1400" b="1" strike="noStrike" dirty="0">
                <a:solidFill>
                  <a:srgbClr val="000000"/>
                </a:solidFill>
                <a:latin typeface="Arial"/>
                <a:ea typeface="DejaVu Sans"/>
              </a:rPr>
              <a:t>) </a:t>
            </a:r>
            <a:r>
              <a:rPr lang="en-IN" sz="1400" b="1" strike="noStrike" dirty="0" smtClean="0">
                <a:solidFill>
                  <a:srgbClr val="000000"/>
                </a:solidFill>
                <a:latin typeface="Arial"/>
                <a:ea typeface="DejaVu Sans"/>
              </a:rPr>
              <a:t>gas</a:t>
            </a:r>
          </a:p>
          <a:p>
            <a:r>
              <a:rPr lang="en-IN" sz="800" b="1" strike="noStrike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IN" sz="800" strike="noStrike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sz="800" dirty="0"/>
          </a:p>
          <a:p>
            <a:pPr marL="285750" indent="-285750">
              <a:buFontTx/>
              <a:buChar char="-"/>
            </a:pPr>
            <a:r>
              <a:rPr lang="en-IN" sz="1400" strike="noStrike" dirty="0" smtClean="0">
                <a:solidFill>
                  <a:srgbClr val="000000"/>
                </a:solidFill>
                <a:latin typeface="Arial"/>
                <a:ea typeface="DejaVu Sans"/>
              </a:rPr>
              <a:t>Focusing </a:t>
            </a:r>
            <a:r>
              <a:rPr lang="en-IN" sz="1400" strike="noStrike" dirty="0">
                <a:solidFill>
                  <a:srgbClr val="000000"/>
                </a:solidFill>
                <a:latin typeface="Arial"/>
                <a:ea typeface="DejaVu Sans"/>
              </a:rPr>
              <a:t>mirror configuration </a:t>
            </a:r>
            <a:endParaRPr lang="en-IN" sz="1400" strike="noStrike" dirty="0" smtClean="0">
              <a:solidFill>
                <a:srgbClr val="000000"/>
              </a:solidFill>
              <a:latin typeface="Arial"/>
              <a:ea typeface="DejaVu Sans"/>
            </a:endParaRPr>
          </a:p>
          <a:p>
            <a:r>
              <a:rPr lang="en-IN" sz="1400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IN" sz="1400" dirty="0" smtClean="0">
                <a:solidFill>
                  <a:srgbClr val="000000"/>
                </a:solidFill>
                <a:latin typeface="Arial"/>
                <a:ea typeface="DejaVu Sans"/>
              </a:rPr>
              <a:t>   </a:t>
            </a:r>
            <a:r>
              <a:rPr lang="en-IN" sz="1400" strike="noStrike" dirty="0" smtClean="0">
                <a:solidFill>
                  <a:srgbClr val="000000"/>
                </a:solidFill>
                <a:latin typeface="Arial"/>
                <a:ea typeface="DejaVu Sans"/>
              </a:rPr>
              <a:t>(</a:t>
            </a:r>
            <a:r>
              <a:rPr lang="en-IN" sz="1400" strike="noStrike" dirty="0" smtClean="0">
                <a:solidFill>
                  <a:srgbClr val="000000"/>
                </a:solidFill>
                <a:latin typeface="Arial"/>
                <a:ea typeface="DejaVu Sans"/>
              </a:rPr>
              <a:t>focal­plane </a:t>
            </a:r>
            <a:r>
              <a:rPr lang="en-IN" sz="1400" strike="noStrike" dirty="0">
                <a:solidFill>
                  <a:srgbClr val="000000"/>
                </a:solidFill>
                <a:latin typeface="Arial"/>
                <a:ea typeface="DejaVu Sans"/>
              </a:rPr>
              <a:t>away from the beam, </a:t>
            </a:r>
            <a:endParaRPr lang="en-IN" sz="1400" strike="noStrike" dirty="0" smtClean="0">
              <a:solidFill>
                <a:srgbClr val="000000"/>
              </a:solidFill>
              <a:latin typeface="Arial"/>
              <a:ea typeface="DejaVu Sans"/>
            </a:endParaRPr>
          </a:p>
          <a:p>
            <a:r>
              <a:rPr lang="en-IN" sz="1400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IN" sz="1400" dirty="0" smtClean="0">
                <a:solidFill>
                  <a:srgbClr val="000000"/>
                </a:solidFill>
                <a:latin typeface="Arial"/>
                <a:ea typeface="DejaVu Sans"/>
              </a:rPr>
              <a:t>    </a:t>
            </a:r>
            <a:r>
              <a:rPr lang="en-IN" sz="1400" strike="noStrike" dirty="0" smtClean="0">
                <a:solidFill>
                  <a:srgbClr val="000000"/>
                </a:solidFill>
                <a:latin typeface="Arial"/>
                <a:ea typeface="DejaVu Sans"/>
              </a:rPr>
              <a:t>reduced </a:t>
            </a:r>
            <a:r>
              <a:rPr lang="en-IN" sz="1400" strike="noStrike" dirty="0">
                <a:solidFill>
                  <a:srgbClr val="000000"/>
                </a:solidFill>
                <a:latin typeface="Arial"/>
                <a:ea typeface="DejaVu Sans"/>
              </a:rPr>
              <a:t>area and background)
</a:t>
            </a:r>
            <a:endParaRPr lang="en-IN" sz="800" strike="noStrike" dirty="0" smtClean="0">
              <a:solidFill>
                <a:srgbClr val="000000"/>
              </a:solidFill>
              <a:latin typeface="Arial"/>
              <a:ea typeface="DejaVu Sans"/>
            </a:endParaRPr>
          </a:p>
          <a:p>
            <a:r>
              <a:rPr lang="en-IN" sz="1400" strike="noStrike" dirty="0" smtClean="0">
                <a:solidFill>
                  <a:srgbClr val="000000"/>
                </a:solidFill>
                <a:latin typeface="Arial"/>
                <a:ea typeface="DejaVu Sans"/>
              </a:rPr>
              <a:t>-   </a:t>
            </a:r>
            <a:r>
              <a:rPr lang="en-IN" sz="1400" i="1" strike="noStrike" dirty="0" smtClean="0">
                <a:solidFill>
                  <a:srgbClr val="000000"/>
                </a:solidFill>
                <a:latin typeface="Arial"/>
                <a:ea typeface="DejaVu Sans"/>
              </a:rPr>
              <a:t>RICH </a:t>
            </a:r>
            <a:r>
              <a:rPr lang="en-IN" sz="1400" i="1" strike="noStrike" dirty="0">
                <a:solidFill>
                  <a:srgbClr val="000000"/>
                </a:solidFill>
                <a:latin typeface="Arial"/>
                <a:ea typeface="DejaVu Sans"/>
              </a:rPr>
              <a:t>is in magnetic field (3T in the simulation)</a:t>
            </a:r>
            <a:endParaRPr sz="1400" dirty="0"/>
          </a:p>
        </p:txBody>
      </p:sp>
      <p:sp>
        <p:nvSpPr>
          <p:cNvPr id="9" name="CustomShape 4"/>
          <p:cNvSpPr/>
          <p:nvPr/>
        </p:nvSpPr>
        <p:spPr>
          <a:xfrm>
            <a:off x="778848" y="3052405"/>
            <a:ext cx="4187160" cy="25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IN" sz="1400" b="1" strike="noStrike" dirty="0">
                <a:solidFill>
                  <a:srgbClr val="000000"/>
                </a:solidFill>
                <a:latin typeface="Arial"/>
                <a:ea typeface="DejaVu Sans"/>
              </a:rPr>
              <a:t>Discrimination power for particle types</a:t>
            </a:r>
            <a:endParaRPr dirty="0"/>
          </a:p>
        </p:txBody>
      </p:sp>
      <p:pic>
        <p:nvPicPr>
          <p:cNvPr id="10" name="Picture 9"/>
          <p:cNvPicPr/>
          <p:nvPr/>
        </p:nvPicPr>
        <p:blipFill>
          <a:blip r:embed="rId4"/>
          <a:stretch/>
        </p:blipFill>
        <p:spPr>
          <a:xfrm>
            <a:off x="204456" y="3400940"/>
            <a:ext cx="5060271" cy="3174706"/>
          </a:xfrm>
          <a:prstGeom prst="rect">
            <a:avLst/>
          </a:prstGeom>
          <a:ln>
            <a:noFill/>
          </a:ln>
        </p:spPr>
      </p:pic>
      <p:grpSp>
        <p:nvGrpSpPr>
          <p:cNvPr id="2" name="Group 1"/>
          <p:cNvGrpSpPr/>
          <p:nvPr/>
        </p:nvGrpSpPr>
        <p:grpSpPr>
          <a:xfrm>
            <a:off x="5486400" y="3902820"/>
            <a:ext cx="3677400" cy="2631907"/>
            <a:chOff x="5486400" y="3902820"/>
            <a:chExt cx="3677400" cy="2631907"/>
          </a:xfrm>
        </p:grpSpPr>
        <p:sp>
          <p:nvSpPr>
            <p:cNvPr id="11" name="TextShape 5"/>
            <p:cNvSpPr txBox="1"/>
            <p:nvPr/>
          </p:nvSpPr>
          <p:spPr>
            <a:xfrm>
              <a:off x="5585120" y="5398010"/>
              <a:ext cx="3388320" cy="113671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/>
            <a:lstStyle/>
            <a:p>
              <a:r>
                <a:rPr lang="en-IN" sz="1400" dirty="0">
                  <a:solidFill>
                    <a:srgbClr val="000000"/>
                  </a:solidFill>
                  <a:latin typeface="Ubuntu Light"/>
                </a:rPr>
                <a:t>Reconstruction by Inverse Ray Tracing </a:t>
              </a:r>
              <a:r>
                <a:rPr lang="en-IN" sz="1400" dirty="0" smtClean="0">
                  <a:solidFill>
                    <a:srgbClr val="000000"/>
                  </a:solidFill>
                  <a:latin typeface="Ubuntu Light"/>
                </a:rPr>
                <a:t>algorithm</a:t>
              </a:r>
              <a:r>
                <a:rPr lang="en-IN" sz="1400" dirty="0" smtClean="0"/>
                <a:t>. </a:t>
              </a:r>
              <a:r>
                <a:rPr lang="en-IN" sz="1400" dirty="0" smtClean="0">
                  <a:solidFill>
                    <a:srgbClr val="000000"/>
                  </a:solidFill>
                  <a:latin typeface="Ubuntu Light"/>
                </a:rPr>
                <a:t>Improved </a:t>
              </a:r>
              <a:r>
                <a:rPr lang="en-IN" sz="1400" dirty="0">
                  <a:solidFill>
                    <a:srgbClr val="000000"/>
                  </a:solidFill>
                  <a:latin typeface="Ubuntu Light"/>
                </a:rPr>
                <a:t>clarity </a:t>
              </a:r>
              <a:endParaRPr lang="en-IN" sz="1400" dirty="0" smtClean="0">
                <a:solidFill>
                  <a:srgbClr val="000000"/>
                </a:solidFill>
                <a:latin typeface="Ubuntu Light"/>
              </a:endParaRPr>
            </a:p>
            <a:p>
              <a:r>
                <a:rPr lang="en-IN" sz="1400" dirty="0" smtClean="0">
                  <a:solidFill>
                    <a:srgbClr val="000000"/>
                  </a:solidFill>
                  <a:latin typeface="Ubuntu Light"/>
                </a:rPr>
                <a:t>of </a:t>
              </a:r>
              <a:r>
                <a:rPr lang="en-IN" sz="1400" dirty="0">
                  <a:solidFill>
                    <a:srgbClr val="000000"/>
                  </a:solidFill>
                  <a:latin typeface="Ubuntu Light"/>
                </a:rPr>
                <a:t>aerogel and n = 1.02 allow pi/K separation up to 13 GeV/c at 3 sigma</a:t>
              </a:r>
              <a:endParaRPr sz="1400" dirty="0"/>
            </a:p>
          </p:txBody>
        </p:sp>
        <p:sp>
          <p:nvSpPr>
            <p:cNvPr id="13" name="TextShape 7"/>
            <p:cNvSpPr txBox="1"/>
            <p:nvPr/>
          </p:nvSpPr>
          <p:spPr>
            <a:xfrm>
              <a:off x="5486400" y="3902820"/>
              <a:ext cx="3247469" cy="85824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/>
            <a:lstStyle/>
            <a:p>
              <a:r>
                <a:rPr lang="en-IN" sz="1400" b="1" strike="noStrike" dirty="0">
                  <a:solidFill>
                    <a:srgbClr val="000000"/>
                  </a:solidFill>
                  <a:latin typeface="Arial"/>
                  <a:ea typeface="DejaVu Sans"/>
                </a:rPr>
                <a:t>Photo-detector</a:t>
              </a:r>
              <a:r>
                <a:rPr lang="en-IN" sz="1400" strike="noStrike" dirty="0">
                  <a:solidFill>
                    <a:srgbClr val="000000"/>
                  </a:solidFill>
                  <a:latin typeface="Arial"/>
                  <a:ea typeface="DejaVu Sans"/>
                </a:rPr>
                <a:t>: spherical shape, </a:t>
              </a:r>
              <a:endParaRPr lang="en-IN" sz="1400" strike="noStrike" dirty="0" smtClean="0">
                <a:solidFill>
                  <a:srgbClr val="000000"/>
                </a:solidFill>
                <a:latin typeface="Arial"/>
                <a:ea typeface="DejaVu Sans"/>
              </a:endParaRPr>
            </a:p>
            <a:p>
              <a:r>
                <a:rPr lang="en-IN" sz="1400" i="1" strike="noStrike" dirty="0" smtClean="0">
                  <a:solidFill>
                    <a:srgbClr val="000000"/>
                  </a:solidFill>
                  <a:latin typeface="Arial"/>
                  <a:ea typeface="DejaVu Sans"/>
                </a:rPr>
                <a:t>8500 </a:t>
              </a:r>
              <a:r>
                <a:rPr lang="en-IN" sz="1400" i="1" strike="noStrike" dirty="0">
                  <a:solidFill>
                    <a:srgbClr val="000000"/>
                  </a:solidFill>
                  <a:latin typeface="Arial"/>
                  <a:ea typeface="DejaVu Sans"/>
                </a:rPr>
                <a:t>cm</a:t>
              </a:r>
              <a:r>
                <a:rPr lang="en-IN" sz="1400" i="1" strike="noStrike" baseline="33000" dirty="0">
                  <a:solidFill>
                    <a:srgbClr val="000000"/>
                  </a:solidFill>
                  <a:latin typeface="Arial"/>
                  <a:ea typeface="DejaVu Sans"/>
                </a:rPr>
                <a:t>2</a:t>
              </a:r>
              <a:r>
                <a:rPr lang="en-IN" sz="1400" i="1" strike="noStrike" dirty="0">
                  <a:solidFill>
                    <a:srgbClr val="000000"/>
                  </a:solidFill>
                  <a:latin typeface="Arial"/>
                  <a:ea typeface="DejaVu Sans"/>
                </a:rPr>
                <a:t> </a:t>
              </a:r>
              <a:r>
                <a:rPr lang="en-IN" sz="1400" strike="noStrike" dirty="0">
                  <a:solidFill>
                    <a:srgbClr val="000000"/>
                  </a:solidFill>
                  <a:latin typeface="Arial"/>
                  <a:ea typeface="DejaVu Sans"/>
                </a:rPr>
                <a:t>(per sector), </a:t>
              </a:r>
              <a:r>
                <a:rPr lang="en-IN" sz="1400" strike="noStrike" dirty="0" smtClean="0">
                  <a:solidFill>
                    <a:srgbClr val="000000"/>
                  </a:solidFill>
                  <a:latin typeface="Arial"/>
                  <a:ea typeface="DejaVu Sans"/>
                </a:rPr>
                <a:t>pixel </a:t>
              </a:r>
              <a:r>
                <a:rPr lang="en-IN" sz="1400" strike="noStrike" dirty="0">
                  <a:solidFill>
                    <a:srgbClr val="000000"/>
                  </a:solidFill>
                  <a:latin typeface="Arial"/>
                  <a:ea typeface="DejaVu Sans"/>
                </a:rPr>
                <a:t>size 3 mm</a:t>
              </a:r>
              <a:endParaRPr sz="1400" dirty="0"/>
            </a:p>
          </p:txBody>
        </p:sp>
        <p:sp>
          <p:nvSpPr>
            <p:cNvPr id="14" name="TextShape 8"/>
            <p:cNvSpPr txBox="1"/>
            <p:nvPr/>
          </p:nvSpPr>
          <p:spPr>
            <a:xfrm>
              <a:off x="5486400" y="4833060"/>
              <a:ext cx="3677400" cy="466299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/>
            <a:lstStyle/>
            <a:p>
              <a:r>
                <a:rPr lang="en-IN" sz="1400" i="1" u="sng" strike="noStrike" dirty="0">
                  <a:solidFill>
                    <a:srgbClr val="000000"/>
                  </a:solidFill>
                  <a:latin typeface="Arial"/>
                  <a:ea typeface="DejaVu Sans"/>
                </a:rPr>
                <a:t>6 sectors</a:t>
              </a:r>
              <a:r>
                <a:rPr lang="en-IN" sz="1400" i="1" strike="noStrike" dirty="0">
                  <a:solidFill>
                    <a:srgbClr val="000000"/>
                  </a:solidFill>
                  <a:latin typeface="Arial"/>
                  <a:ea typeface="DejaVu Sans"/>
                </a:rPr>
                <a:t> of 60° in </a:t>
              </a:r>
              <a:r>
                <a:rPr lang="en-IN" sz="1400" i="1" strike="noStrike" dirty="0" smtClean="0">
                  <a:solidFill>
                    <a:srgbClr val="000000"/>
                  </a:solidFill>
                  <a:latin typeface="Arial"/>
                  <a:ea typeface="DejaVu Sans"/>
                </a:rPr>
                <a:t>azimuthal</a:t>
              </a:r>
              <a:r>
                <a:rPr lang="en-IN" sz="1400" dirty="0"/>
                <a:t> </a:t>
              </a:r>
              <a:r>
                <a:rPr lang="en-IN" sz="1400" i="1" strike="noStrike" dirty="0" smtClean="0">
                  <a:solidFill>
                    <a:srgbClr val="000000"/>
                  </a:solidFill>
                  <a:latin typeface="Arial"/>
                  <a:ea typeface="DejaVu Sans"/>
                </a:rPr>
                <a:t>angle</a:t>
              </a:r>
              <a:endParaRPr sz="1400" dirty="0"/>
            </a:p>
          </p:txBody>
        </p:sp>
      </p:grpSp>
      <p:sp>
        <p:nvSpPr>
          <p:cNvPr id="15" name="TextShape 6"/>
          <p:cNvSpPr txBox="1"/>
          <p:nvPr/>
        </p:nvSpPr>
        <p:spPr>
          <a:xfrm>
            <a:off x="6633408" y="568543"/>
            <a:ext cx="2360386" cy="355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IN" sz="1400" dirty="0">
                <a:solidFill>
                  <a:srgbClr val="000000"/>
                </a:solidFill>
                <a:latin typeface="Ubuntu"/>
              </a:rPr>
              <a:t>Geant4 (GEMC) simulation </a:t>
            </a:r>
            <a:endParaRPr sz="1400" dirty="0"/>
          </a:p>
        </p:txBody>
      </p:sp>
      <p:sp>
        <p:nvSpPr>
          <p:cNvPr id="16" name="Rectangle 15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1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211374" y="-76200"/>
            <a:ext cx="457521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EIC Dual</a:t>
            </a: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-Radiator RICH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6084" y="739557"/>
            <a:ext cx="481393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Contribution of INFN</a:t>
            </a:r>
            <a:r>
              <a:rPr lang="en-US" b="1" dirty="0" smtClean="0">
                <a:solidFill>
                  <a:srgbClr val="FF0000"/>
                </a:solidFill>
              </a:rPr>
              <a:t>-</a:t>
            </a:r>
            <a:r>
              <a:rPr lang="en-US" b="1" dirty="0" smtClean="0">
                <a:solidFill>
                  <a:srgbClr val="FF0000"/>
                </a:solidFill>
              </a:rPr>
              <a:t>Roma to eRD</a:t>
            </a:r>
            <a:r>
              <a:rPr lang="en-US" b="1" dirty="0" smtClean="0">
                <a:solidFill>
                  <a:srgbClr val="FF0000"/>
                </a:solidFill>
              </a:rPr>
              <a:t>14 - PID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sz="1400" b="1" dirty="0" smtClean="0">
                <a:solidFill>
                  <a:srgbClr val="FF0000"/>
                </a:solidFill>
              </a:rPr>
              <a:t>(background: HERMES and CLAS12 RICH)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253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Fresne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34" y="1408574"/>
            <a:ext cx="3196949" cy="3196949"/>
          </a:xfrm>
          <a:prstGeom prst="rect">
            <a:avLst/>
          </a:prstGeom>
        </p:spPr>
      </p:pic>
      <p:pic>
        <p:nvPicPr>
          <p:cNvPr id="14" name="Picture 13" descr="IMG_20160421_19040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474" y="3905974"/>
            <a:ext cx="1955367" cy="2607156"/>
          </a:xfrm>
          <a:prstGeom prst="rect">
            <a:avLst/>
          </a:prstGeom>
        </p:spPr>
      </p:pic>
      <p:pic>
        <p:nvPicPr>
          <p:cNvPr id="15" name="Picture 14" descr="IMG_20160421_19141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952" y="3882884"/>
            <a:ext cx="1955367" cy="260715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836068" y="1286611"/>
            <a:ext cx="5307932" cy="2334820"/>
            <a:chOff x="3882257" y="974896"/>
            <a:chExt cx="5307932" cy="2334820"/>
          </a:xfrm>
        </p:grpSpPr>
        <p:pic>
          <p:nvPicPr>
            <p:cNvPr id="9" name="Picture 8" descr="mRICH_display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2096" y="1272956"/>
              <a:ext cx="4904179" cy="203676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632193" y="1342172"/>
              <a:ext cx="6335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FFFF"/>
                  </a:solidFill>
                </a:rPr>
                <a:t>DATA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187637" y="1342172"/>
              <a:ext cx="4638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MC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447585" y="2556861"/>
              <a:ext cx="8519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Impinging </a:t>
              </a:r>
            </a:p>
            <a:p>
              <a:r>
                <a:rPr lang="en-US" sz="1200" dirty="0" smtClean="0">
                  <a:solidFill>
                    <a:schemeClr val="bg1"/>
                  </a:solidFill>
                </a:rPr>
                <a:t>particles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22" name="Straight Arrow Connector 21"/>
            <p:cNvCxnSpPr>
              <a:stCxn id="11" idx="1"/>
            </p:cNvCxnSpPr>
            <p:nvPr/>
          </p:nvCxnSpPr>
          <p:spPr>
            <a:xfrm flipH="1" flipV="1">
              <a:off x="5065069" y="2584891"/>
              <a:ext cx="382516" cy="202803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3882257" y="974896"/>
              <a:ext cx="53079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Test beam of small EIC </a:t>
              </a:r>
              <a:r>
                <a:rPr lang="en-US" sz="1400" b="1" dirty="0" err="1" smtClean="0"/>
                <a:t>mRICH</a:t>
              </a:r>
              <a:r>
                <a:rPr lang="en-US" sz="1400" b="1" dirty="0" smtClean="0"/>
                <a:t> prototype </a:t>
              </a:r>
              <a:r>
                <a:rPr lang="en-US" sz="1400" dirty="0" err="1" smtClean="0"/>
                <a:t>Fermilab</a:t>
              </a:r>
              <a:r>
                <a:rPr lang="en-US" sz="1400" dirty="0" smtClean="0"/>
                <a:t> </a:t>
              </a:r>
              <a:r>
                <a:rPr lang="mr-IN" sz="1400" dirty="0" smtClean="0"/>
                <a:t>–</a:t>
              </a:r>
              <a:r>
                <a:rPr lang="en-US" sz="1400" dirty="0" smtClean="0"/>
                <a:t> April 16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605016" y="3505981"/>
            <a:ext cx="56682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Working on aerogel radiator, </a:t>
            </a:r>
            <a:r>
              <a:rPr lang="en-US" sz="1400" b="1" dirty="0" smtClean="0"/>
              <a:t>ph</a:t>
            </a:r>
            <a:r>
              <a:rPr lang="en-US" sz="1400" b="1" dirty="0" smtClean="0"/>
              <a:t>oto-sensors, readout </a:t>
            </a:r>
            <a:r>
              <a:rPr lang="en-US" sz="1400" b="1" dirty="0" smtClean="0"/>
              <a:t>electronics</a:t>
            </a:r>
            <a:endParaRPr lang="en-US" sz="1400" b="1" dirty="0"/>
          </a:p>
        </p:txBody>
      </p:sp>
      <p:sp>
        <p:nvSpPr>
          <p:cNvPr id="24" name="Rectangle 23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2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720382" y="-76200"/>
            <a:ext cx="355720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EIC Modular </a:t>
            </a: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RICH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0634" y="692011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</a:t>
            </a:r>
            <a:r>
              <a:rPr lang="en-US" sz="1400" dirty="0" smtClean="0"/>
              <a:t>resnel lens focalization concept for </a:t>
            </a:r>
          </a:p>
          <a:p>
            <a:r>
              <a:rPr lang="en-US" sz="1400" dirty="0" smtClean="0"/>
              <a:t>a compact (short gap) </a:t>
            </a:r>
            <a:r>
              <a:rPr lang="en-US" sz="1400" dirty="0" smtClean="0"/>
              <a:t>device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98548" y="605564"/>
            <a:ext cx="448031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</a:t>
            </a:r>
            <a:r>
              <a:rPr lang="en-US" b="1" dirty="0" smtClean="0">
                <a:solidFill>
                  <a:srgbClr val="FF0000"/>
                </a:solidFill>
              </a:rPr>
              <a:t>ontribution of </a:t>
            </a:r>
            <a:r>
              <a:rPr lang="en-US" b="1" dirty="0" smtClean="0">
                <a:solidFill>
                  <a:srgbClr val="FF0000"/>
                </a:solidFill>
              </a:rPr>
              <a:t>INFN-</a:t>
            </a:r>
            <a:r>
              <a:rPr lang="en-US" b="1" dirty="0" smtClean="0">
                <a:solidFill>
                  <a:srgbClr val="FF0000"/>
                </a:solidFill>
              </a:rPr>
              <a:t>FE to eRD14 - PID</a:t>
            </a:r>
          </a:p>
          <a:p>
            <a:r>
              <a:rPr lang="en-US" sz="1400" b="1" dirty="0" smtClean="0">
                <a:solidFill>
                  <a:srgbClr val="FF0000"/>
                </a:solidFill>
              </a:rPr>
              <a:t>(background: CLAS12 RICH)</a:t>
            </a:r>
            <a:endParaRPr lang="en-US" sz="1400" b="1" dirty="0">
              <a:solidFill>
                <a:srgbClr val="FF0000"/>
              </a:solidFill>
            </a:endParaRPr>
          </a:p>
        </p:txBody>
      </p:sp>
      <p:pic>
        <p:nvPicPr>
          <p:cNvPr id="29" name="Picture 28" descr="Si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49" y="4895694"/>
            <a:ext cx="3828703" cy="155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778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ectangle 108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495196" y="-76200"/>
            <a:ext cx="600754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Magnet Field Cloaking Devices</a:t>
            </a:r>
            <a:endParaRPr lang="en-US" sz="3600" b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3</a:t>
            </a:fld>
            <a:endParaRPr lang="en-US" sz="1200" dirty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861820" y="1510511"/>
            <a:ext cx="6117609" cy="3548437"/>
            <a:chOff x="758531" y="1545478"/>
            <a:chExt cx="6825311" cy="4193911"/>
          </a:xfrm>
        </p:grpSpPr>
        <p:pic>
          <p:nvPicPr>
            <p:cNvPr id="10" name="Immagine 6" descr="20151215-magnetization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91" t="7315" r="3465" b="5395"/>
            <a:stretch/>
          </p:blipFill>
          <p:spPr>
            <a:xfrm>
              <a:off x="1238250" y="1730144"/>
              <a:ext cx="6263693" cy="3645482"/>
            </a:xfrm>
            <a:prstGeom prst="rect">
              <a:avLst/>
            </a:prstGeom>
          </p:spPr>
        </p:pic>
        <p:sp>
          <p:nvSpPr>
            <p:cNvPr id="12" name="CasellaDiTesto 13"/>
            <p:cNvSpPr txBox="1"/>
            <p:nvPr/>
          </p:nvSpPr>
          <p:spPr>
            <a:xfrm>
              <a:off x="6576993" y="5375626"/>
              <a:ext cx="707086" cy="363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 smtClean="0">
                  <a:latin typeface="Arial"/>
                  <a:cs typeface="Arial"/>
                </a:rPr>
                <a:t>hours</a:t>
              </a:r>
            </a:p>
          </p:txBody>
        </p:sp>
        <p:sp>
          <p:nvSpPr>
            <p:cNvPr id="13" name="CasellaDiTesto 14"/>
            <p:cNvSpPr txBox="1"/>
            <p:nvPr/>
          </p:nvSpPr>
          <p:spPr>
            <a:xfrm>
              <a:off x="758531" y="1545478"/>
              <a:ext cx="450933" cy="6183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 smtClean="0">
                  <a:solidFill>
                    <a:schemeClr val="tx2"/>
                  </a:solidFill>
                  <a:latin typeface="Arial"/>
                  <a:cs typeface="Arial"/>
                </a:rPr>
                <a:t>[K]</a:t>
              </a:r>
            </a:p>
            <a:p>
              <a:r>
                <a:rPr lang="it-IT" sz="1400" dirty="0" smtClean="0">
                  <a:solidFill>
                    <a:schemeClr val="tx2"/>
                  </a:solidFill>
                  <a:latin typeface="Arial"/>
                  <a:cs typeface="Arial"/>
                </a:rPr>
                <a:t>[A]</a:t>
              </a:r>
            </a:p>
          </p:txBody>
        </p:sp>
        <p:sp>
          <p:nvSpPr>
            <p:cNvPr id="14" name="CasellaDiTesto 12"/>
            <p:cNvSpPr txBox="1"/>
            <p:nvPr/>
          </p:nvSpPr>
          <p:spPr>
            <a:xfrm>
              <a:off x="7258112" y="156692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 smtClean="0">
                  <a:solidFill>
                    <a:schemeClr val="accent2"/>
                  </a:solidFill>
                  <a:latin typeface="Arial"/>
                  <a:cs typeface="Arial"/>
                </a:rPr>
                <a:t>T</a:t>
              </a:r>
            </a:p>
          </p:txBody>
        </p:sp>
      </p:grpSp>
      <p:pic>
        <p:nvPicPr>
          <p:cNvPr id="16" name="Immagine 7" descr="20160516_112508_HDR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" r="1928"/>
          <a:stretch/>
        </p:blipFill>
        <p:spPr>
          <a:xfrm rot="5400000">
            <a:off x="-301018" y="1621086"/>
            <a:ext cx="3344704" cy="2561239"/>
          </a:xfrm>
          <a:prstGeom prst="rect">
            <a:avLst/>
          </a:prstGeom>
        </p:spPr>
      </p:pic>
      <p:pic>
        <p:nvPicPr>
          <p:cNvPr id="3" name="Picture 2" descr="P_20160401_14480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5" y="4820448"/>
            <a:ext cx="2584984" cy="14540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49616" y="5012768"/>
            <a:ext cx="4777570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Magnetization test @ 1 T</a:t>
            </a:r>
          </a:p>
          <a:p>
            <a:endParaRPr lang="en-US" sz="800" dirty="0"/>
          </a:p>
          <a:p>
            <a:r>
              <a:rPr lang="en-US" sz="1600" dirty="0" smtClean="0"/>
              <a:t>      </a:t>
            </a:r>
            <a:r>
              <a:rPr lang="en-US" sz="1600" dirty="0" smtClean="0">
                <a:solidFill>
                  <a:srgbClr val="4CDE41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r>
              <a:rPr lang="en-US" sz="1600" dirty="0">
                <a:sym typeface="Zapf Dingbats"/>
              </a:rPr>
              <a:t> </a:t>
            </a:r>
            <a:r>
              <a:rPr lang="en-US" sz="1600" dirty="0" smtClean="0">
                <a:sym typeface="Zapf Dingbats"/>
              </a:rPr>
              <a:t>   Dipole field obtained from a solenoid</a:t>
            </a:r>
          </a:p>
          <a:p>
            <a:r>
              <a:rPr lang="en-US" sz="1600" dirty="0">
                <a:sym typeface="Zapf Dingbats"/>
              </a:rPr>
              <a:t> </a:t>
            </a:r>
            <a:r>
              <a:rPr lang="en-US" sz="1600" dirty="0" smtClean="0">
                <a:sym typeface="Zapf Dingbats"/>
              </a:rPr>
              <a:t>     </a:t>
            </a:r>
            <a:r>
              <a:rPr lang="en-US" sz="1600" dirty="0" smtClean="0">
                <a:solidFill>
                  <a:srgbClr val="4CDE41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r>
              <a:rPr lang="en-US" sz="1600" dirty="0" smtClean="0">
                <a:sym typeface="Zapf Dingbats"/>
              </a:rPr>
              <a:t>    High efficiency</a:t>
            </a:r>
          </a:p>
          <a:p>
            <a:r>
              <a:rPr lang="en-US" sz="1600" dirty="0">
                <a:sym typeface="Zapf Dingbats"/>
              </a:rPr>
              <a:t> </a:t>
            </a:r>
            <a:r>
              <a:rPr lang="en-US" sz="1600" dirty="0" smtClean="0">
                <a:sym typeface="Zapf Dingbats"/>
              </a:rPr>
              <a:t>     </a:t>
            </a:r>
            <a:r>
              <a:rPr lang="en-US" sz="1600" dirty="0">
                <a:solidFill>
                  <a:srgbClr val="4CDE41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r>
              <a:rPr lang="en-US" sz="1600" dirty="0" smtClean="0">
                <a:sym typeface="Zapf Dingbats"/>
              </a:rPr>
              <a:t>    Negligible degradation with time (~ month</a:t>
            </a:r>
            <a:r>
              <a:rPr lang="en-US" sz="1600" dirty="0" smtClean="0">
                <a:sym typeface="Zapf Dingbats"/>
              </a:rPr>
              <a:t>)</a:t>
            </a:r>
            <a:endParaRPr lang="en-US" sz="1600" dirty="0" smtClean="0">
              <a:sym typeface="Zapf Dingbat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49466" y="733174"/>
            <a:ext cx="498465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Development at INFN-FE complementary to eRD2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(background HERMES target)</a:t>
            </a:r>
            <a:endParaRPr lang="en-US" sz="1600" b="1" dirty="0" smtClean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2923" y="775466"/>
            <a:ext cx="1847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MgB</a:t>
            </a:r>
            <a:r>
              <a:rPr lang="en-US" sz="1400" b="1" baseline="-25000" dirty="0" smtClean="0"/>
              <a:t>2</a:t>
            </a:r>
            <a:r>
              <a:rPr lang="en-US" sz="1400" b="1" dirty="0" smtClean="0"/>
              <a:t> bulk magnets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890011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150317</TotalTime>
  <Words>260</Words>
  <Application>Microsoft Macintosh PowerPoint</Application>
  <PresentationFormat>On-screen Show (4:3)</PresentationFormat>
  <Paragraphs>51</Paragraphs>
  <Slides>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INFN - Sezione di Ferrara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Marco Contalbrigo</dc:creator>
  <cp:lastModifiedBy>Marco Contalbrigo</cp:lastModifiedBy>
  <cp:revision>2441</cp:revision>
  <cp:lastPrinted>2010-12-08T08:29:55Z</cp:lastPrinted>
  <dcterms:created xsi:type="dcterms:W3CDTF">2010-04-14T08:22:41Z</dcterms:created>
  <dcterms:modified xsi:type="dcterms:W3CDTF">2017-09-21T22:32:06Z</dcterms:modified>
</cp:coreProperties>
</file>