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31.jpg" ContentType="image/jpeg"/>
  <Override PartName="/ppt/media/image32.jpg" ContentType="image/jpeg"/>
  <Override PartName="/ppt/media/image33.jpg" ContentType="image/jpeg"/>
  <Override PartName="/ppt/media/image34.jpg" ContentType="image/jpeg"/>
  <Override PartName="/ppt/notesSlides/notesSlide14.xml" ContentType="application/vnd.openxmlformats-officedocument.presentationml.notesSlide+xml"/>
  <Override PartName="/ppt/media/image37.jpg" ContentType="image/jpeg"/>
  <Override PartName="/ppt/media/image38.jp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49.jpg" ContentType="image/jpeg"/>
  <Override PartName="/ppt/media/image50.jpg" ContentType="image/jpeg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143" r:id="rId3"/>
    <p:sldId id="2022" r:id="rId4"/>
    <p:sldId id="2146" r:id="rId5"/>
    <p:sldId id="2137" r:id="rId6"/>
    <p:sldId id="2138" r:id="rId7"/>
    <p:sldId id="2139" r:id="rId8"/>
    <p:sldId id="2050" r:id="rId9"/>
    <p:sldId id="2054" r:id="rId10"/>
    <p:sldId id="2111" r:id="rId11"/>
    <p:sldId id="2112" r:id="rId12"/>
    <p:sldId id="2129" r:id="rId13"/>
    <p:sldId id="2130" r:id="rId14"/>
    <p:sldId id="2131" r:id="rId15"/>
    <p:sldId id="2132" r:id="rId16"/>
    <p:sldId id="2133" r:id="rId17"/>
    <p:sldId id="2145" r:id="rId18"/>
    <p:sldId id="2099" r:id="rId19"/>
    <p:sldId id="2134" r:id="rId20"/>
    <p:sldId id="2121" r:id="rId21"/>
    <p:sldId id="2122" r:id="rId22"/>
    <p:sldId id="2123" r:id="rId23"/>
    <p:sldId id="2124" r:id="rId24"/>
    <p:sldId id="2144" r:id="rId25"/>
    <p:sldId id="2109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risto Cisbani" initials="EC" lastIdx="2" clrIdx="0"/>
  <p:cmAuthor id="1" name="Cвой" initials="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CFF3D"/>
    <a:srgbClr val="9B252B"/>
    <a:srgbClr val="DFD455"/>
    <a:srgbClr val="E03DDA"/>
    <a:srgbClr val="FF48F7"/>
    <a:srgbClr val="DFD2E7"/>
    <a:srgbClr val="E3CBE7"/>
    <a:srgbClr val="D9B8D6"/>
    <a:srgbClr val="C4A5BF"/>
    <a:srgbClr val="E4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4" autoAdjust="0"/>
    <p:restoredTop sz="94737" autoAdjust="0"/>
  </p:normalViewPr>
  <p:slideViewPr>
    <p:cSldViewPr snapToGrid="0" snapToObjects="1">
      <p:cViewPr>
        <p:scale>
          <a:sx n="125" d="100"/>
          <a:sy n="125" d="100"/>
        </p:scale>
        <p:origin x="-1408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728B-32A3-944B-A7BD-DD912AC76995}" type="datetimeFigureOut">
              <a:rPr lang="en-US" smtClean="0"/>
              <a:pPr/>
              <a:t>28/02/18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D5413-665A-8C4B-B85F-5C603DCC17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94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FB9905-6D89-A143-8EF2-FB1A254D5AAB}" type="datetime1">
              <a:rPr lang="en-US"/>
              <a:pPr>
                <a:defRPr/>
              </a:pPr>
              <a:t>28/02/18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649E0E-4C44-FB4C-A473-DE36212A8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90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NC nano </a:t>
            </a:r>
            <a:r>
              <a:rPr lang="it-IT" baseline="0" dirty="0" err="1" smtClean="0"/>
              <a:t>crystallized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Tungstato</a:t>
            </a:r>
            <a:r>
              <a:rPr lang="en-US" dirty="0" smtClean="0"/>
              <a:t> di </a:t>
            </a:r>
            <a:r>
              <a:rPr lang="en-US" dirty="0" err="1" smtClean="0"/>
              <a:t>piombo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TOF MRPC multi gap </a:t>
            </a:r>
            <a:r>
              <a:rPr lang="it-IT" baseline="0" dirty="0" err="1" smtClean="0"/>
              <a:t>resisteive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chambers</a:t>
            </a:r>
            <a:endParaRPr lang="it-IT" baseline="0" dirty="0" smtClean="0"/>
          </a:p>
          <a:p>
            <a:r>
              <a:rPr lang="it-IT" baseline="0" dirty="0" smtClean="0"/>
              <a:t>HMPID  </a:t>
            </a:r>
            <a:r>
              <a:rPr lang="it-IT" baseline="0" dirty="0" err="1" smtClean="0"/>
              <a:t>multiiwire</a:t>
            </a:r>
            <a:r>
              <a:rPr lang="it-IT" baseline="0" dirty="0" smtClean="0"/>
              <a:t> + </a:t>
            </a:r>
            <a:r>
              <a:rPr lang="it-IT" baseline="0" dirty="0" err="1" smtClean="0"/>
              <a:t>CsI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detto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ora</a:t>
            </a:r>
            <a:r>
              <a:rPr lang="en-US" dirty="0" smtClean="0"/>
              <a:t> </a:t>
            </a:r>
            <a:r>
              <a:rPr lang="en-US" dirty="0" err="1" smtClean="0"/>
              <a:t>sta</a:t>
            </a:r>
            <a:r>
              <a:rPr lang="en-US" dirty="0" smtClean="0"/>
              <a:t> 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Jlab</a:t>
            </a:r>
            <a:r>
              <a:rPr lang="mr-IN" baseline="0" dirty="0" smtClean="0"/>
              <a:t>…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66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Alessio</a:t>
            </a:r>
            <a:r>
              <a:rPr lang="en-US" dirty="0" smtClean="0"/>
              <a:t> </a:t>
            </a:r>
            <a:r>
              <a:rPr lang="en-US" dirty="0" err="1" smtClean="0"/>
              <a:t>deve</a:t>
            </a:r>
            <a:r>
              <a:rPr lang="en-US" dirty="0" smtClean="0"/>
              <a:t> </a:t>
            </a:r>
            <a:r>
              <a:rPr lang="en-US" dirty="0" err="1" smtClean="0"/>
              <a:t>arrivare</a:t>
            </a:r>
            <a:r>
              <a:rPr lang="en-US" dirty="0" smtClean="0"/>
              <a:t> a </a:t>
            </a:r>
            <a:r>
              <a:rPr lang="en-US" dirty="0" err="1" smtClean="0"/>
              <a:t>definire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prototipo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vedere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ultimi</a:t>
            </a:r>
            <a:r>
              <a:rPr lang="en-US" baseline="0" dirty="0" smtClean="0"/>
              <a:t> aggiornamenti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68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Alessio</a:t>
            </a:r>
            <a:r>
              <a:rPr lang="en-US" dirty="0" smtClean="0"/>
              <a:t> </a:t>
            </a:r>
            <a:r>
              <a:rPr lang="en-US" dirty="0" err="1" smtClean="0"/>
              <a:t>deve</a:t>
            </a:r>
            <a:r>
              <a:rPr lang="en-US" dirty="0" smtClean="0"/>
              <a:t> </a:t>
            </a:r>
            <a:r>
              <a:rPr lang="en-US" dirty="0" err="1" smtClean="0"/>
              <a:t>arrivare</a:t>
            </a:r>
            <a:r>
              <a:rPr lang="en-US" dirty="0" smtClean="0"/>
              <a:t> a </a:t>
            </a:r>
            <a:r>
              <a:rPr lang="en-US" dirty="0" err="1" smtClean="0"/>
              <a:t>definire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prototipo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vedere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ultimi</a:t>
            </a:r>
            <a:r>
              <a:rPr lang="en-US" baseline="0" dirty="0" smtClean="0"/>
              <a:t> aggiornamenti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68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MPGD </a:t>
            </a:r>
            <a:r>
              <a:rPr lang="it-IT" baseline="0" dirty="0" err="1" smtClean="0"/>
              <a:t>micropattern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gaseous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detector:w</a:t>
            </a:r>
            <a:endParaRPr lang="it-IT" baseline="0" dirty="0" smtClean="0"/>
          </a:p>
          <a:p>
            <a:endParaRPr lang="it-IT" baseline="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7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jpg"/><Relationship Id="rId6" Type="http://schemas.openxmlformats.org/officeDocument/2006/relationships/image" Target="../media/image38.jp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1509" y="3293459"/>
            <a:ext cx="2280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Contalbrigo</a:t>
            </a:r>
            <a:r>
              <a:rPr lang="en-US" sz="2000" dirty="0" smtClean="0"/>
              <a:t> Marco</a:t>
            </a:r>
          </a:p>
          <a:p>
            <a:r>
              <a:rPr lang="en-US" sz="2000" dirty="0" smtClean="0"/>
              <a:t>    INFN Ferrara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963319" y="5529924"/>
            <a:ext cx="4559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INFN Meeting on EIC</a:t>
            </a:r>
          </a:p>
          <a:p>
            <a:pPr algn="ctr"/>
            <a:r>
              <a:rPr lang="en-US" dirty="0" smtClean="0"/>
              <a:t>March 1, 2018   -  </a:t>
            </a:r>
            <a:r>
              <a:rPr lang="en-US" dirty="0" err="1" smtClean="0"/>
              <a:t>Presidenza</a:t>
            </a:r>
            <a:r>
              <a:rPr lang="en-US" dirty="0" smtClean="0"/>
              <a:t> INFN, Roma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82640" y="5452136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640" y="6291924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592417" y="908268"/>
            <a:ext cx="5634337" cy="12618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INFN ONGOING ACTIVITIES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And INITIAL INTENTS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200" y="765695"/>
            <a:ext cx="4836160" cy="11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/>
          <p:nvPr/>
        </p:nvPicPr>
        <p:blipFill rotWithShape="1">
          <a:blip r:embed="rId3"/>
          <a:srcRect l="12310" r="17748"/>
          <a:stretch/>
        </p:blipFill>
        <p:spPr>
          <a:xfrm>
            <a:off x="7194343" y="593221"/>
            <a:ext cx="1944216" cy="2945726"/>
          </a:xfrm>
          <a:prstGeom prst="rect">
            <a:avLst/>
          </a:prstGeom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44132" y="-76200"/>
            <a:ext cx="77097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INFN Roma R&amp;D for experiments @ EIC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07504" y="1225585"/>
            <a:ext cx="6611951" cy="2098570"/>
          </a:xfrm>
          <a:noFill/>
        </p:spPr>
        <p:txBody>
          <a:bodyPr>
            <a:normAutofit fontScale="85000" lnSpcReduction="20000"/>
          </a:bodyPr>
          <a:lstStyle/>
          <a:p>
            <a:pPr marL="266700" indent="-266700"/>
            <a:r>
              <a:rPr lang="it-IT" sz="2100" dirty="0" smtClean="0">
                <a:solidFill>
                  <a:srgbClr val="0000FF"/>
                </a:solidFill>
              </a:rPr>
              <a:t>GOAL: Discriminate Hadrons in 3 to </a:t>
            </a:r>
            <a:r>
              <a:rPr lang="it-IT" sz="2100" dirty="0">
                <a:solidFill>
                  <a:srgbClr val="0000FF"/>
                </a:solidFill>
              </a:rPr>
              <a:t>5</a:t>
            </a:r>
            <a:r>
              <a:rPr lang="it-IT" sz="2100" dirty="0" smtClean="0">
                <a:solidFill>
                  <a:srgbClr val="0000FF"/>
                </a:solidFill>
              </a:rPr>
              <a:t>0 GeV/c</a:t>
            </a:r>
            <a:endParaRPr lang="it-IT" sz="2100" dirty="0">
              <a:solidFill>
                <a:srgbClr val="0000FF"/>
              </a:solidFill>
            </a:endParaRPr>
          </a:p>
          <a:p>
            <a:pPr marL="539750" lvl="1" indent="-273050">
              <a:lnSpc>
                <a:spcPct val="110000"/>
              </a:lnSpc>
            </a:pPr>
            <a:r>
              <a:rPr lang="it-IT" sz="2000" dirty="0">
                <a:solidFill>
                  <a:srgbClr val="0000FF"/>
                </a:solidFill>
              </a:rPr>
              <a:t>need to operate in </a:t>
            </a:r>
            <a:r>
              <a:rPr lang="it-IT" sz="2000" dirty="0" err="1">
                <a:solidFill>
                  <a:srgbClr val="0000FF"/>
                </a:solidFill>
              </a:rPr>
              <a:t>magnetic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field</a:t>
            </a:r>
            <a:endParaRPr lang="it-IT" sz="2000" dirty="0" smtClean="0">
              <a:solidFill>
                <a:srgbClr val="0000FF"/>
              </a:solidFill>
            </a:endParaRPr>
          </a:p>
          <a:p>
            <a:pPr marL="266700" lvl="1" indent="0">
              <a:lnSpc>
                <a:spcPct val="110000"/>
              </a:lnSpc>
              <a:buNone/>
            </a:pPr>
            <a:endParaRPr lang="it-IT" sz="2000" dirty="0">
              <a:solidFill>
                <a:srgbClr val="C00000"/>
              </a:solidFill>
            </a:endParaRPr>
          </a:p>
          <a:p>
            <a:pPr marL="269875" indent="-269875">
              <a:lnSpc>
                <a:spcPct val="110000"/>
              </a:lnSpc>
            </a:pPr>
            <a:r>
              <a:rPr lang="it-IT" sz="2100" dirty="0" smtClean="0"/>
              <a:t>Proposed configuration fitting the spectrometer constraints (evaluated by detailed GEANT4 simulations)</a:t>
            </a:r>
          </a:p>
          <a:p>
            <a:pPr marL="266700" lvl="1" indent="0">
              <a:lnSpc>
                <a:spcPct val="110000"/>
              </a:lnSpc>
              <a:buNone/>
            </a:pPr>
            <a:r>
              <a:rPr lang="it-IT" sz="2000" dirty="0" smtClean="0"/>
              <a:t> -- </a:t>
            </a:r>
            <a:r>
              <a:rPr lang="it-IT" sz="2000" dirty="0" err="1" smtClean="0"/>
              <a:t>dual</a:t>
            </a:r>
            <a:r>
              <a:rPr lang="it-IT" sz="2000" dirty="0" smtClean="0"/>
              <a:t> radiator RICH: aerogel and </a:t>
            </a:r>
            <a:r>
              <a:rPr lang="it-IT" sz="2000" dirty="0" err="1" smtClean="0"/>
              <a:t>C</a:t>
            </a:r>
            <a:r>
              <a:rPr lang="it-IT" sz="2000" baseline="-25000" dirty="0" err="1" smtClean="0"/>
              <a:t>x</a:t>
            </a:r>
            <a:r>
              <a:rPr lang="it-IT" sz="2000" dirty="0" err="1" smtClean="0"/>
              <a:t>F</a:t>
            </a:r>
            <a:r>
              <a:rPr lang="it-IT" sz="2000" baseline="-25000" dirty="0" err="1" smtClean="0"/>
              <a:t>y</a:t>
            </a:r>
            <a:r>
              <a:rPr lang="it-IT" sz="2000" dirty="0" smtClean="0"/>
              <a:t> gas        -- </a:t>
            </a:r>
            <a:r>
              <a:rPr lang="it-IT" sz="2000" dirty="0" err="1" smtClean="0"/>
              <a:t>focusing</a:t>
            </a:r>
            <a:r>
              <a:rPr lang="it-IT" sz="2000" dirty="0" smtClean="0"/>
              <a:t> </a:t>
            </a:r>
            <a:r>
              <a:rPr lang="it-IT" sz="2000" dirty="0" err="1" smtClean="0"/>
              <a:t>mirror</a:t>
            </a:r>
            <a:endParaRPr lang="it-IT" sz="2000" dirty="0" smtClean="0"/>
          </a:p>
          <a:p>
            <a:pPr marL="266700" lvl="1" indent="0">
              <a:lnSpc>
                <a:spcPct val="110000"/>
              </a:lnSpc>
              <a:buNone/>
            </a:pPr>
            <a:r>
              <a:rPr lang="it-IT" sz="2000" dirty="0" smtClean="0"/>
              <a:t> -- 6 </a:t>
            </a:r>
            <a:r>
              <a:rPr lang="it-IT" sz="2000" dirty="0"/>
              <a:t>open </a:t>
            </a:r>
            <a:r>
              <a:rPr lang="it-IT" sz="2000" dirty="0" err="1" smtClean="0"/>
              <a:t>sectors</a:t>
            </a:r>
            <a:r>
              <a:rPr lang="it-IT" sz="2000" dirty="0" smtClean="0"/>
              <a:t>                                               -- </a:t>
            </a:r>
            <a:r>
              <a:rPr lang="it-IT" sz="2000" dirty="0" err="1" smtClean="0"/>
              <a:t>curved</a:t>
            </a:r>
            <a:r>
              <a:rPr lang="it-IT" sz="2000" dirty="0" smtClean="0"/>
              <a:t> detector </a:t>
            </a:r>
            <a:r>
              <a:rPr lang="it-IT" sz="2000" dirty="0" err="1" smtClean="0"/>
              <a:t>surface</a:t>
            </a:r>
            <a:endParaRPr lang="it-IT" sz="2000" dirty="0" smtClean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0" y="3317971"/>
            <a:ext cx="7424778" cy="235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99550" y="5512929"/>
            <a:ext cx="7303749" cy="1090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/>
            <a:r>
              <a:rPr lang="it-IT" sz="1800" dirty="0" smtClean="0">
                <a:solidFill>
                  <a:schemeClr val="accent6">
                    <a:lumMod val="50000"/>
                  </a:schemeClr>
                </a:solidFill>
              </a:rPr>
              <a:t>Work in progress (as in FY18 eRD14 submitted proposal)</a:t>
            </a:r>
          </a:p>
          <a:p>
            <a:pPr marL="539750" lvl="1" indent="-273050">
              <a:lnSpc>
                <a:spcPct val="110000"/>
              </a:lnSpc>
            </a:pPr>
            <a:r>
              <a:rPr lang="it-IT" sz="1700" dirty="0" smtClean="0">
                <a:solidFill>
                  <a:schemeClr val="accent6">
                    <a:lumMod val="50000"/>
                  </a:schemeClr>
                </a:solidFill>
              </a:rPr>
              <a:t>dRICH PID performances in exteded physics context of EIC</a:t>
            </a:r>
          </a:p>
          <a:p>
            <a:pPr marL="539750" lvl="1" indent="-273050">
              <a:lnSpc>
                <a:spcPct val="110000"/>
              </a:lnSpc>
            </a:pPr>
            <a:r>
              <a:rPr lang="it-IT" sz="1700" dirty="0" smtClean="0">
                <a:solidFill>
                  <a:schemeClr val="accent6">
                    <a:lumMod val="50000"/>
                  </a:schemeClr>
                </a:solidFill>
              </a:rPr>
              <a:t>Adapt dRICH devel. framework to BNL (ePhenix) concept detectors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256670" y="3721388"/>
            <a:ext cx="1789529" cy="1440160"/>
            <a:chOff x="7431185" y="3073315"/>
            <a:chExt cx="1789529" cy="1440160"/>
          </a:xfrm>
        </p:grpSpPr>
        <p:sp>
          <p:nvSpPr>
            <p:cNvPr id="27" name="Explosion 1 26"/>
            <p:cNvSpPr/>
            <p:nvPr/>
          </p:nvSpPr>
          <p:spPr>
            <a:xfrm>
              <a:off x="7585768" y="3073315"/>
              <a:ext cx="1368152" cy="1440160"/>
            </a:xfrm>
            <a:prstGeom prst="irregularSeal1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31185" y="3501008"/>
              <a:ext cx="1789529" cy="584775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rgbClr val="002060"/>
                  </a:solidFill>
                  <a:sym typeface="Symbol"/>
                </a:rPr>
                <a:t></a:t>
              </a:r>
              <a:r>
                <a:rPr lang="it-IT" sz="1600" dirty="0" smtClean="0">
                  <a:solidFill>
                    <a:srgbClr val="002060"/>
                  </a:solidFill>
                </a:rPr>
                <a:t>3</a:t>
              </a:r>
              <a:r>
                <a:rPr lang="it-IT" sz="1600" dirty="0" smtClean="0">
                  <a:solidFill>
                    <a:srgbClr val="002060"/>
                  </a:solidFill>
                  <a:latin typeface="Symbol" panose="05050102010706020507" pitchFamily="18" charset="2"/>
                </a:rPr>
                <a:t>s p</a:t>
              </a:r>
              <a:r>
                <a:rPr lang="it-IT" sz="1600" dirty="0" smtClean="0">
                  <a:solidFill>
                    <a:srgbClr val="002060"/>
                  </a:solidFill>
                </a:rPr>
                <a:t>/k separation</a:t>
              </a:r>
            </a:p>
            <a:p>
              <a:r>
                <a:rPr lang="it-IT" sz="1600" dirty="0" smtClean="0">
                  <a:solidFill>
                    <a:srgbClr val="002060"/>
                  </a:solidFill>
                </a:rPr>
                <a:t> </a:t>
              </a:r>
              <a:r>
                <a:rPr lang="it-IT" sz="1600" dirty="0" smtClean="0">
                  <a:solidFill>
                    <a:srgbClr val="002060"/>
                  </a:solidFill>
                  <a:sym typeface="Symbol"/>
                </a:rPr>
                <a:t> 2  </a:t>
              </a:r>
              <a:r>
                <a:rPr lang="it-IT" sz="1600" dirty="0">
                  <a:solidFill>
                    <a:srgbClr val="002060"/>
                  </a:solidFill>
                  <a:sym typeface="Symbol"/>
                </a:rPr>
                <a:t>5</a:t>
              </a:r>
              <a:r>
                <a:rPr lang="it-IT" sz="1600" dirty="0" smtClean="0">
                  <a:solidFill>
                    <a:srgbClr val="002060"/>
                  </a:solidFill>
                </a:rPr>
                <a:t>0 GeV/c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30634" y="765695"/>
            <a:ext cx="442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Dual-Radiator RICH within eRD14 - PID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73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501189" y="-76200"/>
            <a:ext cx="599560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Past Funding, Future Activities 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323528" y="691297"/>
            <a:ext cx="8496944" cy="5834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err="1" smtClean="0">
                <a:solidFill>
                  <a:srgbClr val="006600"/>
                </a:solidFill>
              </a:rPr>
              <a:t>Feasibility</a:t>
            </a:r>
            <a:r>
              <a:rPr lang="it-IT" sz="2000" dirty="0" smtClean="0">
                <a:solidFill>
                  <a:srgbClr val="006600"/>
                </a:solidFill>
              </a:rPr>
              <a:t> </a:t>
            </a:r>
            <a:r>
              <a:rPr lang="it-IT" sz="2000" dirty="0" err="1" smtClean="0">
                <a:solidFill>
                  <a:srgbClr val="006600"/>
                </a:solidFill>
              </a:rPr>
              <a:t>study</a:t>
            </a:r>
            <a:r>
              <a:rPr lang="it-IT" sz="2000" dirty="0" smtClean="0">
                <a:solidFill>
                  <a:srgbClr val="006600"/>
                </a:solidFill>
              </a:rPr>
              <a:t> </a:t>
            </a:r>
            <a:r>
              <a:rPr lang="it-IT" sz="2000" dirty="0" err="1" smtClean="0">
                <a:solidFill>
                  <a:srgbClr val="006600"/>
                </a:solidFill>
              </a:rPr>
              <a:t>funded</a:t>
            </a:r>
            <a:r>
              <a:rPr lang="it-IT" sz="2000" dirty="0" smtClean="0">
                <a:solidFill>
                  <a:srgbClr val="006600"/>
                </a:solidFill>
              </a:rPr>
              <a:t> by DOE in 2015-2018: 3 year Post-DOC</a:t>
            </a:r>
          </a:p>
          <a:p>
            <a:pPr marL="0" indent="0">
              <a:buNone/>
            </a:pPr>
            <a:r>
              <a:rPr lang="it-IT" sz="2000" dirty="0" smtClean="0"/>
              <a:t>Potential </a:t>
            </a:r>
            <a:r>
              <a:rPr lang="it-IT" sz="2000" dirty="0" smtClean="0">
                <a:sym typeface="Symbol"/>
              </a:rPr>
              <a:t></a:t>
            </a:r>
            <a:r>
              <a:rPr lang="it-IT" sz="2000" dirty="0" smtClean="0"/>
              <a:t>2019 activities (synergies with mRICH, CLAS12 and ePhenix),           part of funding may come from EIC/USA</a:t>
            </a:r>
            <a:r>
              <a:rPr lang="it-IT" sz="2400" dirty="0" smtClean="0"/>
              <a:t>.</a:t>
            </a:r>
          </a:p>
          <a:p>
            <a:pPr marL="446088" lvl="1" indent="-358775">
              <a:buFont typeface="+mj-lt"/>
              <a:buAutoNum type="arabicPeriod"/>
            </a:pPr>
            <a:r>
              <a:rPr lang="it-IT" sz="2000" dirty="0" smtClean="0"/>
              <a:t>Prototyping </a:t>
            </a:r>
            <a:r>
              <a:rPr lang="it-IT" sz="1800" dirty="0" smtClean="0"/>
              <a:t>(draft system simulated – see below)</a:t>
            </a:r>
            <a:endParaRPr lang="it-IT" sz="2000" dirty="0" smtClean="0"/>
          </a:p>
          <a:p>
            <a:pPr marL="846138" lvl="2" indent="-263525"/>
            <a:r>
              <a:rPr lang="it-IT" sz="1600" dirty="0" smtClean="0"/>
              <a:t>Investigate aerogel performances and aging (which are fundamental!)</a:t>
            </a:r>
          </a:p>
          <a:p>
            <a:pPr marL="846138" lvl="2" indent="-263525"/>
            <a:r>
              <a:rPr lang="it-IT" sz="1600" dirty="0" smtClean="0"/>
              <a:t>SiPM feasibility</a:t>
            </a:r>
          </a:p>
          <a:p>
            <a:pPr marL="846138" lvl="2" indent="-263525"/>
            <a:r>
              <a:rPr lang="it-IT" sz="1600" dirty="0" smtClean="0"/>
              <a:t>Operation in magnetic field of the gas</a:t>
            </a:r>
          </a:p>
          <a:p>
            <a:pPr marL="846138" lvl="2" indent="-263525"/>
            <a:r>
              <a:rPr lang="it-IT" sz="1600" dirty="0" smtClean="0"/>
              <a:t>Non planar focal plane optimization</a:t>
            </a:r>
          </a:p>
          <a:p>
            <a:pPr marL="446088" lvl="1" indent="-263525"/>
            <a:endParaRPr lang="it-IT" sz="2000" dirty="0" smtClean="0"/>
          </a:p>
          <a:p>
            <a:pPr marL="446088" lvl="1" indent="-263525"/>
            <a:endParaRPr lang="it-IT" sz="2000" dirty="0"/>
          </a:p>
          <a:p>
            <a:pPr marL="446088" lvl="1" indent="-263525"/>
            <a:endParaRPr lang="it-IT" sz="2000" dirty="0" smtClean="0"/>
          </a:p>
          <a:p>
            <a:pPr marL="446088" lvl="1" indent="-263525"/>
            <a:endParaRPr lang="it-IT" sz="2000" dirty="0"/>
          </a:p>
          <a:p>
            <a:pPr marL="446088" lvl="1" indent="-263525"/>
            <a:endParaRPr lang="it-IT" sz="2000" dirty="0" smtClean="0"/>
          </a:p>
          <a:p>
            <a:pPr marL="446088" lvl="1" indent="-263525"/>
            <a:endParaRPr lang="it-IT" sz="2000" dirty="0"/>
          </a:p>
          <a:p>
            <a:pPr marL="446088" lvl="1" indent="-358775">
              <a:buFont typeface="+mj-lt"/>
              <a:buAutoNum type="arabicPeriod" startAt="2"/>
            </a:pPr>
            <a:r>
              <a:rPr lang="it-IT" sz="2000" dirty="0" smtClean="0"/>
              <a:t>Evaluate performances of a «dRICH like detector» as ePhenix RICH</a:t>
            </a:r>
            <a:endParaRPr lang="it-IT" sz="2000" dirty="0"/>
          </a:p>
          <a:p>
            <a:pPr marL="446088" lvl="1" indent="-358775">
              <a:buFont typeface="+mj-lt"/>
              <a:buAutoNum type="arabicPeriod" startAt="2"/>
            </a:pPr>
            <a:r>
              <a:rPr lang="it-IT" sz="2000" dirty="0"/>
              <a:t>D</a:t>
            </a:r>
            <a:r>
              <a:rPr lang="it-IT" sz="2000" dirty="0" smtClean="0"/>
              <a:t>evelop rubust and global (event based) PID reconstruction algorithm(s)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51520" y="3132916"/>
            <a:ext cx="8712968" cy="2461503"/>
            <a:chOff x="251520" y="3933056"/>
            <a:chExt cx="8712968" cy="2461503"/>
          </a:xfrm>
        </p:grpSpPr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07857"/>
              <a:ext cx="3175457" cy="218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3933056"/>
              <a:ext cx="2952328" cy="246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Pentagon 32"/>
            <p:cNvSpPr/>
            <p:nvPr/>
          </p:nvSpPr>
          <p:spPr>
            <a:xfrm flipH="1">
              <a:off x="3419872" y="4567897"/>
              <a:ext cx="2232248" cy="576064"/>
            </a:xfrm>
            <a:prstGeom prst="homePlat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 smtClean="0">
                  <a:solidFill>
                    <a:schemeClr val="tx1"/>
                  </a:solidFill>
                </a:rPr>
                <a:t>Proposed small scale «essential» prototype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4" name="Pentagon 33"/>
            <p:cNvSpPr/>
            <p:nvPr/>
          </p:nvSpPr>
          <p:spPr>
            <a:xfrm>
              <a:off x="3579662" y="5373216"/>
              <a:ext cx="2504506" cy="576064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>
                  <a:solidFill>
                    <a:schemeClr val="tx1"/>
                  </a:solidFill>
                </a:rPr>
                <a:t>1 p.e. resolution for 30 GeV/c electrons in prototype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0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49" y="3023547"/>
            <a:ext cx="4896586" cy="237559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" name="Group 1"/>
          <p:cNvGrpSpPr/>
          <p:nvPr/>
        </p:nvGrpSpPr>
        <p:grpSpPr>
          <a:xfrm>
            <a:off x="6196883" y="845622"/>
            <a:ext cx="2562196" cy="2535820"/>
            <a:chOff x="6266153" y="1630738"/>
            <a:chExt cx="2562196" cy="25358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43213" t="14563"/>
            <a:stretch/>
          </p:blipFill>
          <p:spPr>
            <a:xfrm>
              <a:off x="6444782" y="1756954"/>
              <a:ext cx="2383567" cy="237650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343892" y="3859581"/>
              <a:ext cx="326571" cy="3069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19412352">
              <a:off x="6377810" y="1630738"/>
              <a:ext cx="326571" cy="2524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66153" y="2243054"/>
              <a:ext cx="326571" cy="84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4506067" y="3915341"/>
            <a:ext cx="4644350" cy="269014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25290" y="-76200"/>
            <a:ext cx="254731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INFN Trieste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158043" y="750759"/>
            <a:ext cx="6108110" cy="2334383"/>
          </a:xfrm>
          <a:prstGeom prst="rect">
            <a:avLst/>
          </a:prstGeom>
        </p:spPr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Expertise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momentum </a:t>
            </a:r>
            <a:r>
              <a:rPr lang="en-US" sz="16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RICHes</a:t>
            </a:r>
            <a:r>
              <a:rPr lang="en-US" sz="1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MPGDs</a:t>
            </a:r>
            <a:endParaRPr lang="en-US" sz="1600" dirty="0" smtClean="0">
              <a:solidFill>
                <a:srgbClr val="0000CC"/>
              </a:solidFill>
            </a:endParaRPr>
          </a:p>
          <a:p>
            <a:pPr marL="342900" lvl="1" indent="-342900">
              <a:buFont typeface="Arial" charset="0"/>
              <a:buChar char="•"/>
            </a:pPr>
            <a:endParaRPr lang="en-US" sz="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esign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project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coordination, construction, operation of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COMPASS RICH-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457200" lvl="1" indent="0">
              <a:buNone/>
            </a:pPr>
            <a:endParaRPr lang="en-US" sz="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ost recently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 of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novel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MPGD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for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upgrade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RICH: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153" y="5830450"/>
            <a:ext cx="2981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Thick GEM     Multiplication</a:t>
            </a:r>
          </a:p>
          <a:p>
            <a:r>
              <a:rPr lang="en-US" dirty="0" err="1" smtClean="0"/>
              <a:t>MicroMegas</a:t>
            </a:r>
            <a:r>
              <a:rPr lang="en-US" dirty="0" smtClean="0"/>
              <a:t>   Detection</a:t>
            </a:r>
            <a:endParaRPr lang="en-US" dirty="0"/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3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03200" y="765695"/>
            <a:ext cx="5445760" cy="11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75260" y="-76200"/>
            <a:ext cx="80473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INFN Trieste R&amp;D for Experiments @ EIC   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4294967295"/>
          </p:nvPr>
        </p:nvSpPr>
        <p:spPr>
          <a:xfrm>
            <a:off x="108066" y="814955"/>
            <a:ext cx="8885385" cy="493560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800000"/>
                </a:solidFill>
                <a:latin typeface="Arial"/>
                <a:cs typeface="Arial"/>
              </a:rPr>
              <a:t>  GEM detectors within eRD6 </a:t>
            </a:r>
            <a:r>
              <a:rPr lang="mr-IN" sz="1800" b="1" dirty="0" smtClean="0">
                <a:solidFill>
                  <a:srgbClr val="800000"/>
                </a:solidFill>
                <a:latin typeface="Arial"/>
                <a:cs typeface="Arial"/>
              </a:rPr>
              <a:t>–</a:t>
            </a:r>
            <a:r>
              <a:rPr lang="en-US" sz="1800" b="1" dirty="0" smtClean="0">
                <a:solidFill>
                  <a:srgbClr val="800000"/>
                </a:solidFill>
                <a:latin typeface="Arial"/>
                <a:cs typeface="Arial"/>
              </a:rPr>
              <a:t> Tracking and PID</a:t>
            </a:r>
          </a:p>
          <a:p>
            <a:pPr marL="0" indent="0">
              <a:buNone/>
            </a:pPr>
            <a:endParaRPr lang="en-US" sz="1600" dirty="0">
              <a:solidFill>
                <a:srgbClr val="0000CC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000CC"/>
                </a:solidFill>
                <a:latin typeface="Arial"/>
                <a:cs typeface="Arial"/>
              </a:rPr>
              <a:t>   Goal hadron discrimination in the range 6 &lt; p &lt; 60 GeV/c</a:t>
            </a:r>
          </a:p>
          <a:p>
            <a:pPr marL="0" indent="0">
              <a:buNone/>
            </a:pPr>
            <a:endParaRPr lang="en-US" sz="1600" dirty="0" smtClean="0">
              <a:solidFill>
                <a:srgbClr val="0000CC"/>
              </a:solidFill>
            </a:endParaRPr>
          </a:p>
          <a:p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 </a:t>
            </a:r>
            <a:r>
              <a:rPr lang="en-US" sz="1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endcap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Radiator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gas is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mandatory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Collider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implementation: short (~ 1 m) radiator length 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literature, so far,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only two attempts, both requiring deeper exploration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pressure, studied for ALICE upgrade VHMPID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Towards the very far UV with window-less approach (prototype tested at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2"/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In both approaches </a:t>
            </a:r>
            <a:r>
              <a:rPr lang="en-US" sz="1600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gaseous photon detectors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are mandatory:</a:t>
            </a:r>
          </a:p>
          <a:p>
            <a:pPr marL="914400" lvl="2" indent="0">
              <a:buNone/>
            </a:pPr>
            <a:endParaRPr lang="en-US" sz="16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development of up-to-date gaseous photon detector</a:t>
            </a:r>
          </a:p>
          <a:p>
            <a:pPr marL="914400" lvl="2" indent="0">
              <a:buNone/>
            </a:pPr>
            <a:endParaRPr lang="en-US" sz="16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1323552" y="4303133"/>
            <a:ext cx="978408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3840" y="5293360"/>
            <a:ext cx="8749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600" dirty="0">
                <a:solidFill>
                  <a:srgbClr val="0000CC"/>
                </a:solidFill>
                <a:latin typeface="Arial"/>
                <a:cs typeface="Arial"/>
              </a:rPr>
              <a:t>A </a:t>
            </a:r>
            <a:r>
              <a:rPr lang="en-US" sz="1600" u="sng" dirty="0">
                <a:solidFill>
                  <a:srgbClr val="0000CC"/>
                </a:solidFill>
                <a:latin typeface="Arial"/>
                <a:cs typeface="Arial"/>
              </a:rPr>
              <a:t>strategic</a:t>
            </a:r>
            <a:r>
              <a:rPr lang="en-US" sz="1600" dirty="0">
                <a:solidFill>
                  <a:srgbClr val="0000CC"/>
                </a:solidFill>
                <a:latin typeface="Arial"/>
                <a:cs typeface="Arial"/>
              </a:rPr>
              <a:t> sector for experimental set-ups at EIC </a:t>
            </a:r>
            <a:r>
              <a:rPr lang="en-US" sz="1600" u="sng" dirty="0">
                <a:solidFill>
                  <a:srgbClr val="0000CC"/>
                </a:solidFill>
                <a:latin typeface="Arial"/>
                <a:cs typeface="Arial"/>
              </a:rPr>
              <a:t>matching our expertise</a:t>
            </a:r>
            <a:r>
              <a:rPr lang="en-US" sz="1600" dirty="0">
                <a:solidFill>
                  <a:srgbClr val="0000CC"/>
                </a:solidFill>
                <a:latin typeface="Arial"/>
                <a:cs typeface="Arial"/>
              </a:rPr>
              <a:t> and with </a:t>
            </a:r>
            <a:r>
              <a:rPr lang="en-US" sz="1600" u="sng" dirty="0">
                <a:solidFill>
                  <a:srgbClr val="0000CC"/>
                </a:solidFill>
                <a:latin typeface="Arial"/>
                <a:cs typeface="Arial"/>
              </a:rPr>
              <a:t>open </a:t>
            </a:r>
            <a:r>
              <a:rPr lang="en-US" sz="1600" u="sng" dirty="0" smtClean="0">
                <a:solidFill>
                  <a:srgbClr val="0000CC"/>
                </a:solidFill>
                <a:latin typeface="Arial"/>
                <a:cs typeface="Arial"/>
              </a:rPr>
              <a:t>issues</a:t>
            </a:r>
            <a:endParaRPr 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3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314400" y="-76200"/>
            <a:ext cx="636912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 Summary of the R&amp;D Program 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6404" y="733181"/>
            <a:ext cx="4838994" cy="2667281"/>
            <a:chOff x="52747" y="759934"/>
            <a:chExt cx="5171605" cy="2749420"/>
          </a:xfrm>
        </p:grpSpPr>
        <p:sp>
          <p:nvSpPr>
            <p:cNvPr id="17" name="Content Placeholder 2"/>
            <p:cNvSpPr txBox="1">
              <a:spLocks/>
            </p:cNvSpPr>
            <p:nvPr/>
          </p:nvSpPr>
          <p:spPr bwMode="auto">
            <a:xfrm>
              <a:off x="52747" y="759934"/>
              <a:ext cx="5097718" cy="27494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1800" dirty="0">
                  <a:solidFill>
                    <a:schemeClr val="tx1"/>
                  </a:solidFill>
                </a:rPr>
                <a:t>r</a:t>
              </a:r>
              <a:r>
                <a:rPr lang="en-US" sz="1800" dirty="0" smtClean="0">
                  <a:solidFill>
                    <a:schemeClr val="tx1"/>
                  </a:solidFill>
                </a:rPr>
                <a:t>esistive MM </a:t>
              </a:r>
            </a:p>
            <a:p>
              <a:pPr marL="0" indent="0">
                <a:buNone/>
              </a:pPr>
              <a:r>
                <a:rPr lang="en-US" sz="1800" dirty="0" smtClean="0">
                  <a:solidFill>
                    <a:schemeClr val="tx1"/>
                  </a:solidFill>
                </a:rPr>
                <a:t>with </a:t>
              </a:r>
              <a:r>
                <a:rPr lang="en-US" sz="1800" dirty="0">
                  <a:solidFill>
                    <a:srgbClr val="C00000"/>
                  </a:solidFill>
                </a:rPr>
                <a:t>s</a:t>
              </a:r>
              <a:r>
                <a:rPr lang="en-US" sz="1800" dirty="0" smtClean="0">
                  <a:solidFill>
                    <a:srgbClr val="C00000"/>
                  </a:solidFill>
                </a:rPr>
                <a:t>mall </a:t>
              </a:r>
            </a:p>
            <a:p>
              <a:pPr marL="0" indent="0">
                <a:buNone/>
              </a:pPr>
              <a:r>
                <a:rPr lang="en-US" sz="1800" dirty="0" smtClean="0">
                  <a:solidFill>
                    <a:srgbClr val="C00000"/>
                  </a:solidFill>
                </a:rPr>
                <a:t>pad size </a:t>
              </a:r>
            </a:p>
            <a:p>
              <a:pPr marL="0" indent="0">
                <a:buNone/>
              </a:pPr>
              <a:r>
                <a:rPr lang="en-US" sz="1800" dirty="0" smtClean="0">
                  <a:solidFill>
                    <a:schemeClr val="tx1"/>
                  </a:solidFill>
                </a:rPr>
                <a:t>O(10 mm</a:t>
              </a:r>
              <a:r>
                <a:rPr lang="en-US" sz="1800" baseline="30000" dirty="0" smtClean="0">
                  <a:solidFill>
                    <a:schemeClr val="tx1"/>
                  </a:solidFill>
                </a:rPr>
                <a:t>2</a:t>
              </a:r>
              <a:r>
                <a:rPr lang="en-US" sz="1800" dirty="0" smtClean="0">
                  <a:solidFill>
                    <a:schemeClr val="tx1"/>
                  </a:solidFill>
                </a:rPr>
                <a:t>)</a:t>
              </a:r>
              <a:endParaRPr lang="en-US" sz="1800" kern="0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862740" y="880383"/>
              <a:ext cx="3361612" cy="2546832"/>
              <a:chOff x="5285000" y="1346235"/>
              <a:chExt cx="3361612" cy="2546832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285000" y="1346235"/>
                <a:ext cx="3287725" cy="2546832"/>
                <a:chOff x="5781469" y="994678"/>
                <a:chExt cx="3287725" cy="2546832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4723" b="6621"/>
                <a:stretch/>
              </p:blipFill>
              <p:spPr>
                <a:xfrm>
                  <a:off x="5781469" y="994678"/>
                  <a:ext cx="3287725" cy="2546832"/>
                </a:xfrm>
                <a:prstGeom prst="rect">
                  <a:avLst/>
                </a:prstGeom>
              </p:spPr>
            </p:pic>
            <p:sp>
              <p:nvSpPr>
                <p:cNvPr id="25" name="Content Placeholder 2"/>
                <p:cNvSpPr txBox="1">
                  <a:spLocks/>
                </p:cNvSpPr>
                <p:nvPr/>
              </p:nvSpPr>
              <p:spPr bwMode="auto">
                <a:xfrm>
                  <a:off x="8357111" y="2642784"/>
                  <a:ext cx="712083" cy="29304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9525">
                  <a:solidFill>
                    <a:srgbClr val="0000CC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2075" tIns="46038" rIns="92075" bIns="46038" numCol="1" anchor="t" anchorCtr="0" compatLnSpc="1">
                  <a:prstTxWarp prst="textNoShape">
                    <a:avLst/>
                  </a:prstTxWarp>
                </a:bodyPr>
                <a:lstStyle>
                  <a:lvl1pPr marL="571500" indent="-57150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 b="1"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+mn-lt"/>
                      <a:ea typeface="+mn-ea"/>
                      <a:cs typeface="+mn-cs"/>
                    </a:defRPr>
                  </a:lvl1pPr>
                  <a:lvl2pPr marL="1047750" indent="-28575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rgbClr val="0000CC"/>
                    </a:buClr>
                    <a:buFont typeface="Wingdings" pitchFamily="2" charset="2"/>
                    <a:buChar char="§"/>
                    <a:defRPr b="1">
                      <a:solidFill>
                        <a:srgbClr val="0000CC"/>
                      </a:solidFill>
                      <a:latin typeface="+mn-lt"/>
                    </a:defRPr>
                  </a:lvl2pPr>
                  <a:lvl3pPr marL="1562100" indent="-22860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rgbClr val="0000CC"/>
                    </a:buClr>
                    <a:buSzPct val="40000"/>
                    <a:buFont typeface="Wingdings" pitchFamily="2" charset="2"/>
                    <a:buChar char="¨"/>
                    <a:defRPr sz="1400" b="1">
                      <a:solidFill>
                        <a:schemeClr val="tx1"/>
                      </a:solidFill>
                      <a:latin typeface="+mn-lt"/>
                    </a:defRPr>
                  </a:lvl3pPr>
                  <a:lvl4pPr marL="1924050" indent="-17145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0000"/>
                    <a:buFont typeface="Wingdings" pitchFamily="2" charset="2"/>
                    <a:buChar char=""/>
                    <a:defRPr sz="1400" b="1">
                      <a:solidFill>
                        <a:schemeClr val="tx1"/>
                      </a:solidFill>
                      <a:latin typeface="+mn-lt"/>
                    </a:defRPr>
                  </a:lvl4pPr>
                  <a:lvl5pPr marL="2286000" indent="-17145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·"/>
                    <a:defRPr sz="1200" b="1">
                      <a:solidFill>
                        <a:schemeClr val="tx1"/>
                      </a:solidFill>
                      <a:latin typeface="+mn-lt"/>
                    </a:defRPr>
                  </a:lvl5pPr>
                  <a:lvl6pPr marL="2743200" indent="-17145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·"/>
                    <a:defRPr sz="1200" b="1">
                      <a:solidFill>
                        <a:schemeClr val="tx1"/>
                      </a:solidFill>
                      <a:latin typeface="+mn-lt"/>
                    </a:defRPr>
                  </a:lvl6pPr>
                  <a:lvl7pPr marL="3200400" indent="-17145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·"/>
                    <a:defRPr sz="1200" b="1">
                      <a:solidFill>
                        <a:schemeClr val="tx1"/>
                      </a:solidFill>
                      <a:latin typeface="+mn-lt"/>
                    </a:defRPr>
                  </a:lvl7pPr>
                  <a:lvl8pPr marL="3657600" indent="-17145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·"/>
                    <a:defRPr sz="1200" b="1">
                      <a:solidFill>
                        <a:schemeClr val="tx1"/>
                      </a:solidFill>
                      <a:latin typeface="+mn-lt"/>
                    </a:defRPr>
                  </a:lvl8pPr>
                  <a:lvl9pPr marL="4114800" indent="-17145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·"/>
                    <a:defRPr sz="1200" b="1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indent="0">
                    <a:buFont typeface="Wingdings" pitchFamily="2" charset="2"/>
                    <a:buNone/>
                  </a:pPr>
                  <a:r>
                    <a:rPr lang="en-US" sz="1600" i="0" kern="0" dirty="0" smtClean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PCB</a:t>
                  </a:r>
                  <a:endParaRPr lang="en-US" sz="1600" i="0" kern="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" name="Content Placeholder 2"/>
                <p:cNvSpPr txBox="1">
                  <a:spLocks/>
                </p:cNvSpPr>
                <p:nvPr/>
              </p:nvSpPr>
              <p:spPr bwMode="auto">
                <a:xfrm>
                  <a:off x="6259286" y="1860121"/>
                  <a:ext cx="1225039" cy="6335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2075" tIns="46038" rIns="92075" bIns="46038" numCol="1" anchor="t" anchorCtr="0" compatLnSpc="1">
                  <a:prstTxWarp prst="textNoShape">
                    <a:avLst/>
                  </a:prstTxWarp>
                </a:bodyPr>
                <a:lstStyle>
                  <a:lvl1pPr marL="571500" indent="-57150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 b="1"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+mn-lt"/>
                      <a:ea typeface="+mn-ea"/>
                      <a:cs typeface="+mn-cs"/>
                    </a:defRPr>
                  </a:lvl1pPr>
                  <a:lvl2pPr marL="1047750" indent="-28575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rgbClr val="0000CC"/>
                    </a:buClr>
                    <a:buFont typeface="Wingdings" pitchFamily="2" charset="2"/>
                    <a:buChar char="§"/>
                    <a:defRPr b="1">
                      <a:solidFill>
                        <a:srgbClr val="0000CC"/>
                      </a:solidFill>
                      <a:latin typeface="+mn-lt"/>
                    </a:defRPr>
                  </a:lvl2pPr>
                  <a:lvl3pPr marL="1562100" indent="-22860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rgbClr val="0000CC"/>
                    </a:buClr>
                    <a:buSzPct val="40000"/>
                    <a:buFont typeface="Wingdings" pitchFamily="2" charset="2"/>
                    <a:buChar char="¨"/>
                    <a:defRPr sz="1400" b="1">
                      <a:solidFill>
                        <a:schemeClr val="tx1"/>
                      </a:solidFill>
                      <a:latin typeface="+mn-lt"/>
                    </a:defRPr>
                  </a:lvl3pPr>
                  <a:lvl4pPr marL="1924050" indent="-17145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0000"/>
                    <a:buFont typeface="Wingdings" pitchFamily="2" charset="2"/>
                    <a:buChar char=""/>
                    <a:defRPr sz="1400" b="1">
                      <a:solidFill>
                        <a:schemeClr val="tx1"/>
                      </a:solidFill>
                      <a:latin typeface="+mn-lt"/>
                    </a:defRPr>
                  </a:lvl4pPr>
                  <a:lvl5pPr marL="2286000" indent="-17145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·"/>
                    <a:defRPr sz="1200" b="1">
                      <a:solidFill>
                        <a:schemeClr val="tx1"/>
                      </a:solidFill>
                      <a:latin typeface="+mn-lt"/>
                    </a:defRPr>
                  </a:lvl5pPr>
                  <a:lvl6pPr marL="2743200" indent="-17145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·"/>
                    <a:defRPr sz="1200" b="1">
                      <a:solidFill>
                        <a:schemeClr val="tx1"/>
                      </a:solidFill>
                      <a:latin typeface="+mn-lt"/>
                    </a:defRPr>
                  </a:lvl6pPr>
                  <a:lvl7pPr marL="3200400" indent="-17145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·"/>
                    <a:defRPr sz="1200" b="1">
                      <a:solidFill>
                        <a:schemeClr val="tx1"/>
                      </a:solidFill>
                      <a:latin typeface="+mn-lt"/>
                    </a:defRPr>
                  </a:lvl7pPr>
                  <a:lvl8pPr marL="3657600" indent="-17145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·"/>
                    <a:defRPr sz="1200" b="1">
                      <a:solidFill>
                        <a:schemeClr val="tx1"/>
                      </a:solidFill>
                      <a:latin typeface="+mn-lt"/>
                    </a:defRPr>
                  </a:lvl8pPr>
                  <a:lvl9pPr marL="4114800" indent="-171450" algn="l" rtl="0" eaLnBrk="0" fontAlgn="base" hangingPunct="0">
                    <a:lnSpc>
                      <a:spcPct val="90000"/>
                    </a:lnSpc>
                    <a:spcBef>
                      <a:spcPct val="30000"/>
                    </a:spcBef>
                    <a:spcAft>
                      <a:spcPct val="0"/>
                    </a:spcAft>
                    <a:buChar char="·"/>
                    <a:defRPr sz="1200" b="1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indent="0">
                    <a:buFont typeface="Wingdings" pitchFamily="2" charset="2"/>
                    <a:buNone/>
                  </a:pPr>
                  <a:r>
                    <a:rPr lang="en-US" sz="1600" i="0" kern="0" dirty="0" smtClean="0">
                      <a:solidFill>
                        <a:schemeClr val="bg1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0.15 mm  </a:t>
                  </a:r>
                </a:p>
                <a:p>
                  <a:pPr marL="0" indent="0">
                    <a:buFont typeface="Wingdings" pitchFamily="2" charset="2"/>
                    <a:buNone/>
                  </a:pPr>
                  <a:r>
                    <a:rPr lang="en-US" sz="1600" i="0" kern="0" dirty="0" smtClean="0">
                      <a:solidFill>
                        <a:schemeClr val="bg1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fiberglass</a:t>
                  </a:r>
                  <a:r>
                    <a:rPr lang="en-US" sz="1600" i="0" kern="0" dirty="0" smtClean="0"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 </a:t>
                  </a:r>
                  <a:endParaRPr lang="en-US" sz="1600" i="0" kern="0" dirty="0"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27" name="Straight Arrow Connector 26"/>
                <p:cNvCxnSpPr/>
                <p:nvPr/>
              </p:nvCxnSpPr>
              <p:spPr bwMode="auto">
                <a:xfrm flipH="1">
                  <a:off x="6259286" y="2326005"/>
                  <a:ext cx="1023257" cy="609822"/>
                </a:xfrm>
                <a:prstGeom prst="straightConnector1">
                  <a:avLst/>
                </a:prstGeom>
                <a:gradFill rotWithShape="0">
                  <a:gsLst>
                    <a:gs pos="0">
                      <a:srgbClr val="D1FFFF"/>
                    </a:gs>
                    <a:gs pos="50000">
                      <a:srgbClr val="D1FFFF">
                        <a:gamma/>
                        <a:shade val="46275"/>
                        <a:invGamma/>
                      </a:srgbClr>
                    </a:gs>
                    <a:gs pos="100000">
                      <a:srgbClr val="D1FFFF"/>
                    </a:gs>
                  </a:gsLst>
                  <a:lin ang="0" scaled="1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20" name="Content Placeholder 2"/>
              <p:cNvSpPr txBox="1">
                <a:spLocks/>
              </p:cNvSpPr>
              <p:nvPr/>
            </p:nvSpPr>
            <p:spPr bwMode="auto">
              <a:xfrm>
                <a:off x="5386632" y="1346235"/>
                <a:ext cx="1824816" cy="3800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571500" indent="-57150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itchFamily="2" charset="2"/>
                  <a:buChar char="§"/>
                  <a:defRPr sz="2000" b="1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1047750" indent="-2857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CC"/>
                  </a:buClr>
                  <a:buFont typeface="Wingdings" pitchFamily="2" charset="2"/>
                  <a:buChar char="§"/>
                  <a:defRPr b="1">
                    <a:solidFill>
                      <a:srgbClr val="0000CC"/>
                    </a:solidFill>
                    <a:latin typeface="+mn-lt"/>
                  </a:defRPr>
                </a:lvl2pPr>
                <a:lvl3pPr marL="1562100" indent="-22860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CC"/>
                  </a:buClr>
                  <a:buSzPct val="40000"/>
                  <a:buFont typeface="Wingdings" pitchFamily="2" charset="2"/>
                  <a:buChar char="¨"/>
                  <a:defRPr sz="1400" b="1">
                    <a:solidFill>
                      <a:schemeClr val="tx1"/>
                    </a:solidFill>
                    <a:latin typeface="+mn-lt"/>
                  </a:defRPr>
                </a:lvl3pPr>
                <a:lvl4pPr marL="192405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70000"/>
                  <a:buFont typeface="Wingdings" pitchFamily="2" charset="2"/>
                  <a:buChar char=""/>
                  <a:defRPr sz="1400" b="1">
                    <a:solidFill>
                      <a:schemeClr val="tx1"/>
                    </a:solidFill>
                    <a:latin typeface="+mn-lt"/>
                  </a:defRPr>
                </a:lvl4pPr>
                <a:lvl5pPr marL="22860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200" b="1">
                    <a:solidFill>
                      <a:schemeClr val="tx1"/>
                    </a:solidFill>
                    <a:latin typeface="+mn-lt"/>
                  </a:defRPr>
                </a:lvl5pPr>
                <a:lvl6pPr marL="27432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200" b="1">
                    <a:solidFill>
                      <a:schemeClr val="tx1"/>
                    </a:solidFill>
                    <a:latin typeface="+mn-lt"/>
                  </a:defRPr>
                </a:lvl6pPr>
                <a:lvl7pPr marL="32004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200" b="1">
                    <a:solidFill>
                      <a:schemeClr val="tx1"/>
                    </a:solidFill>
                    <a:latin typeface="+mn-lt"/>
                  </a:defRPr>
                </a:lvl7pPr>
                <a:lvl8pPr marL="36576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200" b="1">
                    <a:solidFill>
                      <a:schemeClr val="tx1"/>
                    </a:solidFill>
                    <a:latin typeface="+mn-lt"/>
                  </a:defRPr>
                </a:lvl8pPr>
                <a:lvl9pPr marL="41148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200" b="1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Font typeface="Wingdings" pitchFamily="2" charset="2"/>
                  <a:buNone/>
                </a:pPr>
                <a:r>
                  <a:rPr lang="en-US" sz="1400" i="0" kern="0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HV is applied here </a:t>
                </a:r>
                <a:r>
                  <a:rPr lang="en-US" sz="1400" kern="0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through a resistor</a:t>
                </a:r>
                <a:r>
                  <a:rPr lang="en-US" sz="1400" i="0" kern="0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 (mesh @ ground)</a:t>
                </a:r>
                <a:endParaRPr lang="en-US" sz="1400" i="0" kern="0" dirty="0"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Content Placeholder 2"/>
              <p:cNvSpPr txBox="1">
                <a:spLocks/>
              </p:cNvSpPr>
              <p:nvPr/>
            </p:nvSpPr>
            <p:spPr bwMode="auto">
              <a:xfrm>
                <a:off x="7074672" y="2183258"/>
                <a:ext cx="1571940" cy="3800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571500" indent="-57150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itchFamily="2" charset="2"/>
                  <a:buChar char="§"/>
                  <a:defRPr sz="2000" b="1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1047750" indent="-2857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CC"/>
                  </a:buClr>
                  <a:buFont typeface="Wingdings" pitchFamily="2" charset="2"/>
                  <a:buChar char="§"/>
                  <a:defRPr b="1">
                    <a:solidFill>
                      <a:srgbClr val="0000CC"/>
                    </a:solidFill>
                    <a:latin typeface="+mn-lt"/>
                  </a:defRPr>
                </a:lvl2pPr>
                <a:lvl3pPr marL="1562100" indent="-22860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CC"/>
                  </a:buClr>
                  <a:buSzPct val="40000"/>
                  <a:buFont typeface="Wingdings" pitchFamily="2" charset="2"/>
                  <a:buChar char="¨"/>
                  <a:defRPr sz="1400" b="1">
                    <a:solidFill>
                      <a:schemeClr val="tx1"/>
                    </a:solidFill>
                    <a:latin typeface="+mn-lt"/>
                  </a:defRPr>
                </a:lvl3pPr>
                <a:lvl4pPr marL="192405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70000"/>
                  <a:buFont typeface="Wingdings" pitchFamily="2" charset="2"/>
                  <a:buChar char=""/>
                  <a:defRPr sz="1400" b="1">
                    <a:solidFill>
                      <a:schemeClr val="tx1"/>
                    </a:solidFill>
                    <a:latin typeface="+mn-lt"/>
                  </a:defRPr>
                </a:lvl4pPr>
                <a:lvl5pPr marL="22860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200" b="1">
                    <a:solidFill>
                      <a:schemeClr val="tx1"/>
                    </a:solidFill>
                    <a:latin typeface="+mn-lt"/>
                  </a:defRPr>
                </a:lvl5pPr>
                <a:lvl6pPr marL="27432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200" b="1">
                    <a:solidFill>
                      <a:schemeClr val="tx1"/>
                    </a:solidFill>
                    <a:latin typeface="+mn-lt"/>
                  </a:defRPr>
                </a:lvl6pPr>
                <a:lvl7pPr marL="32004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200" b="1">
                    <a:solidFill>
                      <a:schemeClr val="tx1"/>
                    </a:solidFill>
                    <a:latin typeface="+mn-lt"/>
                  </a:defRPr>
                </a:lvl7pPr>
                <a:lvl8pPr marL="36576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200" b="1">
                    <a:solidFill>
                      <a:schemeClr val="tx1"/>
                    </a:solidFill>
                    <a:latin typeface="+mn-lt"/>
                  </a:defRPr>
                </a:lvl8pPr>
                <a:lvl9pPr marL="41148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200" b="1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Font typeface="Wingdings" pitchFamily="2" charset="2"/>
                  <a:buNone/>
                </a:pPr>
                <a:r>
                  <a:rPr lang="en-US" sz="1400" i="0" kern="0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Signal read-out </a:t>
                </a:r>
                <a:r>
                  <a:rPr lang="en-US" sz="1400" kern="0" dirty="0" smtClean="0"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from this pad </a:t>
                </a:r>
                <a:endParaRPr lang="en-US" sz="1400" i="0" kern="0" dirty="0"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132161" y="3651811"/>
            <a:ext cx="4759468" cy="2857453"/>
            <a:chOff x="296863" y="3683705"/>
            <a:chExt cx="4554836" cy="2657137"/>
          </a:xfrm>
        </p:grpSpPr>
        <p:sp>
          <p:nvSpPr>
            <p:cNvPr id="29" name="Content Placeholder 2"/>
            <p:cNvSpPr txBox="1">
              <a:spLocks/>
            </p:cNvSpPr>
            <p:nvPr/>
          </p:nvSpPr>
          <p:spPr bwMode="auto">
            <a:xfrm>
              <a:off x="296863" y="3683705"/>
              <a:ext cx="4554836" cy="26571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1800" dirty="0" smtClean="0">
                  <a:solidFill>
                    <a:srgbClr val="C00000"/>
                  </a:solidFill>
                </a:rPr>
                <a:t>GEM vs THGEM </a:t>
              </a:r>
              <a:r>
                <a:rPr lang="en-US" sz="1800" dirty="0" smtClean="0">
                  <a:solidFill>
                    <a:schemeClr val="tx1"/>
                  </a:solidFill>
                </a:rPr>
                <a:t>as photocathodes</a:t>
              </a:r>
              <a:endParaRPr lang="en-US" sz="1800" kern="0"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540341" y="4045526"/>
              <a:ext cx="3924213" cy="2184087"/>
              <a:chOff x="1473573" y="4292503"/>
              <a:chExt cx="3924213" cy="2184087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3573" y="4292503"/>
                <a:ext cx="3924213" cy="2184087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33" name="Content Placeholder 2"/>
              <p:cNvSpPr txBox="1">
                <a:spLocks/>
              </p:cNvSpPr>
              <p:nvPr/>
            </p:nvSpPr>
            <p:spPr bwMode="auto">
              <a:xfrm>
                <a:off x="2995116" y="4680232"/>
                <a:ext cx="1525227" cy="184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571500" indent="-57150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itchFamily="2" charset="2"/>
                  <a:buChar char="§"/>
                  <a:defRPr sz="2000" b="1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1047750" indent="-2857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CC"/>
                  </a:buClr>
                  <a:buFont typeface="Wingdings" pitchFamily="2" charset="2"/>
                  <a:buChar char="§"/>
                  <a:defRPr b="1">
                    <a:solidFill>
                      <a:srgbClr val="0000CC"/>
                    </a:solidFill>
                    <a:latin typeface="+mn-lt"/>
                  </a:defRPr>
                </a:lvl2pPr>
                <a:lvl3pPr marL="1562100" indent="-22860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CC"/>
                  </a:buClr>
                  <a:buSzPct val="40000"/>
                  <a:buFont typeface="Wingdings" pitchFamily="2" charset="2"/>
                  <a:buChar char="¨"/>
                  <a:defRPr sz="1400" b="1">
                    <a:solidFill>
                      <a:schemeClr val="tx1"/>
                    </a:solidFill>
                    <a:latin typeface="+mn-lt"/>
                  </a:defRPr>
                </a:lvl3pPr>
                <a:lvl4pPr marL="192405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70000"/>
                  <a:buFont typeface="Wingdings" pitchFamily="2" charset="2"/>
                  <a:buChar char=""/>
                  <a:defRPr sz="1400" b="1">
                    <a:solidFill>
                      <a:schemeClr val="tx1"/>
                    </a:solidFill>
                    <a:latin typeface="+mn-lt"/>
                  </a:defRPr>
                </a:lvl4pPr>
                <a:lvl5pPr marL="22860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200" b="1">
                    <a:solidFill>
                      <a:schemeClr val="tx1"/>
                    </a:solidFill>
                    <a:latin typeface="+mn-lt"/>
                  </a:defRPr>
                </a:lvl5pPr>
                <a:lvl6pPr marL="27432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200" b="1">
                    <a:solidFill>
                      <a:schemeClr val="tx1"/>
                    </a:solidFill>
                    <a:latin typeface="+mn-lt"/>
                  </a:defRPr>
                </a:lvl6pPr>
                <a:lvl7pPr marL="32004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200" b="1">
                    <a:solidFill>
                      <a:schemeClr val="tx1"/>
                    </a:solidFill>
                    <a:latin typeface="+mn-lt"/>
                  </a:defRPr>
                </a:lvl7pPr>
                <a:lvl8pPr marL="36576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200" b="1">
                    <a:solidFill>
                      <a:schemeClr val="tx1"/>
                    </a:solidFill>
                    <a:latin typeface="+mn-lt"/>
                  </a:defRPr>
                </a:lvl8pPr>
                <a:lvl9pPr marL="41148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200" b="1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Font typeface="Wingdings" pitchFamily="2" charset="2"/>
                  <a:buNone/>
                </a:pPr>
                <a:r>
                  <a:rPr lang="en-US" sz="1200" dirty="0" smtClean="0">
                    <a:solidFill>
                      <a:srgbClr val="0033CC"/>
                    </a:solidFill>
                    <a:effectLst/>
                    <a:latin typeface="Arial" pitchFamily="34" charset="0"/>
                    <a:cs typeface="Arial" pitchFamily="34" charset="0"/>
                  </a:rPr>
                  <a:t>Photoelectron </a:t>
                </a:r>
              </a:p>
              <a:p>
                <a:pPr marL="0" indent="0">
                  <a:buFont typeface="Wingdings" pitchFamily="2" charset="2"/>
                  <a:buNone/>
                </a:pPr>
                <a:r>
                  <a:rPr lang="en-US" sz="1200" dirty="0" smtClean="0">
                    <a:solidFill>
                      <a:srgbClr val="0033CC"/>
                    </a:solidFill>
                    <a:effectLst/>
                    <a:latin typeface="Arial" pitchFamily="34" charset="0"/>
                    <a:cs typeface="Arial" pitchFamily="34" charset="0"/>
                  </a:rPr>
                  <a:t>extraction </a:t>
                </a:r>
              </a:p>
              <a:p>
                <a:pPr marL="0" indent="0">
                  <a:buFont typeface="Wingdings" pitchFamily="2" charset="2"/>
                  <a:buNone/>
                </a:pPr>
                <a:r>
                  <a:rPr lang="en-US" sz="1200" dirty="0" smtClean="0">
                    <a:solidFill>
                      <a:srgbClr val="0033CC"/>
                    </a:solidFill>
                    <a:effectLst/>
                    <a:latin typeface="Arial" pitchFamily="34" charset="0"/>
                    <a:cs typeface="Arial" pitchFamily="34" charset="0"/>
                  </a:rPr>
                  <a:t>studies</a:t>
                </a:r>
                <a:endParaRPr lang="en-US" sz="1200" dirty="0">
                  <a:solidFill>
                    <a:srgbClr val="0033CC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6088630" y="779936"/>
            <a:ext cx="2964346" cy="1068031"/>
          </a:xfrm>
          <a:prstGeom prst="rect">
            <a:avLst/>
          </a:prstGeom>
          <a:solidFill>
            <a:schemeClr val="bg1"/>
          </a:solidFill>
          <a:ln w="9525">
            <a:solidFill>
              <a:srgbClr val="3333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Further reduction of the </a:t>
            </a:r>
            <a:r>
              <a:rPr lang="en-US" sz="1800" dirty="0" smtClean="0">
                <a:solidFill>
                  <a:srgbClr val="C00000"/>
                </a:solidFill>
              </a:rPr>
              <a:t>Ion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BackFlow</a:t>
            </a:r>
            <a:r>
              <a:rPr lang="en-US" sz="1800" dirty="0" smtClean="0">
                <a:solidFill>
                  <a:srgbClr val="C00000"/>
                </a:solidFill>
              </a:rPr>
              <a:t> (IBF) rate</a:t>
            </a:r>
            <a:r>
              <a:rPr lang="en-US" sz="1800" dirty="0" smtClean="0">
                <a:solidFill>
                  <a:schemeClr val="tx1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	</a:t>
            </a:r>
            <a:r>
              <a:rPr lang="en-US" sz="1800" dirty="0" smtClean="0">
                <a:solidFill>
                  <a:schemeClr val="tx1"/>
                </a:solidFill>
              </a:rPr>
              <a:t>presently ~ 5%</a:t>
            </a:r>
            <a:endParaRPr lang="en-US" sz="1800" kern="0" dirty="0"/>
          </a:p>
        </p:txBody>
      </p:sp>
      <p:grpSp>
        <p:nvGrpSpPr>
          <p:cNvPr id="35" name="Group 34"/>
          <p:cNvGrpSpPr/>
          <p:nvPr/>
        </p:nvGrpSpPr>
        <p:grpSpPr>
          <a:xfrm>
            <a:off x="5205004" y="2231575"/>
            <a:ext cx="3927451" cy="4266143"/>
            <a:chOff x="6902652" y="2211710"/>
            <a:chExt cx="3927451" cy="4266143"/>
          </a:xfrm>
        </p:grpSpPr>
        <p:sp>
          <p:nvSpPr>
            <p:cNvPr id="36" name="Content Placeholder 2"/>
            <p:cNvSpPr txBox="1">
              <a:spLocks/>
            </p:cNvSpPr>
            <p:nvPr/>
          </p:nvSpPr>
          <p:spPr bwMode="auto">
            <a:xfrm>
              <a:off x="6902652" y="2211710"/>
              <a:ext cx="3927451" cy="42661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1800" dirty="0" smtClean="0">
                  <a:solidFill>
                    <a:schemeClr val="tx1"/>
                  </a:solidFill>
                </a:rPr>
                <a:t>Issues related to hybrid MPGD-based PDs operated in </a:t>
              </a:r>
              <a:r>
                <a:rPr lang="en-US" sz="1800" dirty="0" smtClean="0">
                  <a:solidFill>
                    <a:srgbClr val="C00000"/>
                  </a:solidFill>
                </a:rPr>
                <a:t>C-F atmosphere:</a:t>
              </a:r>
            </a:p>
            <a:p>
              <a:r>
                <a:rPr lang="en-US" sz="1800" dirty="0" smtClean="0">
                  <a:solidFill>
                    <a:schemeClr val="tx1"/>
                  </a:solidFill>
                </a:rPr>
                <a:t>photoelectron extraction</a:t>
              </a:r>
            </a:p>
            <a:p>
              <a:r>
                <a:rPr lang="en-US" sz="1800" kern="0" dirty="0" smtClean="0">
                  <a:solidFill>
                    <a:schemeClr val="tx1"/>
                  </a:solidFill>
                </a:rPr>
                <a:t>Detector gain</a:t>
              </a:r>
            </a:p>
            <a:p>
              <a:r>
                <a:rPr lang="en-US" sz="1800" kern="0" dirty="0" smtClean="0">
                  <a:solidFill>
                    <a:schemeClr val="tx1"/>
                  </a:solidFill>
                </a:rPr>
                <a:t>ageing</a:t>
              </a:r>
              <a:endParaRPr lang="en-US" sz="1800" kern="0" dirty="0">
                <a:solidFill>
                  <a:srgbClr val="C00000"/>
                </a:solidFill>
              </a:endParaRPr>
            </a:p>
          </p:txBody>
        </p:sp>
        <p:pic>
          <p:nvPicPr>
            <p:cNvPr id="37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08921" y="3780967"/>
              <a:ext cx="3141703" cy="2406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7795969" y="6187114"/>
              <a:ext cx="2954655" cy="2377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50" b="0" dirty="0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C. D. R. </a:t>
              </a:r>
              <a:r>
                <a:rPr lang="en-US" sz="1050" b="0" dirty="0" err="1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Azevedo</a:t>
              </a:r>
              <a:r>
                <a:rPr lang="en-US" sz="1050" b="0" dirty="0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050" b="0" dirty="0" smtClean="0">
                  <a:solidFill>
                    <a:schemeClr val="tx1"/>
                  </a:solidFill>
                  <a:effectLst/>
                </a:rPr>
                <a:t>et al., </a:t>
              </a:r>
              <a:r>
                <a:rPr lang="en-US" sz="1050" b="0" dirty="0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2010 </a:t>
              </a:r>
              <a:r>
                <a:rPr lang="en-US" sz="1050" b="0" i="1" dirty="0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JINST</a:t>
              </a:r>
              <a:r>
                <a:rPr lang="en-US" sz="1050" b="0" dirty="0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5 P01002</a:t>
              </a:r>
              <a:endParaRPr lang="en-US" sz="105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 rot="21125329">
            <a:off x="4582049" y="5762783"/>
            <a:ext cx="1500111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RICH specific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20564975">
            <a:off x="4692535" y="1044205"/>
            <a:ext cx="1421608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For RICH, also</a:t>
            </a:r>
          </a:p>
          <a:p>
            <a:r>
              <a:rPr lang="en-US" sz="1400" b="1" dirty="0" smtClean="0">
                <a:solidFill>
                  <a:srgbClr val="C00000"/>
                </a:solidFill>
              </a:rPr>
              <a:t>SYNERGIC </a:t>
            </a:r>
          </a:p>
          <a:p>
            <a:r>
              <a:rPr lang="en-US" sz="1400" b="1" dirty="0" smtClean="0">
                <a:solidFill>
                  <a:srgbClr val="C00000"/>
                </a:solidFill>
              </a:rPr>
              <a:t>with TPC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 rot="21198106">
            <a:off x="190780" y="2237408"/>
            <a:ext cx="1757813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ALREADY </a:t>
            </a:r>
          </a:p>
          <a:p>
            <a:pPr algn="ctr"/>
            <a:r>
              <a:rPr lang="en-US" sz="2400" b="1" cap="none" spc="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ON GOING</a:t>
            </a:r>
          </a:p>
          <a:p>
            <a:pPr algn="ctr"/>
            <a:r>
              <a:rPr lang="en-US" sz="1600" b="1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n</a:t>
            </a:r>
            <a:r>
              <a:rPr lang="en-US" sz="1600" b="1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ext slide</a:t>
            </a:r>
            <a:endParaRPr lang="en-US" sz="1600" b="1" cap="none" spc="0" dirty="0">
              <a:ln w="12700" cmpd="sng">
                <a:solidFill>
                  <a:srgbClr val="C00000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0568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40910"/>
            <a:ext cx="4331668" cy="2377834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66311" y="-76200"/>
            <a:ext cx="76653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Prototype: Small PAD-Size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Micromegas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88006" y="904539"/>
            <a:ext cx="4864994" cy="5361941"/>
          </a:xfrm>
          <a:prstGeom prst="rect">
            <a:avLst/>
          </a:prstGeom>
          <a:ln>
            <a:solidFill>
              <a:srgbClr val="3333CC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 development of the resistive MICROMEGAS prototype with miniaturized pad-size 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&amp; construction completed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Pad size: 3 x 3 mm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pitch 3.5 mm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Modularity for extendibility: for each group of 128 pads, read-out and services make use of an area as large as the pad group itself</a:t>
            </a: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Read-out via SRS by the </a:t>
            </a:r>
            <a:r>
              <a:rPr lang="en-US" sz="1600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DAQ system </a:t>
            </a:r>
            <a:r>
              <a:rPr lang="en-US" sz="1600" u="sng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Raven</a:t>
            </a:r>
          </a:p>
          <a:p>
            <a:pPr lvl="1"/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LabView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based, developed for larger band width (up to the saturation rate of the Gigabit Ethernet when the UPD protocol with Jumbo Frame format)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 takes care of APV25 setting (FE chips), data collection and visualization, including pedestal subtraction and zero suppression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user friendly graphical interface</a:t>
            </a:r>
          </a:p>
          <a:p>
            <a:r>
              <a:rPr lang="en-US" sz="1600" dirty="0" smtClean="0">
                <a:solidFill>
                  <a:srgbClr val="9B252B"/>
                </a:solidFill>
                <a:latin typeface="Arial"/>
                <a:cs typeface="Arial"/>
              </a:rPr>
              <a:t>Preliminary test of the prototype</a:t>
            </a:r>
          </a:p>
          <a:p>
            <a:pPr marL="0" indent="0">
              <a:buNone/>
            </a:pPr>
            <a:r>
              <a:rPr lang="en-US" sz="1600" dirty="0" smtClean="0">
                <a:latin typeface="Arial"/>
                <a:cs typeface="Arial"/>
              </a:rPr>
              <a:t>(MICROMEGAS stable up to large gain!)</a:t>
            </a:r>
          </a:p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363" y="904539"/>
            <a:ext cx="2245637" cy="1494881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363" y="2505937"/>
            <a:ext cx="2245637" cy="1413379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450" y="904539"/>
            <a:ext cx="1676565" cy="2699981"/>
          </a:xfrm>
          <a:prstGeom prst="rect">
            <a:avLst/>
          </a:prstGeom>
          <a:ln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337584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53799" y="-76200"/>
            <a:ext cx="76903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 Very Recent New Option for the R&amp;D 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Content Placeholder 6"/>
          <p:cNvSpPr>
            <a:spLocks noGrp="1"/>
          </p:cNvSpPr>
          <p:nvPr>
            <p:ph idx="4294967295"/>
          </p:nvPr>
        </p:nvSpPr>
        <p:spPr>
          <a:xfrm>
            <a:off x="106046" y="2481663"/>
            <a:ext cx="4581410" cy="2012858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600" i="1" dirty="0" smtClean="0">
                <a:solidFill>
                  <a:srgbClr val="C00000"/>
                </a:solidFill>
              </a:rPr>
              <a:t>From Antonio </a:t>
            </a:r>
            <a:r>
              <a:rPr lang="it-IT" sz="1600" i="1" dirty="0">
                <a:solidFill>
                  <a:srgbClr val="C00000"/>
                </a:solidFill>
              </a:rPr>
              <a:t>Valentini – Sezione INFN di </a:t>
            </a:r>
            <a:r>
              <a:rPr lang="it-IT" sz="1600" i="1" dirty="0" smtClean="0">
                <a:solidFill>
                  <a:srgbClr val="C00000"/>
                </a:solidFill>
              </a:rPr>
              <a:t>Bari  (2016)</a:t>
            </a:r>
            <a:endParaRPr lang="it-IT" sz="1600" i="1" dirty="0">
              <a:solidFill>
                <a:srgbClr val="FF0000"/>
              </a:solidFill>
            </a:endParaRPr>
          </a:p>
          <a:p>
            <a:r>
              <a:rPr lang="en-US" sz="1600" i="1" u="sng" dirty="0">
                <a:solidFill>
                  <a:schemeClr val="tx1"/>
                </a:solidFill>
              </a:rPr>
              <a:t>Italian patent application  n. </a:t>
            </a:r>
            <a:r>
              <a:rPr lang="en-US" sz="1600" i="1" u="sng" dirty="0" smtClean="0">
                <a:solidFill>
                  <a:schemeClr val="tx1"/>
                </a:solidFill>
              </a:rPr>
              <a:t>102015000053374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 err="1">
                <a:solidFill>
                  <a:srgbClr val="0000CC"/>
                </a:solidFill>
                <a:cs typeface="Times New Roman" pitchFamily="18" charset="0"/>
              </a:rPr>
              <a:t>Photocatodes</a:t>
            </a:r>
            <a:r>
              <a:rPr lang="en-US" sz="1600" i="1" dirty="0">
                <a:solidFill>
                  <a:srgbClr val="0000CC"/>
                </a:solidFill>
                <a:cs typeface="Times New Roman" pitchFamily="18" charset="0"/>
              </a:rPr>
              <a:t>:  </a:t>
            </a:r>
            <a:r>
              <a:rPr lang="en-US" sz="1600" i="1" dirty="0" err="1" smtClean="0">
                <a:solidFill>
                  <a:srgbClr val="0000CC"/>
                </a:solidFill>
                <a:cs typeface="Times New Roman" pitchFamily="18" charset="0"/>
              </a:rPr>
              <a:t>hydrogenized</a:t>
            </a:r>
            <a:r>
              <a:rPr lang="en-US" sz="1600" i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1600" i="1" dirty="0" err="1" smtClean="0">
                <a:solidFill>
                  <a:srgbClr val="C00000"/>
                </a:solidFill>
                <a:cs typeface="Times New Roman" pitchFamily="18" charset="0"/>
              </a:rPr>
              <a:t>diamon</a:t>
            </a:r>
            <a:r>
              <a:rPr lang="en-US" sz="1600" i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film </a:t>
            </a:r>
            <a:r>
              <a:rPr lang="en-US" sz="1600" i="1" dirty="0">
                <a:solidFill>
                  <a:srgbClr val="0000CC"/>
                </a:solidFill>
                <a:cs typeface="Times New Roman" pitchFamily="18" charset="0"/>
              </a:rPr>
              <a:t>obtained with </a:t>
            </a: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Spray</a:t>
            </a:r>
            <a:r>
              <a:rPr lang="en-US" sz="1600" dirty="0">
                <a:solidFill>
                  <a:srgbClr val="C00000"/>
                </a:solidFill>
                <a:cs typeface="Times New Roman" pitchFamily="18" charset="0"/>
              </a:rPr>
              <a:t> Technique</a:t>
            </a:r>
            <a:r>
              <a:rPr lang="en-US" sz="1600" dirty="0">
                <a:solidFill>
                  <a:srgbClr val="0000CC"/>
                </a:solidFill>
                <a:cs typeface="Times New Roman" pitchFamily="18" charset="0"/>
              </a:rPr>
              <a:t> making use  </a:t>
            </a:r>
            <a:r>
              <a:rPr lang="en-US" sz="1600" dirty="0" smtClean="0">
                <a:solidFill>
                  <a:srgbClr val="0000CC"/>
                </a:solidFill>
                <a:cs typeface="Times New Roman" pitchFamily="18" charset="0"/>
              </a:rPr>
              <a:t>      of </a:t>
            </a:r>
            <a:r>
              <a:rPr lang="en-US" sz="1600" i="1" dirty="0">
                <a:solidFill>
                  <a:srgbClr val="0000CC"/>
                </a:solidFill>
                <a:cs typeface="Times New Roman" pitchFamily="18" charset="0"/>
              </a:rPr>
              <a:t>NC </a:t>
            </a:r>
            <a:r>
              <a:rPr lang="en-US" sz="1600" i="1" dirty="0" smtClean="0">
                <a:solidFill>
                  <a:srgbClr val="0000CC"/>
                </a:solidFill>
                <a:cs typeface="Times New Roman" pitchFamily="18" charset="0"/>
              </a:rPr>
              <a:t>powder</a:t>
            </a:r>
            <a:endParaRPr lang="en-US" sz="1600" i="1" dirty="0">
              <a:solidFill>
                <a:srgbClr val="0000CC"/>
              </a:solidFill>
              <a:cs typeface="Times New Roman" pitchFamily="18" charset="0"/>
            </a:endParaRPr>
          </a:p>
          <a:p>
            <a:pPr lvl="1"/>
            <a:r>
              <a:rPr lang="en-US" sz="1600" i="1" dirty="0">
                <a:solidFill>
                  <a:schemeClr val="tx1"/>
                </a:solidFill>
                <a:cs typeface="Times New Roman" pitchFamily="18" charset="0"/>
              </a:rPr>
              <a:t>Spray technique: </a:t>
            </a:r>
            <a:r>
              <a:rPr lang="en-US" sz="1600" b="1" i="1" dirty="0">
                <a:solidFill>
                  <a:srgbClr val="C00000"/>
                </a:solidFill>
                <a:cs typeface="Times New Roman" pitchFamily="18" charset="0"/>
              </a:rPr>
              <a:t>T ~ 120</a:t>
            </a:r>
            <a:r>
              <a:rPr lang="en-US" sz="1600" b="1" i="1" baseline="30000" dirty="0">
                <a:solidFill>
                  <a:srgbClr val="C00000"/>
                </a:solidFill>
                <a:cs typeface="Times New Roman" pitchFamily="18" charset="0"/>
              </a:rPr>
              <a:t>°  </a:t>
            </a:r>
            <a:r>
              <a:rPr lang="en-US" sz="1600" i="1" dirty="0">
                <a:solidFill>
                  <a:schemeClr val="tx1"/>
                </a:solidFill>
                <a:cs typeface="Times New Roman" pitchFamily="18" charset="0"/>
              </a:rPr>
              <a:t>(</a:t>
            </a:r>
            <a:r>
              <a:rPr lang="en-US" sz="1600" i="1" dirty="0" smtClean="0">
                <a:solidFill>
                  <a:schemeClr val="tx1"/>
                </a:solidFill>
                <a:cs typeface="Times New Roman" pitchFamily="18" charset="0"/>
              </a:rPr>
              <a:t>instead </a:t>
            </a:r>
            <a:r>
              <a:rPr lang="en-US" sz="1600" i="1" dirty="0">
                <a:solidFill>
                  <a:schemeClr val="tx1"/>
                </a:solidFill>
                <a:cs typeface="Times New Roman" pitchFamily="18" charset="0"/>
              </a:rPr>
              <a:t>of </a:t>
            </a:r>
            <a:r>
              <a:rPr lang="en-US" sz="1600" i="1" dirty="0" smtClean="0">
                <a:solidFill>
                  <a:schemeClr val="tx1"/>
                </a:solidFill>
                <a:cs typeface="Times New Roman" pitchFamily="18" charset="0"/>
              </a:rPr>
              <a:t>~800</a:t>
            </a:r>
            <a:r>
              <a:rPr lang="en-US" sz="1600" i="1" dirty="0">
                <a:solidFill>
                  <a:schemeClr val="tx1"/>
                </a:solidFill>
                <a:cs typeface="Times New Roman" pitchFamily="18" charset="0"/>
              </a:rPr>
              <a:t>° as in standard techniques</a:t>
            </a:r>
            <a:r>
              <a:rPr lang="en-US" sz="1600" i="1" dirty="0" smtClean="0">
                <a:solidFill>
                  <a:schemeClr val="tx1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87057" y="4524887"/>
            <a:ext cx="2531462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latin typeface="Arial" pitchFamily="34" charset="0"/>
                <a:cs typeface="Arial" pitchFamily="34" charset="0"/>
              </a:rPr>
              <a:t>L.Velardi</a:t>
            </a:r>
            <a:r>
              <a:rPr lang="it-IT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it-IT" sz="1000" dirty="0" err="1" smtClean="0">
                <a:latin typeface="Arial" pitchFamily="34" charset="0"/>
                <a:cs typeface="Arial" pitchFamily="34" charset="0"/>
              </a:rPr>
              <a:t>A.Valentini</a:t>
            </a:r>
            <a:r>
              <a:rPr lang="it-IT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it-IT" sz="1000" dirty="0" err="1" smtClean="0">
                <a:latin typeface="Arial" pitchFamily="34" charset="0"/>
                <a:cs typeface="Arial" pitchFamily="34" charset="0"/>
              </a:rPr>
              <a:t>G.Cicala</a:t>
            </a:r>
            <a:r>
              <a:rPr lang="it-IT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000" b="0" dirty="0" smtClean="0">
                <a:solidFill>
                  <a:schemeClr val="tx1"/>
                </a:solidFill>
                <a:effectLst/>
              </a:rPr>
              <a:t>l., </a:t>
            </a:r>
          </a:p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Diamond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&amp; Related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Materials 76 (2017) 1</a:t>
            </a:r>
            <a:endParaRPr lang="en-US" sz="10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b="1104"/>
          <a:stretch/>
        </p:blipFill>
        <p:spPr>
          <a:xfrm>
            <a:off x="4788906" y="946309"/>
            <a:ext cx="4378184" cy="32485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480" y="4229460"/>
            <a:ext cx="4135156" cy="295427"/>
          </a:xfrm>
          <a:prstGeom prst="rect">
            <a:avLst/>
          </a:prstGeom>
        </p:spPr>
      </p:pic>
      <p:sp>
        <p:nvSpPr>
          <p:cNvPr id="20" name="Content Placeholder 6"/>
          <p:cNvSpPr txBox="1">
            <a:spLocks/>
          </p:cNvSpPr>
          <p:nvPr/>
        </p:nvSpPr>
        <p:spPr>
          <a:xfrm>
            <a:off x="106046" y="4559522"/>
            <a:ext cx="4581410" cy="193899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600" i="1" dirty="0" err="1" smtClean="0">
                <a:solidFill>
                  <a:srgbClr val="C00000"/>
                </a:solidFill>
              </a:rPr>
              <a:t>Coupling</a:t>
            </a:r>
            <a:r>
              <a:rPr lang="it-IT" sz="1600" i="1" dirty="0" smtClean="0">
                <a:solidFill>
                  <a:srgbClr val="C00000"/>
                </a:solidFill>
              </a:rPr>
              <a:t> of ND </a:t>
            </a:r>
            <a:r>
              <a:rPr lang="it-IT" sz="1600" i="1" dirty="0" err="1" smtClean="0">
                <a:solidFill>
                  <a:srgbClr val="C00000"/>
                </a:solidFill>
              </a:rPr>
              <a:t>photoconverter</a:t>
            </a:r>
            <a:r>
              <a:rPr lang="it-IT" sz="1600" i="1" dirty="0" smtClean="0">
                <a:solidFill>
                  <a:srgbClr val="C00000"/>
                </a:solidFill>
              </a:rPr>
              <a:t> and </a:t>
            </a:r>
            <a:r>
              <a:rPr lang="it-IT" sz="1600" i="1" dirty="0" err="1" smtClean="0">
                <a:solidFill>
                  <a:srgbClr val="C00000"/>
                </a:solidFill>
              </a:rPr>
              <a:t>MPGDs</a:t>
            </a:r>
            <a:r>
              <a:rPr lang="it-IT" sz="1600" i="1" dirty="0" smtClean="0">
                <a:solidFill>
                  <a:srgbClr val="C00000"/>
                </a:solidFill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600" i="1" dirty="0" smtClean="0"/>
              <a:t>an </a:t>
            </a:r>
            <a:r>
              <a:rPr lang="it-IT" sz="1600" i="1" dirty="0" err="1" smtClean="0"/>
              <a:t>exiting</a:t>
            </a:r>
            <a:r>
              <a:rPr lang="it-IT" sz="1600" i="1" dirty="0" smtClean="0"/>
              <a:t> </a:t>
            </a:r>
            <a:r>
              <a:rPr lang="it-IT" sz="1600" i="1" dirty="0" err="1" smtClean="0"/>
              <a:t>perspective</a:t>
            </a:r>
            <a:r>
              <a:rPr lang="it-IT" sz="1600" i="1" dirty="0" smtClean="0"/>
              <a:t> with </a:t>
            </a:r>
            <a:r>
              <a:rPr lang="it-IT" sz="1600" i="1" dirty="0" err="1" smtClean="0"/>
              <a:t>several</a:t>
            </a:r>
            <a:r>
              <a:rPr lang="it-IT" sz="1600" i="1" dirty="0" smtClean="0"/>
              <a:t> open </a:t>
            </a:r>
            <a:r>
              <a:rPr lang="it-IT" sz="1600" i="1" dirty="0" err="1" smtClean="0"/>
              <a:t>questions</a:t>
            </a:r>
            <a:endParaRPr lang="it-IT" sz="1600" i="1" dirty="0" smtClean="0"/>
          </a:p>
          <a:p>
            <a:r>
              <a:rPr lang="it-IT" sz="1600" i="1" dirty="0" err="1" smtClean="0">
                <a:solidFill>
                  <a:srgbClr val="0000CC"/>
                </a:solidFill>
              </a:rPr>
              <a:t>Radiation</a:t>
            </a:r>
            <a:r>
              <a:rPr lang="it-IT" sz="1600" i="1" dirty="0" smtClean="0">
                <a:solidFill>
                  <a:srgbClr val="0000CC"/>
                </a:solidFill>
              </a:rPr>
              <a:t> </a:t>
            </a:r>
            <a:r>
              <a:rPr lang="it-IT" sz="1600" i="1" dirty="0" err="1" smtClean="0">
                <a:solidFill>
                  <a:srgbClr val="0000CC"/>
                </a:solidFill>
              </a:rPr>
              <a:t>hardness</a:t>
            </a:r>
            <a:r>
              <a:rPr lang="it-IT" sz="1600" i="1" dirty="0" smtClean="0">
                <a:solidFill>
                  <a:srgbClr val="0000CC"/>
                </a:solidFill>
              </a:rPr>
              <a:t> ?</a:t>
            </a:r>
          </a:p>
          <a:p>
            <a:r>
              <a:rPr lang="it-IT" sz="1600" i="1" dirty="0" err="1" smtClean="0">
                <a:solidFill>
                  <a:srgbClr val="0000CC"/>
                </a:solidFill>
              </a:rPr>
              <a:t>Ageing</a:t>
            </a:r>
            <a:r>
              <a:rPr lang="it-IT" sz="1600" i="1" dirty="0" smtClean="0">
                <a:solidFill>
                  <a:srgbClr val="0000CC"/>
                </a:solidFill>
              </a:rPr>
              <a:t> ?</a:t>
            </a:r>
          </a:p>
          <a:p>
            <a:r>
              <a:rPr lang="it-IT" sz="1600" i="1" dirty="0" smtClean="0">
                <a:solidFill>
                  <a:srgbClr val="0000CC"/>
                </a:solidFill>
              </a:rPr>
              <a:t>Compatibility and performance with gas </a:t>
            </a:r>
            <a:r>
              <a:rPr lang="it-IT" sz="1600" i="1" dirty="0" err="1" smtClean="0">
                <a:solidFill>
                  <a:srgbClr val="0000CC"/>
                </a:solidFill>
              </a:rPr>
              <a:t>atmospheres</a:t>
            </a:r>
            <a:r>
              <a:rPr lang="it-IT" sz="1600" i="1" dirty="0">
                <a:solidFill>
                  <a:srgbClr val="0000CC"/>
                </a:solidFill>
              </a:rPr>
              <a:t> </a:t>
            </a:r>
            <a:r>
              <a:rPr lang="it-IT" sz="1600" i="1" dirty="0" smtClean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23" name="Content Placeholder 6"/>
          <p:cNvSpPr txBox="1">
            <a:spLocks/>
          </p:cNvSpPr>
          <p:nvPr/>
        </p:nvSpPr>
        <p:spPr>
          <a:xfrm>
            <a:off x="106045" y="704840"/>
            <a:ext cx="4581411" cy="1682512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i="1" dirty="0" err="1" smtClean="0">
                <a:solidFill>
                  <a:srgbClr val="0000CC"/>
                </a:solidFill>
                <a:cs typeface="Times New Roman" pitchFamily="18" charset="0"/>
              </a:rPr>
              <a:t>CsI</a:t>
            </a:r>
            <a:r>
              <a:rPr lang="en-US" sz="1600" i="1" dirty="0" smtClean="0">
                <a:solidFill>
                  <a:srgbClr val="0000CC"/>
                </a:solidFill>
                <a:cs typeface="Times New Roman" pitchFamily="18" charset="0"/>
              </a:rPr>
              <a:t>, the only standard </a:t>
            </a:r>
            <a:r>
              <a:rPr lang="en-US" sz="1600" i="1" dirty="0" err="1" smtClean="0">
                <a:solidFill>
                  <a:srgbClr val="0000CC"/>
                </a:solidFill>
                <a:cs typeface="Times New Roman" pitchFamily="18" charset="0"/>
              </a:rPr>
              <a:t>photoconverter</a:t>
            </a:r>
            <a:r>
              <a:rPr lang="en-US" sz="1600" i="1" dirty="0" smtClean="0">
                <a:solidFill>
                  <a:srgbClr val="0000CC"/>
                </a:solidFill>
                <a:cs typeface="Times New Roman" pitchFamily="18" charset="0"/>
              </a:rPr>
              <a:t> compatible with gaseous atmospheres, has problematic issues, main ones:</a:t>
            </a:r>
          </a:p>
          <a:p>
            <a:r>
              <a:rPr lang="en-US" sz="1600" i="1" dirty="0" smtClean="0">
                <a:cs typeface="Times New Roman" pitchFamily="18" charset="0"/>
              </a:rPr>
              <a:t>It does </a:t>
            </a:r>
            <a:r>
              <a:rPr lang="en-US" sz="1600" b="1" i="1" dirty="0" smtClean="0">
                <a:cs typeface="Times New Roman" pitchFamily="18" charset="0"/>
              </a:rPr>
              <a:t>not</a:t>
            </a:r>
            <a:r>
              <a:rPr lang="en-US" sz="1600" i="1" dirty="0" smtClean="0">
                <a:cs typeface="Times New Roman" pitchFamily="18" charset="0"/>
              </a:rPr>
              <a:t> tolerate </a:t>
            </a:r>
            <a:r>
              <a:rPr lang="en-US" sz="1600" b="1" i="1" dirty="0" smtClean="0">
                <a:cs typeface="Times New Roman" pitchFamily="18" charset="0"/>
              </a:rPr>
              <a:t>exposure to air </a:t>
            </a:r>
            <a:r>
              <a:rPr lang="en-US" sz="1600" b="1" i="1" dirty="0" smtClean="0">
                <a:cs typeface="Times New Roman" pitchFamily="18" charset="0"/>
              </a:rPr>
              <a:t>                 </a:t>
            </a:r>
            <a:r>
              <a:rPr lang="en-US" sz="1600" i="1" dirty="0" smtClean="0">
                <a:cs typeface="Times New Roman" pitchFamily="18" charset="0"/>
              </a:rPr>
              <a:t>(</a:t>
            </a:r>
            <a:r>
              <a:rPr lang="en-US" sz="1600" i="1" dirty="0" smtClean="0">
                <a:cs typeface="Times New Roman" pitchFamily="18" charset="0"/>
              </a:rPr>
              <a:t>water </a:t>
            </a:r>
            <a:r>
              <a:rPr lang="en-US" sz="1600" i="1" dirty="0" err="1" smtClean="0">
                <a:cs typeface="Times New Roman" pitchFamily="18" charset="0"/>
              </a:rPr>
              <a:t>vapour</a:t>
            </a:r>
            <a:r>
              <a:rPr lang="en-US" sz="1600" i="1" dirty="0" smtClean="0">
                <a:cs typeface="Times New Roman" pitchFamily="18" charset="0"/>
              </a:rPr>
              <a:t>, oxygen)</a:t>
            </a:r>
          </a:p>
          <a:p>
            <a:r>
              <a:rPr lang="en-US" sz="1600" b="1" i="1" dirty="0" smtClean="0">
                <a:cs typeface="Times New Roman" pitchFamily="18" charset="0"/>
              </a:rPr>
              <a:t>Ageing</a:t>
            </a:r>
            <a:r>
              <a:rPr lang="en-US" sz="1600" i="1" dirty="0" smtClean="0">
                <a:cs typeface="Times New Roman" pitchFamily="18" charset="0"/>
              </a:rPr>
              <a:t> by ion bombardment </a:t>
            </a:r>
          </a:p>
        </p:txBody>
      </p:sp>
      <p:sp>
        <p:nvSpPr>
          <p:cNvPr id="24" name="Rectangle 23"/>
          <p:cNvSpPr/>
          <p:nvPr/>
        </p:nvSpPr>
        <p:spPr>
          <a:xfrm rot="21384619">
            <a:off x="4492417" y="5057989"/>
            <a:ext cx="4673688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PRELIMINARY EVALUATION</a:t>
            </a:r>
          </a:p>
          <a:p>
            <a:pPr algn="ctr"/>
            <a:r>
              <a:rPr lang="en-US" sz="2600" b="1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OF A POSSIBLE R&amp;D, </a:t>
            </a:r>
          </a:p>
          <a:p>
            <a:pPr algn="ctr"/>
            <a:r>
              <a:rPr lang="en-US" sz="1600" b="1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starting in these weeks:</a:t>
            </a:r>
          </a:p>
          <a:p>
            <a:pPr algn="ctr"/>
            <a:r>
              <a:rPr lang="en-US" sz="1600" b="1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</a:rPr>
              <a:t>f</a:t>
            </a:r>
            <a:r>
              <a:rPr lang="en-US" sz="1600" b="1" cap="none" spc="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irst THGEMs with ND film produced</a:t>
            </a:r>
            <a:endParaRPr lang="en-US" sz="1600" b="1" cap="none" spc="0" dirty="0">
              <a:ln w="12700" cmpd="sng">
                <a:solidFill>
                  <a:srgbClr val="C00000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25752" y="624025"/>
            <a:ext cx="9060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47 % (!)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5" idx="1"/>
          </p:cNvCxnSpPr>
          <p:nvPr/>
        </p:nvCxnSpPr>
        <p:spPr>
          <a:xfrm flipH="1">
            <a:off x="7302017" y="808691"/>
            <a:ext cx="623735" cy="18466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171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332954" y="1520886"/>
            <a:ext cx="3203692" cy="2292258"/>
            <a:chOff x="5940308" y="4423503"/>
            <a:chExt cx="3203692" cy="2292258"/>
          </a:xfrm>
        </p:grpSpPr>
        <p:pic>
          <p:nvPicPr>
            <p:cNvPr id="28" name="Picture 27" descr="AERO_Tran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308" y="4423503"/>
              <a:ext cx="3203692" cy="2292258"/>
            </a:xfrm>
            <a:prstGeom prst="rect">
              <a:avLst/>
            </a:prstGeom>
          </p:spPr>
        </p:pic>
        <p:cxnSp>
          <p:nvCxnSpPr>
            <p:cNvPr id="29" name="Straight Connector 28"/>
            <p:cNvCxnSpPr/>
            <p:nvPr/>
          </p:nvCxnSpPr>
          <p:spPr>
            <a:xfrm>
              <a:off x="6238240" y="4838932"/>
              <a:ext cx="2797135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6459054" y="5158694"/>
              <a:ext cx="1597826" cy="47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459054" y="5161661"/>
              <a:ext cx="17331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CLAS12   (n=1.05)</a:t>
              </a:r>
            </a:p>
            <a:p>
              <a:r>
                <a:rPr lang="en-US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&lt;</a:t>
              </a:r>
              <a:r>
                <a:rPr lang="en-US" sz="12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L</a:t>
              </a:r>
              <a:r>
                <a:rPr lang="en-US" sz="1200" b="1" baseline="-25000" dirty="0" err="1" smtClean="0">
                  <a:solidFill>
                    <a:schemeClr val="accent6">
                      <a:lumMod val="75000"/>
                    </a:schemeClr>
                  </a:solidFill>
                </a:rPr>
                <a:t>sc</a:t>
              </a:r>
              <a:r>
                <a:rPr lang="en-US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&gt;  ~ 50 mm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86668" y="-76200"/>
            <a:ext cx="26246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INFN Ferrara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5569" y="2857755"/>
            <a:ext cx="529915" cy="252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420048" y="857796"/>
            <a:ext cx="26595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High-transmittance Aerogel</a:t>
            </a:r>
          </a:p>
          <a:p>
            <a:r>
              <a:rPr lang="en-US" sz="1400" dirty="0" smtClean="0"/>
              <a:t>Unprecedented </a:t>
            </a:r>
            <a:r>
              <a:rPr lang="en-US" sz="1400" dirty="0" smtClean="0"/>
              <a:t>optical quality</a:t>
            </a:r>
          </a:p>
        </p:txBody>
      </p:sp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7" name="Picture 36" descr="IMG_20161115_154540_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3621" r="10741" b="4609"/>
          <a:stretch/>
        </p:blipFill>
        <p:spPr>
          <a:xfrm>
            <a:off x="3241514" y="4721271"/>
            <a:ext cx="3117574" cy="165763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29960" y="3783419"/>
            <a:ext cx="31900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Glass-skin planar mirrors</a:t>
            </a:r>
          </a:p>
          <a:p>
            <a:r>
              <a:rPr lang="en-US" sz="1400" dirty="0" smtClean="0"/>
              <a:t>Derived from terrestrial telescopes</a:t>
            </a:r>
          </a:p>
          <a:p>
            <a:r>
              <a:rPr lang="en-US" sz="1400" dirty="0" smtClean="0"/>
              <a:t>~ 1 % X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 (comparable to carbon fiber)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6428021" y="3762344"/>
            <a:ext cx="27656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1</a:t>
            </a:r>
            <a:r>
              <a:rPr lang="en-US" sz="1600" baseline="30000" dirty="0" smtClean="0">
                <a:solidFill>
                  <a:srgbClr val="0000FF"/>
                </a:solidFill>
              </a:rPr>
              <a:t>st</a:t>
            </a:r>
            <a:r>
              <a:rPr lang="en-US" sz="1600" dirty="0" smtClean="0">
                <a:solidFill>
                  <a:srgbClr val="0000FF"/>
                </a:solidFill>
              </a:rPr>
              <a:t> with Large</a:t>
            </a:r>
            <a:r>
              <a:rPr lang="en-US" sz="1600" dirty="0" smtClean="0">
                <a:solidFill>
                  <a:srgbClr val="0000FF"/>
                </a:solidFill>
              </a:rPr>
              <a:t>-area MAPMTs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SPE detection even with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n</a:t>
            </a:r>
            <a:r>
              <a:rPr lang="en-US" sz="1400" dirty="0" smtClean="0">
                <a:solidFill>
                  <a:srgbClr val="000000"/>
                </a:solidFill>
              </a:rPr>
              <a:t>ot-optimized devices </a:t>
            </a:r>
          </a:p>
        </p:txBody>
      </p:sp>
      <p:pic>
        <p:nvPicPr>
          <p:cNvPr id="12" name="Picture 11" descr="RICH_EPanel_mount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36" y="4721271"/>
            <a:ext cx="2939605" cy="16576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228898" y="795148"/>
            <a:ext cx="538626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project coordination, construction, operation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large-area hybrid-optic design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CLAS12 RICH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RICH_official_phot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5" y="2246938"/>
            <a:ext cx="3104684" cy="4131969"/>
          </a:xfrm>
          <a:prstGeom prst="rect">
            <a:avLst/>
          </a:prstGeom>
        </p:spPr>
      </p:pic>
      <p:pic>
        <p:nvPicPr>
          <p:cNvPr id="2" name="Picture 1" descr="AERO_2cm_mount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408" y="1635760"/>
            <a:ext cx="2462004" cy="184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68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Fresn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49" y="1342726"/>
            <a:ext cx="3015818" cy="3015818"/>
          </a:xfrm>
          <a:prstGeom prst="rect">
            <a:avLst/>
          </a:prstGeom>
        </p:spPr>
      </p:pic>
      <p:pic>
        <p:nvPicPr>
          <p:cNvPr id="9" name="Picture 8" descr="mRICH_displ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276" y="1215231"/>
            <a:ext cx="4904179" cy="2036760"/>
          </a:xfrm>
          <a:prstGeom prst="rect">
            <a:avLst/>
          </a:prstGeom>
        </p:spPr>
      </p:pic>
      <p:pic>
        <p:nvPicPr>
          <p:cNvPr id="14" name="Picture 13" descr="IMG_20160421_1904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74" y="3859794"/>
            <a:ext cx="1955367" cy="2607156"/>
          </a:xfrm>
          <a:prstGeom prst="rect">
            <a:avLst/>
          </a:prstGeom>
        </p:spPr>
      </p:pic>
      <p:pic>
        <p:nvPicPr>
          <p:cNvPr id="15" name="Picture 14" descr="IMG_20160421_19141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52" y="3836704"/>
            <a:ext cx="1955367" cy="26071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2193" y="1342172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DATA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87637" y="1342172"/>
            <a:ext cx="46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7585" y="2556861"/>
            <a:ext cx="851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Impinging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particles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>
            <a:stCxn id="11" idx="1"/>
          </p:cNvCxnSpPr>
          <p:nvPr/>
        </p:nvCxnSpPr>
        <p:spPr>
          <a:xfrm flipH="1" flipV="1">
            <a:off x="5065069" y="2584891"/>
            <a:ext cx="382516" cy="20280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36515" y="668921"/>
            <a:ext cx="3467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Test beam of small EIC </a:t>
            </a:r>
            <a:r>
              <a:rPr lang="en-US" sz="1400" dirty="0" err="1" smtClean="0"/>
              <a:t>mRICH</a:t>
            </a:r>
            <a:r>
              <a:rPr lang="en-US" sz="1400" dirty="0" smtClean="0"/>
              <a:t> prototype</a:t>
            </a:r>
          </a:p>
          <a:p>
            <a:r>
              <a:rPr lang="en-US" sz="1400" dirty="0" err="1" smtClean="0"/>
              <a:t>Fermilab</a:t>
            </a:r>
            <a:r>
              <a:rPr lang="en-US" sz="1400" dirty="0" smtClean="0"/>
              <a:t> </a:t>
            </a:r>
            <a:r>
              <a:rPr lang="mr-IN" sz="1400" dirty="0" smtClean="0"/>
              <a:t>–</a:t>
            </a:r>
            <a:r>
              <a:rPr lang="en-US" sz="1400" dirty="0" smtClean="0"/>
              <a:t> April 2016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18774" y="3228901"/>
            <a:ext cx="3657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Cherenkov detector expertise from CLAS12</a:t>
            </a:r>
          </a:p>
          <a:p>
            <a:r>
              <a:rPr lang="en-US" sz="1400" dirty="0" smtClean="0"/>
              <a:t>for aerogel radiator and readout electronics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77808" y="2728771"/>
            <a:ext cx="3817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resnel lens focalization for a compact device  </a:t>
            </a:r>
          </a:p>
        </p:txBody>
      </p:sp>
      <p:pic>
        <p:nvPicPr>
          <p:cNvPr id="26" name="Picture 25" descr="mRICH_pixe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4" y="4330581"/>
            <a:ext cx="3012006" cy="2284431"/>
          </a:xfrm>
          <a:prstGeom prst="rect">
            <a:avLst/>
          </a:prstGeom>
        </p:spPr>
      </p:pic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960" y="623455"/>
            <a:ext cx="4167316" cy="7684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-55055" y="984101"/>
            <a:ext cx="4494970" cy="42436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/>
            <a:r>
              <a:rPr lang="it-IT" sz="1600" dirty="0" smtClean="0">
                <a:solidFill>
                  <a:srgbClr val="0000FF"/>
                </a:solidFill>
              </a:rPr>
              <a:t>GOAL: Discriminate </a:t>
            </a:r>
            <a:r>
              <a:rPr lang="it-IT" sz="1600" dirty="0" err="1" smtClean="0">
                <a:solidFill>
                  <a:srgbClr val="0000FF"/>
                </a:solidFill>
              </a:rPr>
              <a:t>Hadrons</a:t>
            </a:r>
            <a:r>
              <a:rPr lang="it-IT" sz="1600" dirty="0" smtClean="0">
                <a:solidFill>
                  <a:srgbClr val="0000FF"/>
                </a:solidFill>
              </a:rPr>
              <a:t> in 3 to 10 GeV/c</a:t>
            </a:r>
            <a:endParaRPr lang="it-IT" sz="1600" dirty="0" smtClean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8394" y="623455"/>
            <a:ext cx="381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Modular RICH within eRD14 - PID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07272" y="-76200"/>
            <a:ext cx="798337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INFN Ferrara R&amp;D for Experiments @ EIC   </a:t>
            </a:r>
          </a:p>
        </p:txBody>
      </p:sp>
    </p:spTree>
    <p:extLst>
      <p:ext uri="{BB962C8B-B14F-4D97-AF65-F5344CB8AC3E}">
        <p14:creationId xmlns:p14="http://schemas.microsoft.com/office/powerpoint/2010/main" val="988778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378842" y="-76200"/>
            <a:ext cx="224029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Next Steps</a:t>
            </a:r>
          </a:p>
        </p:txBody>
      </p:sp>
      <p:pic>
        <p:nvPicPr>
          <p:cNvPr id="2" name="Picture 1" descr="Si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5" y="796636"/>
            <a:ext cx="4358723" cy="1775627"/>
          </a:xfrm>
          <a:prstGeom prst="rect">
            <a:avLst/>
          </a:prstGeom>
        </p:spPr>
      </p:pic>
      <p:pic>
        <p:nvPicPr>
          <p:cNvPr id="3" name="Picture 2" descr="SIPM_irradi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55" y="2229196"/>
            <a:ext cx="3701512" cy="4280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15229" y="1904789"/>
            <a:ext cx="3651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SiPM SPE capability after irradiation ?</a:t>
            </a:r>
            <a:endParaRPr lang="en-US" sz="1600" dirty="0"/>
          </a:p>
        </p:txBody>
      </p:sp>
      <p:pic>
        <p:nvPicPr>
          <p:cNvPr id="10" name="Picture 9" descr="CER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7" y="4139081"/>
            <a:ext cx="3542723" cy="2466362"/>
          </a:xfrm>
          <a:prstGeom prst="rect">
            <a:avLst/>
          </a:prstGeom>
        </p:spPr>
      </p:pic>
      <p:pic>
        <p:nvPicPr>
          <p:cNvPr id="12" name="Picture 11" descr="SiPM_CERN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4" y="2655452"/>
            <a:ext cx="4269413" cy="1479261"/>
          </a:xfrm>
          <a:prstGeom prst="rect">
            <a:avLst/>
          </a:prstGeom>
        </p:spPr>
      </p:pic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5229" y="796636"/>
            <a:ext cx="3608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Readout electronics for 3 mm pixel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DAQ electronics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New sensors (SiPM, LAPP)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774557" y="4793734"/>
            <a:ext cx="1741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Several CLAS12 years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463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IC_cine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8542"/>
            <a:ext cx="4683760" cy="6060523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51240" y="-76200"/>
            <a:ext cx="449541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EXECUTIVE SUMMARY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60625" y="877925"/>
            <a:ext cx="3525524" cy="5293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The Next QCD Frontier</a:t>
            </a:r>
          </a:p>
          <a:p>
            <a:pPr algn="ctr"/>
            <a:endParaRPr lang="en-US" sz="1600" dirty="0"/>
          </a:p>
          <a:p>
            <a:r>
              <a:rPr lang="en-US" sz="1600" dirty="0" smtClean="0"/>
              <a:t>EIC is a unique opportunity 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or a comprehensive QCD study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nd possible breakthroughs</a:t>
            </a:r>
          </a:p>
          <a:p>
            <a:endParaRPr lang="en-US" sz="1600" dirty="0" smtClean="0"/>
          </a:p>
          <a:p>
            <a:r>
              <a:rPr lang="en-US" sz="1600" dirty="0"/>
              <a:t>This 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projects deserve the strongest </a:t>
            </a:r>
          </a:p>
          <a:p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support </a:t>
            </a:r>
            <a:r>
              <a:rPr lang="en-US" sz="1600" dirty="0"/>
              <a:t>as we may all benefit !!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EIC</a:t>
            </a:r>
            <a:r>
              <a:rPr lang="en-US" sz="1600" dirty="0" smtClean="0"/>
              <a:t> </a:t>
            </a:r>
            <a:r>
              <a:rPr lang="en-US" sz="1600" dirty="0" smtClean="0"/>
              <a:t>offers immediate opportunities</a:t>
            </a:r>
          </a:p>
          <a:p>
            <a:r>
              <a:rPr lang="en-US" sz="1600" dirty="0" smtClean="0"/>
              <a:t>for supported R&amp;D activities</a:t>
            </a:r>
          </a:p>
          <a:p>
            <a:r>
              <a:rPr lang="en-US" sz="1600" dirty="0" smtClean="0"/>
              <a:t>on science and </a:t>
            </a:r>
            <a:r>
              <a:rPr lang="en-US" sz="1600" dirty="0" smtClean="0"/>
              <a:t>technology</a:t>
            </a:r>
          </a:p>
          <a:p>
            <a:endParaRPr lang="en-US" sz="1600" dirty="0"/>
          </a:p>
          <a:p>
            <a:r>
              <a:rPr lang="en-US" sz="1600" dirty="0" smtClean="0"/>
              <a:t>At this early stage can still be</a:t>
            </a:r>
          </a:p>
          <a:p>
            <a:r>
              <a:rPr lang="en-US" sz="1600" dirty="0" smtClean="0"/>
              <a:t>synergic with INFN current programs </a:t>
            </a:r>
          </a:p>
          <a:p>
            <a:r>
              <a:rPr lang="en-US" sz="1600" dirty="0" smtClean="0"/>
              <a:t>(here detector R&amp;D only) 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3498" y="3203078"/>
            <a:ext cx="4405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 Italy: </a:t>
            </a:r>
            <a:r>
              <a:rPr lang="en-US" dirty="0" smtClean="0">
                <a:solidFill>
                  <a:srgbClr val="0000FF"/>
                </a:solidFill>
              </a:rPr>
              <a:t>wide </a:t>
            </a:r>
            <a:r>
              <a:rPr lang="en-US" dirty="0">
                <a:solidFill>
                  <a:srgbClr val="0000FF"/>
                </a:solidFill>
              </a:rPr>
              <a:t>interest and a </a:t>
            </a:r>
            <a:r>
              <a:rPr lang="en-US" dirty="0" smtClean="0">
                <a:solidFill>
                  <a:srgbClr val="0000FF"/>
                </a:solidFill>
              </a:rPr>
              <a:t>motivated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community </a:t>
            </a:r>
            <a:r>
              <a:rPr lang="en-US" dirty="0">
                <a:solidFill>
                  <a:srgbClr val="0000FF"/>
                </a:solidFill>
              </a:rPr>
              <a:t>already supporting the </a:t>
            </a:r>
            <a:r>
              <a:rPr lang="en-US" dirty="0" smtClean="0">
                <a:solidFill>
                  <a:srgbClr val="0000FF"/>
                </a:solidFill>
              </a:rPr>
              <a:t>project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05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46" y="559949"/>
            <a:ext cx="9155546" cy="59610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568569" y="-76200"/>
            <a:ext cx="386085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Calorimeters @ EIC</a:t>
            </a: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 descr="Gre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53"/>
            <a:ext cx="9144000" cy="161523"/>
          </a:xfrm>
          <a:prstGeom prst="rect">
            <a:avLst/>
          </a:prstGeom>
        </p:spPr>
      </p:pic>
      <p:pic>
        <p:nvPicPr>
          <p:cNvPr id="14" name="Picture 13" descr="Gre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364" y="602345"/>
            <a:ext cx="3340644" cy="36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4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9560"/>
            <a:ext cx="9144000" cy="59396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48464" y="-76200"/>
            <a:ext cx="270105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INFN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Genova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 descr="Gre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53"/>
            <a:ext cx="9144000" cy="161523"/>
          </a:xfrm>
          <a:prstGeom prst="rect">
            <a:avLst/>
          </a:prstGeom>
        </p:spPr>
      </p:pic>
      <p:pic>
        <p:nvPicPr>
          <p:cNvPr id="12" name="Picture 11" descr="Gre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09" y="613890"/>
            <a:ext cx="2189039" cy="36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9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315"/>
            <a:ext cx="9144000" cy="595793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16914" y="-76200"/>
            <a:ext cx="81641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INFN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Genova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R&amp;D for Experiments @ EIC </a:t>
            </a: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 descr="Gre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53"/>
            <a:ext cx="9144000" cy="161523"/>
          </a:xfrm>
          <a:prstGeom prst="rect">
            <a:avLst/>
          </a:prstGeom>
        </p:spPr>
      </p:pic>
      <p:pic>
        <p:nvPicPr>
          <p:cNvPr id="14" name="Picture 13" descr="Gre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91" y="613890"/>
            <a:ext cx="7573818" cy="36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3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0722"/>
            <a:ext cx="9144000" cy="59424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880607" y="-76200"/>
            <a:ext cx="323678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Triggerless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DAQ</a:t>
            </a: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 descr="Gre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53"/>
            <a:ext cx="9144000" cy="16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7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448278" y="-76200"/>
            <a:ext cx="410137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Of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otential Interest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4456" y="806922"/>
            <a:ext cx="7765784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Torino:  large area trackers and FE electronics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(derived from COMPASS)</a:t>
            </a:r>
          </a:p>
          <a:p>
            <a:endParaRPr lang="en-US" sz="1600" dirty="0"/>
          </a:p>
          <a:p>
            <a:r>
              <a:rPr lang="en-US" sz="1600" dirty="0" smtClean="0"/>
              <a:t>Roma Tor </a:t>
            </a:r>
            <a:r>
              <a:rPr lang="en-US" sz="1600" dirty="0" err="1" smtClean="0"/>
              <a:t>Vergata</a:t>
            </a:r>
            <a:r>
              <a:rPr lang="en-US" sz="1600" dirty="0" smtClean="0"/>
              <a:t>: </a:t>
            </a:r>
            <a:r>
              <a:rPr lang="en-US" sz="1600" dirty="0" err="1" smtClean="0"/>
              <a:t>calorimetry</a:t>
            </a:r>
            <a:r>
              <a:rPr lang="en-US" sz="1600" dirty="0" smtClean="0"/>
              <a:t> in collaboration with </a:t>
            </a:r>
            <a:r>
              <a:rPr lang="en-US" sz="1600" dirty="0" err="1" smtClean="0"/>
              <a:t>Genova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Bologna: Monte Carlo and TOF for PID</a:t>
            </a:r>
          </a:p>
          <a:p>
            <a:endParaRPr lang="en-US" sz="1600" dirty="0"/>
          </a:p>
          <a:p>
            <a:r>
              <a:rPr lang="en-US" sz="1600" dirty="0" smtClean="0"/>
              <a:t>Bari: vertex </a:t>
            </a:r>
            <a:r>
              <a:rPr lang="en-US" sz="1600" dirty="0" smtClean="0"/>
              <a:t>detector and PID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Ferrara</a:t>
            </a:r>
            <a:r>
              <a:rPr lang="en-US" sz="1600" dirty="0"/>
              <a:t>: bulk superconducting magnets and screens</a:t>
            </a:r>
          </a:p>
          <a:p>
            <a:r>
              <a:rPr lang="en-US" sz="1600" dirty="0"/>
              <a:t>              (complementary to eRD2 </a:t>
            </a:r>
            <a:r>
              <a:rPr lang="mr-IN" sz="1600" dirty="0"/>
              <a:t>–</a:t>
            </a:r>
            <a:r>
              <a:rPr lang="en-US" sz="1600" dirty="0"/>
              <a:t> Magnetic Field Cloaking Device) </a:t>
            </a:r>
          </a:p>
        </p:txBody>
      </p:sp>
      <p:pic>
        <p:nvPicPr>
          <p:cNvPr id="20" name="Immagine 7" descr="20160516_112508_HD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928"/>
          <a:stretch/>
        </p:blipFill>
        <p:spPr>
          <a:xfrm rot="5400000">
            <a:off x="2383661" y="4026940"/>
            <a:ext cx="2719744" cy="2082670"/>
          </a:xfrm>
          <a:prstGeom prst="rect">
            <a:avLst/>
          </a:prstGeom>
        </p:spPr>
      </p:pic>
      <p:pic>
        <p:nvPicPr>
          <p:cNvPr id="21" name="Picture 20" descr="P_20160401_1448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4" y="4958994"/>
            <a:ext cx="2584984" cy="145405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742538" y="3815883"/>
            <a:ext cx="4331460" cy="2582698"/>
            <a:chOff x="758531" y="1545478"/>
            <a:chExt cx="6825311" cy="4193911"/>
          </a:xfrm>
        </p:grpSpPr>
        <p:pic>
          <p:nvPicPr>
            <p:cNvPr id="23" name="Immagine 6" descr="20151215-magnetization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1" t="7315" r="3465" b="5395"/>
            <a:stretch/>
          </p:blipFill>
          <p:spPr>
            <a:xfrm>
              <a:off x="1238250" y="1730144"/>
              <a:ext cx="6263693" cy="3645482"/>
            </a:xfrm>
            <a:prstGeom prst="rect">
              <a:avLst/>
            </a:prstGeom>
          </p:spPr>
        </p:pic>
        <p:sp>
          <p:nvSpPr>
            <p:cNvPr id="24" name="CasellaDiTesto 13"/>
            <p:cNvSpPr txBox="1"/>
            <p:nvPr/>
          </p:nvSpPr>
          <p:spPr>
            <a:xfrm>
              <a:off x="6576993" y="5375626"/>
              <a:ext cx="707086" cy="363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latin typeface="Arial"/>
                  <a:cs typeface="Arial"/>
                </a:rPr>
                <a:t>hours</a:t>
              </a:r>
            </a:p>
          </p:txBody>
        </p:sp>
        <p:sp>
          <p:nvSpPr>
            <p:cNvPr id="25" name="CasellaDiTesto 14"/>
            <p:cNvSpPr txBox="1"/>
            <p:nvPr/>
          </p:nvSpPr>
          <p:spPr>
            <a:xfrm>
              <a:off x="758531" y="1545478"/>
              <a:ext cx="450933" cy="618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chemeClr val="tx2"/>
                  </a:solidFill>
                  <a:latin typeface="Arial"/>
                  <a:cs typeface="Arial"/>
                </a:rPr>
                <a:t>[K]</a:t>
              </a:r>
            </a:p>
            <a:p>
              <a:r>
                <a:rPr lang="it-IT" sz="1400" dirty="0" smtClean="0">
                  <a:solidFill>
                    <a:schemeClr val="tx2"/>
                  </a:solidFill>
                  <a:latin typeface="Arial"/>
                  <a:cs typeface="Arial"/>
                </a:rPr>
                <a:t>[A]</a:t>
              </a:r>
            </a:p>
          </p:txBody>
        </p:sp>
        <p:sp>
          <p:nvSpPr>
            <p:cNvPr id="26" name="CasellaDiTesto 12"/>
            <p:cNvSpPr txBox="1"/>
            <p:nvPr/>
          </p:nvSpPr>
          <p:spPr>
            <a:xfrm>
              <a:off x="7258112" y="156692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chemeClr val="accent2"/>
                  </a:solidFill>
                  <a:latin typeface="Arial"/>
                  <a:cs typeface="Arial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55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39286" y="-76200"/>
            <a:ext cx="35193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Financial Support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804615"/>
              </p:ext>
            </p:extLst>
          </p:nvPr>
        </p:nvGraphicFramePr>
        <p:xfrm>
          <a:off x="233680" y="2282071"/>
          <a:ext cx="8640709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194"/>
                <a:gridCol w="1996886"/>
                <a:gridCol w="1757680"/>
                <a:gridCol w="1960880"/>
                <a:gridCol w="123406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Trieste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Ferrara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FY2015   </a:t>
                      </a:r>
                      <a:r>
                        <a:rPr lang="en-US" dirty="0" smtClean="0"/>
                        <a:t>DOE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16 k$</a:t>
                      </a:r>
                      <a:r>
                        <a:rPr lang="en-US" baseline="0" dirty="0" smtClean="0"/>
                        <a:t> (post-doc</a:t>
                      </a:r>
                      <a:r>
                        <a:rPr lang="en-US" baseline="0" dirty="0" smtClean="0"/>
                        <a:t>)</a:t>
                      </a:r>
                      <a:r>
                        <a:rPr lang="en-US" baseline="30000" dirty="0" smtClean="0"/>
                        <a:t>+</a:t>
                      </a:r>
                      <a:endParaRPr lang="en-US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FY2016   </a:t>
                      </a:r>
                      <a:r>
                        <a:rPr lang="en-US" dirty="0" smtClean="0"/>
                        <a:t>DOE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 k$</a:t>
                      </a:r>
                      <a:r>
                        <a:rPr lang="en-US" baseline="0" dirty="0" smtClean="0"/>
                        <a:t> (post-doc</a:t>
                      </a:r>
                      <a:r>
                        <a:rPr lang="en-US" baseline="0" dirty="0" smtClean="0"/>
                        <a:t>)</a:t>
                      </a:r>
                      <a:r>
                        <a:rPr lang="en-US" baseline="30000" dirty="0" smtClean="0"/>
                        <a:t> 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FY2017   INFN</a:t>
                      </a:r>
                      <a:r>
                        <a:rPr lang="en-US" baseline="30000" dirty="0" smtClean="0"/>
                        <a:t>**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 </a:t>
                      </a:r>
                      <a:r>
                        <a:rPr lang="en-US" dirty="0" err="1" smtClean="0"/>
                        <a:t>keuro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</a:t>
                      </a:r>
                      <a:r>
                        <a:rPr lang="en-US" dirty="0" smtClean="0"/>
                        <a:t>DOE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48 k$</a:t>
                      </a:r>
                      <a:r>
                        <a:rPr lang="en-US" baseline="0" dirty="0" smtClean="0"/>
                        <a:t> (post-doc</a:t>
                      </a:r>
                      <a:r>
                        <a:rPr lang="en-US" baseline="0" dirty="0" smtClean="0"/>
                        <a:t>)</a:t>
                      </a:r>
                      <a:r>
                        <a:rPr lang="en-US" baseline="30000" dirty="0" smtClean="0"/>
                        <a:t> +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 k</a:t>
                      </a:r>
                      <a:r>
                        <a:rPr lang="en-US" dirty="0" smtClean="0"/>
                        <a:t>$</a:t>
                      </a:r>
                      <a:r>
                        <a:rPr lang="en-US" baseline="30000" dirty="0" smtClean="0"/>
                        <a:t>*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FY2018   INFN</a:t>
                      </a:r>
                      <a:r>
                        <a:rPr lang="en-US" baseline="30000" dirty="0" smtClean="0"/>
                        <a:t>**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</a:t>
                      </a:r>
                      <a:r>
                        <a:rPr lang="en-US" dirty="0" err="1" smtClean="0"/>
                        <a:t>keuro</a:t>
                      </a:r>
                      <a:r>
                        <a:rPr lang="en-US" dirty="0" smtClean="0"/>
                        <a:t>   (10 </a:t>
                      </a:r>
                      <a:r>
                        <a:rPr lang="en-US" dirty="0" err="1" smtClean="0"/>
                        <a:t>s.j</a:t>
                      </a:r>
                      <a:r>
                        <a:rPr lang="en-US" dirty="0" smtClean="0"/>
                        <a:t>.)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</a:t>
                      </a:r>
                      <a:r>
                        <a:rPr lang="en-US" dirty="0" smtClean="0"/>
                        <a:t>DOE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32 k$</a:t>
                      </a:r>
                      <a:r>
                        <a:rPr lang="en-US" baseline="0" dirty="0" smtClean="0"/>
                        <a:t> (post-doc</a:t>
                      </a:r>
                      <a:r>
                        <a:rPr lang="en-US" baseline="0" dirty="0" smtClean="0"/>
                        <a:t>)</a:t>
                      </a:r>
                      <a:r>
                        <a:rPr lang="en-US" baseline="30000" dirty="0" smtClean="0"/>
                        <a:t> +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 k</a:t>
                      </a:r>
                      <a:r>
                        <a:rPr lang="en-US" dirty="0" smtClean="0"/>
                        <a:t>$</a:t>
                      </a:r>
                      <a:r>
                        <a:rPr lang="en-US" baseline="30000" dirty="0" smtClean="0"/>
                        <a:t>*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(post</a:t>
                      </a:r>
                      <a:r>
                        <a:rPr lang="en-US" baseline="0" dirty="0" smtClean="0"/>
                        <a:t> doc)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 k$ (post-doc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30000" dirty="0" smtClean="0"/>
                        <a:t>+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FY2019    INFN</a:t>
                      </a:r>
                      <a:r>
                        <a:rPr lang="en-US" baseline="30000" dirty="0" smtClean="0"/>
                        <a:t>**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dirty="0" smtClean="0"/>
                        <a:t>…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</a:t>
                      </a:r>
                      <a:r>
                        <a:rPr lang="en-US" dirty="0" smtClean="0"/>
                        <a:t>DOE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dirty="0" smtClean="0"/>
                        <a:t>…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2390" y="853440"/>
            <a:ext cx="82550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So-far growing external DOE fund support valuable for</a:t>
            </a:r>
          </a:p>
          <a:p>
            <a:endParaRPr lang="en-US" sz="800" dirty="0" smtClean="0"/>
          </a:p>
          <a:p>
            <a:r>
              <a:rPr lang="en-US" dirty="0" smtClean="0"/>
              <a:t>       *   Promoting INFN expertise for future facilities</a:t>
            </a:r>
            <a:endParaRPr lang="en-US" sz="800" dirty="0" smtClean="0"/>
          </a:p>
          <a:p>
            <a:pPr marL="285750" indent="-285750">
              <a:buFont typeface="Arial"/>
              <a:buChar char="•"/>
            </a:pPr>
            <a:endParaRPr lang="en-US" sz="800" dirty="0" smtClean="0"/>
          </a:p>
          <a:p>
            <a:r>
              <a:rPr lang="en-US" dirty="0"/>
              <a:t> </a:t>
            </a:r>
            <a:r>
              <a:rPr lang="en-US" dirty="0" smtClean="0"/>
              <a:t>      *   Pursuing advances synergic with the ongoing </a:t>
            </a:r>
            <a:r>
              <a:rPr lang="en-US" dirty="0" smtClean="0"/>
              <a:t>activities (JLab, ALICE,</a:t>
            </a:r>
            <a:r>
              <a:rPr lang="mr-IN" dirty="0" smtClean="0"/>
              <a:t>…</a:t>
            </a:r>
            <a:r>
              <a:rPr lang="en-US" dirty="0" smtClean="0"/>
              <a:t>) 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90880" y="5831840"/>
            <a:ext cx="5098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* </a:t>
            </a:r>
            <a:r>
              <a:rPr lang="en-US" dirty="0" smtClean="0"/>
              <a:t> </a:t>
            </a:r>
            <a:r>
              <a:rPr lang="en-US" dirty="0" smtClean="0"/>
              <a:t>No overhead INFN</a:t>
            </a:r>
          </a:p>
          <a:p>
            <a:r>
              <a:rPr lang="en-US" baseline="30000" dirty="0" smtClean="0"/>
              <a:t>** </a:t>
            </a:r>
            <a:r>
              <a:rPr lang="en-US" dirty="0" smtClean="0"/>
              <a:t>RD_FA CSNI</a:t>
            </a:r>
            <a:r>
              <a:rPr lang="en-US" baseline="30000" dirty="0" smtClean="0"/>
              <a:t> </a:t>
            </a:r>
            <a:r>
              <a:rPr lang="en-US" baseline="30000" dirty="0" smtClean="0"/>
              <a:t>                             + </a:t>
            </a:r>
            <a:r>
              <a:rPr lang="en-US" dirty="0" smtClean="0"/>
              <a:t>via USA Institutions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60206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73203" y="2220141"/>
            <a:ext cx="4339475" cy="4351926"/>
            <a:chOff x="4811891" y="1708648"/>
            <a:chExt cx="4339475" cy="4351926"/>
          </a:xfrm>
        </p:grpSpPr>
        <p:sp>
          <p:nvSpPr>
            <p:cNvPr id="3" name="Rectangle 2"/>
            <p:cNvSpPr/>
            <p:nvPr/>
          </p:nvSpPr>
          <p:spPr>
            <a:xfrm>
              <a:off x="4811891" y="1708648"/>
              <a:ext cx="4270307" cy="4320000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861777" y="1824074"/>
              <a:ext cx="4235316" cy="4038611"/>
              <a:chOff x="4861777" y="2170424"/>
              <a:chExt cx="4220420" cy="4038611"/>
            </a:xfrm>
          </p:grpSpPr>
          <p:pic>
            <p:nvPicPr>
              <p:cNvPr id="9" name="Picture 8" descr="Screen Shot 2016-10-30 at 00.48.59.pn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61777" y="2170424"/>
                <a:ext cx="4220420" cy="36866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981222" y="2906890"/>
                <a:ext cx="1631327" cy="437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19719675">
                <a:off x="7440247" y="5129926"/>
                <a:ext cx="1631327" cy="706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16200000">
                <a:off x="7949248" y="5078250"/>
                <a:ext cx="1631327" cy="630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220072" y="2037320"/>
              <a:ext cx="12906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  <a:latin typeface="Avenir Black"/>
                  <a:cs typeface="Avenir Black"/>
                </a:rPr>
                <a:t>Scattered electron</a:t>
              </a:r>
              <a:endParaRPr lang="en-US" sz="1400" dirty="0">
                <a:solidFill>
                  <a:srgbClr val="FF0000"/>
                </a:solidFill>
                <a:latin typeface="Avenir Black"/>
                <a:cs typeface="Avenir Black"/>
              </a:endParaRPr>
            </a:p>
          </p:txBody>
        </p:sp>
        <p:cxnSp>
          <p:nvCxnSpPr>
            <p:cNvPr id="19" name="Curved Connector 18"/>
            <p:cNvCxnSpPr/>
            <p:nvPr/>
          </p:nvCxnSpPr>
          <p:spPr>
            <a:xfrm>
              <a:off x="6279444" y="2306541"/>
              <a:ext cx="423333" cy="253999"/>
            </a:xfrm>
            <a:prstGeom prst="curvedConnector3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577667" y="4965265"/>
              <a:ext cx="157369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943632"/>
                  </a:solidFill>
                  <a:latin typeface="Avenir Black"/>
                  <a:cs typeface="Avenir Black"/>
                </a:rPr>
                <a:t>Particles associated with struck </a:t>
              </a:r>
              <a:r>
                <a:rPr lang="en-US" sz="1400" dirty="0" err="1" smtClean="0">
                  <a:solidFill>
                    <a:srgbClr val="943632"/>
                  </a:solidFill>
                  <a:latin typeface="Avenir Black"/>
                  <a:cs typeface="Avenir Black"/>
                </a:rPr>
                <a:t>parton</a:t>
              </a:r>
              <a:endParaRPr lang="en-US" sz="1400" dirty="0">
                <a:solidFill>
                  <a:srgbClr val="943632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67215" y="5321910"/>
              <a:ext cx="16104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rgbClr val="6DA0E6"/>
                  </a:solidFill>
                  <a:latin typeface="Avenir Black"/>
                  <a:cs typeface="Avenir Black"/>
                </a:rPr>
                <a:t>Partecle</a:t>
              </a:r>
              <a:r>
                <a:rPr lang="en-US" sz="1400" dirty="0" smtClean="0">
                  <a:solidFill>
                    <a:srgbClr val="6DA0E6"/>
                  </a:solidFill>
                  <a:latin typeface="Avenir Black"/>
                  <a:cs typeface="Avenir Black"/>
                </a:rPr>
                <a:t> associated with initial ion</a:t>
              </a:r>
              <a:endParaRPr lang="en-US" sz="1400" dirty="0">
                <a:solidFill>
                  <a:srgbClr val="6DA0E6"/>
                </a:solidFill>
                <a:latin typeface="Avenir Black"/>
                <a:cs typeface="Avenir Black"/>
              </a:endParaRPr>
            </a:p>
          </p:txBody>
        </p:sp>
        <p:cxnSp>
          <p:nvCxnSpPr>
            <p:cNvPr id="22" name="Curved Connector 21"/>
            <p:cNvCxnSpPr/>
            <p:nvPr/>
          </p:nvCxnSpPr>
          <p:spPr>
            <a:xfrm rot="10800000">
              <a:off x="6306128" y="5210141"/>
              <a:ext cx="409221" cy="169018"/>
            </a:xfrm>
            <a:prstGeom prst="curvedConnector3">
              <a:avLst/>
            </a:prstGeom>
            <a:ln>
              <a:solidFill>
                <a:srgbClr val="0E60A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0800000">
              <a:off x="8095404" y="4840434"/>
              <a:ext cx="409221" cy="169018"/>
            </a:xfrm>
            <a:prstGeom prst="curvedConnector3">
              <a:avLst/>
            </a:prstGeom>
            <a:ln>
              <a:solidFill>
                <a:srgbClr val="94363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215" y="582681"/>
            <a:ext cx="4067924" cy="18543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264" y="1587153"/>
            <a:ext cx="4815181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Arial"/>
              <a:buChar char="•"/>
            </a:pPr>
            <a:r>
              <a:rPr lang="en-US" sz="1600" dirty="0">
                <a:latin typeface="Avenir Book"/>
                <a:cs typeface="Avenir Book"/>
              </a:rPr>
              <a:t>R</a:t>
            </a:r>
            <a:r>
              <a:rPr lang="en-US" sz="1600" dirty="0" smtClean="0">
                <a:latin typeface="Avenir Book"/>
                <a:cs typeface="Avenir Book"/>
              </a:rPr>
              <a:t>esolve </a:t>
            </a:r>
            <a:r>
              <a:rPr lang="en-US" sz="1600" dirty="0" err="1" smtClean="0">
                <a:latin typeface="Avenir Book"/>
                <a:cs typeface="Avenir Book"/>
              </a:rPr>
              <a:t>partons</a:t>
            </a:r>
            <a:r>
              <a:rPr lang="en-US" sz="1600" dirty="0" smtClean="0">
                <a:latin typeface="Avenir Book"/>
                <a:cs typeface="Avenir Book"/>
              </a:rPr>
              <a:t> in nucleons </a:t>
            </a:r>
          </a:p>
          <a:p>
            <a:pPr>
              <a:buClr>
                <a:srgbClr val="0000FF"/>
              </a:buClr>
            </a:pPr>
            <a:endParaRPr lang="en-US" sz="1700" dirty="0" smtClean="0">
              <a:latin typeface="Avenir Book"/>
              <a:cs typeface="Avenir Book"/>
            </a:endParaRPr>
          </a:p>
          <a:p>
            <a:pPr marL="620713" lvl="1" indent="-352425">
              <a:buClr>
                <a:srgbClr val="0000FF"/>
              </a:buClr>
              <a:buFont typeface="Wingdings" charset="0"/>
              <a:buChar char="è"/>
            </a:pPr>
            <a:r>
              <a:rPr lang="en-US" sz="1600" dirty="0">
                <a:latin typeface="Avenir Book"/>
                <a:cs typeface="Avenir Book"/>
              </a:rPr>
              <a:t>high beam energies and luminosities </a:t>
            </a:r>
          </a:p>
          <a:p>
            <a:pPr marL="268288" lvl="1">
              <a:buClr>
                <a:srgbClr val="0000FF"/>
              </a:buClr>
            </a:pPr>
            <a:r>
              <a:rPr lang="en-US" sz="1600" dirty="0" smtClean="0">
                <a:latin typeface="Avenir Book"/>
                <a:cs typeface="Avenir Book"/>
              </a:rPr>
              <a:t>      Q</a:t>
            </a:r>
            <a:r>
              <a:rPr lang="en-US" sz="1600" baseline="30000" dirty="0" smtClean="0">
                <a:latin typeface="Avenir Book"/>
                <a:cs typeface="Avenir Book"/>
              </a:rPr>
              <a:t>2</a:t>
            </a:r>
            <a:r>
              <a:rPr lang="en-US" sz="1600" dirty="0" smtClean="0">
                <a:latin typeface="Avenir Book"/>
                <a:cs typeface="Avenir Book"/>
              </a:rPr>
              <a:t> up to </a:t>
            </a:r>
            <a:r>
              <a:rPr lang="en-US" sz="1600" dirty="0" smtClean="0">
                <a:latin typeface="Avenir Black"/>
                <a:cs typeface="Avenir Black"/>
              </a:rPr>
              <a:t>~1000 GeV</a:t>
            </a:r>
            <a:r>
              <a:rPr lang="en-US" sz="1600" baseline="30000" dirty="0" smtClean="0">
                <a:latin typeface="Avenir Black"/>
                <a:cs typeface="Avenir Black"/>
              </a:rPr>
              <a:t>2</a:t>
            </a:r>
          </a:p>
          <a:p>
            <a:pPr marL="285750" indent="-285750">
              <a:buFont typeface="Wingdings" charset="0"/>
              <a:buChar char="è"/>
            </a:pPr>
            <a:endParaRPr lang="en-US" baseline="30000" dirty="0" smtClean="0">
              <a:latin typeface="Avenir Book"/>
              <a:cs typeface="Avenir Book"/>
            </a:endParaRPr>
          </a:p>
          <a:p>
            <a:pPr marL="285750" indent="-285750">
              <a:buClr>
                <a:srgbClr val="0000FF"/>
              </a:buClr>
              <a:buFont typeface="Arial"/>
              <a:buChar char="•"/>
            </a:pPr>
            <a:r>
              <a:rPr lang="en-US" sz="1700" dirty="0">
                <a:latin typeface="Avenir Book"/>
                <a:cs typeface="Avenir Book"/>
              </a:rPr>
              <a:t>Need to resolve quantities (</a:t>
            </a:r>
            <a:r>
              <a:rPr lang="en-US" sz="1700" dirty="0" err="1">
                <a:latin typeface="Avenir Book"/>
                <a:cs typeface="Avenir Book"/>
              </a:rPr>
              <a:t>k</a:t>
            </a:r>
            <a:r>
              <a:rPr lang="en-US" sz="1700" baseline="-25000" dirty="0" err="1">
                <a:latin typeface="Avenir Book"/>
                <a:cs typeface="Avenir Book"/>
              </a:rPr>
              <a:t>t</a:t>
            </a:r>
            <a:r>
              <a:rPr lang="en-US" sz="1700" dirty="0">
                <a:latin typeface="Avenir Book"/>
                <a:cs typeface="Avenir Book"/>
              </a:rPr>
              <a:t>, </a:t>
            </a:r>
            <a:r>
              <a:rPr lang="en-US" sz="1700" dirty="0" err="1">
                <a:latin typeface="Avenir Book"/>
                <a:cs typeface="Avenir Book"/>
              </a:rPr>
              <a:t>b</a:t>
            </a:r>
            <a:r>
              <a:rPr lang="en-US" sz="1700" baseline="-25000" dirty="0" err="1">
                <a:latin typeface="Avenir Book"/>
                <a:cs typeface="Avenir Book"/>
              </a:rPr>
              <a:t>t</a:t>
            </a:r>
            <a:r>
              <a:rPr lang="en-US" sz="1700" dirty="0">
                <a:latin typeface="Avenir Book"/>
                <a:cs typeface="Avenir Book"/>
              </a:rPr>
              <a:t>) of the order </a:t>
            </a:r>
            <a:r>
              <a:rPr lang="en-US" sz="1700" dirty="0">
                <a:latin typeface="Avenir Black"/>
                <a:cs typeface="Avenir Black"/>
              </a:rPr>
              <a:t>a few hundred MeV</a:t>
            </a:r>
            <a:r>
              <a:rPr lang="en-US" sz="1700" dirty="0">
                <a:latin typeface="Avenir Book"/>
                <a:cs typeface="Avenir Book"/>
              </a:rPr>
              <a:t> in the proton </a:t>
            </a:r>
            <a:endParaRPr lang="en-US" sz="1700" dirty="0" smtClean="0">
              <a:latin typeface="Avenir Book"/>
              <a:cs typeface="Avenir Book"/>
            </a:endParaRPr>
          </a:p>
          <a:p>
            <a:pPr>
              <a:buClr>
                <a:srgbClr val="0000FF"/>
              </a:buClr>
            </a:pPr>
            <a:r>
              <a:rPr lang="en-US" sz="1700" dirty="0" smtClean="0">
                <a:latin typeface="Avenir Book"/>
                <a:cs typeface="Avenir Book"/>
              </a:rPr>
              <a:t>     Correlated </a:t>
            </a:r>
            <a:r>
              <a:rPr lang="en-US" sz="1700" dirty="0" err="1">
                <a:latin typeface="Avenir Book"/>
                <a:cs typeface="Avenir Book"/>
              </a:rPr>
              <a:t>quantitites</a:t>
            </a:r>
            <a:r>
              <a:rPr lang="en-US" sz="1700" dirty="0">
                <a:latin typeface="Avenir Book"/>
                <a:cs typeface="Avenir Book"/>
              </a:rPr>
              <a:t>, multi-D </a:t>
            </a:r>
            <a:r>
              <a:rPr lang="en-US" sz="1700" dirty="0" smtClean="0">
                <a:latin typeface="Avenir Book"/>
                <a:cs typeface="Avenir Book"/>
              </a:rPr>
              <a:t>analyses</a:t>
            </a:r>
          </a:p>
          <a:p>
            <a:pPr marL="285750" indent="-285750">
              <a:buClr>
                <a:srgbClr val="0000FF"/>
              </a:buClr>
              <a:buFont typeface="Arial"/>
              <a:buChar char="•"/>
            </a:pPr>
            <a:endParaRPr lang="en-US" sz="1700" dirty="0">
              <a:latin typeface="Avenir Book"/>
              <a:cs typeface="Avenir Book"/>
            </a:endParaRPr>
          </a:p>
          <a:p>
            <a:pPr marL="268288">
              <a:buClr>
                <a:srgbClr val="0000FF"/>
              </a:buClr>
            </a:pPr>
            <a:r>
              <a:rPr lang="en-US" sz="17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600" dirty="0" smtClean="0">
                <a:latin typeface="Avenir Book"/>
                <a:cs typeface="Avenir Book"/>
                <a:sym typeface="Wingdings"/>
              </a:rPr>
              <a:t>High Granularity, wide dynamic range</a:t>
            </a:r>
            <a:endParaRPr lang="en-US" sz="1600" dirty="0" smtClean="0">
              <a:solidFill>
                <a:srgbClr val="0000FF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pPr marL="268288">
              <a:buClr>
                <a:srgbClr val="0000FF"/>
              </a:buClr>
            </a:pPr>
            <a:endParaRPr lang="en-US" sz="1600" dirty="0" smtClean="0">
              <a:latin typeface="Avenir Book"/>
              <a:cs typeface="Avenir Book"/>
            </a:endParaRPr>
          </a:p>
          <a:p>
            <a:pPr marL="285750" indent="-285750">
              <a:buClr>
                <a:srgbClr val="0000FF"/>
              </a:buClr>
              <a:buFont typeface="Arial"/>
              <a:buChar char="•"/>
            </a:pPr>
            <a:r>
              <a:rPr lang="en-US" sz="1600" dirty="0">
                <a:latin typeface="Avenir Book"/>
                <a:cs typeface="Avenir Book"/>
              </a:rPr>
              <a:t>Need to detect </a:t>
            </a:r>
            <a:r>
              <a:rPr lang="en-US" sz="1600" dirty="0">
                <a:latin typeface="Avenir Black"/>
                <a:cs typeface="Avenir Black"/>
              </a:rPr>
              <a:t>all types of </a:t>
            </a:r>
            <a:r>
              <a:rPr lang="en-US" sz="1600" dirty="0" smtClean="0">
                <a:latin typeface="Avenir Black"/>
                <a:cs typeface="Avenir Black"/>
              </a:rPr>
              <a:t>remnants</a:t>
            </a:r>
            <a:endParaRPr lang="en-US" sz="1600" dirty="0">
              <a:latin typeface="Avenir Black"/>
              <a:cs typeface="Avenir Black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latin typeface="Avenir Black"/>
                <a:cs typeface="Avenir Black"/>
              </a:rPr>
              <a:t> </a:t>
            </a:r>
            <a:r>
              <a:rPr lang="en-US" sz="1600" dirty="0" smtClean="0">
                <a:latin typeface="Avenir Black"/>
                <a:cs typeface="Avenir Black"/>
              </a:rPr>
              <a:t>   </a:t>
            </a:r>
            <a:r>
              <a:rPr lang="en-US" sz="1600" dirty="0" smtClean="0">
                <a:latin typeface="Avenir Book"/>
                <a:cs typeface="Avenir Book"/>
              </a:rPr>
              <a:t>to </a:t>
            </a:r>
            <a:r>
              <a:rPr lang="en-US" sz="1600" dirty="0">
                <a:latin typeface="Avenir Book"/>
                <a:cs typeface="Avenir Book"/>
              </a:rPr>
              <a:t>seek for correlations: </a:t>
            </a:r>
          </a:p>
          <a:p>
            <a:pPr marL="612000" lvl="1" indent="-180000">
              <a:buClr>
                <a:srgbClr val="0000FF"/>
              </a:buClr>
              <a:buFont typeface="Lucida Grande"/>
              <a:buChar char="-"/>
            </a:pPr>
            <a:r>
              <a:rPr lang="en-US" sz="1600" dirty="0">
                <a:latin typeface="Avenir Book"/>
                <a:cs typeface="Avenir Book"/>
              </a:rPr>
              <a:t>scattered electron</a:t>
            </a:r>
          </a:p>
          <a:p>
            <a:pPr marL="612000" lvl="1" indent="-180000">
              <a:buClr>
                <a:srgbClr val="0000FF"/>
              </a:buClr>
              <a:buFont typeface="Lucida Grande"/>
              <a:buChar char="-"/>
            </a:pPr>
            <a:r>
              <a:rPr lang="en-US" sz="1600" dirty="0">
                <a:latin typeface="Avenir Book"/>
                <a:cs typeface="Avenir Book"/>
              </a:rPr>
              <a:t>particles associated with initial ion </a:t>
            </a:r>
          </a:p>
          <a:p>
            <a:pPr marL="612000" lvl="1" indent="-180000">
              <a:buClr>
                <a:srgbClr val="0000FF"/>
              </a:buClr>
              <a:buFont typeface="Lucida Grande"/>
              <a:buChar char="-"/>
            </a:pPr>
            <a:r>
              <a:rPr lang="en-US" sz="1600" dirty="0">
                <a:latin typeface="Avenir Book"/>
                <a:cs typeface="Avenir Book"/>
              </a:rPr>
              <a:t>particles associated with struck </a:t>
            </a:r>
            <a:r>
              <a:rPr lang="en-US" sz="1600" dirty="0" smtClean="0">
                <a:latin typeface="Avenir Book"/>
                <a:cs typeface="Avenir Book"/>
              </a:rPr>
              <a:t>parton</a:t>
            </a:r>
          </a:p>
          <a:p>
            <a:pPr marL="432000" lvl="1">
              <a:buClr>
                <a:srgbClr val="0000FF"/>
              </a:buClr>
            </a:pPr>
            <a:endParaRPr lang="en-US" sz="1600" dirty="0">
              <a:latin typeface="Avenir Book"/>
              <a:cs typeface="Avenir Book"/>
            </a:endParaRPr>
          </a:p>
          <a:p>
            <a:pPr marL="554038" indent="-285750">
              <a:buClr>
                <a:srgbClr val="0000FF"/>
              </a:buClr>
              <a:buFont typeface="Wingdings" charset="0"/>
              <a:buChar char="è"/>
            </a:pPr>
            <a:r>
              <a:rPr lang="en-US" sz="1600" dirty="0" smtClean="0">
                <a:latin typeface="Avenir Book"/>
                <a:cs typeface="Avenir Book"/>
                <a:sym typeface="Wingdings"/>
              </a:rPr>
              <a:t>Large acceptance, Forward particle</a:t>
            </a:r>
          </a:p>
          <a:p>
            <a:pPr marL="268288">
              <a:buClr>
                <a:srgbClr val="0000FF"/>
              </a:buClr>
            </a:pPr>
            <a:r>
              <a:rPr lang="en-US" sz="1600" dirty="0">
                <a:latin typeface="Avenir Book"/>
                <a:cs typeface="Avenir Book"/>
                <a:sym typeface="Wingdings"/>
              </a:rPr>
              <a:t> </a:t>
            </a:r>
            <a:r>
              <a:rPr lang="en-US" sz="1600" dirty="0" smtClean="0">
                <a:latin typeface="Avenir Book"/>
                <a:cs typeface="Avenir Book"/>
                <a:sym typeface="Wingdings"/>
              </a:rPr>
              <a:t>    detection, Excellent PID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0634" y="793039"/>
            <a:ext cx="4251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venir Book"/>
                <a:cs typeface="Avenir Book"/>
              </a:rPr>
              <a:t>Specific requirements to move </a:t>
            </a:r>
            <a:endParaRPr lang="en-US" dirty="0" smtClean="0">
              <a:solidFill>
                <a:srgbClr val="0000FF"/>
              </a:solidFill>
              <a:latin typeface="Avenir Book"/>
              <a:cs typeface="Avenir Book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Avenir Book"/>
                <a:cs typeface="Avenir Book"/>
              </a:rPr>
              <a:t>beyond </a:t>
            </a:r>
            <a:r>
              <a:rPr lang="en-US" dirty="0">
                <a:solidFill>
                  <a:srgbClr val="0000FF"/>
                </a:solidFill>
                <a:latin typeface="Avenir Book"/>
                <a:cs typeface="Avenir Book"/>
              </a:rPr>
              <a:t>the longitudinal </a:t>
            </a:r>
            <a:r>
              <a:rPr lang="en-US" dirty="0" smtClean="0">
                <a:solidFill>
                  <a:srgbClr val="0000FF"/>
                </a:solidFill>
                <a:latin typeface="Avenir Book"/>
                <a:cs typeface="Avenir Book"/>
              </a:rPr>
              <a:t>description</a:t>
            </a:r>
            <a:endParaRPr lang="en-US" dirty="0">
              <a:solidFill>
                <a:srgbClr val="0000FF"/>
              </a:solidFill>
              <a:latin typeface="Avenir Black"/>
              <a:cs typeface="Avenir Black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134048" y="-76200"/>
            <a:ext cx="472985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EIC Detector Challenges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1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37400" y="730598"/>
            <a:ext cx="6650378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Still focus on generic technology advance </a:t>
            </a:r>
          </a:p>
          <a:p>
            <a:r>
              <a:rPr lang="en-US" sz="1600" dirty="0" smtClean="0"/>
              <a:t>    </a:t>
            </a:r>
            <a:r>
              <a:rPr lang="en-US" sz="1600" dirty="0" smtClean="0"/>
              <a:t> Not </a:t>
            </a:r>
            <a:r>
              <a:rPr lang="en-US" sz="1600" dirty="0" smtClean="0"/>
              <a:t>yet targeted on specific solutions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Open to foreign </a:t>
            </a:r>
            <a:r>
              <a:rPr lang="en-US" sz="1600" dirty="0" smtClean="0"/>
              <a:t>Institutions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Flexible support: Funds for hardware and personnel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smtClean="0"/>
              <a:t>Post</a:t>
            </a:r>
            <a:r>
              <a:rPr lang="en-US" sz="1600" dirty="0" smtClean="0"/>
              <a:t>-doc positions (3 years maximum) to promote career progresses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Summer meeting: review reports and call for new proposals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Last Meeting held in July </a:t>
            </a:r>
            <a:r>
              <a:rPr lang="en-US" sz="1600" dirty="0" smtClean="0"/>
              <a:t>12-</a:t>
            </a:r>
            <a:r>
              <a:rPr lang="en-US" sz="1600" dirty="0" smtClean="0"/>
              <a:t>13</a:t>
            </a:r>
            <a:r>
              <a:rPr lang="en-US" sz="1600" dirty="0" smtClean="0"/>
              <a:t>, JLAB</a:t>
            </a:r>
            <a:endParaRPr lang="en-US" sz="1600" dirty="0" smtClean="0"/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Winter meeting: progress report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smtClean="0"/>
              <a:t>FY18 </a:t>
            </a:r>
            <a:r>
              <a:rPr lang="en-US" sz="1600" dirty="0" smtClean="0"/>
              <a:t>Mid-term review on January </a:t>
            </a:r>
            <a:r>
              <a:rPr lang="en-US" sz="1600" dirty="0" smtClean="0"/>
              <a:t>18</a:t>
            </a:r>
            <a:r>
              <a:rPr lang="en-US" sz="1600" dirty="0" smtClean="0"/>
              <a:t>-19, </a:t>
            </a:r>
            <a:r>
              <a:rPr lang="en-US" sz="1600" dirty="0" smtClean="0"/>
              <a:t>BNL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1794682" y="-76200"/>
            <a:ext cx="540860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Detector R&amp;D Program</a:t>
            </a: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/>
          <a:stretch/>
        </p:blipFill>
        <p:spPr>
          <a:xfrm>
            <a:off x="330634" y="4419453"/>
            <a:ext cx="2999430" cy="1764690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BEAST_p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280" y="4379471"/>
            <a:ext cx="2834640" cy="18663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408" y="4351941"/>
            <a:ext cx="1633220" cy="18738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6437" y="6225429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sPHENIX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254357" y="6205109"/>
            <a:ext cx="800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eRHIC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135237" y="6225805"/>
            <a:ext cx="743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JLEIC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5699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486722" y="-76200"/>
            <a:ext cx="602445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EIC Software Consortium (ESC)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object 4"/>
          <p:cNvSpPr/>
          <p:nvPr/>
        </p:nvSpPr>
        <p:spPr>
          <a:xfrm>
            <a:off x="0" y="1248719"/>
            <a:ext cx="9144000" cy="32725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8"/>
          <p:cNvSpPr/>
          <p:nvPr/>
        </p:nvSpPr>
        <p:spPr>
          <a:xfrm>
            <a:off x="0" y="986647"/>
            <a:ext cx="9144000" cy="554990"/>
          </a:xfrm>
          <a:custGeom>
            <a:avLst/>
            <a:gdLst/>
            <a:ahLst/>
            <a:cxnLst/>
            <a:rect l="l" t="t" r="r" b="b"/>
            <a:pathLst>
              <a:path w="9144000" h="554989">
                <a:moveTo>
                  <a:pt x="0" y="554804"/>
                </a:moveTo>
                <a:lnTo>
                  <a:pt x="9144000" y="554804"/>
                </a:lnTo>
                <a:lnTo>
                  <a:pt x="9144000" y="0"/>
                </a:lnTo>
                <a:lnTo>
                  <a:pt x="0" y="0"/>
                </a:lnTo>
                <a:lnTo>
                  <a:pt x="0" y="554804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0"/>
          <p:cNvSpPr txBox="1"/>
          <p:nvPr/>
        </p:nvSpPr>
        <p:spPr>
          <a:xfrm>
            <a:off x="2827718" y="1047324"/>
            <a:ext cx="34893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ESC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front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of MIRA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ANL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8" name="object 14"/>
          <p:cNvSpPr/>
          <p:nvPr/>
        </p:nvSpPr>
        <p:spPr>
          <a:xfrm>
            <a:off x="0" y="4392367"/>
            <a:ext cx="9144000" cy="555625"/>
          </a:xfrm>
          <a:custGeom>
            <a:avLst/>
            <a:gdLst/>
            <a:ahLst/>
            <a:cxnLst/>
            <a:rect l="l" t="t" r="r" b="b"/>
            <a:pathLst>
              <a:path w="9144000" h="555625">
                <a:moveTo>
                  <a:pt x="0" y="555325"/>
                </a:moveTo>
                <a:lnTo>
                  <a:pt x="9144000" y="555325"/>
                </a:lnTo>
                <a:lnTo>
                  <a:pt x="9144000" y="0"/>
                </a:lnTo>
                <a:lnTo>
                  <a:pt x="0" y="0"/>
                </a:lnTo>
                <a:lnTo>
                  <a:pt x="0" y="555325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6"/>
          <p:cNvSpPr txBox="1"/>
          <p:nvPr/>
        </p:nvSpPr>
        <p:spPr>
          <a:xfrm>
            <a:off x="1546796" y="4487976"/>
            <a:ext cx="59931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ANL,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BNL, FNAL, INFN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Trieste,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JLab,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SLAC,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William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2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Mary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65928" y="5388957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b="1" spc="-5" dirty="0">
                <a:solidFill>
                  <a:srgbClr val="C00000"/>
                </a:solidFill>
                <a:latin typeface="Arial"/>
                <a:cs typeface="Arial"/>
              </a:rPr>
              <a:t>ESC </a:t>
            </a:r>
            <a:r>
              <a:rPr lang="en-US" spc="-5" dirty="0">
                <a:latin typeface="Arial"/>
                <a:cs typeface="Arial"/>
              </a:rPr>
              <a:t>initiative from 16 scientists from </a:t>
            </a:r>
            <a:r>
              <a:rPr lang="en-US" dirty="0">
                <a:latin typeface="Arial"/>
                <a:cs typeface="Arial"/>
              </a:rPr>
              <a:t>7 </a:t>
            </a:r>
            <a:r>
              <a:rPr lang="en-US" spc="-5" dirty="0" smtClean="0">
                <a:latin typeface="Arial"/>
                <a:cs typeface="Arial"/>
              </a:rPr>
              <a:t>institutions</a:t>
            </a:r>
            <a:endParaRPr lang="en-US" sz="225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008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27674" y="-76200"/>
            <a:ext cx="354255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Global Objectives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object 6"/>
          <p:cNvSpPr txBox="1"/>
          <p:nvPr/>
        </p:nvSpPr>
        <p:spPr>
          <a:xfrm>
            <a:off x="1086029" y="3481925"/>
            <a:ext cx="6972300" cy="1402715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71755" rIns="0" bIns="0" rtlCol="0">
            <a:spAutoFit/>
          </a:bodyPr>
          <a:lstStyle/>
          <a:p>
            <a:pPr marL="95885">
              <a:lnSpc>
                <a:spcPts val="2145"/>
              </a:lnSpc>
              <a:spcBef>
                <a:spcPts val="565"/>
              </a:spcBef>
            </a:pPr>
            <a:r>
              <a:rPr sz="1800" b="1" spc="-5" dirty="0">
                <a:solidFill>
                  <a:srgbClr val="CC0000"/>
                </a:solidFill>
                <a:latin typeface="Arial"/>
                <a:cs typeface="Arial"/>
              </a:rPr>
              <a:t>Organizational efforts with an emphasis </a:t>
            </a:r>
            <a:r>
              <a:rPr sz="1800" b="1" dirty="0">
                <a:solidFill>
                  <a:srgbClr val="CC0000"/>
                </a:solidFill>
                <a:latin typeface="Arial"/>
                <a:cs typeface="Arial"/>
              </a:rPr>
              <a:t>on</a:t>
            </a:r>
            <a:r>
              <a:rPr sz="1800" b="1" spc="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C0000"/>
                </a:solidFill>
                <a:latin typeface="Arial"/>
                <a:cs typeface="Arial"/>
              </a:rPr>
              <a:t>communication</a:t>
            </a:r>
            <a:endParaRPr sz="1800" dirty="0">
              <a:latin typeface="Arial"/>
              <a:cs typeface="Arial"/>
            </a:endParaRPr>
          </a:p>
          <a:p>
            <a:pPr marL="381635" indent="-285750">
              <a:lnSpc>
                <a:spcPts val="1905"/>
              </a:lnSpc>
              <a:buChar char="•"/>
              <a:tabLst>
                <a:tab pos="381635" algn="l"/>
                <a:tab pos="382270" algn="l"/>
              </a:tabLst>
            </a:pPr>
            <a:r>
              <a:rPr sz="1600" spc="-10" dirty="0">
                <a:latin typeface="Arial"/>
                <a:cs typeface="Arial"/>
              </a:rPr>
              <a:t>build </a:t>
            </a:r>
            <a:r>
              <a:rPr sz="1600" spc="-5" dirty="0">
                <a:latin typeface="Arial"/>
                <a:cs typeface="Arial"/>
              </a:rPr>
              <a:t>an active working group and foster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collaboration</a:t>
            </a:r>
            <a:endParaRPr sz="1600" dirty="0">
              <a:latin typeface="Arial"/>
              <a:cs typeface="Arial"/>
            </a:endParaRPr>
          </a:p>
          <a:p>
            <a:pPr marL="381635" indent="-285750">
              <a:lnSpc>
                <a:spcPct val="100000"/>
              </a:lnSpc>
              <a:spcBef>
                <a:spcPts val="15"/>
              </a:spcBef>
              <a:buChar char="•"/>
              <a:tabLst>
                <a:tab pos="381635" algn="l"/>
                <a:tab pos="382270" algn="l"/>
              </a:tabLst>
            </a:pPr>
            <a:r>
              <a:rPr sz="1600" spc="-5" dirty="0">
                <a:latin typeface="Arial"/>
                <a:cs typeface="Arial"/>
              </a:rPr>
              <a:t>documentation about </a:t>
            </a:r>
            <a:r>
              <a:rPr sz="1600" spc="-10" dirty="0">
                <a:latin typeface="Arial"/>
                <a:cs typeface="Arial"/>
              </a:rPr>
              <a:t>available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software</a:t>
            </a:r>
            <a:endParaRPr sz="1600" dirty="0">
              <a:latin typeface="Arial"/>
              <a:cs typeface="Arial"/>
            </a:endParaRPr>
          </a:p>
          <a:p>
            <a:pPr marL="381635" indent="-285750">
              <a:lnSpc>
                <a:spcPts val="1910"/>
              </a:lnSpc>
              <a:spcBef>
                <a:spcPts val="15"/>
              </a:spcBef>
              <a:buChar char="•"/>
              <a:tabLst>
                <a:tab pos="381635" algn="l"/>
                <a:tab pos="382270" algn="l"/>
              </a:tabLst>
            </a:pPr>
            <a:r>
              <a:rPr sz="1600" spc="-5" dirty="0">
                <a:latin typeface="Arial"/>
                <a:cs typeface="Arial"/>
              </a:rPr>
              <a:t>maintaining </a:t>
            </a:r>
            <a:r>
              <a:rPr sz="1600" dirty="0">
                <a:latin typeface="Arial"/>
                <a:cs typeface="Arial"/>
              </a:rPr>
              <a:t>a </a:t>
            </a:r>
            <a:r>
              <a:rPr sz="1600" spc="-5" dirty="0">
                <a:latin typeface="Arial"/>
                <a:cs typeface="Arial"/>
              </a:rPr>
              <a:t>software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repository</a:t>
            </a:r>
            <a:endParaRPr sz="1600" dirty="0">
              <a:latin typeface="Arial"/>
              <a:cs typeface="Arial"/>
            </a:endParaRPr>
          </a:p>
          <a:p>
            <a:pPr marL="381635" indent="-285750">
              <a:lnSpc>
                <a:spcPts val="1910"/>
              </a:lnSpc>
              <a:buChar char="•"/>
              <a:tabLst>
                <a:tab pos="381635" algn="l"/>
                <a:tab pos="382270" algn="l"/>
              </a:tabLst>
            </a:pPr>
            <a:r>
              <a:rPr sz="1600" spc="-5" dirty="0">
                <a:latin typeface="Arial"/>
                <a:cs typeface="Arial"/>
              </a:rPr>
              <a:t>workshop organization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2" name="object 9"/>
          <p:cNvSpPr txBox="1"/>
          <p:nvPr/>
        </p:nvSpPr>
        <p:spPr>
          <a:xfrm>
            <a:off x="1086029" y="2163045"/>
            <a:ext cx="6972300" cy="1238250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111760" rIns="0" bIns="0" rtlCol="0">
            <a:spAutoFit/>
          </a:bodyPr>
          <a:lstStyle/>
          <a:p>
            <a:pPr marL="95885">
              <a:lnSpc>
                <a:spcPts val="2145"/>
              </a:lnSpc>
              <a:spcBef>
                <a:spcPts val="880"/>
              </a:spcBef>
            </a:pPr>
            <a:r>
              <a:rPr sz="1800" b="1" spc="-5" dirty="0">
                <a:solidFill>
                  <a:srgbClr val="CC0000"/>
                </a:solidFill>
                <a:latin typeface="Arial"/>
                <a:cs typeface="Arial"/>
              </a:rPr>
              <a:t>Planning </a:t>
            </a:r>
            <a:r>
              <a:rPr sz="1800" b="1" dirty="0">
                <a:solidFill>
                  <a:srgbClr val="CC0000"/>
                </a:solidFill>
                <a:latin typeface="Arial"/>
                <a:cs typeface="Arial"/>
              </a:rPr>
              <a:t>for the </a:t>
            </a:r>
            <a:r>
              <a:rPr sz="1800" b="1" spc="-5" dirty="0">
                <a:solidFill>
                  <a:srgbClr val="CC0000"/>
                </a:solidFill>
                <a:latin typeface="Arial"/>
                <a:cs typeface="Arial"/>
              </a:rPr>
              <a:t>future with future</a:t>
            </a:r>
            <a:r>
              <a:rPr sz="1800" b="1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C0000"/>
                </a:solidFill>
                <a:latin typeface="Arial"/>
                <a:cs typeface="Arial"/>
              </a:rPr>
              <a:t>compatibility</a:t>
            </a:r>
            <a:endParaRPr sz="1800">
              <a:latin typeface="Arial"/>
              <a:cs typeface="Arial"/>
            </a:endParaRPr>
          </a:p>
          <a:p>
            <a:pPr marL="381635" indent="-285750">
              <a:lnSpc>
                <a:spcPts val="1905"/>
              </a:lnSpc>
              <a:buChar char="•"/>
              <a:tabLst>
                <a:tab pos="381635" algn="l"/>
                <a:tab pos="382270" algn="l"/>
              </a:tabLst>
            </a:pPr>
            <a:r>
              <a:rPr sz="1600" spc="-5" dirty="0">
                <a:latin typeface="Arial"/>
                <a:cs typeface="Arial"/>
              </a:rPr>
              <a:t>workshop </a:t>
            </a:r>
            <a:r>
              <a:rPr sz="1600" dirty="0">
                <a:latin typeface="Arial"/>
                <a:cs typeface="Arial"/>
              </a:rPr>
              <a:t>to </a:t>
            </a:r>
            <a:r>
              <a:rPr sz="1600" spc="-5" dirty="0">
                <a:latin typeface="Arial"/>
                <a:cs typeface="Arial"/>
              </a:rPr>
              <a:t>discuss new scientific computing developments and</a:t>
            </a:r>
            <a:r>
              <a:rPr sz="1600" spc="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trends</a:t>
            </a:r>
            <a:endParaRPr sz="1600">
              <a:latin typeface="Arial"/>
              <a:cs typeface="Arial"/>
            </a:endParaRPr>
          </a:p>
          <a:p>
            <a:pPr marL="381635" indent="-285750">
              <a:lnSpc>
                <a:spcPct val="100000"/>
              </a:lnSpc>
              <a:spcBef>
                <a:spcPts val="10"/>
              </a:spcBef>
              <a:buChar char="•"/>
              <a:tabLst>
                <a:tab pos="381635" algn="l"/>
                <a:tab pos="382270" algn="l"/>
              </a:tabLst>
            </a:pPr>
            <a:r>
              <a:rPr sz="1600" spc="-5" dirty="0">
                <a:latin typeface="Arial"/>
                <a:cs typeface="Arial"/>
              </a:rPr>
              <a:t>incorporating new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standards</a:t>
            </a:r>
            <a:endParaRPr sz="1600">
              <a:latin typeface="Arial"/>
              <a:cs typeface="Arial"/>
            </a:endParaRPr>
          </a:p>
          <a:p>
            <a:pPr marL="381635" indent="-285750">
              <a:lnSpc>
                <a:spcPct val="100000"/>
              </a:lnSpc>
              <a:spcBef>
                <a:spcPts val="15"/>
              </a:spcBef>
              <a:buChar char="•"/>
              <a:tabLst>
                <a:tab pos="381635" algn="l"/>
                <a:tab pos="382270" algn="l"/>
              </a:tabLst>
            </a:pPr>
            <a:r>
              <a:rPr sz="1600" spc="-5" dirty="0">
                <a:latin typeface="Arial"/>
                <a:cs typeface="Arial"/>
              </a:rPr>
              <a:t>validating our tools on new computing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infrastructure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object 12"/>
          <p:cNvSpPr txBox="1"/>
          <p:nvPr/>
        </p:nvSpPr>
        <p:spPr>
          <a:xfrm>
            <a:off x="1086029" y="838592"/>
            <a:ext cx="6972300" cy="1238250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111760" rIns="0" bIns="0" rtlCol="0">
            <a:spAutoFit/>
          </a:bodyPr>
          <a:lstStyle/>
          <a:p>
            <a:pPr marL="95885">
              <a:lnSpc>
                <a:spcPts val="2145"/>
              </a:lnSpc>
              <a:spcBef>
                <a:spcPts val="880"/>
              </a:spcBef>
            </a:pPr>
            <a:r>
              <a:rPr sz="1800" b="1" spc="-5" dirty="0">
                <a:solidFill>
                  <a:srgbClr val="CC0000"/>
                </a:solidFill>
                <a:latin typeface="Arial"/>
                <a:cs typeface="Arial"/>
              </a:rPr>
              <a:t>Interfaces and</a:t>
            </a:r>
            <a:r>
              <a:rPr sz="1800" b="1" spc="-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C0000"/>
                </a:solidFill>
                <a:latin typeface="Arial"/>
                <a:cs typeface="Arial"/>
              </a:rPr>
              <a:t>integration</a:t>
            </a:r>
            <a:endParaRPr sz="1800" dirty="0">
              <a:latin typeface="Arial"/>
              <a:cs typeface="Arial"/>
            </a:endParaRPr>
          </a:p>
          <a:p>
            <a:pPr marL="381635" indent="-285750">
              <a:lnSpc>
                <a:spcPts val="1905"/>
              </a:lnSpc>
              <a:buChar char="•"/>
              <a:tabLst>
                <a:tab pos="381635" algn="l"/>
                <a:tab pos="382270" algn="l"/>
              </a:tabLst>
            </a:pPr>
            <a:r>
              <a:rPr sz="1600" spc="-5" dirty="0">
                <a:latin typeface="Arial"/>
                <a:cs typeface="Arial"/>
              </a:rPr>
              <a:t>connect existing frameworks </a:t>
            </a:r>
            <a:r>
              <a:rPr sz="1600" dirty="0">
                <a:latin typeface="Arial"/>
                <a:cs typeface="Arial"/>
              </a:rPr>
              <a:t>/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toolkits</a:t>
            </a:r>
            <a:endParaRPr sz="1600" dirty="0">
              <a:latin typeface="Arial"/>
              <a:cs typeface="Arial"/>
            </a:endParaRPr>
          </a:p>
          <a:p>
            <a:pPr marL="381635" indent="-285750">
              <a:lnSpc>
                <a:spcPct val="100000"/>
              </a:lnSpc>
              <a:spcBef>
                <a:spcPts val="10"/>
              </a:spcBef>
              <a:buChar char="•"/>
              <a:tabLst>
                <a:tab pos="381635" algn="l"/>
                <a:tab pos="382270" algn="l"/>
              </a:tabLst>
            </a:pPr>
            <a:r>
              <a:rPr sz="1600" spc="-5" dirty="0">
                <a:latin typeface="Arial"/>
                <a:cs typeface="Arial"/>
              </a:rPr>
              <a:t>identify the key pieces for </a:t>
            </a:r>
            <a:r>
              <a:rPr sz="1600" dirty="0">
                <a:latin typeface="Arial"/>
                <a:cs typeface="Arial"/>
              </a:rPr>
              <a:t>a </a:t>
            </a:r>
            <a:r>
              <a:rPr sz="1600" spc="-5" dirty="0">
                <a:latin typeface="Arial"/>
                <a:cs typeface="Arial"/>
              </a:rPr>
              <a:t>future EIC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toolkit</a:t>
            </a:r>
            <a:endParaRPr sz="1600" dirty="0">
              <a:latin typeface="Arial"/>
              <a:cs typeface="Arial"/>
            </a:endParaRPr>
          </a:p>
          <a:p>
            <a:pPr marL="381635" indent="-285750">
              <a:lnSpc>
                <a:spcPct val="100000"/>
              </a:lnSpc>
              <a:spcBef>
                <a:spcPts val="15"/>
              </a:spcBef>
              <a:buChar char="•"/>
              <a:tabLst>
                <a:tab pos="381635" algn="l"/>
                <a:tab pos="382270" algn="l"/>
              </a:tabLst>
            </a:pPr>
            <a:r>
              <a:rPr sz="1600" spc="-5" dirty="0">
                <a:latin typeface="Arial"/>
                <a:cs typeface="Arial"/>
              </a:rPr>
              <a:t>collaborate with other R&amp;D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consortia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86030" y="4994659"/>
            <a:ext cx="728442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1400" b="1" spc="-5" dirty="0">
                <a:solidFill>
                  <a:srgbClr val="C00000"/>
                </a:solidFill>
                <a:latin typeface="Arial"/>
                <a:cs typeface="Arial"/>
              </a:rPr>
              <a:t>Current focus</a:t>
            </a:r>
            <a:endParaRPr lang="en-US" sz="140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204"/>
              </a:spcBef>
              <a:buChar char="•"/>
              <a:tabLst>
                <a:tab pos="755015" algn="l"/>
                <a:tab pos="755650" algn="l"/>
              </a:tabLst>
            </a:pPr>
            <a:r>
              <a:rPr lang="en-US" sz="1400" spc="-5" dirty="0">
                <a:latin typeface="Arial"/>
                <a:cs typeface="Arial"/>
              </a:rPr>
              <a:t>MCEG and self-descriptive </a:t>
            </a:r>
            <a:r>
              <a:rPr lang="en-US" sz="1400" dirty="0">
                <a:latin typeface="Arial"/>
                <a:cs typeface="Arial"/>
              </a:rPr>
              <a:t>MC </a:t>
            </a:r>
            <a:r>
              <a:rPr lang="en-US" sz="1400" spc="-5" dirty="0">
                <a:latin typeface="Arial"/>
                <a:cs typeface="Arial"/>
              </a:rPr>
              <a:t>file format (</a:t>
            </a:r>
            <a:r>
              <a:rPr lang="en-US" sz="1400" spc="-5" dirty="0" err="1">
                <a:latin typeface="Arial"/>
                <a:cs typeface="Arial"/>
              </a:rPr>
              <a:t>EicMC</a:t>
            </a:r>
            <a:r>
              <a:rPr lang="en-US" sz="1400" spc="-5" dirty="0">
                <a:latin typeface="Arial"/>
                <a:cs typeface="Arial"/>
              </a:rPr>
              <a:t>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HDF5)</a:t>
            </a:r>
            <a:endParaRPr lang="en-US" sz="140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210"/>
              </a:spcBef>
              <a:buChar char="•"/>
              <a:tabLst>
                <a:tab pos="755015" algn="l"/>
                <a:tab pos="755650" algn="l"/>
              </a:tabLst>
            </a:pPr>
            <a:r>
              <a:rPr lang="en-US" sz="1400" spc="-5" dirty="0">
                <a:latin typeface="Arial"/>
                <a:cs typeface="Arial"/>
              </a:rPr>
              <a:t>Geant4</a:t>
            </a:r>
            <a:r>
              <a:rPr lang="en-US" sz="1400" spc="-10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validation</a:t>
            </a:r>
            <a:endParaRPr lang="en-US" sz="1400" dirty="0">
              <a:latin typeface="Arial"/>
              <a:cs typeface="Arial"/>
            </a:endParaRPr>
          </a:p>
          <a:p>
            <a:pPr marL="755650" marR="5080" lvl="1" indent="-285750">
              <a:lnSpc>
                <a:spcPts val="1930"/>
              </a:lnSpc>
              <a:spcBef>
                <a:spcPts val="495"/>
              </a:spcBef>
              <a:buChar char="•"/>
              <a:tabLst>
                <a:tab pos="755015" algn="l"/>
                <a:tab pos="755650" algn="l"/>
              </a:tabLst>
            </a:pPr>
            <a:r>
              <a:rPr lang="en-US" sz="1400" spc="-5" dirty="0">
                <a:latin typeface="Arial"/>
                <a:cs typeface="Arial"/>
              </a:rPr>
              <a:t>Interoperability: unified tracking with universal geometry and detector  interface</a:t>
            </a:r>
            <a:endParaRPr lang="en-US" sz="140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185"/>
              </a:spcBef>
              <a:buChar char="•"/>
              <a:tabLst>
                <a:tab pos="755015" algn="l"/>
                <a:tab pos="755650" algn="l"/>
              </a:tabLst>
            </a:pPr>
            <a:r>
              <a:rPr lang="en-US" sz="1400" spc="-5" dirty="0">
                <a:latin typeface="Arial"/>
                <a:cs typeface="Arial"/>
              </a:rPr>
              <a:t>start HPC and </a:t>
            </a:r>
            <a:r>
              <a:rPr lang="en-US" sz="1400" dirty="0">
                <a:latin typeface="Arial"/>
                <a:cs typeface="Arial"/>
              </a:rPr>
              <a:t>(D)NN </a:t>
            </a:r>
            <a:r>
              <a:rPr lang="en-US" sz="1400" spc="-5" dirty="0">
                <a:latin typeface="Arial"/>
                <a:cs typeface="Arial"/>
              </a:rPr>
              <a:t>initiatives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3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7"/>
          <p:cNvSpPr txBox="1"/>
          <p:nvPr/>
        </p:nvSpPr>
        <p:spPr>
          <a:xfrm>
            <a:off x="225973" y="1888608"/>
            <a:ext cx="4225290" cy="2357755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46355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365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Use case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1 </a:t>
            </a:r>
            <a:r>
              <a:rPr sz="1800" spc="-5" dirty="0">
                <a:latin typeface="Arial"/>
                <a:cs typeface="Arial"/>
              </a:rPr>
              <a:t>Physics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studies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95885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Requirements</a:t>
            </a:r>
            <a:endParaRPr sz="1600" dirty="0">
              <a:latin typeface="Arial"/>
              <a:cs typeface="Arial"/>
            </a:endParaRPr>
          </a:p>
          <a:p>
            <a:pPr marL="381635" indent="-285750">
              <a:lnSpc>
                <a:spcPct val="100000"/>
              </a:lnSpc>
              <a:spcBef>
                <a:spcPts val="10"/>
              </a:spcBef>
              <a:buChar char="•"/>
              <a:tabLst>
                <a:tab pos="381635" algn="l"/>
                <a:tab pos="382270" algn="l"/>
              </a:tabLst>
            </a:pPr>
            <a:r>
              <a:rPr sz="1600" spc="-5" dirty="0">
                <a:latin typeface="Arial"/>
                <a:cs typeface="Arial"/>
              </a:rPr>
              <a:t>interface </a:t>
            </a:r>
            <a:r>
              <a:rPr sz="1600" dirty="0">
                <a:latin typeface="Arial"/>
                <a:cs typeface="Arial"/>
              </a:rPr>
              <a:t>to </a:t>
            </a:r>
            <a:r>
              <a:rPr sz="1600" spc="-5" dirty="0">
                <a:latin typeface="Arial"/>
                <a:cs typeface="Arial"/>
              </a:rPr>
              <a:t>MCEG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1650" dirty="0">
              <a:latin typeface="Times New Roman"/>
              <a:cs typeface="Times New Roman"/>
            </a:endParaRPr>
          </a:p>
          <a:p>
            <a:pPr marL="381635" indent="-285750">
              <a:lnSpc>
                <a:spcPct val="100000"/>
              </a:lnSpc>
              <a:buChar char="•"/>
              <a:tabLst>
                <a:tab pos="381635" algn="l"/>
                <a:tab pos="382270" algn="l"/>
              </a:tabLst>
            </a:pPr>
            <a:r>
              <a:rPr sz="1600" spc="-5" dirty="0">
                <a:latin typeface="Arial"/>
                <a:cs typeface="Arial"/>
              </a:rPr>
              <a:t>open access </a:t>
            </a:r>
            <a:r>
              <a:rPr sz="1600" dirty="0">
                <a:latin typeface="Arial"/>
                <a:cs typeface="Arial"/>
              </a:rPr>
              <a:t>to </a:t>
            </a:r>
            <a:r>
              <a:rPr sz="1600" spc="-5" dirty="0">
                <a:latin typeface="Arial"/>
                <a:cs typeface="Arial"/>
              </a:rPr>
              <a:t>accelerator</a:t>
            </a:r>
            <a:r>
              <a:rPr sz="1600" spc="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specifications</a:t>
            </a:r>
            <a:endParaRPr sz="1600" dirty="0">
              <a:latin typeface="Arial"/>
              <a:cs typeface="Arial"/>
            </a:endParaRPr>
          </a:p>
          <a:p>
            <a:pPr marL="381635" marR="88265" indent="-285750">
              <a:lnSpc>
                <a:spcPts val="1900"/>
              </a:lnSpc>
              <a:spcBef>
                <a:spcPts val="90"/>
              </a:spcBef>
              <a:buChar char="•"/>
              <a:tabLst>
                <a:tab pos="381635" algn="l"/>
                <a:tab pos="382270" algn="l"/>
              </a:tabLst>
            </a:pPr>
            <a:r>
              <a:rPr sz="1600" spc="-5" dirty="0">
                <a:latin typeface="Arial"/>
                <a:cs typeface="Arial"/>
              </a:rPr>
              <a:t>open access </a:t>
            </a:r>
            <a:r>
              <a:rPr sz="1600" dirty="0">
                <a:latin typeface="Arial"/>
                <a:cs typeface="Arial"/>
              </a:rPr>
              <a:t>to </a:t>
            </a:r>
            <a:r>
              <a:rPr sz="1600" spc="-5" dirty="0">
                <a:latin typeface="Arial"/>
                <a:cs typeface="Arial"/>
              </a:rPr>
              <a:t>detector information and  simulation</a:t>
            </a:r>
            <a:endParaRPr sz="1600" dirty="0">
              <a:latin typeface="Arial"/>
              <a:cs typeface="Arial"/>
            </a:endParaRPr>
          </a:p>
          <a:p>
            <a:pPr marL="381635" indent="-285750">
              <a:lnSpc>
                <a:spcPts val="1875"/>
              </a:lnSpc>
              <a:buChar char="•"/>
              <a:tabLst>
                <a:tab pos="381635" algn="l"/>
                <a:tab pos="382270" algn="l"/>
              </a:tabLst>
            </a:pPr>
            <a:r>
              <a:rPr sz="1600" spc="-5" dirty="0">
                <a:latin typeface="Arial"/>
                <a:cs typeface="Arial"/>
              </a:rPr>
              <a:t>documentation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495565" y="-76200"/>
            <a:ext cx="60067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User Requirements &amp; Strategy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225973" y="2400567"/>
            <a:ext cx="4225290" cy="2357755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46355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365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Use case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2 </a:t>
            </a:r>
            <a:r>
              <a:rPr sz="1800" spc="-5" dirty="0">
                <a:latin typeface="Arial"/>
                <a:cs typeface="Arial"/>
              </a:rPr>
              <a:t>Detector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studies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95885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Requirements</a:t>
            </a:r>
            <a:endParaRPr sz="1600" dirty="0">
              <a:latin typeface="Arial"/>
              <a:cs typeface="Arial"/>
            </a:endParaRPr>
          </a:p>
          <a:p>
            <a:pPr marL="381635" marR="89535" indent="-285750">
              <a:lnSpc>
                <a:spcPts val="1900"/>
              </a:lnSpc>
              <a:spcBef>
                <a:spcPts val="90"/>
              </a:spcBef>
              <a:buChar char="•"/>
              <a:tabLst>
                <a:tab pos="381635" algn="l"/>
                <a:tab pos="382270" algn="l"/>
              </a:tabLst>
            </a:pPr>
            <a:r>
              <a:rPr sz="1600" spc="-5" dirty="0">
                <a:latin typeface="Arial"/>
                <a:cs typeface="Arial"/>
              </a:rPr>
              <a:t>open access </a:t>
            </a:r>
            <a:r>
              <a:rPr sz="1600" dirty="0">
                <a:latin typeface="Arial"/>
                <a:cs typeface="Arial"/>
              </a:rPr>
              <a:t>to </a:t>
            </a:r>
            <a:r>
              <a:rPr sz="1600" spc="-5" dirty="0">
                <a:latin typeface="Arial"/>
                <a:cs typeface="Arial"/>
              </a:rPr>
              <a:t>physics simulations or  interface </a:t>
            </a:r>
            <a:r>
              <a:rPr sz="1600" dirty="0">
                <a:latin typeface="Arial"/>
                <a:cs typeface="Arial"/>
              </a:rPr>
              <a:t>to </a:t>
            </a:r>
            <a:r>
              <a:rPr sz="1600" spc="-5" dirty="0">
                <a:latin typeface="Arial"/>
                <a:cs typeface="Arial"/>
              </a:rPr>
              <a:t>MCEG</a:t>
            </a:r>
            <a:endParaRPr sz="1600" dirty="0">
              <a:latin typeface="Arial"/>
              <a:cs typeface="Arial"/>
            </a:endParaRPr>
          </a:p>
          <a:p>
            <a:pPr marL="381635" indent="-285750">
              <a:lnSpc>
                <a:spcPts val="1875"/>
              </a:lnSpc>
              <a:buChar char="•"/>
              <a:tabLst>
                <a:tab pos="381635" algn="l"/>
                <a:tab pos="382270" algn="l"/>
              </a:tabLst>
            </a:pPr>
            <a:r>
              <a:rPr sz="1600" spc="-5" dirty="0">
                <a:latin typeface="Arial"/>
                <a:cs typeface="Arial"/>
              </a:rPr>
              <a:t>open access </a:t>
            </a:r>
            <a:r>
              <a:rPr sz="1600" dirty="0">
                <a:latin typeface="Arial"/>
                <a:cs typeface="Arial"/>
              </a:rPr>
              <a:t>to </a:t>
            </a:r>
            <a:r>
              <a:rPr sz="1600" spc="-5" dirty="0">
                <a:latin typeface="Arial"/>
                <a:cs typeface="Arial"/>
              </a:rPr>
              <a:t>accelerator</a:t>
            </a:r>
            <a:r>
              <a:rPr sz="1600" spc="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specifications</a:t>
            </a:r>
            <a:endParaRPr sz="1600" dirty="0">
              <a:latin typeface="Arial"/>
              <a:cs typeface="Arial"/>
            </a:endParaRPr>
          </a:p>
          <a:p>
            <a:pPr marL="381635" marR="88265" indent="-285750">
              <a:lnSpc>
                <a:spcPts val="1900"/>
              </a:lnSpc>
              <a:spcBef>
                <a:spcPts val="95"/>
              </a:spcBef>
              <a:buChar char="•"/>
              <a:tabLst>
                <a:tab pos="381635" algn="l"/>
                <a:tab pos="382270" algn="l"/>
              </a:tabLst>
            </a:pPr>
            <a:r>
              <a:rPr sz="1600" spc="-5" dirty="0">
                <a:latin typeface="Arial"/>
                <a:cs typeface="Arial"/>
              </a:rPr>
              <a:t>open access </a:t>
            </a:r>
            <a:r>
              <a:rPr sz="1600" dirty="0">
                <a:latin typeface="Arial"/>
                <a:cs typeface="Arial"/>
              </a:rPr>
              <a:t>to </a:t>
            </a:r>
            <a:r>
              <a:rPr sz="1600" spc="-5" dirty="0">
                <a:latin typeface="Arial"/>
                <a:cs typeface="Arial"/>
              </a:rPr>
              <a:t>detector information and  simulation</a:t>
            </a:r>
            <a:endParaRPr sz="1600" dirty="0">
              <a:latin typeface="Arial"/>
              <a:cs typeface="Arial"/>
            </a:endParaRPr>
          </a:p>
          <a:p>
            <a:pPr marL="381635" indent="-285750">
              <a:lnSpc>
                <a:spcPts val="1875"/>
              </a:lnSpc>
              <a:buChar char="•"/>
              <a:tabLst>
                <a:tab pos="381635" algn="l"/>
                <a:tab pos="382270" algn="l"/>
              </a:tabLst>
            </a:pPr>
            <a:r>
              <a:rPr sz="1600" spc="-5" dirty="0">
                <a:latin typeface="Arial"/>
                <a:cs typeface="Arial"/>
              </a:rPr>
              <a:t>documentation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4804925" y="1763419"/>
            <a:ext cx="4042898" cy="4562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8"/>
          <p:cNvSpPr txBox="1"/>
          <p:nvPr/>
        </p:nvSpPr>
        <p:spPr>
          <a:xfrm>
            <a:off x="4984187" y="767198"/>
            <a:ext cx="3530151" cy="8369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45"/>
              </a:lnSpc>
              <a:spcBef>
                <a:spcPts val="100"/>
              </a:spcBef>
            </a:pPr>
            <a:r>
              <a:rPr sz="1600" b="1" spc="-5" dirty="0">
                <a:latin typeface="Calibri"/>
                <a:cs typeface="Calibri"/>
              </a:rPr>
              <a:t>EIC </a:t>
            </a:r>
            <a:r>
              <a:rPr sz="1600" b="1" spc="-10" dirty="0">
                <a:latin typeface="Calibri"/>
                <a:cs typeface="Calibri"/>
              </a:rPr>
              <a:t>MCEG</a:t>
            </a:r>
            <a:r>
              <a:rPr sz="1600" b="1" spc="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initiative</a:t>
            </a:r>
            <a:endParaRPr sz="1600" dirty="0">
              <a:latin typeface="Calibri"/>
              <a:cs typeface="Calibri"/>
            </a:endParaRPr>
          </a:p>
          <a:p>
            <a:pPr marL="298450" marR="5080" indent="-285750">
              <a:lnSpc>
                <a:spcPts val="2170"/>
              </a:lnSpc>
              <a:spcBef>
                <a:spcPts val="5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600" spc="-15" dirty="0" smtClean="0">
                <a:latin typeface="Calibri"/>
                <a:cs typeface="Calibri"/>
              </a:rPr>
              <a:t>strong </a:t>
            </a:r>
            <a:r>
              <a:rPr sz="1600" spc="-10" dirty="0">
                <a:latin typeface="Calibri"/>
                <a:cs typeface="Calibri"/>
              </a:rPr>
              <a:t>interplay  </a:t>
            </a:r>
            <a:r>
              <a:rPr sz="1600" spc="-10" dirty="0" smtClean="0">
                <a:latin typeface="Calibri"/>
                <a:cs typeface="Calibri"/>
              </a:rPr>
              <a:t>experiment</a:t>
            </a:r>
            <a:r>
              <a:rPr sz="1600" spc="-5" dirty="0" smtClean="0">
                <a:latin typeface="Calibri"/>
                <a:cs typeface="Calibri"/>
              </a:rPr>
              <a:t>–</a:t>
            </a:r>
            <a:r>
              <a:rPr sz="1600" spc="-5" dirty="0">
                <a:latin typeface="Calibri"/>
                <a:cs typeface="Calibri"/>
              </a:rPr>
              <a:t>theory</a:t>
            </a:r>
            <a:endParaRPr sz="1600" dirty="0">
              <a:latin typeface="Calibri"/>
              <a:cs typeface="Calibri"/>
            </a:endParaRPr>
          </a:p>
          <a:p>
            <a:pPr marL="298450" indent="-285750">
              <a:lnSpc>
                <a:spcPts val="2090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600" spc="-5" dirty="0">
                <a:latin typeface="Calibri"/>
                <a:cs typeface="Calibri"/>
              </a:rPr>
              <a:t>connect </a:t>
            </a:r>
            <a:r>
              <a:rPr sz="1600" spc="-10" dirty="0">
                <a:latin typeface="Calibri"/>
                <a:cs typeface="Calibri"/>
              </a:rPr>
              <a:t>MCEG </a:t>
            </a:r>
            <a:r>
              <a:rPr sz="1600" spc="-15" dirty="0">
                <a:latin typeface="Calibri"/>
                <a:cs typeface="Calibri"/>
              </a:rPr>
              <a:t>efforts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NP-HEP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5973" y="5066009"/>
            <a:ext cx="3277421" cy="65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eRHIC</a:t>
            </a:r>
            <a:r>
              <a:rPr lang="en-US" b="1" spc="-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– </a:t>
            </a:r>
            <a:r>
              <a:rPr lang="en-US" b="1" spc="-5" dirty="0" smtClean="0">
                <a:solidFill>
                  <a:srgbClr val="C00000"/>
                </a:solidFill>
                <a:latin typeface="Arial"/>
                <a:cs typeface="Arial"/>
              </a:rPr>
              <a:t>JLEIC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40" dirty="0" smtClean="0">
                <a:solidFill>
                  <a:srgbClr val="C00000"/>
                </a:solidFill>
                <a:latin typeface="Arial"/>
                <a:cs typeface="Arial"/>
              </a:rPr>
              <a:t>interplay and </a:t>
            </a:r>
            <a:r>
              <a:rPr lang="en-US" b="1" spc="-5" dirty="0" smtClean="0">
                <a:solidFill>
                  <a:srgbClr val="C00000"/>
                </a:solidFill>
                <a:latin typeface="Arial"/>
                <a:cs typeface="Arial"/>
              </a:rPr>
              <a:t>comparison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5895" y="1113880"/>
            <a:ext cx="4521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" dirty="0" smtClean="0">
                <a:solidFill>
                  <a:srgbClr val="C00000"/>
                </a:solidFill>
                <a:latin typeface="Arial"/>
                <a:cs typeface="Arial"/>
              </a:rPr>
              <a:t>Modern, flexible and comprehensive  </a:t>
            </a:r>
          </a:p>
        </p:txBody>
      </p:sp>
      <p:sp>
        <p:nvSpPr>
          <p:cNvPr id="21" name="object 5"/>
          <p:cNvSpPr txBox="1"/>
          <p:nvPr/>
        </p:nvSpPr>
        <p:spPr>
          <a:xfrm>
            <a:off x="6423973" y="5388480"/>
            <a:ext cx="2540635" cy="846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45"/>
              </a:lnSpc>
              <a:spcBef>
                <a:spcPts val="100"/>
              </a:spcBef>
            </a:pPr>
            <a:r>
              <a:rPr lang="en-US" sz="1600" b="1" spc="-15" dirty="0" smtClean="0">
                <a:solidFill>
                  <a:srgbClr val="FF0000"/>
                </a:solidFill>
                <a:latin typeface="Calibri"/>
                <a:cs typeface="Calibri"/>
              </a:rPr>
              <a:t>INFN Trieste contributing to</a:t>
            </a:r>
          </a:p>
          <a:p>
            <a:pPr marL="12700">
              <a:lnSpc>
                <a:spcPts val="2145"/>
              </a:lnSpc>
              <a:spcBef>
                <a:spcPts val="100"/>
              </a:spcBef>
            </a:pPr>
            <a:r>
              <a:rPr sz="1600" b="1" spc="-15" dirty="0" smtClean="0">
                <a:latin typeface="Calibri"/>
                <a:cs typeface="Calibri"/>
              </a:rPr>
              <a:t>radiative </a:t>
            </a:r>
            <a:r>
              <a:rPr sz="1600" b="1" spc="-10" dirty="0" smtClean="0">
                <a:latin typeface="Calibri"/>
                <a:cs typeface="Calibri"/>
              </a:rPr>
              <a:t>correction</a:t>
            </a:r>
            <a:r>
              <a:rPr sz="1600" b="1" spc="-25" dirty="0" smtClean="0">
                <a:latin typeface="Calibri"/>
                <a:cs typeface="Calibri"/>
              </a:rPr>
              <a:t> </a:t>
            </a:r>
            <a:r>
              <a:rPr sz="1600" b="1" spc="-10" dirty="0" smtClean="0">
                <a:latin typeface="Calibri"/>
                <a:cs typeface="Calibri"/>
              </a:rPr>
              <a:t>library</a:t>
            </a:r>
            <a:endParaRPr sz="1600" dirty="0" smtClean="0">
              <a:latin typeface="Calibri"/>
              <a:cs typeface="Calibri"/>
            </a:endParaRPr>
          </a:p>
          <a:p>
            <a:pPr marL="12700">
              <a:lnSpc>
                <a:spcPts val="2145"/>
              </a:lnSpc>
            </a:pPr>
            <a:r>
              <a:rPr sz="1600" spc="-5" dirty="0" smtClean="0">
                <a:latin typeface="Calibri"/>
                <a:cs typeface="Calibri"/>
              </a:rPr>
              <a:t>with </a:t>
            </a:r>
            <a:r>
              <a:rPr sz="1600" dirty="0" smtClean="0">
                <a:latin typeface="Calibri"/>
                <a:cs typeface="Calibri"/>
              </a:rPr>
              <a:t>H. </a:t>
            </a:r>
            <a:r>
              <a:rPr sz="1600" spc="-10" dirty="0" smtClean="0">
                <a:latin typeface="Calibri"/>
                <a:cs typeface="Calibri"/>
              </a:rPr>
              <a:t>Spiesberger</a:t>
            </a:r>
            <a:r>
              <a:rPr sz="1600" spc="-5" dirty="0" smtClean="0">
                <a:latin typeface="Calibri"/>
                <a:cs typeface="Calibri"/>
              </a:rPr>
              <a:t> (HERA)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2" name="object 7"/>
          <p:cNvSpPr txBox="1"/>
          <p:nvPr/>
        </p:nvSpPr>
        <p:spPr>
          <a:xfrm>
            <a:off x="7384278" y="2005864"/>
            <a:ext cx="1759722" cy="1084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45"/>
              </a:lnSpc>
              <a:spcBef>
                <a:spcPts val="100"/>
              </a:spcBef>
            </a:pPr>
            <a:r>
              <a:rPr sz="1600" b="1" spc="-10" dirty="0">
                <a:latin typeface="Calibri"/>
                <a:cs typeface="Calibri"/>
              </a:rPr>
              <a:t>ESC </a:t>
            </a:r>
            <a:r>
              <a:rPr sz="1600" b="1" dirty="0">
                <a:latin typeface="Calibri"/>
                <a:cs typeface="Calibri"/>
              </a:rPr>
              <a:t>MC </a:t>
            </a:r>
            <a:r>
              <a:rPr sz="1600" b="1" spc="-10" dirty="0">
                <a:latin typeface="Calibri"/>
                <a:cs typeface="Calibri"/>
              </a:rPr>
              <a:t>format</a:t>
            </a:r>
            <a:endParaRPr sz="1600" dirty="0">
              <a:latin typeface="Calibri"/>
              <a:cs typeface="Calibri"/>
            </a:endParaRPr>
          </a:p>
          <a:p>
            <a:pPr marL="298450" indent="-285750">
              <a:lnSpc>
                <a:spcPts val="2145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600" spc="-10" dirty="0">
                <a:latin typeface="Calibri"/>
                <a:cs typeface="Calibri"/>
              </a:rPr>
              <a:t>self-descriptive </a:t>
            </a:r>
            <a:endParaRPr lang="en-US" sz="1600" spc="-10" dirty="0" smtClean="0">
              <a:latin typeface="Calibri"/>
              <a:cs typeface="Calibri"/>
            </a:endParaRPr>
          </a:p>
          <a:p>
            <a:pPr marL="12700">
              <a:lnSpc>
                <a:spcPts val="2145"/>
              </a:lnSpc>
              <a:tabLst>
                <a:tab pos="297815" algn="l"/>
                <a:tab pos="298450" algn="l"/>
              </a:tabLst>
            </a:pP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10" dirty="0" smtClean="0">
                <a:latin typeface="Calibri"/>
                <a:cs typeface="Calibri"/>
              </a:rPr>
              <a:t>             </a:t>
            </a:r>
            <a:r>
              <a:rPr sz="1600" spc="-15" dirty="0" smtClean="0">
                <a:latin typeface="Calibri"/>
                <a:cs typeface="Calibri"/>
              </a:rPr>
              <a:t>data</a:t>
            </a:r>
            <a:r>
              <a:rPr sz="1600" spc="0" dirty="0" smtClean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format</a:t>
            </a:r>
            <a:endParaRPr sz="16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600" spc="-5" dirty="0">
                <a:latin typeface="Calibri"/>
                <a:cs typeface="Calibri"/>
              </a:rPr>
              <a:t>HPC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compatible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0818" y="5414817"/>
            <a:ext cx="1016000" cy="81972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7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/>
        </p:blipFill>
        <p:spPr>
          <a:xfrm>
            <a:off x="200970" y="684370"/>
            <a:ext cx="4320000" cy="3142800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3"/>
          <a:stretch/>
        </p:blipFill>
        <p:spPr>
          <a:xfrm>
            <a:off x="4561841" y="3606800"/>
            <a:ext cx="4531360" cy="2949121"/>
          </a:xfrm>
          <a:prstGeom prst="rect">
            <a:avLst/>
          </a:prstGeom>
          <a:ln>
            <a:noFill/>
          </a:ln>
        </p:spPr>
      </p:pic>
      <p:sp>
        <p:nvSpPr>
          <p:cNvPr id="11" name="TextShape 4"/>
          <p:cNvSpPr txBox="1"/>
          <p:nvPr/>
        </p:nvSpPr>
        <p:spPr>
          <a:xfrm>
            <a:off x="320474" y="4274808"/>
            <a:ext cx="4866870" cy="101855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en-IN" sz="1600" b="1" strike="noStrike" dirty="0">
                <a:solidFill>
                  <a:srgbClr val="000000"/>
                </a:solidFill>
                <a:latin typeface="Arial"/>
                <a:ea typeface="Arial"/>
              </a:rPr>
              <a:t>e-endcap</a:t>
            </a:r>
            <a:r>
              <a:rPr lang="en-IN" sz="1600" strike="noStrike" dirty="0">
                <a:solidFill>
                  <a:srgbClr val="000000"/>
                </a:solidFill>
                <a:latin typeface="Arial"/>
                <a:ea typeface="Arial"/>
              </a:rPr>
              <a:t>: </a:t>
            </a:r>
            <a:endParaRPr lang="en-IN" sz="1600" strike="noStrike" dirty="0" smtClean="0">
              <a:solidFill>
                <a:srgbClr val="000000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  <a:buSzPct val="45000"/>
            </a:pPr>
            <a:endParaRPr lang="en-IN" sz="800" strike="noStrike" dirty="0" smtClean="0">
              <a:solidFill>
                <a:srgbClr val="000000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  <a:buSzPct val="45000"/>
            </a:pPr>
            <a:r>
              <a:rPr lang="en-IN" sz="1600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IN" sz="1600" dirty="0" smtClean="0">
                <a:solidFill>
                  <a:srgbClr val="000000"/>
                </a:solidFill>
                <a:latin typeface="Arial"/>
                <a:ea typeface="Arial"/>
              </a:rPr>
              <a:t>      </a:t>
            </a:r>
            <a:r>
              <a:rPr lang="en-IN" sz="1600" strike="noStrike" dirty="0" smtClean="0">
                <a:solidFill>
                  <a:srgbClr val="000000"/>
                </a:solidFill>
                <a:latin typeface="Arial"/>
                <a:ea typeface="Arial"/>
              </a:rPr>
              <a:t>medium momentum (&lt; 10 GeV/c</a:t>
            </a:r>
            <a:r>
              <a:rPr lang="en-IN" sz="1600" strike="noStrike" dirty="0" smtClean="0">
                <a:solidFill>
                  <a:srgbClr val="000000"/>
                </a:solidFill>
                <a:latin typeface="Arial"/>
                <a:ea typeface="Arial"/>
              </a:rPr>
              <a:t>)</a:t>
            </a:r>
          </a:p>
          <a:p>
            <a:pPr>
              <a:lnSpc>
                <a:spcPct val="100000"/>
              </a:lnSpc>
              <a:buSzPct val="45000"/>
            </a:pPr>
            <a:r>
              <a:rPr lang="en-IN" sz="1600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IN" sz="1600" dirty="0" smtClean="0">
                <a:solidFill>
                  <a:srgbClr val="000000"/>
                </a:solidFill>
                <a:latin typeface="Arial"/>
                <a:ea typeface="Arial"/>
              </a:rPr>
              <a:t>      aerogel modular Cherenkov</a:t>
            </a:r>
            <a:endParaRPr lang="en-IN" sz="1600" strike="noStrike" dirty="0" smtClean="0">
              <a:solidFill>
                <a:srgbClr val="000000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  <a:buSzPct val="45000"/>
            </a:pPr>
            <a:endParaRPr lang="en-US" sz="1000" dirty="0" smtClean="0"/>
          </a:p>
          <a:p>
            <a:pPr>
              <a:lnSpc>
                <a:spcPct val="100000"/>
              </a:lnSpc>
              <a:buSzPct val="45000"/>
            </a:pPr>
            <a:endParaRPr sz="1000" dirty="0"/>
          </a:p>
          <a:p>
            <a:pPr>
              <a:lnSpc>
                <a:spcPct val="100000"/>
              </a:lnSpc>
              <a:buSzPct val="45000"/>
            </a:pPr>
            <a:r>
              <a:rPr lang="en-IN" sz="1600" b="1" strike="noStrike" dirty="0">
                <a:solidFill>
                  <a:srgbClr val="000000"/>
                </a:solidFill>
                <a:latin typeface="Arial"/>
                <a:ea typeface="Arial"/>
              </a:rPr>
              <a:t>h-endcap</a:t>
            </a:r>
            <a:r>
              <a:rPr lang="en-IN" sz="1600" strike="noStrike" dirty="0">
                <a:solidFill>
                  <a:srgbClr val="000000"/>
                </a:solidFill>
                <a:latin typeface="Arial"/>
                <a:ea typeface="Arial"/>
              </a:rPr>
              <a:t>: </a:t>
            </a:r>
            <a:endParaRPr lang="en-IN" sz="1600" strike="noStrike" dirty="0" smtClean="0">
              <a:solidFill>
                <a:srgbClr val="000000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  <a:buSzPct val="45000"/>
            </a:pPr>
            <a:endParaRPr lang="en-IN" sz="800" strike="noStrike" dirty="0" smtClean="0">
              <a:solidFill>
                <a:srgbClr val="000000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  <a:buSzPct val="45000"/>
            </a:pPr>
            <a:r>
              <a:rPr lang="en-IN" sz="1600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IN" sz="1600" dirty="0" smtClean="0">
                <a:solidFill>
                  <a:srgbClr val="000000"/>
                </a:solidFill>
                <a:latin typeface="Arial"/>
                <a:ea typeface="Arial"/>
              </a:rPr>
              <a:t>      </a:t>
            </a:r>
            <a:r>
              <a:rPr lang="en-IN" sz="1600" strike="noStrike" dirty="0" smtClean="0">
                <a:latin typeface="Arial"/>
                <a:ea typeface="Arial"/>
              </a:rPr>
              <a:t>medium and high momentum (3-50 GeV/c</a:t>
            </a:r>
            <a:r>
              <a:rPr lang="en-IN" sz="1600" strike="noStrike" dirty="0" smtClean="0">
                <a:latin typeface="Arial"/>
                <a:ea typeface="Arial"/>
              </a:rPr>
              <a:t>)</a:t>
            </a:r>
          </a:p>
          <a:p>
            <a:pPr>
              <a:lnSpc>
                <a:spcPct val="100000"/>
              </a:lnSpc>
              <a:buSzPct val="45000"/>
            </a:pPr>
            <a:r>
              <a:rPr lang="en-IN" sz="1600" dirty="0">
                <a:latin typeface="Arial"/>
                <a:ea typeface="Arial"/>
              </a:rPr>
              <a:t> </a:t>
            </a:r>
            <a:r>
              <a:rPr lang="en-IN" sz="1600" dirty="0" smtClean="0">
                <a:latin typeface="Arial"/>
                <a:ea typeface="Arial"/>
              </a:rPr>
              <a:t>      gaseous and dual radiator Cherenkov</a:t>
            </a:r>
            <a:endParaRPr dirty="0"/>
          </a:p>
        </p:txBody>
      </p:sp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740695" y="-76200"/>
            <a:ext cx="551657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Particle Identification @ EIC</a:t>
            </a:r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6960" y="965200"/>
            <a:ext cx="417644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Asymmetric detector</a:t>
            </a:r>
          </a:p>
          <a:p>
            <a:endParaRPr lang="en-US" sz="1600" dirty="0"/>
          </a:p>
          <a:p>
            <a:r>
              <a:rPr lang="en-US" sz="1600" dirty="0" smtClean="0"/>
              <a:t>Compact solutions to contain the cost</a:t>
            </a:r>
          </a:p>
          <a:p>
            <a:endParaRPr lang="en-US" sz="1600" dirty="0"/>
          </a:p>
          <a:p>
            <a:r>
              <a:rPr lang="en-US" sz="1600" dirty="0" smtClean="0"/>
              <a:t>   new high-tech materials</a:t>
            </a:r>
          </a:p>
          <a:p>
            <a:endParaRPr lang="en-US" sz="1600" dirty="0"/>
          </a:p>
          <a:p>
            <a:r>
              <a:rPr lang="en-US" sz="1600" dirty="0" smtClean="0"/>
              <a:t>   new technologies with emerging markets </a:t>
            </a:r>
          </a:p>
          <a:p>
            <a:r>
              <a:rPr lang="en-US" sz="1600" dirty="0" smtClean="0"/>
              <a:t>   in medical imaging and homeland security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9015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482" y="4827232"/>
            <a:ext cx="2470248" cy="1837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1" y="4828534"/>
            <a:ext cx="2464234" cy="1800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995" y="4828534"/>
            <a:ext cx="2185487" cy="1800047"/>
          </a:xfrm>
          <a:prstGeom prst="rect">
            <a:avLst/>
          </a:prstGeom>
        </p:spPr>
      </p:pic>
      <p:pic>
        <p:nvPicPr>
          <p:cNvPr id="12" name="Picture 11" descr="HERMES_RICH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667137"/>
            <a:ext cx="6086929" cy="41647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27102" y="-76200"/>
            <a:ext cx="234376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INFN Roma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553" y="1855072"/>
            <a:ext cx="2582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Reused in Hall-A at JLab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Activity,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March 2018, Rome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074" y="809377"/>
            <a:ext cx="23061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 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 the dual radiator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HERMES RICH 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25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149610</TotalTime>
  <Words>2329</Words>
  <Application>Microsoft Macintosh PowerPoint</Application>
  <PresentationFormat>On-screen Show (4:3)</PresentationFormat>
  <Paragraphs>483</Paragraphs>
  <Slides>25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Marco Contalbrigo</dc:creator>
  <cp:lastModifiedBy>Marco Contalbrigo</cp:lastModifiedBy>
  <cp:revision>2469</cp:revision>
  <cp:lastPrinted>2010-12-08T08:29:55Z</cp:lastPrinted>
  <dcterms:created xsi:type="dcterms:W3CDTF">2010-04-14T08:22:41Z</dcterms:created>
  <dcterms:modified xsi:type="dcterms:W3CDTF">2018-03-01T11:25:37Z</dcterms:modified>
</cp:coreProperties>
</file>