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embeddings/Microsoft_Equation22.bin" ContentType="application/vnd.openxmlformats-officedocument.oleObject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slides/slide47.xml" ContentType="application/vnd.openxmlformats-officedocument.presentationml.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embeddings/Microsoft_Equation20.bin" ContentType="application/vnd.openxmlformats-officedocument.oleObject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Default Extension="wmf" ContentType="image/x-wmf"/>
  <Override PartName="/ppt/embeddings/Microsoft_Equation12.bin" ContentType="application/vnd.openxmlformats-officedocument.oleObject"/>
  <Override PartName="/ppt/embeddings/Microsoft_Equation11.bin" ContentType="application/vnd.openxmlformats-officedocument.oleObject"/>
  <Override PartName="/ppt/handoutMasters/handoutMaster1.xml" ContentType="application/vnd.openxmlformats-officedocument.presentationml.handoutMaster+xml"/>
  <Override PartName="/ppt/notesSlides/notesSlide23.xml" ContentType="application/vnd.openxmlformats-officedocument.presentationml.notesSlide+xml"/>
  <Override PartName="/ppt/notesSlides/notesSlide42.xml" ContentType="application/vnd.openxmlformats-officedocument.presentationml.notesSlide+xml"/>
  <Default Extension="pict" ContentType="image/pict"/>
  <Override PartName="/ppt/notesSlides/notesSlide35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33.xml" ContentType="application/vnd.openxmlformats-officedocument.presentationml.slide+xml"/>
  <Default Extension="vml" ContentType="application/vnd.openxmlformats-officedocument.vmlDrawing"/>
  <Override PartName="/ppt/commentAuthors.xml" ContentType="application/vnd.openxmlformats-officedocument.presentationml.commentAuthors+xml"/>
  <Default Extension="png" ContentType="image/png"/>
  <Override PartName="/ppt/embeddings/Microsoft_Equation1.bin" ContentType="application/vnd.openxmlformats-officedocument.oleObject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embeddings/Microsoft_Equation3.bin" ContentType="application/vnd.openxmlformats-officedocument.oleObject"/>
  <Override PartName="/ppt/notesSlides/notesSlide24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embeddings/Microsoft_Equation15.bin" ContentType="application/vnd.openxmlformats-officedocument.oleObject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10.xml" ContentType="application/vnd.openxmlformats-officedocument.presentationml.slideLayout+xml"/>
  <Override PartName="/ppt/tags/tag3.xml" ContentType="application/vnd.openxmlformats-officedocument.presentationml.tags+xml"/>
  <Override PartName="/ppt/slides/slide54.xml" ContentType="application/vnd.openxmlformats-officedocument.presentationml.slide+xml"/>
  <Override PartName="/ppt/embeddings/Microsoft_Equation16.bin" ContentType="application/vnd.openxmlformats-officedocument.oleObject"/>
  <Override PartName="/ppt/notesSlides/notesSlide3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embeddings/Microsoft_Equation10.bin" ContentType="application/vnd.openxmlformats-officedocument.oleObject"/>
  <Override PartName="/ppt/notesSlides/notesSlide5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49.xml" ContentType="application/vnd.openxmlformats-officedocument.presentationml.slide+xml"/>
  <Override PartName="/ppt/slides/slide70.xml" ContentType="application/vnd.openxmlformats-officedocument.presentationml.slide+xml"/>
  <Override PartName="/ppt/embeddings/Microsoft_Equation13.bin" ContentType="application/vnd.openxmlformats-officedocument.oleObject"/>
  <Override PartName="/ppt/slides/slide48.xml" ContentType="application/vnd.openxmlformats-officedocument.presentationml.slid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79.xml" ContentType="application/vnd.openxmlformats-officedocument.presentationml.slide+xml"/>
  <Default Extension="jpeg" ContentType="image/jpeg"/>
  <Override PartName="/ppt/slides/slide3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Override PartName="/ppt/slides/slide29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embeddings/Microsoft_Equation8.bin" ContentType="application/vnd.openxmlformats-officedocument.oleObject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embeddings/Microsoft_Equation19.bin" ContentType="application/vnd.openxmlformats-officedocument.oleObject"/>
  <Override PartName="/ppt/notesSlides/notesSlide41.xml" ContentType="application/vnd.openxmlformats-officedocument.presentationml.notesSlide+xml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Microsoft_Equation5.bin" ContentType="application/vnd.openxmlformats-officedocument.oleObject"/>
  <Override PartName="/ppt/notesSlides/notesSlide6.xml" ContentType="application/vnd.openxmlformats-officedocument.presentationml.notesSlide+xml"/>
  <Override PartName="/ppt/embeddings/Microsoft_Equation18.bin" ContentType="application/vnd.openxmlformats-officedocument.oleObject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Default Extension="emf" ContentType="image/x-emf"/>
  <Override PartName="/ppt/slideLayouts/slideLayout14.xml" ContentType="application/vnd.openxmlformats-officedocument.presentationml.slideLayout+xml"/>
  <Override PartName="/ppt/notesSlides/notesSlide43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tags/tag2.xml" ContentType="application/vnd.openxmlformats-officedocument.presentationml.tags+xml"/>
  <Override PartName="/ppt/slides/slide4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50.xml" ContentType="application/vnd.openxmlformats-officedocument.presentationml.slide+xml"/>
  <Override PartName="/ppt/slides/slide57.xml" ContentType="application/vnd.openxmlformats-officedocument.presentationml.slide+xml"/>
  <Override PartName="/ppt/notesSlides/notesSlide29.xml" ContentType="application/vnd.openxmlformats-officedocument.presentationml.notesSlide+xml"/>
  <Override PartName="/ppt/embeddings/Microsoft_Equation14.bin" ContentType="application/vnd.openxmlformats-officedocument.oleObject"/>
  <Override PartName="/ppt/notesSlides/notesSlide7.xml" ContentType="application/vnd.openxmlformats-officedocument.presentationml.notesSlide+xml"/>
  <Override PartName="/ppt/embeddings/Microsoft_Equation2.bin" ContentType="application/vnd.openxmlformats-officedocument.oleObject"/>
  <Override PartName="/ppt/slides/slide63.xml" ContentType="application/vnd.openxmlformats-officedocument.presentationml.slide+xml"/>
  <Override PartName="/ppt/slides/slide34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4.xml" ContentType="application/vnd.openxmlformats-officedocument.presentationml.slide+xml"/>
  <Override PartName="/ppt/slides/slide72.xml" ContentType="application/vnd.openxmlformats-officedocument.presentationml.slide+xml"/>
  <Override PartName="/ppt/slides/slide8.xml" ContentType="application/vnd.openxmlformats-officedocument.presentationml.slide+xml"/>
  <Override PartName="/ppt/embeddings/Microsoft_Equation6.bin" ContentType="application/vnd.openxmlformats-officedocument.oleObject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embeddings/Microsoft_Equation17.bin" ContentType="application/vnd.openxmlformats-officedocument.oleObject"/>
  <Override PartName="/ppt/notesSlides/notesSlide30.xml" ContentType="application/vnd.openxmlformats-officedocument.presentationml.notes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embeddings/Microsoft_Equation21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465" r:id="rId2"/>
    <p:sldId id="467" r:id="rId3"/>
    <p:sldId id="578" r:id="rId4"/>
    <p:sldId id="572" r:id="rId5"/>
    <p:sldId id="573" r:id="rId6"/>
    <p:sldId id="574" r:id="rId7"/>
    <p:sldId id="575" r:id="rId8"/>
    <p:sldId id="576" r:id="rId9"/>
    <p:sldId id="579" r:id="rId10"/>
    <p:sldId id="468" r:id="rId11"/>
    <p:sldId id="457" r:id="rId12"/>
    <p:sldId id="568" r:id="rId13"/>
    <p:sldId id="480" r:id="rId14"/>
    <p:sldId id="561" r:id="rId15"/>
    <p:sldId id="562" r:id="rId16"/>
    <p:sldId id="370" r:id="rId17"/>
    <p:sldId id="368" r:id="rId18"/>
    <p:sldId id="371" r:id="rId19"/>
    <p:sldId id="372" r:id="rId20"/>
    <p:sldId id="381" r:id="rId21"/>
    <p:sldId id="375" r:id="rId22"/>
    <p:sldId id="439" r:id="rId23"/>
    <p:sldId id="385" r:id="rId24"/>
    <p:sldId id="449" r:id="rId25"/>
    <p:sldId id="420" r:id="rId26"/>
    <p:sldId id="391" r:id="rId27"/>
    <p:sldId id="430" r:id="rId28"/>
    <p:sldId id="442" r:id="rId29"/>
    <p:sldId id="400" r:id="rId30"/>
    <p:sldId id="422" r:id="rId31"/>
    <p:sldId id="424" r:id="rId32"/>
    <p:sldId id="426" r:id="rId33"/>
    <p:sldId id="486" r:id="rId34"/>
    <p:sldId id="423" r:id="rId35"/>
    <p:sldId id="440" r:id="rId36"/>
    <p:sldId id="481" r:id="rId37"/>
    <p:sldId id="475" r:id="rId38"/>
    <p:sldId id="571" r:id="rId39"/>
    <p:sldId id="476" r:id="rId40"/>
    <p:sldId id="556" r:id="rId41"/>
    <p:sldId id="477" r:id="rId42"/>
    <p:sldId id="555" r:id="rId43"/>
    <p:sldId id="559" r:id="rId44"/>
    <p:sldId id="479" r:id="rId45"/>
    <p:sldId id="549" r:id="rId46"/>
    <p:sldId id="547" r:id="rId47"/>
    <p:sldId id="506" r:id="rId48"/>
    <p:sldId id="536" r:id="rId49"/>
    <p:sldId id="521" r:id="rId50"/>
    <p:sldId id="523" r:id="rId51"/>
    <p:sldId id="524" r:id="rId52"/>
    <p:sldId id="525" r:id="rId53"/>
    <p:sldId id="527" r:id="rId54"/>
    <p:sldId id="526" r:id="rId55"/>
    <p:sldId id="517" r:id="rId56"/>
    <p:sldId id="507" r:id="rId57"/>
    <p:sldId id="538" r:id="rId58"/>
    <p:sldId id="537" r:id="rId59"/>
    <p:sldId id="563" r:id="rId60"/>
    <p:sldId id="528" r:id="rId61"/>
    <p:sldId id="529" r:id="rId62"/>
    <p:sldId id="530" r:id="rId63"/>
    <p:sldId id="532" r:id="rId64"/>
    <p:sldId id="516" r:id="rId65"/>
    <p:sldId id="504" r:id="rId66"/>
    <p:sldId id="503" r:id="rId67"/>
    <p:sldId id="487" r:id="rId68"/>
    <p:sldId id="488" r:id="rId69"/>
    <p:sldId id="490" r:id="rId70"/>
    <p:sldId id="492" r:id="rId71"/>
    <p:sldId id="494" r:id="rId72"/>
    <p:sldId id="495" r:id="rId73"/>
    <p:sldId id="496" r:id="rId74"/>
    <p:sldId id="497" r:id="rId75"/>
    <p:sldId id="499" r:id="rId76"/>
    <p:sldId id="564" r:id="rId77"/>
    <p:sldId id="508" r:id="rId78"/>
    <p:sldId id="566" r:id="rId79"/>
    <p:sldId id="510" r:id="rId80"/>
    <p:sldId id="565" r:id="rId8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C7FFC"/>
    <a:srgbClr val="F6F4C8"/>
    <a:srgbClr val="FFFBCD"/>
    <a:srgbClr val="020000"/>
    <a:srgbClr val="FF44D3"/>
    <a:srgbClr val="E5FFFA"/>
  </p:clrMru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 showComments="0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01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85" Type="http://schemas.openxmlformats.org/officeDocument/2006/relationships/commentAuthors" Target="commentAuthors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9" Type="http://schemas.openxmlformats.org/officeDocument/2006/relationships/tableStyles" Target="tableStyles.xml"/><Relationship Id="rId88" Type="http://schemas.openxmlformats.org/officeDocument/2006/relationships/theme" Target="theme/theme1.xml"/><Relationship Id="rId87" Type="http://schemas.openxmlformats.org/officeDocument/2006/relationships/viewProps" Target="view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82" Type="http://schemas.openxmlformats.org/officeDocument/2006/relationships/notesMaster" Target="notesMasters/notesMaster1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slide" Target="slides/slide7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slide" Target="slides/slide75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3" Type="http://schemas.openxmlformats.org/officeDocument/2006/relationships/slide" Target="slides/slide2.xml"/><Relationship Id="rId86" Type="http://schemas.openxmlformats.org/officeDocument/2006/relationships/presProps" Target="presProps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printerSettings" Target="printerSettings/printerSettings1.bin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83" Type="http://schemas.openxmlformats.org/officeDocument/2006/relationships/handoutMaster" Target="handoutMasters/handoutMaster1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slide" Target="slides/slide77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pict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ict"/><Relationship Id="rId1" Type="http://schemas.openxmlformats.org/officeDocument/2006/relationships/image" Target="../media/image34.wmf"/><Relationship Id="rId2" Type="http://schemas.openxmlformats.org/officeDocument/2006/relationships/image" Target="../media/image35.wmf"/><Relationship Id="rId3" Type="http://schemas.openxmlformats.org/officeDocument/2006/relationships/image" Target="../media/image36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ict"/></Relationships>
</file>

<file path=ppt/drawings/_rels/vmlDrawing6.vml.rels><?xml version="1.0" encoding="UTF-8" standalone="yes"?>
<Relationships xmlns="http://schemas.openxmlformats.org/package/2006/relationships"><Relationship Id="rId4" Type="http://schemas.openxmlformats.org/officeDocument/2006/relationships/image" Target="../media/image52.wmf"/><Relationship Id="rId1" Type="http://schemas.openxmlformats.org/officeDocument/2006/relationships/image" Target="../media/image49.wmf"/><Relationship Id="rId2" Type="http://schemas.openxmlformats.org/officeDocument/2006/relationships/image" Target="../media/image50.wmf"/><Relationship Id="rId3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ict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ict"/><Relationship Id="rId1" Type="http://schemas.openxmlformats.org/officeDocument/2006/relationships/image" Target="../media/image67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7/1/10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7/1/10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7EB63F-9E20-7A40-A6B7-A0F2C8151454}" type="slidenum">
              <a:rPr lang="en-US"/>
              <a:pPr/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F25BE-EF12-AD44-8BE7-6FDAE480F45B}" type="slidenum">
              <a:rPr lang="en-US"/>
              <a:pPr/>
              <a:t>13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2BD76-0879-0344-9E82-157EA76C88A2}" type="slidenum">
              <a:rPr lang="en-US"/>
              <a:pPr/>
              <a:t>14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Sistemare il plot di HERMES, vedere per esempio mio talk di SPIN08</a:t>
            </a:r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DF2B84-2D7F-424C-938B-B3CD2F59E929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 err="1" smtClean="0"/>
              <a:t>Vedere</a:t>
            </a:r>
            <a:r>
              <a:rPr lang="en-US" baseline="0" dirty="0" smtClean="0"/>
              <a:t> axial charge,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’ </a:t>
            </a:r>
            <a:r>
              <a:rPr lang="en-US" baseline="0" dirty="0" err="1" smtClean="0"/>
              <a:t>quindi</a:t>
            </a:r>
            <a:r>
              <a:rPr lang="en-US" baseline="0" dirty="0" smtClean="0"/>
              <a:t> molto simile …. </a:t>
            </a:r>
            <a:r>
              <a:rPr lang="en-US" baseline="0" dirty="0" err="1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nei</a:t>
            </a:r>
            <a:r>
              <a:rPr lang="en-US" baseline="0" dirty="0" smtClean="0"/>
              <a:t> QCD fits.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err="1" smtClean="0"/>
              <a:t>Punti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deboli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alsatz</a:t>
            </a:r>
            <a:r>
              <a:rPr lang="en-US" baseline="0" dirty="0" smtClean="0"/>
              <a:t>, evolution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DOMA: evolution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DOMA: </a:t>
            </a:r>
            <a:r>
              <a:rPr lang="it-IT" dirty="0" err="1" smtClean="0"/>
              <a:t>flavor</a:t>
            </a:r>
            <a:r>
              <a:rPr lang="it-IT" dirty="0" smtClean="0"/>
              <a:t> </a:t>
            </a:r>
            <a:r>
              <a:rPr lang="it-IT" dirty="0" err="1" smtClean="0"/>
              <a:t>decomposition</a:t>
            </a:r>
            <a:endParaRPr lang="it-IT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1C595-25A1-7F47-BE8D-640B312F2F57}" type="slidenum">
              <a:rPr lang="en-US"/>
              <a:pPr/>
              <a:t>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F6FA0-FA40-4847-8A93-7E33FA83CEDC}" type="slidenum">
              <a:rPr lang="en-US"/>
              <a:pPr/>
              <a:t>26</a:t>
            </a:fld>
            <a:endParaRPr lang="en-US"/>
          </a:p>
        </p:txBody>
      </p:sp>
      <p:sp>
        <p:nvSpPr>
          <p:cNvPr id="150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70B0D-8FC4-4948-AFD6-B14A468081ED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PR12-06-112</a:t>
            </a:r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smtClean="0"/>
              <a:t>ATT: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corrente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tipica</a:t>
            </a:r>
            <a:r>
              <a:rPr lang="en-US" sz="900" baseline="0" dirty="0" smtClean="0"/>
              <a:t> 10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e</a:t>
            </a:r>
            <a:r>
              <a:rPr lang="en-US" sz="900" baseline="0" dirty="0" smtClean="0"/>
              <a:t> per HD-ice 1-2 </a:t>
            </a:r>
            <a:r>
              <a:rPr lang="en-US" sz="900" baseline="0" dirty="0" err="1" smtClean="0"/>
              <a:t>nA</a:t>
            </a:r>
            <a:r>
              <a:rPr lang="en-US" sz="900" baseline="0" dirty="0" smtClean="0"/>
              <a:t>, </a:t>
            </a:r>
            <a:r>
              <a:rPr lang="en-US" sz="900" baseline="0" dirty="0" err="1" smtClean="0"/>
              <a:t>polarizzazione</a:t>
            </a:r>
            <a:r>
              <a:rPr lang="en-US" sz="900" baseline="0" dirty="0" smtClean="0"/>
              <a:t> </a:t>
            </a:r>
            <a:r>
              <a:rPr lang="en-US" sz="900" baseline="0" dirty="0" err="1" smtClean="0"/>
              <a:t>fascio</a:t>
            </a:r>
            <a:r>
              <a:rPr lang="en-US" sz="900" baseline="0" dirty="0" smtClean="0"/>
              <a:t> 85 %</a:t>
            </a: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endParaRPr lang="en-US" sz="900" dirty="0" smtClean="0"/>
          </a:p>
          <a:p>
            <a:pPr marL="215900" indent="-215900" eaLnBrk="1" hangingPunct="1">
              <a:spcBef>
                <a:spcPct val="0"/>
              </a:spcBef>
            </a:pPr>
            <a:r>
              <a:rPr lang="en-US" sz="900" dirty="0" err="1" smtClean="0"/>
              <a:t>L’andamento</a:t>
            </a:r>
            <a:r>
              <a:rPr lang="en-US" sz="900" dirty="0" smtClean="0"/>
              <a:t> con 1/Pt </a:t>
            </a:r>
            <a:r>
              <a:rPr lang="en-US" sz="900" dirty="0" err="1" smtClean="0"/>
              <a:t>descritto</a:t>
            </a:r>
            <a:r>
              <a:rPr lang="en-US" sz="900" dirty="0" smtClean="0"/>
              <a:t> </a:t>
            </a:r>
            <a:r>
              <a:rPr lang="en-US" sz="900" dirty="0" err="1" smtClean="0"/>
              <a:t>da</a:t>
            </a:r>
            <a:r>
              <a:rPr lang="en-US" sz="900" dirty="0" smtClean="0"/>
              <a:t> </a:t>
            </a:r>
            <a:r>
              <a:rPr lang="en-US" sz="900" dirty="0" err="1" smtClean="0"/>
              <a:t>Bacchetta</a:t>
            </a:r>
            <a:r>
              <a:rPr lang="en-US" sz="900" dirty="0" smtClean="0"/>
              <a:t> in PT matches</a:t>
            </a:r>
            <a:endParaRPr lang="en-US" sz="9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DF2B84-2D7F-424C-938B-B3CD2F59E929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Curve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Efremov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probabilmente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PRD76 (2006) 094025 </a:t>
            </a:r>
            <a:r>
              <a:rPr lang="en-US" baseline="0" dirty="0" err="1" smtClean="0"/>
              <a:t>uscita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postuma</a:t>
            </a:r>
            <a:r>
              <a:rPr lang="en-US" baseline="0" dirty="0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ATT: dilution factor </a:t>
            </a:r>
            <a:r>
              <a:rPr lang="en-US" baseline="0" dirty="0" err="1" smtClean="0"/>
              <a:t>dell’HD</a:t>
            </a:r>
            <a:r>
              <a:rPr lang="en-US" baseline="0" dirty="0" smtClean="0"/>
              <a:t>-ice !!!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Solo proton </a:t>
            </a:r>
            <a:r>
              <a:rPr lang="en-US" baseline="0" dirty="0" err="1" smtClean="0"/>
              <a:t>quindi</a:t>
            </a:r>
            <a:r>
              <a:rPr lang="en-US" baseline="0" dirty="0" smtClean="0"/>
              <a:t> ? </a:t>
            </a:r>
            <a:r>
              <a:rPr lang="en-US" baseline="0" dirty="0" err="1" smtClean="0"/>
              <a:t>Aggiungere</a:t>
            </a:r>
            <a:r>
              <a:rPr lang="en-US" baseline="0" dirty="0" smtClean="0"/>
              <a:t> qui plots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tensor charge! </a:t>
            </a:r>
            <a:r>
              <a:rPr lang="en-US" baseline="0" dirty="0" err="1" smtClean="0"/>
              <a:t>Vedere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prokudin</a:t>
            </a:r>
            <a:r>
              <a:rPr lang="en-US" baseline="0" dirty="0" smtClean="0"/>
              <a:t> at DIS 2008!!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Mettere</a:t>
            </a:r>
            <a:r>
              <a:rPr lang="en-US" dirty="0" smtClean="0"/>
              <a:t> qui le </a:t>
            </a:r>
            <a:r>
              <a:rPr lang="en-US" dirty="0" err="1" smtClean="0"/>
              <a:t>formule</a:t>
            </a:r>
            <a:r>
              <a:rPr lang="en-US" dirty="0" smtClean="0"/>
              <a:t> ? </a:t>
            </a:r>
            <a:r>
              <a:rPr lang="en-US" dirty="0" err="1" smtClean="0"/>
              <a:t>Quali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Serve </a:t>
            </a:r>
            <a:r>
              <a:rPr lang="en-US" dirty="0" err="1" smtClean="0"/>
              <a:t>una</a:t>
            </a:r>
            <a:r>
              <a:rPr lang="en-US" dirty="0" smtClean="0"/>
              <a:t> formula, </a:t>
            </a:r>
            <a:r>
              <a:rPr lang="en-US" dirty="0" err="1" smtClean="0"/>
              <a:t>forse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slide </a:t>
            </a:r>
            <a:r>
              <a:rPr lang="en-US" dirty="0" err="1" smtClean="0"/>
              <a:t>precedente</a:t>
            </a:r>
            <a:r>
              <a:rPr lang="en-US" dirty="0" smtClean="0"/>
              <a:t>, </a:t>
            </a:r>
            <a:r>
              <a:rPr lang="en-US" dirty="0" err="1" smtClean="0"/>
              <a:t>forse</a:t>
            </a:r>
            <a:r>
              <a:rPr lang="en-US" dirty="0" smtClean="0"/>
              <a:t> sotto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nuovo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risultato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NuSea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Forse</a:t>
            </a:r>
            <a:r>
              <a:rPr lang="en-US" dirty="0" smtClean="0"/>
              <a:t> </a:t>
            </a:r>
            <a:r>
              <a:rPr lang="en-US" dirty="0" err="1" smtClean="0"/>
              <a:t>aggiungere</a:t>
            </a:r>
            <a:r>
              <a:rPr lang="en-US" dirty="0" smtClean="0"/>
              <a:t> detectors, per far </a:t>
            </a:r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regioni</a:t>
            </a:r>
            <a:r>
              <a:rPr lang="en-US" dirty="0" smtClean="0"/>
              <a:t> in rapidity ?</a:t>
            </a:r>
          </a:p>
          <a:p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legame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, eta </a:t>
            </a:r>
            <a:r>
              <a:rPr lang="en-US" dirty="0" err="1" smtClean="0"/>
              <a:t>e</a:t>
            </a:r>
            <a:r>
              <a:rPr lang="en-US" dirty="0" smtClean="0"/>
              <a:t> le </a:t>
            </a:r>
            <a:r>
              <a:rPr lang="en-US" dirty="0" err="1" smtClean="0"/>
              <a:t>x</a:t>
            </a:r>
            <a:r>
              <a:rPr lang="en-US" dirty="0" smtClean="0"/>
              <a:t> di </a:t>
            </a:r>
            <a:r>
              <a:rPr lang="en-US" dirty="0" err="1" smtClean="0"/>
              <a:t>Fayman</a:t>
            </a:r>
            <a:endParaRPr lang="en-US" dirty="0" smtClean="0"/>
          </a:p>
          <a:p>
            <a:r>
              <a:rPr lang="en-US" dirty="0" smtClean="0"/>
              <a:t>RHIC </a:t>
            </a:r>
            <a:r>
              <a:rPr lang="en-US" dirty="0" err="1" smtClean="0"/>
              <a:t>allora</a:t>
            </a:r>
            <a:r>
              <a:rPr lang="en-US" dirty="0" smtClean="0"/>
              <a:t> </a:t>
            </a:r>
            <a:r>
              <a:rPr lang="en-US" dirty="0" err="1" smtClean="0"/>
              <a:t>copre</a:t>
            </a:r>
            <a:r>
              <a:rPr lang="en-US" dirty="0" smtClean="0"/>
              <a:t> </a:t>
            </a:r>
            <a:r>
              <a:rPr lang="en-US" dirty="0" err="1" smtClean="0"/>
              <a:t>tutto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range 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 (valence </a:t>
            </a:r>
            <a:r>
              <a:rPr lang="en-US" baseline="0" dirty="0" err="1" smtClean="0"/>
              <a:t>e</a:t>
            </a:r>
            <a:r>
              <a:rPr lang="en-US" baseline="0" dirty="0" smtClean="0"/>
              <a:t> sea) di </a:t>
            </a:r>
            <a:r>
              <a:rPr lang="en-US" baseline="0" dirty="0" err="1" smtClean="0"/>
              <a:t>Sivers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DF21D-22D7-E14B-92A1-3805CEA6A3CF}" type="slidenum">
              <a:rPr lang="en-US"/>
              <a:pPr/>
              <a:t>33</a:t>
            </a:fld>
            <a:endParaRPr lang="en-US"/>
          </a:p>
        </p:txBody>
      </p:sp>
      <p:sp>
        <p:nvSpPr>
          <p:cNvPr id="1381378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063" tIns="43532" rIns="87063" bIns="43532" anchor="b">
            <a:prstTxWarp prst="textNoShape">
              <a:avLst/>
            </a:prstTxWarp>
          </a:bodyPr>
          <a:lstStyle/>
          <a:p>
            <a:pPr algn="r" defTabSz="869950"/>
            <a:fld id="{1FC32B01-A30C-CF4B-B7D1-6B469BD3D1A4}" type="slidenum">
              <a:rPr lang="de-DE" sz="1200" b="0">
                <a:solidFill>
                  <a:schemeClr val="tx1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pPr algn="r" defTabSz="869950"/>
              <a:t>33</a:t>
            </a:fld>
            <a:endParaRPr lang="de-DE" sz="1200" b="0">
              <a:solidFill>
                <a:schemeClr val="tx1"/>
              </a:solidFill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138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</p:spPr>
        <p:txBody>
          <a:bodyPr lIns="87063" tIns="43532" rIns="87063" bIns="4353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rivelatore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fondi</a:t>
            </a:r>
            <a:r>
              <a:rPr lang="en-US" dirty="0" smtClean="0"/>
              <a:t> </a:t>
            </a:r>
            <a:r>
              <a:rPr lang="en-US" dirty="0" err="1" smtClean="0"/>
              <a:t>previsti</a:t>
            </a:r>
            <a:r>
              <a:rPr lang="en-US" dirty="0" smtClean="0"/>
              <a:t>,</a:t>
            </a:r>
            <a:r>
              <a:rPr lang="en-US" baseline="0" dirty="0" smtClean="0"/>
              <a:t> come </a:t>
            </a:r>
            <a:r>
              <a:rPr lang="en-US" baseline="0" dirty="0" err="1" smtClean="0"/>
              <a:t>gli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altri</a:t>
            </a:r>
            <a:r>
              <a:rPr lang="en-US" baseline="0" dirty="0" smtClean="0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F25BE-EF12-AD44-8BE7-6FDAE480F45B}" type="slidenum">
              <a:rPr lang="en-US"/>
              <a:pPr/>
              <a:t>36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58064-AB27-1246-8B1E-D4213AE11A2D}" type="slidenum">
              <a:rPr lang="en-US"/>
              <a:pPr/>
              <a:t>37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F25BE-EF12-AD44-8BE7-6FDAE480F45B}" type="slidenum">
              <a:rPr lang="en-US"/>
              <a:pPr/>
              <a:t>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58064-AB27-1246-8B1E-D4213AE11A2D}" type="slidenum">
              <a:rPr lang="en-US"/>
              <a:pPr/>
              <a:t>38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B8C21-DA16-6347-9DAE-FC4FC62C3F33}" type="slidenum">
              <a:rPr lang="en-US"/>
              <a:pPr/>
              <a:t>39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F25BE-EF12-AD44-8BE7-6FDAE480F45B}" type="slidenum">
              <a:rPr lang="en-US"/>
              <a:pPr/>
              <a:t>40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F33C49-3973-A54C-A4E6-2E116D50B279}" type="slidenum">
              <a:rPr lang="en-US"/>
              <a:pPr/>
              <a:t>41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OK con </a:t>
            </a:r>
            <a:r>
              <a:rPr lang="en-US" dirty="0" err="1" smtClean="0"/>
              <a:t>referenze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Confinment</a:t>
            </a:r>
            <a:r>
              <a:rPr lang="en-US" dirty="0" smtClean="0"/>
              <a:t>: distribution in PT and </a:t>
            </a:r>
            <a:r>
              <a:rPr lang="en-US" dirty="0" err="1" smtClean="0"/>
              <a:t>xT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-&gt; </a:t>
            </a:r>
            <a:r>
              <a:rPr lang="en-US" baseline="0" dirty="0" err="1" smtClean="0">
                <a:sym typeface="Wingdings"/>
              </a:rPr>
              <a:t>buono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da</a:t>
            </a:r>
            <a:r>
              <a:rPr lang="en-US" baseline="0" dirty="0" smtClean="0">
                <a:sym typeface="Wingdings"/>
              </a:rPr>
              <a:t> </a:t>
            </a:r>
            <a:r>
              <a:rPr lang="en-US" baseline="0" dirty="0" err="1" smtClean="0">
                <a:sym typeface="Wingdings"/>
              </a:rPr>
              <a:t>usare</a:t>
            </a:r>
            <a:r>
              <a:rPr lang="en-US" baseline="0" dirty="0" smtClean="0">
                <a:sym typeface="Wingding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FCB288-1C91-084B-BA68-0D00F3456F59}" type="slidenum">
              <a:rPr lang="en-US"/>
              <a:pPr/>
              <a:t>43</a:t>
            </a:fld>
            <a:endParaRPr lang="en-US"/>
          </a:p>
        </p:txBody>
      </p:sp>
      <p:sp>
        <p:nvSpPr>
          <p:cNvPr id="155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F25BE-EF12-AD44-8BE7-6FDAE480F45B}" type="slidenum">
              <a:rPr lang="en-US"/>
              <a:pPr/>
              <a:t>44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F25BE-EF12-AD44-8BE7-6FDAE480F45B}" type="slidenum">
              <a:rPr lang="en-US"/>
              <a:pPr/>
              <a:t>45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9420A8-AD7E-074F-977F-8114FA22FE7E}" type="slidenum">
              <a:rPr lang="en-US"/>
              <a:pPr/>
              <a:t>46</a:t>
            </a:fld>
            <a:endParaRPr lang="en-US"/>
          </a:p>
        </p:txBody>
      </p:sp>
      <p:sp>
        <p:nvSpPr>
          <p:cNvPr id="139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6125" cy="3416300"/>
          </a:xfrm>
          <a:ln/>
        </p:spPr>
      </p:sp>
      <p:sp>
        <p:nvSpPr>
          <p:cNvPr id="139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</p:spPr>
        <p:txBody>
          <a:bodyPr/>
          <a:lstStyle/>
          <a:p>
            <a:endParaRPr lang="it-IT" sz="1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F25BE-EF12-AD44-8BE7-6FDAE480F45B}" type="slidenum">
              <a:rPr lang="en-US"/>
              <a:pPr/>
              <a:t>47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B2EF82-CED7-444A-8876-8A57B7CD525F}" type="slidenum">
              <a: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5</a:t>
            </a:fld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9ED9953-EEA0-3840-B9DC-A211588AC486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DFD59E-340E-1945-9067-1642EA86A194}" type="slidenum">
              <a: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49</a:t>
            </a:fld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B2EF82-CED7-444A-8876-8A57B7CD525F}" type="slidenum">
              <a: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50</a:t>
            </a:fld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456E87-349A-6747-B672-6F960F4B787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F25BE-EF12-AD44-8BE7-6FDAE480F45B}" type="slidenum">
              <a:rPr lang="en-US"/>
              <a:pPr/>
              <a:t>56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DF21D-22D7-E14B-92A1-3805CEA6A3CF}" type="slidenum">
              <a:rPr lang="en-US"/>
              <a:pPr/>
              <a:t>57</a:t>
            </a:fld>
            <a:endParaRPr lang="en-US"/>
          </a:p>
        </p:txBody>
      </p:sp>
      <p:sp>
        <p:nvSpPr>
          <p:cNvPr id="1381378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063" tIns="43532" rIns="87063" bIns="43532" anchor="b">
            <a:prstTxWarp prst="textNoShape">
              <a:avLst/>
            </a:prstTxWarp>
          </a:bodyPr>
          <a:lstStyle/>
          <a:p>
            <a:pPr algn="r" defTabSz="869950"/>
            <a:fld id="{1FC32B01-A30C-CF4B-B7D1-6B469BD3D1A4}" type="slidenum">
              <a:rPr lang="de-DE" sz="1200" b="0">
                <a:solidFill>
                  <a:schemeClr val="tx1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pPr algn="r" defTabSz="869950"/>
              <a:t>57</a:t>
            </a:fld>
            <a:endParaRPr lang="de-DE" sz="1200" b="0">
              <a:solidFill>
                <a:schemeClr val="tx1"/>
              </a:solidFill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138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</p:spPr>
        <p:txBody>
          <a:bodyPr lIns="87063" tIns="43532" rIns="87063" bIns="4353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5BFEB-D5C6-B34F-911F-7D0AEDC49E8E}" type="slidenum">
              <a:rPr lang="en-US"/>
              <a:pPr/>
              <a:t>58</a:t>
            </a:fld>
            <a:endParaRPr lang="en-US"/>
          </a:p>
        </p:txBody>
      </p:sp>
      <p:sp>
        <p:nvSpPr>
          <p:cNvPr id="151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B2EF82-CED7-444A-8876-8A57B7CD525F}" type="slidenum">
              <a: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6</a:t>
            </a:fld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F25BE-EF12-AD44-8BE7-6FDAE480F45B}" type="slidenum">
              <a:rPr lang="en-US"/>
              <a:pPr/>
              <a:t>65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>
              <a:latin typeface="Arial" pitchFamily="-106" charset="0"/>
              <a:cs typeface="Arial" pitchFamily="-106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68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B2EF82-CED7-444A-8876-8A57B7CD525F}" type="slidenum">
              <a: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7</a:t>
            </a:fld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71A12-40CE-5B4C-B301-78AECECDF44F}" type="slidenum">
              <a:rPr lang="en-US"/>
              <a:pPr/>
              <a:t>8</a:t>
            </a:fld>
            <a:endParaRPr lang="en-US"/>
          </a:p>
        </p:txBody>
      </p:sp>
      <p:sp>
        <p:nvSpPr>
          <p:cNvPr id="121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1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B2EF82-CED7-444A-8876-8A57B7CD525F}" type="slidenum">
              <a: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9</a:t>
            </a:fld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F25BE-EF12-AD44-8BE7-6FDAE480F45B}" type="slidenum">
              <a:rPr lang="en-US"/>
              <a:pPr/>
              <a:t>10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PAX Polarized Antiproton Experiments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74278-A009-684F-96D3-525A42564DD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2DADFE-9A02-F641-B7E1-424D7C4617CC}" type="datetime1">
              <a:rPr lang="de-DE"/>
              <a:pPr/>
              <a:t>7/1/10</a:t>
            </a:fld>
            <a:r>
              <a:rPr lang="de-DE"/>
              <a:t>Paolo Lenisa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38151B55-90D5-4D48-A261-B88A6CA2DF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565900"/>
            <a:ext cx="1905000" cy="29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P.Lenisa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05100" y="6553200"/>
            <a:ext cx="3708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The PAX Experiment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40500" y="6578600"/>
            <a:ext cx="1905000" cy="2794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ED9510DB-981B-0F49-9CC6-CF442A8C1FB6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1.tiff"/><Relationship Id="rId4" Type="http://schemas.openxmlformats.org/officeDocument/2006/relationships/image" Target="../media/image2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5" Type="http://schemas.openxmlformats.org/officeDocument/2006/relationships/oleObject" Target="../embeddings/Microsoft_Equation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5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openxmlformats.org/officeDocument/2006/relationships/hyperlink" Target="http://users.ictp.it/~ecsac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33.png"/><Relationship Id="rId3" Type="http://schemas.openxmlformats.org/officeDocument/2006/relationships/notesSlide" Target="../notesSlides/notesSlide12.xml"/><Relationship Id="rId6" Type="http://schemas.openxmlformats.org/officeDocument/2006/relationships/oleObject" Target="../embeddings/Microsoft_Equation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5.bin"/><Relationship Id="rId4" Type="http://schemas.openxmlformats.org/officeDocument/2006/relationships/image" Target="../media/image33.png"/><Relationship Id="rId10" Type="http://schemas.openxmlformats.org/officeDocument/2006/relationships/oleObject" Target="../embeddings/Microsoft_Equation7.bin"/><Relationship Id="rId5" Type="http://schemas.openxmlformats.org/officeDocument/2006/relationships/image" Target="../media/image38.jpeg"/><Relationship Id="rId7" Type="http://schemas.openxmlformats.org/officeDocument/2006/relationships/oleObject" Target="../embeddings/Microsoft_Equation4.bin"/><Relationship Id="rId11" Type="http://schemas.openxmlformats.org/officeDocument/2006/relationships/image" Target="../media/image4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Microsoft_Equation6.bin"/><Relationship Id="rId3" Type="http://schemas.openxmlformats.org/officeDocument/2006/relationships/notesSlide" Target="../notesSlides/notesSlide13.xml"/><Relationship Id="rId6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6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w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4" Type="http://schemas.openxmlformats.org/officeDocument/2006/relationships/image" Target="../media/image33.png"/><Relationship Id="rId5" Type="http://schemas.openxmlformats.org/officeDocument/2006/relationships/image" Target="../media/image29.jpeg"/><Relationship Id="rId7" Type="http://schemas.openxmlformats.org/officeDocument/2006/relationships/oleObject" Target="../embeddings/Microsoft_Equation8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32.png"/><Relationship Id="rId3" Type="http://schemas.openxmlformats.org/officeDocument/2006/relationships/notesSlide" Target="../notesSlides/notesSlide16.xml"/><Relationship Id="rId6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4" Type="http://schemas.openxmlformats.org/officeDocument/2006/relationships/oleObject" Target="../embeddings/Microsoft_Equation9.bin"/><Relationship Id="rId10" Type="http://schemas.openxmlformats.org/officeDocument/2006/relationships/image" Target="../media/image55.png"/><Relationship Id="rId5" Type="http://schemas.openxmlformats.org/officeDocument/2006/relationships/oleObject" Target="../embeddings/Microsoft_Equation10.bin"/><Relationship Id="rId7" Type="http://schemas.openxmlformats.org/officeDocument/2006/relationships/oleObject" Target="../embeddings/Microsoft_Equation12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54.png"/><Relationship Id="rId3" Type="http://schemas.openxmlformats.org/officeDocument/2006/relationships/notesSlide" Target="../notesSlides/notesSlide17.xml"/><Relationship Id="rId6" Type="http://schemas.openxmlformats.org/officeDocument/2006/relationships/oleObject" Target="../embeddings/Microsoft_Equation11.bin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1.tif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Relationship Id="rId5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5" Type="http://schemas.openxmlformats.org/officeDocument/2006/relationships/oleObject" Target="../embeddings/Microsoft_Equation13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4" Type="http://schemas.openxmlformats.org/officeDocument/2006/relationships/slideLayout" Target="../slideLayouts/slideLayout2.xml"/><Relationship Id="rId10" Type="http://schemas.openxmlformats.org/officeDocument/2006/relationships/image" Target="../media/image72.jpeg"/><Relationship Id="rId5" Type="http://schemas.openxmlformats.org/officeDocument/2006/relationships/notesSlide" Target="../notesSlides/notesSlide21.xml"/><Relationship Id="rId7" Type="http://schemas.openxmlformats.org/officeDocument/2006/relationships/image" Target="../media/image70.png"/><Relationship Id="rId11" Type="http://schemas.openxmlformats.org/officeDocument/2006/relationships/image" Target="../media/image73.wmf"/><Relationship Id="rId12" Type="http://schemas.openxmlformats.org/officeDocument/2006/relationships/oleObject" Target="../embeddings/Microsoft_Equation15.bin"/><Relationship Id="rId1" Type="http://schemas.openxmlformats.org/officeDocument/2006/relationships/vmlDrawing" Target="../drawings/vmlDrawing8.vml"/><Relationship Id="rId2" Type="http://schemas.openxmlformats.org/officeDocument/2006/relationships/tags" Target="../tags/tag1.xml"/><Relationship Id="rId9" Type="http://schemas.openxmlformats.org/officeDocument/2006/relationships/oleObject" Target="../embeddings/Microsoft_Equation14.bin"/><Relationship Id="rId3" Type="http://schemas.openxmlformats.org/officeDocument/2006/relationships/tags" Target="../tags/tag2.xml"/><Relationship Id="rId6" Type="http://schemas.openxmlformats.org/officeDocument/2006/relationships/image" Target="../media/image69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7" Type="http://schemas.openxmlformats.org/officeDocument/2006/relationships/image" Target="../media/image42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44.png"/><Relationship Id="rId3" Type="http://schemas.openxmlformats.org/officeDocument/2006/relationships/notesSlide" Target="../notesSlides/notesSlide22.xml"/><Relationship Id="rId6" Type="http://schemas.openxmlformats.org/officeDocument/2006/relationships/oleObject" Target="../embeddings/Microsoft_Equation16.bin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5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7" Type="http://schemas.openxmlformats.org/officeDocument/2006/relationships/image" Target="../media/image80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Relationship Id="rId6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1.tiff"/><Relationship Id="rId5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jpeg"/><Relationship Id="rId5" Type="http://schemas.openxmlformats.org/officeDocument/2006/relationships/oleObject" Target="../embeddings/Microsoft_Equation17.bin"/><Relationship Id="rId7" Type="http://schemas.openxmlformats.org/officeDocument/2006/relationships/oleObject" Target="../embeddings/Microsoft_Equation18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7.xml"/><Relationship Id="rId6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02.gif"/><Relationship Id="rId4" Type="http://schemas.openxmlformats.org/officeDocument/2006/relationships/image" Target="../media/image92.png"/><Relationship Id="rId7" Type="http://schemas.openxmlformats.org/officeDocument/2006/relationships/image" Target="../media/image95.jpeg"/><Relationship Id="rId11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gif"/><Relationship Id="rId16" Type="http://schemas.openxmlformats.org/officeDocument/2006/relationships/image" Target="../media/image104.png"/><Relationship Id="rId8" Type="http://schemas.openxmlformats.org/officeDocument/2006/relationships/image" Target="../media/image96.gif"/><Relationship Id="rId13" Type="http://schemas.openxmlformats.org/officeDocument/2006/relationships/image" Target="../media/image101.gif"/><Relationship Id="rId10" Type="http://schemas.openxmlformats.org/officeDocument/2006/relationships/image" Target="../media/image98.gif"/><Relationship Id="rId5" Type="http://schemas.openxmlformats.org/officeDocument/2006/relationships/image" Target="../media/image93.gif"/><Relationship Id="rId15" Type="http://schemas.openxmlformats.org/officeDocument/2006/relationships/image" Target="../media/image103.jpe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" Type="http://schemas.openxmlformats.org/officeDocument/2006/relationships/image" Target="../media/image90.jpeg"/><Relationship Id="rId9" Type="http://schemas.openxmlformats.org/officeDocument/2006/relationships/image" Target="../media/image97.jpeg"/><Relationship Id="rId3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4" Type="http://schemas.openxmlformats.org/officeDocument/2006/relationships/image" Target="../media/image107.jpeg"/><Relationship Id="rId5" Type="http://schemas.openxmlformats.org/officeDocument/2006/relationships/image" Target="../media/image108.jpeg"/><Relationship Id="rId7" Type="http://schemas.openxmlformats.org/officeDocument/2006/relationships/image" Target="../media/image109.jpe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111.jpeg"/><Relationship Id="rId3" Type="http://schemas.openxmlformats.org/officeDocument/2006/relationships/notesSlide" Target="../notesSlides/notesSlide29.xml"/><Relationship Id="rId6" Type="http://schemas.openxmlformats.org/officeDocument/2006/relationships/oleObject" Target="../embeddings/Microsoft_Equation19.bin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20.bin"/><Relationship Id="rId4" Type="http://schemas.openxmlformats.org/officeDocument/2006/relationships/image" Target="../media/image107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0.xml"/><Relationship Id="rId5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2.jpeg"/><Relationship Id="rId5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5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2.xml"/><Relationship Id="rId5" Type="http://schemas.openxmlformats.org/officeDocument/2006/relationships/oleObject" Target="../embeddings/Microsoft_Equation21.bin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7.png"/><Relationship Id="rId5" Type="http://schemas.openxmlformats.org/officeDocument/2006/relationships/image" Target="../media/image108.jpeg"/><Relationship Id="rId7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6.jpeg"/><Relationship Id="rId6" Type="http://schemas.openxmlformats.org/officeDocument/2006/relationships/image" Target="../media/image118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2.wmf"/><Relationship Id="rId5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7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9" Type="http://schemas.openxmlformats.org/officeDocument/2006/relationships/image" Target="../media/image131.png"/><Relationship Id="rId3" Type="http://schemas.openxmlformats.org/officeDocument/2006/relationships/image" Target="../media/image125.png"/><Relationship Id="rId6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3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7.xml"/><Relationship Id="rId5" Type="http://schemas.openxmlformats.org/officeDocument/2006/relationships/oleObject" Target="../embeddings/Microsoft_Equation2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4" Type="http://schemas.openxmlformats.org/officeDocument/2006/relationships/image" Target="../media/image135.wmf"/><Relationship Id="rId10" Type="http://schemas.openxmlformats.org/officeDocument/2006/relationships/image" Target="../media/image2.jpeg"/><Relationship Id="rId5" Type="http://schemas.openxmlformats.org/officeDocument/2006/relationships/image" Target="../media/image136.jpeg"/><Relationship Id="rId7" Type="http://schemas.openxmlformats.org/officeDocument/2006/relationships/image" Target="../media/image137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.xml"/><Relationship Id="rId9" Type="http://schemas.openxmlformats.org/officeDocument/2006/relationships/image" Target="../media/image139.png"/><Relationship Id="rId3" Type="http://schemas.openxmlformats.org/officeDocument/2006/relationships/notesSlide" Target="../notesSlides/notesSlide38.xml"/><Relationship Id="rId6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4" Type="http://schemas.openxmlformats.org/officeDocument/2006/relationships/image" Target="../media/image141.png"/><Relationship Id="rId10" Type="http://schemas.openxmlformats.org/officeDocument/2006/relationships/image" Target="../media/image147.png"/><Relationship Id="rId5" Type="http://schemas.openxmlformats.org/officeDocument/2006/relationships/image" Target="../media/image142.png"/><Relationship Id="rId7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9" Type="http://schemas.openxmlformats.org/officeDocument/2006/relationships/image" Target="../media/image146.png"/><Relationship Id="rId3" Type="http://schemas.openxmlformats.org/officeDocument/2006/relationships/image" Target="../media/image140.png"/><Relationship Id="rId6" Type="http://schemas.openxmlformats.org/officeDocument/2006/relationships/image" Target="../media/image143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9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41.xml"/><Relationship Id="rId5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0.png"/><Relationship Id="rId5" Type="http://schemas.openxmlformats.org/officeDocument/2006/relationships/image" Target="../media/image152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3.jpe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58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5.png"/><Relationship Id="rId5" Type="http://schemas.openxmlformats.org/officeDocument/2006/relationships/image" Target="../media/image157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7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59.png"/><Relationship Id="rId6" Type="http://schemas.openxmlformats.org/officeDocument/2006/relationships/image" Target="../media/image16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3" Type="http://schemas.openxmlformats.org/officeDocument/2006/relationships/image" Target="../media/image169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4.png"/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5" Type="http://schemas.openxmlformats.org/officeDocument/2006/relationships/image" Target="../media/image17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76.wmf"/><Relationship Id="rId5" Type="http://schemas.openxmlformats.org/officeDocument/2006/relationships/image" Target="../media/image17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2.png"/><Relationship Id="rId5" Type="http://schemas.openxmlformats.org/officeDocument/2006/relationships/image" Target="../media/image183.png"/><Relationship Id="rId7" Type="http://schemas.openxmlformats.org/officeDocument/2006/relationships/image" Target="../media/image1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81.emf"/><Relationship Id="rId6" Type="http://schemas.openxmlformats.org/officeDocument/2006/relationships/image" Target="../media/image184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6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3" Type="http://schemas.openxmlformats.org/officeDocument/2006/relationships/image" Target="../media/image188.jpe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3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3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3" Type="http://schemas.openxmlformats.org/officeDocument/2006/relationships/image" Target="../media/image196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3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6.jpeg"/><Relationship Id="rId4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5" Type="http://schemas.openxmlformats.org/officeDocument/2006/relationships/oleObject" Target="../embeddings/Microsoft_Equation1.bin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3368675" y="4394200"/>
            <a:ext cx="2476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3" tIns="45717" rIns="91433" bIns="45717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Consiglio di Sezione</a:t>
            </a:r>
          </a:p>
          <a:p>
            <a:pPr algn="ctr"/>
            <a:r>
              <a:rPr lang="en-US" sz="1800" b="0">
                <a:solidFill>
                  <a:schemeClr val="tx1"/>
                </a:solidFill>
              </a:rPr>
              <a:t>Ferrara, 1 luglio 2010</a:t>
            </a:r>
          </a:p>
        </p:txBody>
      </p:sp>
      <p:sp>
        <p:nvSpPr>
          <p:cNvPr id="985094" name="Rectangle 6"/>
          <p:cNvSpPr>
            <a:spLocks noChangeArrowheads="1"/>
          </p:cNvSpPr>
          <p:nvPr/>
        </p:nvSpPr>
        <p:spPr bwMode="auto">
          <a:xfrm>
            <a:off x="0" y="1341438"/>
            <a:ext cx="9029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3" tIns="45717" rIns="91433" bIns="45717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 progetti del gruppo III</a:t>
            </a:r>
            <a:endParaRPr lang="en-US" sz="4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588" y="1824907"/>
            <a:ext cx="89688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hysics: </a:t>
            </a:r>
            <a:endParaRPr lang="en-US" sz="4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3D N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ucleon</a:t>
            </a:r>
            <a:r>
              <a:rPr lang="en-US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escription</a:t>
            </a:r>
            <a:r>
              <a:rPr lang="en-US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56" y="1267753"/>
            <a:ext cx="2176405" cy="1899582"/>
          </a:xfrm>
          <a:prstGeom prst="rect">
            <a:avLst/>
          </a:prstGeom>
        </p:spPr>
      </p:pic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57552" y="4847602"/>
            <a:ext cx="1773238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08" charset="0"/>
              </a:rPr>
              <a:t>PDFs f</a:t>
            </a:r>
            <a:r>
              <a:rPr lang="en-US" sz="2000" b="0" baseline="-25000">
                <a:latin typeface="Arial" pitchFamily="-108" charset="0"/>
              </a:rPr>
              <a:t>p</a:t>
            </a:r>
            <a:r>
              <a:rPr lang="en-US" sz="2000" b="0" baseline="30000">
                <a:latin typeface="Arial" pitchFamily="-108" charset="0"/>
              </a:rPr>
              <a:t>u</a:t>
            </a:r>
            <a:r>
              <a:rPr lang="en-US" sz="2000" b="0">
                <a:latin typeface="Arial" pitchFamily="-108" charset="0"/>
              </a:rPr>
              <a:t>(x),…</a:t>
            </a:r>
          </a:p>
        </p:txBody>
      </p:sp>
      <p:sp>
        <p:nvSpPr>
          <p:cNvPr id="359429" name="Text Box 5"/>
          <p:cNvSpPr txBox="1">
            <a:spLocks noChangeArrowheads="1"/>
          </p:cNvSpPr>
          <p:nvPr/>
        </p:nvSpPr>
        <p:spPr bwMode="auto">
          <a:xfrm>
            <a:off x="844725" y="3173682"/>
            <a:ext cx="2762250" cy="406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08" charset="0"/>
              </a:rPr>
              <a:t>TMD PDFs: f</a:t>
            </a:r>
            <a:r>
              <a:rPr lang="en-US" sz="2000" b="0" baseline="-25000">
                <a:latin typeface="Arial" pitchFamily="-108" charset="0"/>
              </a:rPr>
              <a:t>p</a:t>
            </a:r>
            <a:r>
              <a:rPr lang="en-US" sz="2000" b="0" baseline="30000">
                <a:latin typeface="Arial" pitchFamily="-108" charset="0"/>
              </a:rPr>
              <a:t>u</a:t>
            </a:r>
            <a:r>
              <a:rPr lang="en-US" sz="2000" b="0">
                <a:latin typeface="Arial" pitchFamily="-108" charset="0"/>
              </a:rPr>
              <a:t>(x,k</a:t>
            </a:r>
            <a:r>
              <a:rPr lang="en-US" sz="2000" b="0" baseline="-25000">
                <a:latin typeface="Arial" pitchFamily="-108" charset="0"/>
              </a:rPr>
              <a:t>T</a:t>
            </a:r>
            <a:r>
              <a:rPr lang="en-US" sz="2000" b="0">
                <a:latin typeface="Arial" pitchFamily="-108" charset="0"/>
              </a:rPr>
              <a:t>),…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 rot="2338822">
            <a:off x="3604907" y="4049404"/>
            <a:ext cx="64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H="1">
            <a:off x="4343400" y="4106610"/>
            <a:ext cx="977760" cy="6838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 rot="19369591">
            <a:off x="4319840" y="3987477"/>
            <a:ext cx="1103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>
                <a:latin typeface="Arial" pitchFamily="-108" charset="0"/>
              </a:rPr>
              <a:t>=0,t=0</a:t>
            </a:r>
          </a:p>
        </p:txBody>
      </p:sp>
      <p:sp>
        <p:nvSpPr>
          <p:cNvPr id="359435" name="Text Box 11"/>
          <p:cNvSpPr txBox="1">
            <a:spLocks noChangeArrowheads="1"/>
          </p:cNvSpPr>
          <p:nvPr/>
        </p:nvSpPr>
        <p:spPr bwMode="auto">
          <a:xfrm>
            <a:off x="1826916" y="609600"/>
            <a:ext cx="4035226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 err="1" smtClean="0">
                <a:latin typeface="Arial" pitchFamily="-108" charset="0"/>
              </a:rPr>
              <a:t>W</a:t>
            </a:r>
            <a:r>
              <a:rPr lang="en-US" sz="1600" b="0" baseline="-25000" dirty="0" err="1" smtClean="0">
                <a:latin typeface="Arial" pitchFamily="-108" charset="0"/>
              </a:rPr>
              <a:t>p</a:t>
            </a:r>
            <a:r>
              <a:rPr lang="en-US" sz="2000" baseline="30000" dirty="0" err="1">
                <a:latin typeface="Arial" pitchFamily="-108" charset="0"/>
              </a:rPr>
              <a:t>q</a:t>
            </a:r>
            <a:r>
              <a:rPr lang="en-US" sz="1600" b="0" dirty="0" err="1" smtClean="0">
                <a:latin typeface="Arial" pitchFamily="-108" charset="0"/>
              </a:rPr>
              <a:t>(</a:t>
            </a:r>
            <a:r>
              <a:rPr lang="en-US" sz="1600" b="0" dirty="0" err="1">
                <a:latin typeface="Arial" pitchFamily="-108" charset="0"/>
              </a:rPr>
              <a:t>x,</a:t>
            </a:r>
            <a:r>
              <a:rPr lang="en-US" sz="1600" dirty="0" err="1">
                <a:latin typeface="Arial" pitchFamily="-108" charset="0"/>
              </a:rPr>
              <a:t>k</a:t>
            </a:r>
            <a:r>
              <a:rPr lang="en-US" sz="1600" b="0" baseline="-25000" dirty="0" err="1"/>
              <a:t>T</a:t>
            </a:r>
            <a:r>
              <a:rPr lang="en-US" sz="1600" b="0" dirty="0" err="1">
                <a:latin typeface="Arial" pitchFamily="-108" charset="0"/>
              </a:rPr>
              <a:t>,</a:t>
            </a:r>
            <a:r>
              <a:rPr lang="en-US" sz="1600" dirty="0" err="1">
                <a:latin typeface="Arial" pitchFamily="-108" charset="0"/>
              </a:rPr>
              <a:t>r</a:t>
            </a:r>
            <a:r>
              <a:rPr lang="en-US" sz="1600" b="0" dirty="0">
                <a:latin typeface="Arial" pitchFamily="-108" charset="0"/>
              </a:rPr>
              <a:t>)  “Mother” Wigner distributions </a:t>
            </a:r>
          </a:p>
        </p:txBody>
      </p:sp>
      <p:sp>
        <p:nvSpPr>
          <p:cNvPr id="359436" name="Text Box 12"/>
          <p:cNvSpPr txBox="1">
            <a:spLocks noChangeArrowheads="1"/>
          </p:cNvSpPr>
          <p:nvPr/>
        </p:nvSpPr>
        <p:spPr bwMode="auto">
          <a:xfrm rot="18267567">
            <a:off x="3067141" y="1695872"/>
            <a:ext cx="630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3</a:t>
            </a:r>
            <a:r>
              <a:rPr lang="en-US" sz="2000" b="0" dirty="0">
                <a:latin typeface="Arial" pitchFamily="-108" charset="0"/>
              </a:rPr>
              <a:t>r 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H="1">
            <a:off x="2949156" y="1340747"/>
            <a:ext cx="1128576" cy="17435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>
            <a:off x="4230132" y="1326148"/>
            <a:ext cx="1371600" cy="1732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 rot="2760000">
            <a:off x="4711282" y="1809831"/>
            <a:ext cx="74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  <a:endParaRPr lang="en-US" sz="1000" b="0" dirty="0">
              <a:latin typeface="Arial" pitchFamily="-108" charset="0"/>
            </a:endParaRPr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>
            <a:off x="5335758" y="3618897"/>
            <a:ext cx="357420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latin typeface="Arial" pitchFamily="-108" charset="0"/>
              </a:rPr>
              <a:t>Measure momentum transfer to target</a:t>
            </a: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spatial distributions</a:t>
            </a:r>
          </a:p>
        </p:txBody>
      </p: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124329" y="3583391"/>
            <a:ext cx="34925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latin typeface="Arial" pitchFamily="-108" charset="0"/>
              </a:rPr>
              <a:t>Measure momentum transfer </a:t>
            </a:r>
            <a:r>
              <a:rPr lang="en-US" sz="1400" b="0" dirty="0" smtClean="0">
                <a:latin typeface="Arial" pitchFamily="-108" charset="0"/>
              </a:rPr>
              <a:t>to quark</a:t>
            </a:r>
            <a:endParaRPr lang="en-US" sz="1400" b="0" dirty="0">
              <a:latin typeface="Arial" pitchFamily="-108" charset="0"/>
            </a:endParaRP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momentum distributions</a:t>
            </a:r>
            <a:endParaRPr lang="en-US" sz="1400" b="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59446" name="Text Box 22"/>
          <p:cNvSpPr txBox="1">
            <a:spLocks noChangeArrowheads="1"/>
          </p:cNvSpPr>
          <p:nvPr/>
        </p:nvSpPr>
        <p:spPr bwMode="auto">
          <a:xfrm>
            <a:off x="209034" y="945377"/>
            <a:ext cx="806885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Probability to find a quark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q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in a nucleon </a:t>
            </a:r>
            <a:r>
              <a:rPr lang="en-US" sz="1400" dirty="0">
                <a:solidFill>
                  <a:srgbClr val="3333CC"/>
                </a:solidFill>
                <a:latin typeface="Arial" pitchFamily="-108" charset="0"/>
              </a:rPr>
              <a:t>P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with a certain polarization in a position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r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smtClean="0">
                <a:solidFill>
                  <a:srgbClr val="3333CC"/>
                </a:solidFill>
                <a:latin typeface="Arial" pitchFamily="-108" charset="0"/>
              </a:rPr>
              <a:t> &amp;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momentum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k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</a:t>
            </a:r>
          </a:p>
        </p:txBody>
      </p:sp>
      <p:sp>
        <p:nvSpPr>
          <p:cNvPr id="359447" name="Text Box 23"/>
          <p:cNvSpPr txBox="1">
            <a:spLocks noChangeArrowheads="1"/>
          </p:cNvSpPr>
          <p:nvPr/>
        </p:nvSpPr>
        <p:spPr bwMode="auto">
          <a:xfrm rot="2700000">
            <a:off x="4416283" y="2043163"/>
            <a:ext cx="712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(FT)</a:t>
            </a:r>
          </a:p>
        </p:txBody>
      </p:sp>
      <p:sp>
        <p:nvSpPr>
          <p:cNvPr id="359448" name="Text Box 24"/>
          <p:cNvSpPr txBox="1">
            <a:spLocks noChangeArrowheads="1"/>
          </p:cNvSpPr>
          <p:nvPr/>
        </p:nvSpPr>
        <p:spPr bwMode="auto">
          <a:xfrm>
            <a:off x="5321160" y="3212497"/>
            <a:ext cx="2438400" cy="406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Arial" pitchFamily="-108" charset="0"/>
              </a:rPr>
              <a:t>GPDs</a:t>
            </a:r>
            <a:r>
              <a:rPr lang="en-US" sz="2000" b="0" dirty="0">
                <a:latin typeface="Arial" pitchFamily="-108" charset="0"/>
              </a:rPr>
              <a:t>: </a:t>
            </a:r>
            <a:r>
              <a:rPr lang="en-US" sz="2000" b="0" dirty="0" err="1">
                <a:latin typeface="Arial" pitchFamily="-108" charset="0"/>
              </a:rPr>
              <a:t>H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 err="1">
                <a:latin typeface="Arial" pitchFamily="-108" charset="0"/>
              </a:rPr>
              <a:t>(x,</a:t>
            </a:r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 err="1">
                <a:latin typeface="Arial" pitchFamily="-108" charset="0"/>
              </a:rPr>
              <a:t>,t</a:t>
            </a:r>
            <a:r>
              <a:rPr lang="en-US" sz="2000" b="0" dirty="0">
                <a:latin typeface="Arial" pitchFamily="-108" charset="0"/>
              </a:rPr>
              <a:t>), …</a:t>
            </a:r>
          </a:p>
        </p:txBody>
      </p:sp>
      <p:sp>
        <p:nvSpPr>
          <p:cNvPr id="359450" name="Line 26"/>
          <p:cNvSpPr>
            <a:spLocks noChangeShapeType="1"/>
          </p:cNvSpPr>
          <p:nvPr/>
        </p:nvSpPr>
        <p:spPr bwMode="auto">
          <a:xfrm>
            <a:off x="3323430" y="4142118"/>
            <a:ext cx="890182" cy="6483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339" y="-76200"/>
            <a:ext cx="88952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Quantum phase-space distributions of quarks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11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56" name="Picture 55" descr="Snapshot 2009-09-27 10-27-26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56" y="1267753"/>
            <a:ext cx="2342242" cy="1845789"/>
          </a:xfrm>
          <a:prstGeom prst="rect">
            <a:avLst/>
          </a:prstGeom>
        </p:spPr>
      </p:pic>
      <p:sp>
        <p:nvSpPr>
          <p:cNvPr id="4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256" y="1267753"/>
            <a:ext cx="2176405" cy="1899582"/>
          </a:xfrm>
          <a:prstGeom prst="rect">
            <a:avLst/>
          </a:prstGeom>
        </p:spPr>
      </p:pic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57552" y="4847602"/>
            <a:ext cx="1773238" cy="406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08" charset="0"/>
              </a:rPr>
              <a:t>PDFs f</a:t>
            </a:r>
            <a:r>
              <a:rPr lang="en-US" sz="2000" b="0" baseline="-25000">
                <a:latin typeface="Arial" pitchFamily="-108" charset="0"/>
              </a:rPr>
              <a:t>p</a:t>
            </a:r>
            <a:r>
              <a:rPr lang="en-US" sz="2000" b="0" baseline="30000">
                <a:latin typeface="Arial" pitchFamily="-108" charset="0"/>
              </a:rPr>
              <a:t>u</a:t>
            </a:r>
            <a:r>
              <a:rPr lang="en-US" sz="2000" b="0">
                <a:latin typeface="Arial" pitchFamily="-108" charset="0"/>
              </a:rPr>
              <a:t>(x),…</a:t>
            </a:r>
          </a:p>
        </p:txBody>
      </p:sp>
      <p:sp>
        <p:nvSpPr>
          <p:cNvPr id="359429" name="Text Box 5"/>
          <p:cNvSpPr txBox="1">
            <a:spLocks noChangeArrowheads="1"/>
          </p:cNvSpPr>
          <p:nvPr/>
        </p:nvSpPr>
        <p:spPr bwMode="auto">
          <a:xfrm>
            <a:off x="844725" y="3173682"/>
            <a:ext cx="2762250" cy="406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08" charset="0"/>
              </a:rPr>
              <a:t>TMD PDFs: f</a:t>
            </a:r>
            <a:r>
              <a:rPr lang="en-US" sz="2000" b="0" baseline="-25000">
                <a:latin typeface="Arial" pitchFamily="-108" charset="0"/>
              </a:rPr>
              <a:t>p</a:t>
            </a:r>
            <a:r>
              <a:rPr lang="en-US" sz="2000" b="0" baseline="30000">
                <a:latin typeface="Arial" pitchFamily="-108" charset="0"/>
              </a:rPr>
              <a:t>u</a:t>
            </a:r>
            <a:r>
              <a:rPr lang="en-US" sz="2000" b="0">
                <a:latin typeface="Arial" pitchFamily="-108" charset="0"/>
              </a:rPr>
              <a:t>(x,k</a:t>
            </a:r>
            <a:r>
              <a:rPr lang="en-US" sz="2000" b="0" baseline="-25000">
                <a:latin typeface="Arial" pitchFamily="-108" charset="0"/>
              </a:rPr>
              <a:t>T</a:t>
            </a:r>
            <a:r>
              <a:rPr lang="en-US" sz="2000" b="0">
                <a:latin typeface="Arial" pitchFamily="-108" charset="0"/>
              </a:rPr>
              <a:t>),…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 rot="2338822">
            <a:off x="3604907" y="4049404"/>
            <a:ext cx="646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 flipH="1">
            <a:off x="4343400" y="4106610"/>
            <a:ext cx="977760" cy="6838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 rot="19369591">
            <a:off x="4319840" y="3987477"/>
            <a:ext cx="1103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>
                <a:latin typeface="Arial" pitchFamily="-108" charset="0"/>
              </a:rPr>
              <a:t>=0,t=0</a:t>
            </a:r>
          </a:p>
        </p:txBody>
      </p:sp>
      <p:sp>
        <p:nvSpPr>
          <p:cNvPr id="359435" name="Text Box 11"/>
          <p:cNvSpPr txBox="1">
            <a:spLocks noChangeArrowheads="1"/>
          </p:cNvSpPr>
          <p:nvPr/>
        </p:nvSpPr>
        <p:spPr bwMode="auto">
          <a:xfrm>
            <a:off x="1826916" y="609600"/>
            <a:ext cx="4035226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dirty="0" err="1" smtClean="0">
                <a:latin typeface="Arial" pitchFamily="-108" charset="0"/>
              </a:rPr>
              <a:t>W</a:t>
            </a:r>
            <a:r>
              <a:rPr lang="en-US" sz="1600" b="0" baseline="-25000" dirty="0" err="1" smtClean="0">
                <a:latin typeface="Arial" pitchFamily="-108" charset="0"/>
              </a:rPr>
              <a:t>p</a:t>
            </a:r>
            <a:r>
              <a:rPr lang="en-US" sz="2000" baseline="30000" dirty="0" err="1">
                <a:latin typeface="Arial" pitchFamily="-108" charset="0"/>
              </a:rPr>
              <a:t>q</a:t>
            </a:r>
            <a:r>
              <a:rPr lang="en-US" sz="1600" b="0" dirty="0" err="1" smtClean="0">
                <a:latin typeface="Arial" pitchFamily="-108" charset="0"/>
              </a:rPr>
              <a:t>(</a:t>
            </a:r>
            <a:r>
              <a:rPr lang="en-US" sz="1600" b="0" dirty="0" err="1">
                <a:latin typeface="Arial" pitchFamily="-108" charset="0"/>
              </a:rPr>
              <a:t>x,</a:t>
            </a:r>
            <a:r>
              <a:rPr lang="en-US" sz="1600" dirty="0" err="1">
                <a:latin typeface="Arial" pitchFamily="-108" charset="0"/>
              </a:rPr>
              <a:t>k</a:t>
            </a:r>
            <a:r>
              <a:rPr lang="en-US" sz="1600" b="0" baseline="-25000" dirty="0" err="1"/>
              <a:t>T</a:t>
            </a:r>
            <a:r>
              <a:rPr lang="en-US" sz="1600" b="0" dirty="0" err="1">
                <a:latin typeface="Arial" pitchFamily="-108" charset="0"/>
              </a:rPr>
              <a:t>,</a:t>
            </a:r>
            <a:r>
              <a:rPr lang="en-US" sz="1600" dirty="0" err="1">
                <a:latin typeface="Arial" pitchFamily="-108" charset="0"/>
              </a:rPr>
              <a:t>r</a:t>
            </a:r>
            <a:r>
              <a:rPr lang="en-US" sz="1600" b="0" dirty="0">
                <a:latin typeface="Arial" pitchFamily="-108" charset="0"/>
              </a:rPr>
              <a:t>)  “Mother” Wigner distributions </a:t>
            </a:r>
          </a:p>
        </p:txBody>
      </p:sp>
      <p:sp>
        <p:nvSpPr>
          <p:cNvPr id="359436" name="Text Box 12"/>
          <p:cNvSpPr txBox="1">
            <a:spLocks noChangeArrowheads="1"/>
          </p:cNvSpPr>
          <p:nvPr/>
        </p:nvSpPr>
        <p:spPr bwMode="auto">
          <a:xfrm rot="18267567">
            <a:off x="3067141" y="1695872"/>
            <a:ext cx="630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3</a:t>
            </a:r>
            <a:r>
              <a:rPr lang="en-US" sz="2000" b="0" dirty="0">
                <a:latin typeface="Arial" pitchFamily="-108" charset="0"/>
              </a:rPr>
              <a:t>r </a:t>
            </a:r>
            <a:endParaRPr lang="en-US" sz="2000" b="0" baseline="30000" dirty="0">
              <a:latin typeface="Arial" pitchFamily="-108" charset="0"/>
            </a:endParaRPr>
          </a:p>
        </p:txBody>
      </p:sp>
      <p:sp>
        <p:nvSpPr>
          <p:cNvPr id="359437" name="Line 13"/>
          <p:cNvSpPr>
            <a:spLocks noChangeShapeType="1"/>
          </p:cNvSpPr>
          <p:nvPr/>
        </p:nvSpPr>
        <p:spPr bwMode="auto">
          <a:xfrm flipH="1">
            <a:off x="2949156" y="1340747"/>
            <a:ext cx="1128576" cy="17435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>
            <a:off x="4230132" y="1326148"/>
            <a:ext cx="1371600" cy="17329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 rot="2760000">
            <a:off x="4711282" y="1809831"/>
            <a:ext cx="741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d</a:t>
            </a:r>
            <a:r>
              <a:rPr lang="en-US" sz="2000" b="0" baseline="30000" dirty="0">
                <a:latin typeface="Arial" pitchFamily="-108" charset="0"/>
              </a:rPr>
              <a:t>2</a:t>
            </a:r>
            <a:r>
              <a:rPr lang="en-US" sz="2000" b="0" dirty="0">
                <a:latin typeface="Arial" pitchFamily="-108" charset="0"/>
              </a:rPr>
              <a:t>k</a:t>
            </a:r>
            <a:r>
              <a:rPr lang="en-US" sz="2000" b="0" baseline="-25000" dirty="0">
                <a:latin typeface="Arial" pitchFamily="-108" charset="0"/>
              </a:rPr>
              <a:t>T</a:t>
            </a:r>
            <a:endParaRPr lang="en-US" sz="1000" b="0" dirty="0">
              <a:latin typeface="Arial" pitchFamily="-108" charset="0"/>
            </a:endParaRPr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>
            <a:off x="5335758" y="3618897"/>
            <a:ext cx="3574207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latin typeface="Arial" pitchFamily="-108" charset="0"/>
              </a:rPr>
              <a:t>Measure momentum transfer to target</a:t>
            </a: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spatial distributions</a:t>
            </a:r>
          </a:p>
        </p:txBody>
      </p: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124329" y="3583391"/>
            <a:ext cx="34925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latin typeface="Arial" pitchFamily="-108" charset="0"/>
              </a:rPr>
              <a:t>Measure momentum transfer </a:t>
            </a:r>
            <a:r>
              <a:rPr lang="en-US" sz="1400" b="0" dirty="0" smtClean="0">
                <a:latin typeface="Arial" pitchFamily="-108" charset="0"/>
              </a:rPr>
              <a:t>to quark</a:t>
            </a:r>
            <a:endParaRPr lang="en-US" sz="1400" b="0" dirty="0">
              <a:latin typeface="Arial" pitchFamily="-108" charset="0"/>
            </a:endParaRPr>
          </a:p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Direct info about momentum distributions</a:t>
            </a:r>
            <a:endParaRPr lang="en-US" sz="1400" b="0" dirty="0">
              <a:solidFill>
                <a:srgbClr val="FF0000"/>
              </a:solidFill>
              <a:latin typeface="Arial" pitchFamily="-108" charset="0"/>
            </a:endParaRPr>
          </a:p>
        </p:txBody>
      </p:sp>
      <p:sp>
        <p:nvSpPr>
          <p:cNvPr id="359446" name="Text Box 22"/>
          <p:cNvSpPr txBox="1">
            <a:spLocks noChangeArrowheads="1"/>
          </p:cNvSpPr>
          <p:nvPr/>
        </p:nvSpPr>
        <p:spPr bwMode="auto">
          <a:xfrm>
            <a:off x="209034" y="945377"/>
            <a:ext cx="806885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Probability to find a quark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q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in a nucleon </a:t>
            </a:r>
            <a:r>
              <a:rPr lang="en-US" sz="1400" dirty="0">
                <a:solidFill>
                  <a:srgbClr val="3333CC"/>
                </a:solidFill>
                <a:latin typeface="Arial" pitchFamily="-108" charset="0"/>
              </a:rPr>
              <a:t>P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with a certain polarization in a position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r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dirty="0" smtClean="0">
                <a:solidFill>
                  <a:srgbClr val="3333CC"/>
                </a:solidFill>
                <a:latin typeface="Arial" pitchFamily="-108" charset="0"/>
              </a:rPr>
              <a:t> &amp;</a:t>
            </a:r>
            <a:r>
              <a:rPr lang="en-US" sz="1400" b="0" dirty="0" smtClean="0">
                <a:solidFill>
                  <a:srgbClr val="3333CC"/>
                </a:solidFill>
                <a:latin typeface="Arial" pitchFamily="-108" charset="0"/>
              </a:rPr>
              <a:t> 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momentum </a:t>
            </a:r>
            <a:r>
              <a:rPr lang="en-US" sz="1400" dirty="0" err="1">
                <a:solidFill>
                  <a:srgbClr val="3333CC"/>
                </a:solidFill>
                <a:latin typeface="Arial" pitchFamily="-108" charset="0"/>
              </a:rPr>
              <a:t>k</a:t>
            </a:r>
            <a:r>
              <a:rPr lang="en-US" sz="1400" b="0" dirty="0">
                <a:solidFill>
                  <a:srgbClr val="3333CC"/>
                </a:solidFill>
                <a:latin typeface="Arial" pitchFamily="-108" charset="0"/>
              </a:rPr>
              <a:t> </a:t>
            </a:r>
          </a:p>
        </p:txBody>
      </p:sp>
      <p:sp>
        <p:nvSpPr>
          <p:cNvPr id="359447" name="Text Box 23"/>
          <p:cNvSpPr txBox="1">
            <a:spLocks noChangeArrowheads="1"/>
          </p:cNvSpPr>
          <p:nvPr/>
        </p:nvSpPr>
        <p:spPr bwMode="auto">
          <a:xfrm rot="2700000">
            <a:off x="4416283" y="2043163"/>
            <a:ext cx="712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Arial" pitchFamily="-108" charset="0"/>
              </a:rPr>
              <a:t>(FT)</a:t>
            </a:r>
          </a:p>
        </p:txBody>
      </p:sp>
      <p:sp>
        <p:nvSpPr>
          <p:cNvPr id="359448" name="Text Box 24"/>
          <p:cNvSpPr txBox="1">
            <a:spLocks noChangeArrowheads="1"/>
          </p:cNvSpPr>
          <p:nvPr/>
        </p:nvSpPr>
        <p:spPr bwMode="auto">
          <a:xfrm>
            <a:off x="5321160" y="3212497"/>
            <a:ext cx="2438400" cy="406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 dirty="0" err="1">
                <a:latin typeface="Arial" pitchFamily="-108" charset="0"/>
              </a:rPr>
              <a:t>GPDs</a:t>
            </a:r>
            <a:r>
              <a:rPr lang="en-US" sz="2000" b="0" dirty="0">
                <a:latin typeface="Arial" pitchFamily="-108" charset="0"/>
              </a:rPr>
              <a:t>: </a:t>
            </a:r>
            <a:r>
              <a:rPr lang="en-US" sz="2000" b="0" dirty="0" err="1">
                <a:latin typeface="Arial" pitchFamily="-108" charset="0"/>
              </a:rPr>
              <a:t>H</a:t>
            </a:r>
            <a:r>
              <a:rPr lang="en-US" sz="2000" b="0" baseline="-25000" dirty="0" err="1">
                <a:latin typeface="Arial" pitchFamily="-108" charset="0"/>
              </a:rPr>
              <a:t>p</a:t>
            </a:r>
            <a:r>
              <a:rPr lang="en-US" sz="2000" b="0" baseline="30000" dirty="0" err="1">
                <a:latin typeface="Arial" pitchFamily="-108" charset="0"/>
              </a:rPr>
              <a:t>u</a:t>
            </a:r>
            <a:r>
              <a:rPr lang="en-US" sz="2000" b="0" dirty="0" err="1">
                <a:latin typeface="Arial" pitchFamily="-108" charset="0"/>
              </a:rPr>
              <a:t>(x,</a:t>
            </a:r>
            <a:r>
              <a:rPr lang="en-US" sz="2000" b="0" dirty="0" err="1">
                <a:latin typeface="Symbol" pitchFamily="-108" charset="2"/>
              </a:rPr>
              <a:t>x</a:t>
            </a:r>
            <a:r>
              <a:rPr lang="en-US" sz="2000" b="0" dirty="0" err="1">
                <a:latin typeface="Arial" pitchFamily="-108" charset="0"/>
              </a:rPr>
              <a:t>,t</a:t>
            </a:r>
            <a:r>
              <a:rPr lang="en-US" sz="2000" b="0" dirty="0">
                <a:latin typeface="Arial" pitchFamily="-108" charset="0"/>
              </a:rPr>
              <a:t>), …</a:t>
            </a:r>
          </a:p>
        </p:txBody>
      </p:sp>
      <p:sp>
        <p:nvSpPr>
          <p:cNvPr id="359450" name="Line 26"/>
          <p:cNvSpPr>
            <a:spLocks noChangeShapeType="1"/>
          </p:cNvSpPr>
          <p:nvPr/>
        </p:nvSpPr>
        <p:spPr bwMode="auto">
          <a:xfrm>
            <a:off x="3323430" y="4142118"/>
            <a:ext cx="890182" cy="6483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339" y="-76200"/>
            <a:ext cx="88952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Quantum phase-space distributions of quarks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grpSp>
        <p:nvGrpSpPr>
          <p:cNvPr id="2" name="Group 63"/>
          <p:cNvGrpSpPr/>
          <p:nvPr/>
        </p:nvGrpSpPr>
        <p:grpSpPr>
          <a:xfrm>
            <a:off x="124329" y="4278830"/>
            <a:ext cx="9169336" cy="2157578"/>
            <a:chOff x="124329" y="4308028"/>
            <a:chExt cx="9169336" cy="2157578"/>
          </a:xfrm>
        </p:grpSpPr>
        <p:grpSp>
          <p:nvGrpSpPr>
            <p:cNvPr id="3" name="Group 46"/>
            <p:cNvGrpSpPr/>
            <p:nvPr/>
          </p:nvGrpSpPr>
          <p:grpSpPr>
            <a:xfrm>
              <a:off x="487848" y="4517726"/>
              <a:ext cx="3061146" cy="1947880"/>
              <a:chOff x="487848" y="4517726"/>
              <a:chExt cx="3061146" cy="1947880"/>
            </a:xfrm>
          </p:grpSpPr>
          <p:grpSp>
            <p:nvGrpSpPr>
              <p:cNvPr id="4" name="Group 42"/>
              <p:cNvGrpSpPr/>
              <p:nvPr/>
            </p:nvGrpSpPr>
            <p:grpSpPr>
              <a:xfrm>
                <a:off x="495317" y="4517726"/>
                <a:ext cx="3053677" cy="1947880"/>
                <a:chOff x="-20457" y="4648200"/>
                <a:chExt cx="2716521" cy="1905000"/>
              </a:xfrm>
            </p:grpSpPr>
            <p:pic>
              <p:nvPicPr>
                <p:cNvPr id="34" name="Picture 5" descr="AN_E704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0" y="4648200"/>
                  <a:ext cx="2514294" cy="1905000"/>
                </a:xfrm>
                <a:prstGeom prst="rect">
                  <a:avLst/>
                </a:prstGeom>
                <a:noFill/>
              </p:spPr>
            </p:pic>
            <p:sp>
              <p:nvSpPr>
                <p:cNvPr id="3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609600" y="5029200"/>
                  <a:ext cx="1180988" cy="2769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12" tIns="45705" rIns="91412" bIns="45705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200" b="0" dirty="0" err="1">
                      <a:solidFill>
                        <a:srgbClr val="0066FF"/>
                      </a:solidFill>
                    </a:rPr>
                    <a:t>p</a:t>
                  </a:r>
                  <a:r>
                    <a:rPr lang="en-US" sz="1200" b="0" baseline="-25000" dirty="0" err="1">
                      <a:solidFill>
                        <a:srgbClr val="0066FF"/>
                      </a:solidFill>
                    </a:rPr>
                    <a:t>T</a:t>
                  </a:r>
                  <a:r>
                    <a:rPr lang="en-US" sz="1200" b="0" dirty="0">
                      <a:solidFill>
                        <a:srgbClr val="0066FF"/>
                      </a:solidFill>
                    </a:rPr>
                    <a:t>&lt; 2 </a:t>
                  </a:r>
                  <a:r>
                    <a:rPr lang="en-US" sz="1200" b="0" dirty="0" err="1">
                      <a:solidFill>
                        <a:srgbClr val="0066FF"/>
                      </a:solidFill>
                    </a:rPr>
                    <a:t>GeV/c</a:t>
                  </a:r>
                  <a:endParaRPr lang="en-US" sz="1200" b="0" dirty="0">
                    <a:solidFill>
                      <a:srgbClr val="0066FF"/>
                    </a:solidFill>
                  </a:endParaRPr>
                </a:p>
              </p:txBody>
            </p:sp>
            <p:sp>
              <p:nvSpPr>
                <p:cNvPr id="3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09600" y="4876800"/>
                  <a:ext cx="1160687" cy="246211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31" tIns="45715" rIns="91431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it-IT" sz="1200" b="0" dirty="0">
                      <a:solidFill>
                        <a:srgbClr val="008000"/>
                      </a:solidFill>
                      <a:ea typeface="Arial" pitchFamily="-108" charset="0"/>
                      <a:cs typeface="Arial" pitchFamily="-108" charset="0"/>
                    </a:rPr>
                    <a:t>√s = 20 GeV  </a:t>
                  </a:r>
                </a:p>
              </p:txBody>
            </p:sp>
            <p:sp>
              <p:nvSpPr>
                <p:cNvPr id="3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286000" y="6172200"/>
                  <a:ext cx="410064" cy="369332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 err="1">
                      <a:solidFill>
                        <a:schemeClr val="tx1"/>
                      </a:solidFill>
                    </a:rPr>
                    <a:t>x</a:t>
                  </a:r>
                  <a:r>
                    <a:rPr lang="en-US" baseline="-25000" dirty="0" err="1">
                      <a:solidFill>
                        <a:schemeClr val="tx1"/>
                      </a:solidFill>
                    </a:rPr>
                    <a:t>F</a:t>
                  </a:r>
                  <a:endParaRPr lang="it-IT" baseline="-25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-20457" y="4876800"/>
                  <a:ext cx="477657" cy="338554"/>
                </a:xfrm>
                <a:prstGeom prst="rect">
                  <a:avLst/>
                </a:prstGeom>
                <a:noFill/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</a:rPr>
                    <a:t>A</a:t>
                  </a:r>
                  <a:r>
                    <a:rPr lang="en-US" sz="1600" baseline="-25000" dirty="0">
                      <a:solidFill>
                        <a:schemeClr val="tx1"/>
                      </a:solidFill>
                    </a:rPr>
                    <a:t>N</a:t>
                  </a:r>
                  <a:endParaRPr lang="it-IT" sz="1600" baseline="-25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487848" y="5348873"/>
                <a:ext cx="42813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876886" y="4912981"/>
              <a:ext cx="2400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Proton spin puzzle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329" y="430802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SSA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5" name="Group 62"/>
            <p:cNvGrpSpPr/>
            <p:nvPr/>
          </p:nvGrpSpPr>
          <p:grpSpPr>
            <a:xfrm>
              <a:off x="4574064" y="5372912"/>
              <a:ext cx="4719601" cy="834127"/>
              <a:chOff x="4574064" y="5372912"/>
              <a:chExt cx="4719601" cy="834127"/>
            </a:xfrm>
          </p:grpSpPr>
          <p:grpSp>
            <p:nvGrpSpPr>
              <p:cNvPr id="6" name="Group 50"/>
              <p:cNvGrpSpPr/>
              <p:nvPr/>
            </p:nvGrpSpPr>
            <p:grpSpPr>
              <a:xfrm>
                <a:off x="4574064" y="5440363"/>
                <a:ext cx="4719601" cy="725826"/>
                <a:chOff x="4077732" y="5484160"/>
                <a:chExt cx="4719601" cy="725826"/>
              </a:xfrm>
            </p:grpSpPr>
            <p:sp>
              <p:nvSpPr>
                <p:cNvPr id="6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077732" y="5672791"/>
                  <a:ext cx="471960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e-DE" dirty="0"/>
                    <a:t>  </a:t>
                  </a:r>
                  <a:r>
                    <a:rPr lang="de-DE" sz="1600" dirty="0"/>
                    <a:t>J</a:t>
                  </a:r>
                  <a:r>
                    <a:rPr lang="de-DE" sz="1600" baseline="-25000" dirty="0"/>
                    <a:t>q</a:t>
                  </a:r>
                  <a:r>
                    <a:rPr lang="de-DE" sz="1600" dirty="0"/>
                    <a:t> =1/2</a:t>
                  </a:r>
                  <a:r>
                    <a:rPr lang="de-DE" sz="1600" dirty="0">
                      <a:sym typeface="Symbol" pitchFamily="-111" charset="2"/>
                    </a:rPr>
                    <a:t> + L</a:t>
                  </a:r>
                  <a:r>
                    <a:rPr lang="de-DE" sz="1600" baseline="-25000" dirty="0">
                      <a:sym typeface="Symbol" pitchFamily="-111" charset="2"/>
                    </a:rPr>
                    <a:t>q</a:t>
                  </a:r>
                  <a:r>
                    <a:rPr lang="de-DE" sz="1600" dirty="0"/>
                    <a:t> = lim </a:t>
                  </a:r>
                  <a:r>
                    <a:rPr lang="de-DE" sz="1600" dirty="0" smtClean="0">
                      <a:sym typeface="Bookshelf Symbol 2" pitchFamily="2" charset="2"/>
                    </a:rPr>
                    <a:t>     dx </a:t>
                  </a:r>
                  <a:r>
                    <a:rPr lang="de-DE" sz="1600" dirty="0">
                      <a:sym typeface="Bookshelf Symbol 2" pitchFamily="2" charset="2"/>
                    </a:rPr>
                    <a:t>x [H(x,</a:t>
                  </a:r>
                  <a:r>
                    <a:rPr lang="de-DE" sz="1600" dirty="0">
                      <a:sym typeface="Symbol" pitchFamily="-111" charset="2"/>
                    </a:rPr>
                    <a:t>,t) + </a:t>
                  </a:r>
                  <a:r>
                    <a:rPr lang="de-DE" sz="1600" dirty="0">
                      <a:sym typeface="Bookshelf Symbol 2" pitchFamily="2" charset="2"/>
                    </a:rPr>
                    <a:t>E(x,</a:t>
                  </a:r>
                  <a:r>
                    <a:rPr lang="de-DE" sz="1600" dirty="0">
                      <a:sym typeface="Symbol" pitchFamily="-111" charset="2"/>
                    </a:rPr>
                    <a:t>,t)</a:t>
                  </a:r>
                  <a:r>
                    <a:rPr lang="de-DE" sz="1600" dirty="0" smtClean="0">
                      <a:sym typeface="Symbol" pitchFamily="-111" charset="2"/>
                    </a:rPr>
                    <a:t>]</a:t>
                  </a:r>
                  <a:endParaRPr lang="de-DE" sz="1600" dirty="0" smtClean="0"/>
                </a:p>
              </p:txBody>
            </p:sp>
            <p:graphicFrame>
              <p:nvGraphicFramePr>
                <p:cNvPr id="61" name="Object 23"/>
                <p:cNvGraphicFramePr>
                  <a:graphicFrameLocks noChangeAspect="1"/>
                </p:cNvGraphicFramePr>
                <p:nvPr>
                  <p:ph/>
                </p:nvPr>
              </p:nvGraphicFramePr>
              <p:xfrm>
                <a:off x="6158468" y="5484160"/>
                <a:ext cx="620713" cy="677862"/>
              </p:xfrm>
              <a:graphic>
                <a:graphicData uri="http://schemas.openxmlformats.org/presentationml/2006/ole">
                  <p:oleObj spid="_x0000_s1301506" name="Equation" r:id="rId5" imgW="279400" imgH="304800" progId="Equation.3">
                    <p:embed/>
                  </p:oleObj>
                </a:graphicData>
              </a:graphic>
            </p:graphicFrame>
            <p:sp>
              <p:nvSpPr>
                <p:cNvPr id="6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5716483" y="5932987"/>
                  <a:ext cx="67844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e-DE" sz="1200" b="1" dirty="0"/>
                    <a:t>t </a:t>
                  </a:r>
                  <a:r>
                    <a:rPr lang="de-DE" sz="1200" b="1" dirty="0">
                      <a:sym typeface="Symbol" pitchFamily="-111" charset="2"/>
                    </a:rPr>
                    <a:t></a:t>
                  </a:r>
                  <a:r>
                    <a:rPr lang="de-DE" sz="1200" b="1" dirty="0">
                      <a:sym typeface="Monotype Sorts" pitchFamily="-111" charset="2"/>
                    </a:rPr>
                    <a:t> 0</a:t>
                  </a:r>
                  <a:endParaRPr lang="de-DE" sz="1200" dirty="0"/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6891263" y="5372912"/>
                <a:ext cx="2702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1</a:t>
                </a:r>
                <a:endParaRPr lang="en-US" sz="1200" b="1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730685" y="5930040"/>
                <a:ext cx="3214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-1</a:t>
                </a:r>
                <a:endParaRPr lang="en-US" sz="1200" b="1" dirty="0"/>
              </a:p>
            </p:txBody>
          </p:sp>
        </p:grpSp>
      </p:grpSp>
      <p:pic>
        <p:nvPicPr>
          <p:cNvPr id="56" name="Picture 55" descr="Snapshot 2009-09-27 10-27-26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56" y="1267753"/>
            <a:ext cx="2342242" cy="1845789"/>
          </a:xfrm>
          <a:prstGeom prst="rect">
            <a:avLst/>
          </a:prstGeom>
        </p:spPr>
      </p:pic>
      <p:sp>
        <p:nvSpPr>
          <p:cNvPr id="4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588" y="1824907"/>
            <a:ext cx="89688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hysics: </a:t>
            </a:r>
            <a:endParaRPr lang="en-US" sz="4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TMD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ECT%20June%2022-26,%202010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884238"/>
            <a:ext cx="38354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Trans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613" y="842963"/>
            <a:ext cx="356235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PST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25" y="3605213"/>
            <a:ext cx="3394075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6764338" y="1631950"/>
            <a:ext cx="1965325" cy="5222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pitchFamily="-106" charset="0"/>
              </a:rPr>
              <a:t>TMD 2010</a:t>
            </a:r>
            <a:endParaRPr lang="it-IT" sz="2800">
              <a:latin typeface="Arial" pitchFamily="-106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563" y="6537325"/>
            <a:ext cx="9088437" cy="325438"/>
            <a:chOff x="35" y="4118"/>
            <a:chExt cx="5725" cy="205"/>
          </a:xfrm>
        </p:grpSpPr>
        <p:sp>
          <p:nvSpPr>
            <p:cNvPr id="25609" name="Text Box 6"/>
            <p:cNvSpPr txBox="1">
              <a:spLocks noChangeArrowheads="1"/>
            </p:cNvSpPr>
            <p:nvPr/>
          </p:nvSpPr>
          <p:spPr bwMode="auto">
            <a:xfrm>
              <a:off x="35" y="4158"/>
              <a:ext cx="5725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200" b="0">
                  <a:solidFill>
                    <a:schemeClr val="bg2"/>
                  </a:solidFill>
                  <a:latin typeface="Tahoma" pitchFamily="-106" charset="0"/>
                </a:rPr>
                <a:t>   </a:t>
              </a:r>
              <a:r>
                <a:rPr lang="en-US" sz="1000" b="0">
                  <a:solidFill>
                    <a:schemeClr val="bg2"/>
                  </a:solidFill>
                  <a:latin typeface="Tahoma" pitchFamily="-106" charset="0"/>
                </a:rPr>
                <a:t>Contalbrigo Marco                                                                  Consiglio di Sezione                                                                              1 luglio 2010</a:t>
              </a:r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132" y="4118"/>
              <a:ext cx="5493" cy="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608" name="Text Box 3"/>
          <p:cNvSpPr txBox="1">
            <a:spLocks noChangeArrowheads="1"/>
          </p:cNvSpPr>
          <p:nvPr/>
        </p:nvSpPr>
        <p:spPr bwMode="auto">
          <a:xfrm>
            <a:off x="633413" y="6035675"/>
            <a:ext cx="1965325" cy="5222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pitchFamily="-106" charset="0"/>
              </a:rPr>
              <a:t>PST 2009</a:t>
            </a:r>
            <a:endParaRPr lang="it-IT" sz="2800">
              <a:latin typeface="Arial" pitchFamily="-10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3305" y="-76200"/>
            <a:ext cx="43912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Spin Physics &amp; Ferrara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08012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nerezine-aero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695" y="1072679"/>
            <a:ext cx="7131747" cy="452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007964"/>
            <a:ext cx="92598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50" tIns="50377" rIns="100750" bIns="50377">
            <a:prstTxWarp prst="textNoShape">
              <a:avLst/>
            </a:prstTxWarp>
          </a:bodyPr>
          <a:lstStyle/>
          <a:p>
            <a:pPr marL="258763" indent="-258763" algn="ctr" defTabSz="1008063">
              <a:spcBef>
                <a:spcPct val="20000"/>
              </a:spcBef>
              <a:defRPr/>
            </a:pPr>
            <a:r>
              <a:rPr lang="it-IT" sz="2400" kern="0" dirty="0" err="1">
                <a:latin typeface="+mn-lt"/>
              </a:rPr>
              <a:t>Sunday</a:t>
            </a:r>
            <a:r>
              <a:rPr lang="it-IT" sz="2400" kern="0" dirty="0">
                <a:latin typeface="+mn-lt"/>
              </a:rPr>
              <a:t> </a:t>
            </a:r>
            <a:r>
              <a:rPr lang="it-IT" sz="2400" kern="0" dirty="0" err="1">
                <a:latin typeface="+mn-lt"/>
              </a:rPr>
              <a:t>Aug</a:t>
            </a:r>
            <a:r>
              <a:rPr lang="it-IT" sz="2400" kern="0" dirty="0">
                <a:latin typeface="+mn-lt"/>
              </a:rPr>
              <a:t> 28 </a:t>
            </a:r>
            <a:r>
              <a:rPr lang="it-IT" sz="2400" kern="0" dirty="0" err="1">
                <a:latin typeface="+mn-lt"/>
              </a:rPr>
              <a:t>–</a:t>
            </a:r>
            <a:r>
              <a:rPr lang="it-IT" sz="2400" kern="0" dirty="0">
                <a:latin typeface="+mn-lt"/>
              </a:rPr>
              <a:t> </a:t>
            </a:r>
            <a:r>
              <a:rPr lang="it-IT" sz="2400" kern="0" dirty="0" err="1">
                <a:latin typeface="+mn-lt"/>
              </a:rPr>
              <a:t>Saturday</a:t>
            </a:r>
            <a:r>
              <a:rPr lang="it-IT" sz="2400" kern="0" dirty="0">
                <a:latin typeface="+mn-lt"/>
              </a:rPr>
              <a:t> </a:t>
            </a:r>
            <a:r>
              <a:rPr lang="it-IT" sz="2400" kern="0" dirty="0" err="1">
                <a:latin typeface="+mn-lt"/>
              </a:rPr>
              <a:t>Sept</a:t>
            </a:r>
            <a:r>
              <a:rPr lang="it-IT" sz="2400" kern="0" dirty="0">
                <a:latin typeface="+mn-lt"/>
              </a:rPr>
              <a:t>. </a:t>
            </a:r>
            <a:r>
              <a:rPr lang="it-IT" sz="2400" kern="0" dirty="0" err="1">
                <a:latin typeface="+mn-lt"/>
              </a:rPr>
              <a:t>3</a:t>
            </a:r>
            <a:r>
              <a:rPr lang="it-IT" sz="2400" kern="0" dirty="0">
                <a:latin typeface="+mn-lt"/>
              </a:rPr>
              <a:t>          </a:t>
            </a:r>
            <a:r>
              <a:rPr lang="it-IT" sz="2400" kern="0" dirty="0" err="1">
                <a:latin typeface="+mn-lt"/>
              </a:rPr>
              <a:t>Losinij</a:t>
            </a:r>
            <a:r>
              <a:rPr lang="it-IT" sz="2400" kern="0" dirty="0">
                <a:latin typeface="+mn-lt"/>
              </a:rPr>
              <a:t> (</a:t>
            </a:r>
            <a:r>
              <a:rPr lang="it-IT" sz="2400" kern="0" dirty="0" err="1">
                <a:latin typeface="+mn-lt"/>
              </a:rPr>
              <a:t>Croatia</a:t>
            </a:r>
            <a:r>
              <a:rPr lang="it-IT" sz="2400" kern="0" dirty="0">
                <a:latin typeface="+mn-lt"/>
              </a:rPr>
              <a:t>)</a:t>
            </a:r>
            <a:endParaRPr lang="it-IT" sz="800" kern="0" dirty="0">
              <a:latin typeface="+mn-lt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r>
              <a:rPr lang="it-IT" sz="2000" kern="0" dirty="0">
                <a:latin typeface="+mn-lt"/>
              </a:rPr>
              <a:t>ECSAC (</a:t>
            </a:r>
            <a:r>
              <a:rPr lang="it-IT" sz="2000" kern="0" dirty="0" err="1">
                <a:latin typeface="+mn-lt"/>
              </a:rPr>
              <a:t>European</a:t>
            </a:r>
            <a:r>
              <a:rPr lang="it-IT" sz="2000" kern="0" dirty="0">
                <a:latin typeface="+mn-lt"/>
              </a:rPr>
              <a:t> Center </a:t>
            </a:r>
            <a:r>
              <a:rPr lang="it-IT" sz="2000" kern="0" dirty="0" err="1">
                <a:latin typeface="+mn-lt"/>
              </a:rPr>
              <a:t>for</a:t>
            </a:r>
            <a:r>
              <a:rPr lang="it-IT" sz="2000" kern="0" dirty="0">
                <a:latin typeface="+mn-lt"/>
              </a:rPr>
              <a:t> Art, Science and Culture)</a:t>
            </a:r>
            <a:endParaRPr lang="it-IT" sz="2000" kern="0" dirty="0" smtClean="0">
              <a:latin typeface="+mn-lt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endParaRPr lang="it-IT" sz="2000" i="1" kern="0" dirty="0" smtClean="0">
              <a:solidFill>
                <a:schemeClr val="bg1"/>
              </a:solidFill>
              <a:latin typeface="+mj-lt"/>
              <a:hlinkClick r:id="rId3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endParaRPr lang="it-IT" sz="2000" i="1" kern="0" dirty="0" smtClean="0">
              <a:solidFill>
                <a:schemeClr val="bg1"/>
              </a:solidFill>
              <a:latin typeface="+mj-lt"/>
              <a:hlinkClick r:id="rId3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endParaRPr lang="it-IT" sz="2000" i="1" kern="0" dirty="0" smtClean="0">
              <a:solidFill>
                <a:schemeClr val="bg1"/>
              </a:solidFill>
              <a:latin typeface="+mj-lt"/>
              <a:hlinkClick r:id="rId3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endParaRPr lang="it-IT" sz="2000" i="1" kern="0" dirty="0">
              <a:solidFill>
                <a:schemeClr val="bg1"/>
              </a:solidFill>
              <a:latin typeface="+mj-lt"/>
              <a:hlinkClick r:id="rId3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endParaRPr lang="it-IT" sz="2000" i="1" kern="0" dirty="0">
              <a:solidFill>
                <a:schemeClr val="bg1"/>
              </a:solidFill>
              <a:latin typeface="+mj-lt"/>
              <a:hlinkClick r:id="rId3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endParaRPr lang="it-IT" sz="2000" i="1" kern="0" dirty="0" smtClean="0">
              <a:solidFill>
                <a:schemeClr val="bg1"/>
              </a:solidFill>
              <a:latin typeface="+mj-lt"/>
              <a:hlinkClick r:id="rId3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endParaRPr lang="it-IT" sz="2000" i="1" kern="0" dirty="0" smtClean="0">
              <a:solidFill>
                <a:schemeClr val="bg1"/>
              </a:solidFill>
              <a:latin typeface="+mj-lt"/>
              <a:hlinkClick r:id="rId3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endParaRPr lang="it-IT" sz="2000" i="1" kern="0" dirty="0" smtClean="0">
              <a:solidFill>
                <a:schemeClr val="bg1"/>
              </a:solidFill>
              <a:latin typeface="+mj-lt"/>
              <a:hlinkClick r:id="rId3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endParaRPr lang="it-IT" sz="2000" i="1" kern="0" dirty="0" smtClean="0">
              <a:solidFill>
                <a:schemeClr val="bg1"/>
              </a:solidFill>
              <a:latin typeface="+mj-lt"/>
              <a:hlinkClick r:id="rId3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r>
              <a:rPr lang="it-IT" sz="2000" i="1" kern="0" dirty="0">
                <a:solidFill>
                  <a:schemeClr val="bg1"/>
                </a:solidFill>
                <a:latin typeface="+mj-lt"/>
                <a:hlinkClick r:id="rId3"/>
              </a:rPr>
              <a:t>                                                          </a:t>
            </a:r>
            <a:r>
              <a:rPr lang="it-IT" sz="2000" i="1" kern="0" dirty="0" smtClean="0">
                <a:solidFill>
                  <a:schemeClr val="bg1"/>
                </a:solidFill>
                <a:latin typeface="+mj-lt"/>
                <a:hlinkClick r:id="rId3"/>
              </a:rPr>
              <a:t>          </a:t>
            </a:r>
            <a:r>
              <a:rPr lang="it-IT" sz="2000" i="1" kern="0" dirty="0">
                <a:solidFill>
                  <a:schemeClr val="bg1"/>
                </a:solidFill>
                <a:latin typeface="+mj-lt"/>
                <a:hlinkClick r:id="rId3"/>
              </a:rPr>
              <a:t>http://users.ictp.it/~ecsac/</a:t>
            </a:r>
            <a:r>
              <a:rPr lang="it-IT" sz="2000" i="1" kern="0" dirty="0">
                <a:solidFill>
                  <a:schemeClr val="bg1"/>
                </a:solidFill>
                <a:latin typeface="+mj-lt"/>
              </a:rPr>
              <a:t>  </a:t>
            </a:r>
            <a:endParaRPr lang="it-IT" sz="1600" i="1" kern="0" dirty="0">
              <a:solidFill>
                <a:schemeClr val="bg1"/>
              </a:solidFill>
              <a:latin typeface="+mj-lt"/>
            </a:endParaRPr>
          </a:p>
          <a:p>
            <a:pPr marL="258763" indent="-258763" algn="ctr" defTabSz="1008063">
              <a:spcBef>
                <a:spcPct val="20000"/>
              </a:spcBef>
              <a:defRPr/>
            </a:pPr>
            <a:endParaRPr lang="it-IT" sz="500" i="1" kern="0" dirty="0">
              <a:latin typeface="+mn-lt"/>
            </a:endParaRPr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0222" y="5573059"/>
            <a:ext cx="5790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Contalbrigo</a:t>
            </a:r>
            <a:r>
              <a:rPr lang="en-US" dirty="0" smtClean="0"/>
              <a:t>: </a:t>
            </a:r>
            <a:r>
              <a:rPr lang="en-US" dirty="0" err="1" smtClean="0"/>
              <a:t>convenor</a:t>
            </a:r>
            <a:r>
              <a:rPr lang="en-US" dirty="0" smtClean="0"/>
              <a:t> transverse physics HERMES</a:t>
            </a:r>
          </a:p>
          <a:p>
            <a:r>
              <a:rPr lang="en-US" dirty="0" smtClean="0"/>
              <a:t>L. </a:t>
            </a:r>
            <a:r>
              <a:rPr lang="en-US" dirty="0" err="1" smtClean="0"/>
              <a:t>Pappalardo</a:t>
            </a:r>
            <a:r>
              <a:rPr lang="en-US" dirty="0" smtClean="0"/>
              <a:t>: 1</a:t>
            </a:r>
            <a:r>
              <a:rPr lang="en-US" baseline="30000" dirty="0" smtClean="0"/>
              <a:t>st</a:t>
            </a:r>
            <a:r>
              <a:rPr lang="en-US" dirty="0" smtClean="0"/>
              <a:t> author Collins paper</a:t>
            </a:r>
          </a:p>
          <a:p>
            <a:r>
              <a:rPr lang="en-US" dirty="0" smtClean="0"/>
              <a:t>F. Giordano: DESY fellow to work on </a:t>
            </a:r>
            <a:r>
              <a:rPr lang="en-US" dirty="0" err="1" smtClean="0"/>
              <a:t>TMDs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6255" y="5856938"/>
            <a:ext cx="100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Ferrara: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9612" y="473543"/>
            <a:ext cx="35186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2011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608012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303305" y="-76200"/>
            <a:ext cx="439127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Spin Physics &amp; Ferrara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0435" y="-76200"/>
            <a:ext cx="4276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&amp; Collins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47"/>
          <p:cNvGrpSpPr/>
          <p:nvPr/>
        </p:nvGrpSpPr>
        <p:grpSpPr>
          <a:xfrm>
            <a:off x="283691" y="2525563"/>
            <a:ext cx="3828881" cy="2604127"/>
            <a:chOff x="63500" y="1044581"/>
            <a:chExt cx="3963988" cy="2613030"/>
          </a:xfrm>
        </p:grpSpPr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12922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21558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2917825" y="1598620"/>
              <a:ext cx="30956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2955925" y="2181234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34131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2717800" y="1562100"/>
              <a:ext cx="1117600" cy="584200"/>
            </a:xfrm>
            <a:prstGeom prst="rect">
              <a:avLst/>
            </a:prstGeom>
            <a:solidFill>
              <a:srgbClr val="00CCFF">
                <a:alpha val="30000"/>
              </a:srgbClr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21" name="Picture 9" descr="tabellapd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00" y="1433519"/>
              <a:ext cx="3956050" cy="2224092"/>
            </a:xfrm>
            <a:prstGeom prst="rect">
              <a:avLst/>
            </a:prstGeom>
            <a:noFill/>
          </p:spPr>
        </p:pic>
        <p:grpSp>
          <p:nvGrpSpPr>
            <p:cNvPr id="22" name="Group 38"/>
            <p:cNvGrpSpPr>
              <a:grpSpLocks/>
            </p:cNvGrpSpPr>
            <p:nvPr/>
          </p:nvGrpSpPr>
          <p:grpSpPr bwMode="auto">
            <a:xfrm>
              <a:off x="1600629" y="2437448"/>
              <a:ext cx="439738" cy="309372"/>
              <a:chOff x="3966" y="1416"/>
              <a:chExt cx="317" cy="203"/>
            </a:xfrm>
          </p:grpSpPr>
          <p:sp>
            <p:nvSpPr>
              <p:cNvPr id="27" name="Rectangle 39"/>
              <p:cNvSpPr>
                <a:spLocks noChangeArrowheads="1"/>
              </p:cNvSpPr>
              <p:nvPr/>
            </p:nvSpPr>
            <p:spPr bwMode="auto">
              <a:xfrm>
                <a:off x="4032" y="1433"/>
                <a:ext cx="184" cy="18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Rectangle 40"/>
              <p:cNvSpPr>
                <a:spLocks noChangeArrowheads="1"/>
              </p:cNvSpPr>
              <p:nvPr/>
            </p:nvSpPr>
            <p:spPr bwMode="auto">
              <a:xfrm rot="10800000" flipV="1">
                <a:off x="3966" y="1416"/>
                <a:ext cx="317" cy="20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</a:rPr>
                  <a:t>g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charset="0"/>
                  </a:rPr>
                  <a:t>1L</a:t>
                </a:r>
                <a:endParaRPr lang="it-IT" sz="1400" baseline="-25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grpSp>
          <p:nvGrpSpPr>
            <p:cNvPr id="23" name="Group 41"/>
            <p:cNvGrpSpPr>
              <a:grpSpLocks/>
            </p:cNvGrpSpPr>
            <p:nvPr/>
          </p:nvGrpSpPr>
          <p:grpSpPr bwMode="auto">
            <a:xfrm>
              <a:off x="2844800" y="2894027"/>
              <a:ext cx="368300" cy="309564"/>
              <a:chOff x="4880" y="1528"/>
              <a:chExt cx="232" cy="195"/>
            </a:xfrm>
          </p:grpSpPr>
          <p:sp>
            <p:nvSpPr>
              <p:cNvPr id="25" name="Rectangle 42"/>
              <p:cNvSpPr>
                <a:spLocks noChangeArrowheads="1"/>
              </p:cNvSpPr>
              <p:nvPr/>
            </p:nvSpPr>
            <p:spPr bwMode="auto">
              <a:xfrm>
                <a:off x="4880" y="1536"/>
                <a:ext cx="184" cy="18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Rectangle 43"/>
              <p:cNvSpPr>
                <a:spLocks noChangeArrowheads="1"/>
              </p:cNvSpPr>
              <p:nvPr/>
            </p:nvSpPr>
            <p:spPr bwMode="auto">
              <a:xfrm>
                <a:off x="4888" y="1528"/>
                <a:ext cx="224" cy="195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</a:rPr>
                  <a:t>h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charset="0"/>
                  </a:rPr>
                  <a:t>1</a:t>
                </a:r>
                <a:endParaRPr lang="it-IT" sz="1400" baseline="-25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24" name="Text Box 68"/>
            <p:cNvSpPr txBox="1">
              <a:spLocks noChangeArrowheads="1"/>
            </p:cNvSpPr>
            <p:nvPr/>
          </p:nvSpPr>
          <p:spPr bwMode="auto">
            <a:xfrm>
              <a:off x="76200" y="1044581"/>
              <a:ext cx="3951288" cy="370595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Distribution Functions (DF)</a:t>
              </a:r>
              <a:endParaRPr lang="it-IT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7849" y="5135262"/>
            <a:ext cx="4005615" cy="1209612"/>
            <a:chOff x="212447" y="4514862"/>
            <a:chExt cx="5729056" cy="197166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447" y="4514862"/>
              <a:ext cx="5729056" cy="1971663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12447" y="4514862"/>
              <a:ext cx="5729056" cy="62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 Box 68"/>
            <p:cNvSpPr txBox="1">
              <a:spLocks noChangeArrowheads="1"/>
            </p:cNvSpPr>
            <p:nvPr/>
          </p:nvSpPr>
          <p:spPr bwMode="auto">
            <a:xfrm>
              <a:off x="298380" y="4631654"/>
              <a:ext cx="5471367" cy="602010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latin typeface="Garamond" charset="0"/>
                  <a:ea typeface="Arial" charset="0"/>
                  <a:cs typeface="Arial" charset="0"/>
                </a:rPr>
                <a:t>Fragmentation</a:t>
              </a:r>
              <a:r>
                <a:rPr lang="en-US" sz="1800" dirty="0" smtClean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 </a:t>
              </a: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Functions </a:t>
              </a:r>
              <a:r>
                <a:rPr lang="en-US" sz="1800" dirty="0" smtClean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(FF</a:t>
              </a: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)</a:t>
              </a:r>
              <a:endParaRPr lang="it-IT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6215488" y="774008"/>
            <a:ext cx="2286000" cy="543282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2"/>
          <p:cNvGraphicFramePr>
            <a:graphicFrameLocks noChangeAspect="1"/>
          </p:cNvGraphicFramePr>
          <p:nvPr/>
        </p:nvGraphicFramePr>
        <p:xfrm>
          <a:off x="6229713" y="808038"/>
          <a:ext cx="2228850" cy="444500"/>
        </p:xfrm>
        <a:graphic>
          <a:graphicData uri="http://schemas.openxmlformats.org/presentationml/2006/ole">
            <p:oleObj spid="_x0000_s344066" name="Equation" r:id="rId6" imgW="1016000" imgH="203200" progId="Equation.3">
              <p:embed/>
            </p:oleObj>
          </a:graphicData>
        </a:graphic>
      </p:graphicFrame>
      <p:sp>
        <p:nvSpPr>
          <p:cNvPr id="39" name="Oval 38"/>
          <p:cNvSpPr/>
          <p:nvPr/>
        </p:nvSpPr>
        <p:spPr>
          <a:xfrm>
            <a:off x="2841397" y="4299390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826386" y="5967395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4447996" y="1550708"/>
            <a:ext cx="4856582" cy="4988887"/>
            <a:chOff x="4447996" y="1550708"/>
            <a:chExt cx="4856582" cy="498888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7996" y="1780803"/>
              <a:ext cx="4699000" cy="275590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4750172" y="1550708"/>
              <a:ext cx="45544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 dirty="0" smtClean="0"/>
                <a:t>A. </a:t>
              </a:r>
              <a:r>
                <a:rPr lang="en-US" sz="1400" i="1" dirty="0" err="1" smtClean="0"/>
                <a:t>Airapetian</a:t>
              </a:r>
              <a:r>
                <a:rPr lang="en-US" sz="1400" i="1" dirty="0" smtClean="0"/>
                <a:t> et al, Phys. Rev. </a:t>
              </a:r>
              <a:r>
                <a:rPr lang="en-US" sz="1400" i="1" dirty="0" err="1" smtClean="0"/>
                <a:t>Lett</a:t>
              </a:r>
              <a:r>
                <a:rPr lang="en-US" sz="1400" i="1" dirty="0" smtClean="0"/>
                <a:t>. 94 (2005) 012002 </a:t>
              </a:r>
              <a:endParaRPr 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94384" y="5062267"/>
              <a:ext cx="384079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2005: First evidence from HERMES</a:t>
              </a:r>
            </a:p>
            <a:p>
              <a:r>
                <a:rPr lang="en-US" dirty="0" smtClean="0"/>
                <a:t>          SIDIS on proton </a:t>
              </a:r>
            </a:p>
            <a:p>
              <a:r>
                <a:rPr lang="en-US" dirty="0" smtClean="0"/>
                <a:t>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          Non-zero </a:t>
              </a:r>
              <a:r>
                <a:rPr lang="en-US" dirty="0" err="1" smtClean="0">
                  <a:solidFill>
                    <a:srgbClr val="FF0000"/>
                  </a:solidFill>
                </a:rPr>
                <a:t>transversity</a:t>
              </a:r>
              <a:r>
                <a:rPr lang="en-US" dirty="0" smtClean="0">
                  <a:solidFill>
                    <a:srgbClr val="FF0000"/>
                  </a:solidFill>
                </a:rPr>
                <a:t> !!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          Non-zero Collins function !!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2240" y="4586516"/>
              <a:ext cx="4452356" cy="520176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4750172" y="4536703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00088" y="724734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SIDIS: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4808564" y="1015617"/>
            <a:ext cx="1271990" cy="369332"/>
            <a:chOff x="4677182" y="1117810"/>
            <a:chExt cx="1271990" cy="369332"/>
          </a:xfrm>
        </p:grpSpPr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27199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Arial" pitchFamily="-111" charset="0"/>
                </a:rPr>
                <a:t>e</a:t>
              </a:r>
              <a:r>
                <a:rPr lang="en-US" dirty="0" err="1" smtClean="0">
                  <a:latin typeface="Arial" pitchFamily="-111" charset="0"/>
                </a:rPr>
                <a:t>p</a:t>
              </a:r>
              <a:r>
                <a:rPr lang="en-US" dirty="0" smtClean="0"/>
                <a:t>     </a:t>
              </a:r>
              <a:r>
                <a:rPr lang="en-US" dirty="0" err="1" smtClean="0">
                  <a:latin typeface="Arial"/>
                </a:rPr>
                <a:t>e’h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5051505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871" y="637210"/>
            <a:ext cx="2773768" cy="1824847"/>
          </a:xfrm>
          <a:prstGeom prst="rect">
            <a:avLst/>
          </a:prstGeom>
        </p:spPr>
      </p:pic>
      <p:sp>
        <p:nvSpPr>
          <p:cNvPr id="49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82" y="613673"/>
            <a:ext cx="2536084" cy="1668476"/>
          </a:xfrm>
          <a:prstGeom prst="rect">
            <a:avLst/>
          </a:prstGeom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17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15" name="Picture 13" descr="finalpanel_a12_ud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1053" y="2681190"/>
            <a:ext cx="3804294" cy="355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6073088" y="6192808"/>
            <a:ext cx="1828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" pitchFamily="-65" charset="0"/>
                <a:ea typeface="Arial" pitchFamily="-65" charset="0"/>
                <a:cs typeface="Arial" pitchFamily="-65" charset="0"/>
              </a:rPr>
              <a:t>4x4 </a:t>
            </a:r>
            <a:r>
              <a:rPr lang="en-US" b="1" dirty="0">
                <a:latin typeface="Calibri" pitchFamily="-65" charset="0"/>
                <a:ea typeface="Arial" pitchFamily="-65" charset="0"/>
                <a:cs typeface="Arial" pitchFamily="-65" charset="0"/>
              </a:rPr>
              <a:t>z</a:t>
            </a:r>
            <a:r>
              <a:rPr lang="en-US" b="1" baseline="-25000" dirty="0">
                <a:latin typeface="Calibri" pitchFamily="-65" charset="0"/>
                <a:ea typeface="Arial" pitchFamily="-65" charset="0"/>
                <a:cs typeface="Arial" pitchFamily="-65" charset="0"/>
              </a:rPr>
              <a:t>1</a:t>
            </a:r>
            <a:r>
              <a:rPr lang="en-US" b="1" dirty="0">
                <a:latin typeface="Calibri" pitchFamily="-65" charset="0"/>
                <a:ea typeface="Arial" pitchFamily="-65" charset="0"/>
                <a:cs typeface="Arial" pitchFamily="-65" charset="0"/>
              </a:rPr>
              <a:t> z</a:t>
            </a:r>
            <a:r>
              <a:rPr lang="en-US" b="1" baseline="-25000" dirty="0">
                <a:latin typeface="Calibri" pitchFamily="-65" charset="0"/>
                <a:ea typeface="Arial" pitchFamily="-65" charset="0"/>
                <a:cs typeface="Arial" pitchFamily="-65" charset="0"/>
              </a:rPr>
              <a:t>2</a:t>
            </a:r>
            <a:r>
              <a:rPr lang="en-US" b="1" dirty="0">
                <a:latin typeface="Calibri" pitchFamily="-65" charset="0"/>
                <a:ea typeface="Arial" pitchFamily="-65" charset="0"/>
                <a:cs typeface="Arial" pitchFamily="-65" charset="0"/>
              </a:rPr>
              <a:t> binning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323182" y="543584"/>
            <a:ext cx="2918600" cy="1883182"/>
            <a:chOff x="26881" y="1120775"/>
            <a:chExt cx="6415458" cy="3735388"/>
          </a:xfrm>
        </p:grpSpPr>
        <p:pic>
          <p:nvPicPr>
            <p:cNvPr id="21" name="Picture 3" descr="belle_cangles1"/>
            <p:cNvPicPr>
              <a:picLocks noChangeAspect="1" noChangeArrowheads="1"/>
            </p:cNvPicPr>
            <p:nvPr/>
          </p:nvPicPr>
          <p:blipFill>
            <a:blip r:embed="rId6"/>
            <a:srcRect t="7500"/>
            <a:stretch>
              <a:fillRect/>
            </a:stretch>
          </p:blipFill>
          <p:spPr bwMode="auto">
            <a:xfrm>
              <a:off x="76200" y="1120775"/>
              <a:ext cx="5715000" cy="3735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5410199" y="2874962"/>
              <a:ext cx="1032140" cy="549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US" sz="1200" b="0" dirty="0">
                  <a:latin typeface="Symbol" pitchFamily="18" charset="2"/>
                </a:rPr>
                <a:t>j</a:t>
              </a:r>
              <a:r>
                <a:rPr lang="en-US" sz="1200" b="0" baseline="-25000" dirty="0">
                  <a:latin typeface="Symbol" pitchFamily="18" charset="2"/>
                </a:rPr>
                <a:t>1</a:t>
              </a:r>
              <a:endParaRPr lang="en-US" sz="1200" b="0" dirty="0">
                <a:latin typeface="Symbol" pitchFamily="18" charset="2"/>
              </a:endParaRPr>
            </a:p>
          </p:txBody>
        </p:sp>
        <p:graphicFrame>
          <p:nvGraphicFramePr>
            <p:cNvPr id="23" name="Object 7"/>
            <p:cNvGraphicFramePr>
              <a:graphicFrameLocks noChangeAspect="1"/>
            </p:cNvGraphicFramePr>
            <p:nvPr/>
          </p:nvGraphicFramePr>
          <p:xfrm>
            <a:off x="4800600" y="2335213"/>
            <a:ext cx="492125" cy="615950"/>
          </p:xfrm>
          <a:graphic>
            <a:graphicData uri="http://schemas.openxmlformats.org/presentationml/2006/ole">
              <p:oleObj spid="_x0000_s346114" name="Equation" r:id="rId7" imgW="203040" imgH="253800" progId="Equation.3">
                <p:embed/>
              </p:oleObj>
            </a:graphicData>
          </a:graphic>
        </p:graphicFrame>
        <p:graphicFrame>
          <p:nvGraphicFramePr>
            <p:cNvPr id="24" name="Object 8"/>
            <p:cNvGraphicFramePr>
              <a:graphicFrameLocks noChangeAspect="1"/>
            </p:cNvGraphicFramePr>
            <p:nvPr/>
          </p:nvGraphicFramePr>
          <p:xfrm>
            <a:off x="76200" y="2112963"/>
            <a:ext cx="547688" cy="609600"/>
          </p:xfrm>
          <a:graphic>
            <a:graphicData uri="http://schemas.openxmlformats.org/presentationml/2006/ole">
              <p:oleObj spid="_x0000_s346115" name="Equation" r:id="rId8" imgW="228600" imgH="253800" progId="Equation.3">
                <p:embed/>
              </p:oleObj>
            </a:graphicData>
          </a:graphic>
        </p:graphicFrame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26881" y="1350962"/>
              <a:ext cx="1345864" cy="549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0" dirty="0">
                  <a:latin typeface="Symbol" pitchFamily="18" charset="2"/>
                </a:rPr>
                <a:t>j</a:t>
              </a:r>
              <a:r>
                <a:rPr lang="en-US" sz="1200" b="0" baseline="-25000" dirty="0">
                  <a:latin typeface="Symbol" pitchFamily="18" charset="2"/>
                </a:rPr>
                <a:t>2</a:t>
              </a:r>
              <a:r>
                <a:rPr lang="en-US" sz="1200" b="0" dirty="0">
                  <a:latin typeface="Symbol" pitchFamily="18" charset="2"/>
                </a:rPr>
                <a:t>-p</a:t>
              </a:r>
              <a:endParaRPr lang="en-US" sz="1200" b="0" dirty="0">
                <a:latin typeface="Arial" charset="0"/>
              </a:endParaRPr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2362197" y="1822450"/>
              <a:ext cx="1160051" cy="549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0" dirty="0">
                  <a:latin typeface="Symbol" pitchFamily="18" charset="2"/>
                </a:rPr>
                <a:t>Q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2971800" y="1393825"/>
              <a:ext cx="1095961" cy="549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dirty="0" err="1">
                  <a:latin typeface="Times New Roman" pitchFamily="18" charset="0"/>
                </a:rPr>
                <a:t>e</a:t>
              </a:r>
              <a:r>
                <a:rPr lang="en-US" sz="1200" b="0" baseline="30000" dirty="0">
                  <a:latin typeface="Times New Roman" pitchFamily="18" charset="0"/>
                </a:rPr>
                <a:t>-</a:t>
              </a:r>
              <a:r>
                <a:rPr lang="en-US" sz="1200" b="0" dirty="0">
                  <a:latin typeface="Times New Roman" pitchFamily="18" charset="0"/>
                </a:rPr>
                <a:t> </a:t>
              </a:r>
              <a:endParaRPr lang="en-US" sz="1200" b="0" dirty="0">
                <a:latin typeface="Arial" charset="0"/>
              </a:endParaRP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1665898" y="3702050"/>
              <a:ext cx="1076195" cy="549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dirty="0" err="1">
                  <a:latin typeface="Times New Roman" pitchFamily="18" charset="0"/>
                </a:rPr>
                <a:t>e</a:t>
              </a:r>
              <a:r>
                <a:rPr lang="en-US" sz="1200" b="0" baseline="30000" dirty="0">
                  <a:latin typeface="Times New Roman" pitchFamily="18" charset="0"/>
                </a:rPr>
                <a:t>+</a:t>
              </a:r>
              <a:r>
                <a:rPr lang="en-US" sz="1200" b="0" dirty="0">
                  <a:latin typeface="Times New Roman" pitchFamily="18" charset="0"/>
                </a:rPr>
                <a:t> </a:t>
              </a:r>
              <a:endParaRPr lang="en-US" sz="1200" b="0" dirty="0">
                <a:latin typeface="Arial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662" y="2223753"/>
            <a:ext cx="387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HERMES &amp; COMPASS:  </a:t>
            </a:r>
            <a:endParaRPr lang="en-US" dirty="0"/>
          </a:p>
        </p:txBody>
      </p:sp>
      <p:graphicFrame>
        <p:nvGraphicFramePr>
          <p:cNvPr id="346116" name="Object 4"/>
          <p:cNvGraphicFramePr>
            <a:graphicFrameLocks noChangeAspect="1"/>
          </p:cNvGraphicFramePr>
          <p:nvPr/>
        </p:nvGraphicFramePr>
        <p:xfrm>
          <a:off x="2678065" y="2165720"/>
          <a:ext cx="1972988" cy="393473"/>
        </p:xfrm>
        <a:graphic>
          <a:graphicData uri="http://schemas.openxmlformats.org/presentationml/2006/ole">
            <p:oleObj spid="_x0000_s346116" name="Equation" r:id="rId9" imgW="1016000" imgH="203200" progId="Equation.3">
              <p:embed/>
            </p:oleObj>
          </a:graphicData>
        </a:graphic>
      </p:graphicFrame>
      <p:graphicFrame>
        <p:nvGraphicFramePr>
          <p:cNvPr id="346117" name="Object 5"/>
          <p:cNvGraphicFramePr>
            <a:graphicFrameLocks noChangeAspect="1"/>
          </p:cNvGraphicFramePr>
          <p:nvPr/>
        </p:nvGraphicFramePr>
        <p:xfrm>
          <a:off x="7078420" y="2187738"/>
          <a:ext cx="1440724" cy="376660"/>
        </p:xfrm>
        <a:graphic>
          <a:graphicData uri="http://schemas.openxmlformats.org/presentationml/2006/ole">
            <p:oleObj spid="_x0000_s346117" name="Equation" r:id="rId10" imgW="774700" imgH="203200" progId="Equation.3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044604" y="2218793"/>
            <a:ext cx="148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BELLE: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360435" y="-76200"/>
            <a:ext cx="4276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&amp; Collins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164" y="2603066"/>
            <a:ext cx="3517903" cy="3931774"/>
          </a:xfrm>
          <a:prstGeom prst="rect">
            <a:avLst/>
          </a:prstGeom>
        </p:spPr>
      </p:pic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7" y="1048823"/>
            <a:ext cx="3664747" cy="2556930"/>
          </a:xfrm>
          <a:prstGeom prst="rect">
            <a:avLst/>
          </a:prstGeom>
        </p:spPr>
      </p:pic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3391790" y="3788998"/>
            <a:ext cx="5596810" cy="2749575"/>
            <a:chOff x="3391790" y="3788998"/>
            <a:chExt cx="5596810" cy="2749575"/>
          </a:xfrm>
        </p:grpSpPr>
        <p:grpSp>
          <p:nvGrpSpPr>
            <p:cNvPr id="35" name="Group 34"/>
            <p:cNvGrpSpPr/>
            <p:nvPr/>
          </p:nvGrpSpPr>
          <p:grpSpPr>
            <a:xfrm>
              <a:off x="3391790" y="3788998"/>
              <a:ext cx="5596810" cy="2749575"/>
              <a:chOff x="3391790" y="3788998"/>
              <a:chExt cx="5596810" cy="2749575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7054566" y="3961830"/>
                <a:ext cx="1647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Tensor charge</a:t>
                </a:r>
                <a:endParaRPr lang="en-US" dirty="0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63297" y="4507626"/>
                <a:ext cx="1380308" cy="410670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4101" y="5005890"/>
                <a:ext cx="1424047" cy="403834"/>
              </a:xfrm>
              <a:prstGeom prst="rect">
                <a:avLst/>
              </a:prstGeom>
            </p:spPr>
          </p:pic>
          <p:sp>
            <p:nvSpPr>
              <p:cNvPr id="32" name="Rectangle 12"/>
              <p:cNvSpPr>
                <a:spLocks noChangeArrowheads="1"/>
              </p:cNvSpPr>
              <p:nvPr/>
            </p:nvSpPr>
            <p:spPr bwMode="auto">
              <a:xfrm>
                <a:off x="7161111" y="5701695"/>
                <a:ext cx="1827489" cy="5232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>
                    <a:latin typeface="Calibri" pitchFamily="-65" charset="0"/>
                  </a:rPr>
                  <a:t>M. </a:t>
                </a:r>
                <a:r>
                  <a:rPr lang="en-US" sz="1400" dirty="0" err="1" smtClean="0">
                    <a:latin typeface="Calibri" pitchFamily="-65" charset="0"/>
                  </a:rPr>
                  <a:t>Anselmino</a:t>
                </a:r>
                <a:r>
                  <a:rPr lang="en-US" sz="1400" dirty="0" smtClean="0">
                    <a:latin typeface="Calibri" pitchFamily="-65" charset="0"/>
                  </a:rPr>
                  <a:t> </a:t>
                </a:r>
                <a:r>
                  <a:rPr lang="en-US" sz="1400" dirty="0">
                    <a:latin typeface="Calibri" pitchFamily="-65" charset="0"/>
                  </a:rPr>
                  <a:t>et al</a:t>
                </a:r>
                <a:r>
                  <a:rPr lang="en-US" sz="1400" dirty="0" smtClean="0">
                    <a:latin typeface="Calibri" pitchFamily="-65" charset="0"/>
                  </a:rPr>
                  <a:t> </a:t>
                </a:r>
              </a:p>
              <a:p>
                <a:r>
                  <a:rPr lang="en-US" sz="1400" b="1" dirty="0" smtClean="0"/>
                  <a:t>hep-ph:0812.4366</a:t>
                </a:r>
                <a:endParaRPr lang="en-US" sz="1400" dirty="0">
                  <a:latin typeface="Calibri" pitchFamily="-65" charset="0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91790" y="3788998"/>
                <a:ext cx="3403273" cy="2749575"/>
              </a:xfrm>
              <a:prstGeom prst="rect">
                <a:avLst/>
              </a:prstGeom>
            </p:spPr>
          </p:pic>
        </p:grp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3883673" y="5940221"/>
              <a:ext cx="2574607" cy="2769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smtClean="0">
                  <a:latin typeface="Calibri" pitchFamily="-65" charset="0"/>
                </a:rPr>
                <a:t>M. Wakamatsu   </a:t>
              </a:r>
              <a:r>
                <a:rPr lang="en-US" sz="1200" b="1" dirty="0" smtClean="0"/>
                <a:t>hep-ph:0811.4196</a:t>
              </a:r>
              <a:endParaRPr lang="en-US" sz="1200" dirty="0">
                <a:latin typeface="Calibri" pitchFamily="-65" charset="0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1523" y="676692"/>
            <a:ext cx="3225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Collins fragmentation function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38038" y="641180"/>
            <a:ext cx="143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Transversity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60435" y="-76200"/>
            <a:ext cx="4276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&amp; Collins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661" y="1040748"/>
            <a:ext cx="3880575" cy="273885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04818" y="1250482"/>
            <a:ext cx="1082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Positivity bound</a:t>
            </a:r>
            <a:endParaRPr lang="en-US" sz="1000" dirty="0"/>
          </a:p>
        </p:txBody>
      </p:sp>
      <p:sp>
        <p:nvSpPr>
          <p:cNvPr id="44" name="TextBox 43"/>
          <p:cNvSpPr txBox="1"/>
          <p:nvPr/>
        </p:nvSpPr>
        <p:spPr>
          <a:xfrm>
            <a:off x="6253152" y="1099302"/>
            <a:ext cx="9452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Soffer</a:t>
            </a:r>
            <a:r>
              <a:rPr lang="en-US" sz="1000" dirty="0" smtClean="0"/>
              <a:t>’ bound</a:t>
            </a:r>
            <a:endParaRPr lang="en-US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5883720" y="3140258"/>
            <a:ext cx="1253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Helicity</a:t>
            </a:r>
            <a:r>
              <a:rPr lang="en-US" sz="1000" dirty="0" smtClean="0"/>
              <a:t> distribution</a:t>
            </a:r>
            <a:endParaRPr lang="en-US" sz="1000" dirty="0"/>
          </a:p>
        </p:txBody>
      </p:sp>
      <p:sp>
        <p:nvSpPr>
          <p:cNvPr id="46" name="Striped Right Arrow 45"/>
          <p:cNvSpPr/>
          <p:nvPr/>
        </p:nvSpPr>
        <p:spPr bwMode="auto">
          <a:xfrm>
            <a:off x="4284357" y="2005064"/>
            <a:ext cx="493802" cy="406358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DC09F3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252827" y="5084730"/>
            <a:ext cx="2345986" cy="430887"/>
            <a:chOff x="252827" y="5084730"/>
            <a:chExt cx="2345986" cy="430887"/>
          </a:xfrm>
        </p:grpSpPr>
        <p:sp>
          <p:nvSpPr>
            <p:cNvPr id="50" name="TextBox 49"/>
            <p:cNvSpPr txBox="1"/>
            <p:nvPr/>
          </p:nvSpPr>
          <p:spPr>
            <a:xfrm>
              <a:off x="878282" y="5084730"/>
              <a:ext cx="17205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FF"/>
                  </a:solidFill>
                </a:rPr>
                <a:t>Evolution ?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252827" y="5093348"/>
              <a:ext cx="412466" cy="384450"/>
              <a:chOff x="252827" y="4730516"/>
              <a:chExt cx="412466" cy="384450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252827" y="4745634"/>
                <a:ext cx="412466" cy="369332"/>
              </a:xfrm>
              <a:prstGeom prst="ellipse">
                <a:avLst/>
              </a:prstGeom>
              <a:effectLst>
                <a:glow rad="101600">
                  <a:srgbClr val="FF44D3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10476" y="4730516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</a:rPr>
                  <a:t>2</a:t>
                </a:r>
                <a:endParaRPr lang="en-US" b="1" dirty="0">
                  <a:solidFill>
                    <a:srgbClr val="000090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258240" y="4141544"/>
            <a:ext cx="3035393" cy="430887"/>
            <a:chOff x="258240" y="4141544"/>
            <a:chExt cx="3035393" cy="430887"/>
          </a:xfrm>
        </p:grpSpPr>
        <p:sp>
          <p:nvSpPr>
            <p:cNvPr id="48" name="TextBox 47"/>
            <p:cNvSpPr txBox="1"/>
            <p:nvPr/>
          </p:nvSpPr>
          <p:spPr>
            <a:xfrm>
              <a:off x="861858" y="4141544"/>
              <a:ext cx="24317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err="1" smtClean="0">
                  <a:solidFill>
                    <a:srgbClr val="0000FF"/>
                  </a:solidFill>
                </a:rPr>
                <a:t>k</a:t>
              </a:r>
              <a:r>
                <a:rPr lang="en-US" sz="2200" b="1" baseline="-25000" dirty="0" err="1" smtClean="0">
                  <a:solidFill>
                    <a:srgbClr val="0000FF"/>
                  </a:solidFill>
                </a:rPr>
                <a:t>T</a:t>
              </a:r>
              <a:r>
                <a:rPr lang="en-US" sz="2200" b="1" dirty="0" smtClean="0">
                  <a:solidFill>
                    <a:srgbClr val="0000FF"/>
                  </a:solidFill>
                </a:rPr>
                <a:t> dependence ?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258240" y="4186898"/>
              <a:ext cx="412466" cy="384450"/>
              <a:chOff x="252827" y="4730516"/>
              <a:chExt cx="412466" cy="3844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252827" y="4745634"/>
                <a:ext cx="412466" cy="369332"/>
              </a:xfrm>
              <a:prstGeom prst="ellipse">
                <a:avLst/>
              </a:prstGeom>
              <a:effectLst>
                <a:glow rad="101600">
                  <a:srgbClr val="FF44D3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10476" y="4730516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</a:rPr>
                  <a:t>1</a:t>
                </a:r>
                <a:endParaRPr lang="en-US" b="1" dirty="0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3719055" y="1575260"/>
            <a:ext cx="14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Gaussian </a:t>
            </a:r>
            <a:r>
              <a:rPr lang="en-US" sz="1400" dirty="0" err="1" smtClean="0"/>
              <a:t>alsatz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3680680" y="2532366"/>
            <a:ext cx="168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Standard evolution</a:t>
            </a:r>
            <a:endParaRPr lang="en-US" sz="1400" dirty="0"/>
          </a:p>
        </p:txBody>
      </p:sp>
      <p:sp>
        <p:nvSpPr>
          <p:cNvPr id="59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60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19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5788" y="840390"/>
            <a:ext cx="6433190" cy="431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2360435" y="-76200"/>
            <a:ext cx="4276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Transversity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&amp; Collins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59624" y="5212713"/>
            <a:ext cx="42935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Consistent picture!</a:t>
            </a:r>
          </a:p>
          <a:p>
            <a:pPr algn="ctr"/>
            <a:endParaRPr lang="en-US" sz="2200" dirty="0" smtClean="0">
              <a:solidFill>
                <a:srgbClr val="FF0000"/>
              </a:solidFill>
              <a:effectLst>
                <a:glow rad="101600">
                  <a:schemeClr val="accent2">
                    <a:lumMod val="40000"/>
                    <a:lumOff val="60000"/>
                    <a:alpha val="75000"/>
                  </a:schemeClr>
                </a:glow>
              </a:effectLst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Ready to go looking for precision</a:t>
            </a:r>
            <a:endParaRPr lang="en-US" sz="2200" dirty="0">
              <a:solidFill>
                <a:srgbClr val="FF0000"/>
              </a:solidFill>
              <a:effectLst>
                <a:glow rad="101600">
                  <a:schemeClr val="accent2">
                    <a:lumMod val="40000"/>
                    <a:lumOff val="60000"/>
                    <a:alpha val="75000"/>
                  </a:schemeClr>
                </a:glow>
              </a:effectLst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9386" y="5635311"/>
            <a:ext cx="8051800" cy="55477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6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59386" y="1247338"/>
            <a:ext cx="8051800" cy="5547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9386" y="969953"/>
            <a:ext cx="8051800" cy="2773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9386" y="4546774"/>
            <a:ext cx="8051800" cy="5775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9386" y="3174440"/>
            <a:ext cx="8051800" cy="8403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23474" name="Group 434"/>
          <p:cNvGraphicFramePr>
            <a:graphicFrameLocks noGrp="1"/>
          </p:cNvGraphicFramePr>
          <p:nvPr>
            <p:ph sz="quarter" idx="4"/>
          </p:nvPr>
        </p:nvGraphicFramePr>
        <p:xfrm>
          <a:off x="559386" y="656959"/>
          <a:ext cx="8051800" cy="5813425"/>
        </p:xfrm>
        <a:graphic>
          <a:graphicData uri="http://schemas.openxmlformats.org/drawingml/2006/table">
            <a:tbl>
              <a:tblPr/>
              <a:tblGrid>
                <a:gridCol w="4508500"/>
                <a:gridCol w="1320800"/>
                <a:gridCol w="1206500"/>
                <a:gridCol w="1016000"/>
              </a:tblGrid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Name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JLAB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PAX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PANDA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L. Barion (Post Doc)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100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P. Benati (PhD)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100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S. Bertelli (PhD)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100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D. Bettoni (Staff)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50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G. Ciullo (Staff)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20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80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M. Contalbrigo (Staff)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50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50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P.F.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Dalpiaz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 (Senior)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 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50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50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A. Drago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E.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Fioravanti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 (PhD)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100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I.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Garzia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 (PhD)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100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G.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Guidoboni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 (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PhD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A.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Kashchuk</a:t>
                      </a:r>
                      <a:endParaRPr kumimoji="0" 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P. Lenisa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20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80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M.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Negrini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 (Post Doc)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50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L.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Pappalardo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 (Post Doc)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60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40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M.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Savrie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’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30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E.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Steffens</a:t>
                      </a: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 (Senior)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V.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Carassiti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30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A. Cotta </a:t>
                      </a:r>
                      <a:r>
                        <a:rPr kumimoji="0" lang="it-IT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Ramusino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10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Totali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200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940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</a:rPr>
                        <a:t>420</a:t>
                      </a:r>
                      <a:endParaRPr kumimoji="0" 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Rectangle 67"/>
          <p:cNvSpPr>
            <a:spLocks noGrp="1" noChangeArrowheads="1"/>
          </p:cNvSpPr>
          <p:nvPr>
            <p:ph type="title"/>
          </p:nvPr>
        </p:nvSpPr>
        <p:spPr>
          <a:xfrm>
            <a:off x="457200" y="-96496"/>
            <a:ext cx="8229600" cy="825500"/>
          </a:xfrm>
          <a:noFill/>
          <a:ln/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Manpower</a:t>
            </a:r>
            <a:endParaRPr lang="en-US" sz="3600" b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94044"/>
            <a:ext cx="2536084" cy="1668476"/>
          </a:xfrm>
          <a:prstGeom prst="rect">
            <a:avLst/>
          </a:prstGeom>
        </p:spPr>
      </p:pic>
      <p:grpSp>
        <p:nvGrpSpPr>
          <p:cNvPr id="51" name="Group 47"/>
          <p:cNvGrpSpPr/>
          <p:nvPr/>
        </p:nvGrpSpPr>
        <p:grpSpPr>
          <a:xfrm>
            <a:off x="283691" y="2613157"/>
            <a:ext cx="3828881" cy="2604127"/>
            <a:chOff x="63500" y="1044581"/>
            <a:chExt cx="3963988" cy="2613030"/>
          </a:xfrm>
        </p:grpSpPr>
        <p:sp>
          <p:nvSpPr>
            <p:cNvPr id="52" name="Text Box 3"/>
            <p:cNvSpPr txBox="1">
              <a:spLocks noChangeArrowheads="1"/>
            </p:cNvSpPr>
            <p:nvPr/>
          </p:nvSpPr>
          <p:spPr bwMode="auto">
            <a:xfrm>
              <a:off x="12922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1558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54" name="Text Box 5"/>
            <p:cNvSpPr txBox="1">
              <a:spLocks noChangeArrowheads="1"/>
            </p:cNvSpPr>
            <p:nvPr/>
          </p:nvSpPr>
          <p:spPr bwMode="auto">
            <a:xfrm>
              <a:off x="2917825" y="1598620"/>
              <a:ext cx="30956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55" name="Text Box 6"/>
            <p:cNvSpPr txBox="1">
              <a:spLocks noChangeArrowheads="1"/>
            </p:cNvSpPr>
            <p:nvPr/>
          </p:nvSpPr>
          <p:spPr bwMode="auto">
            <a:xfrm>
              <a:off x="2955925" y="2181234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3413125" y="2790835"/>
              <a:ext cx="328613" cy="5867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Arial" charset="0"/>
                  <a:ea typeface="Arial" charset="0"/>
                  <a:cs typeface="Arial" charset="0"/>
                </a:rPr>
                <a:t>┴</a:t>
              </a:r>
            </a:p>
          </p:txBody>
        </p:sp>
        <p:sp>
          <p:nvSpPr>
            <p:cNvPr id="57" name="Rectangle 8"/>
            <p:cNvSpPr>
              <a:spLocks noChangeArrowheads="1"/>
            </p:cNvSpPr>
            <p:nvPr/>
          </p:nvSpPr>
          <p:spPr bwMode="auto">
            <a:xfrm>
              <a:off x="2717800" y="1562100"/>
              <a:ext cx="1117600" cy="584200"/>
            </a:xfrm>
            <a:prstGeom prst="rect">
              <a:avLst/>
            </a:prstGeom>
            <a:solidFill>
              <a:srgbClr val="00CCFF">
                <a:alpha val="30000"/>
              </a:srgbClr>
            </a:solidFill>
            <a:ln w="31750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58" name="Picture 9" descr="tabellapd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00" y="1433519"/>
              <a:ext cx="3956050" cy="2224092"/>
            </a:xfrm>
            <a:prstGeom prst="rect">
              <a:avLst/>
            </a:prstGeom>
            <a:noFill/>
          </p:spPr>
        </p:pic>
        <p:grpSp>
          <p:nvGrpSpPr>
            <p:cNvPr id="59" name="Group 38"/>
            <p:cNvGrpSpPr>
              <a:grpSpLocks/>
            </p:cNvGrpSpPr>
            <p:nvPr/>
          </p:nvGrpSpPr>
          <p:grpSpPr bwMode="auto">
            <a:xfrm>
              <a:off x="1600629" y="2437448"/>
              <a:ext cx="439738" cy="309372"/>
              <a:chOff x="3966" y="1416"/>
              <a:chExt cx="317" cy="203"/>
            </a:xfrm>
          </p:grpSpPr>
          <p:sp>
            <p:nvSpPr>
              <p:cNvPr id="64" name="Rectangle 39"/>
              <p:cNvSpPr>
                <a:spLocks noChangeArrowheads="1"/>
              </p:cNvSpPr>
              <p:nvPr/>
            </p:nvSpPr>
            <p:spPr bwMode="auto">
              <a:xfrm>
                <a:off x="4032" y="1433"/>
                <a:ext cx="184" cy="18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5" name="Rectangle 40"/>
              <p:cNvSpPr>
                <a:spLocks noChangeArrowheads="1"/>
              </p:cNvSpPr>
              <p:nvPr/>
            </p:nvSpPr>
            <p:spPr bwMode="auto">
              <a:xfrm rot="10800000" flipV="1">
                <a:off x="3966" y="1416"/>
                <a:ext cx="317" cy="203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</a:rPr>
                  <a:t>g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charset="0"/>
                  </a:rPr>
                  <a:t>1L</a:t>
                </a:r>
                <a:endParaRPr lang="it-IT" sz="1400" baseline="-25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grpSp>
          <p:nvGrpSpPr>
            <p:cNvPr id="60" name="Group 41"/>
            <p:cNvGrpSpPr>
              <a:grpSpLocks/>
            </p:cNvGrpSpPr>
            <p:nvPr/>
          </p:nvGrpSpPr>
          <p:grpSpPr bwMode="auto">
            <a:xfrm>
              <a:off x="2844800" y="2894027"/>
              <a:ext cx="368300" cy="309564"/>
              <a:chOff x="4880" y="1528"/>
              <a:chExt cx="232" cy="195"/>
            </a:xfrm>
          </p:grpSpPr>
          <p:sp>
            <p:nvSpPr>
              <p:cNvPr id="62" name="Rectangle 42"/>
              <p:cNvSpPr>
                <a:spLocks noChangeArrowheads="1"/>
              </p:cNvSpPr>
              <p:nvPr/>
            </p:nvSpPr>
            <p:spPr bwMode="auto">
              <a:xfrm>
                <a:off x="4880" y="1536"/>
                <a:ext cx="184" cy="18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" name="Rectangle 43"/>
              <p:cNvSpPr>
                <a:spLocks noChangeArrowheads="1"/>
              </p:cNvSpPr>
              <p:nvPr/>
            </p:nvSpPr>
            <p:spPr bwMode="auto">
              <a:xfrm>
                <a:off x="4888" y="1528"/>
                <a:ext cx="224" cy="195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  <a:latin typeface="Arial" charset="0"/>
                  </a:rPr>
                  <a:t>h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Arial" charset="0"/>
                  </a:rPr>
                  <a:t>1</a:t>
                </a:r>
                <a:endParaRPr lang="it-IT" sz="1400" baseline="-25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61" name="Text Box 68"/>
            <p:cNvSpPr txBox="1">
              <a:spLocks noChangeArrowheads="1"/>
            </p:cNvSpPr>
            <p:nvPr/>
          </p:nvSpPr>
          <p:spPr bwMode="auto">
            <a:xfrm>
              <a:off x="76200" y="1044581"/>
              <a:ext cx="3951288" cy="370595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Distribution Functions (DF)</a:t>
              </a:r>
              <a:endParaRPr lang="it-IT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97849" y="5222856"/>
            <a:ext cx="4005615" cy="1209612"/>
            <a:chOff x="212447" y="4514862"/>
            <a:chExt cx="5729056" cy="19716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447" y="4514862"/>
              <a:ext cx="5729056" cy="1971663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212447" y="4514862"/>
              <a:ext cx="5729056" cy="624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 Box 68"/>
            <p:cNvSpPr txBox="1">
              <a:spLocks noChangeArrowheads="1"/>
            </p:cNvSpPr>
            <p:nvPr/>
          </p:nvSpPr>
          <p:spPr bwMode="auto">
            <a:xfrm>
              <a:off x="298380" y="4631654"/>
              <a:ext cx="5471367" cy="602010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latin typeface="Garamond" charset="0"/>
                  <a:ea typeface="Arial" charset="0"/>
                  <a:cs typeface="Arial" charset="0"/>
                </a:rPr>
                <a:t>Fragmentation</a:t>
              </a:r>
              <a:r>
                <a:rPr lang="en-US" sz="1800" dirty="0" smtClean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 </a:t>
              </a: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Functions </a:t>
              </a:r>
              <a:r>
                <a:rPr lang="en-US" sz="1800" dirty="0" smtClean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(FF</a:t>
              </a:r>
              <a:r>
                <a:rPr lang="en-US" sz="1800" dirty="0">
                  <a:solidFill>
                    <a:schemeClr val="tx1"/>
                  </a:solidFill>
                  <a:latin typeface="Garamond" charset="0"/>
                  <a:ea typeface="Arial" charset="0"/>
                  <a:cs typeface="Arial" charset="0"/>
                </a:rPr>
                <a:t>)</a:t>
              </a:r>
              <a:endParaRPr lang="it-IT" sz="1800" dirty="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6400800" y="744811"/>
            <a:ext cx="2286000" cy="572480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Object 2"/>
          <p:cNvGraphicFramePr>
            <a:graphicFrameLocks noChangeAspect="1"/>
          </p:cNvGraphicFramePr>
          <p:nvPr/>
        </p:nvGraphicFramePr>
        <p:xfrm>
          <a:off x="6415025" y="808038"/>
          <a:ext cx="2228850" cy="444500"/>
        </p:xfrm>
        <a:graphic>
          <a:graphicData uri="http://schemas.openxmlformats.org/presentationml/2006/ole">
            <p:oleObj spid="_x0000_s397314" name="Equation" r:id="rId7" imgW="1016000" imgH="203200" progId="Equation.3">
              <p:embed/>
            </p:oleObj>
          </a:graphicData>
        </a:graphic>
      </p:graphicFrame>
      <p:grpSp>
        <p:nvGrpSpPr>
          <p:cNvPr id="72" name="Group 71"/>
          <p:cNvGrpSpPr/>
          <p:nvPr/>
        </p:nvGrpSpPr>
        <p:grpSpPr>
          <a:xfrm>
            <a:off x="4404202" y="1550708"/>
            <a:ext cx="4900376" cy="4857878"/>
            <a:chOff x="4404202" y="1550708"/>
            <a:chExt cx="4900376" cy="4857878"/>
          </a:xfrm>
        </p:grpSpPr>
        <p:grpSp>
          <p:nvGrpSpPr>
            <p:cNvPr id="71" name="Group 70"/>
            <p:cNvGrpSpPr/>
            <p:nvPr/>
          </p:nvGrpSpPr>
          <p:grpSpPr>
            <a:xfrm>
              <a:off x="4404202" y="1550708"/>
              <a:ext cx="4900376" cy="4857878"/>
              <a:chOff x="4404202" y="1550708"/>
              <a:chExt cx="4900376" cy="485787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750172" y="1550708"/>
                <a:ext cx="455440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i="1" dirty="0" smtClean="0"/>
                  <a:t>A. </a:t>
                </a:r>
                <a:r>
                  <a:rPr lang="en-US" sz="1400" i="1" dirty="0" err="1" smtClean="0"/>
                  <a:t>Airapetian</a:t>
                </a:r>
                <a:r>
                  <a:rPr lang="en-US" sz="1400" i="1" dirty="0" smtClean="0"/>
                  <a:t> et al, Phys. Rev. </a:t>
                </a:r>
                <a:r>
                  <a:rPr lang="en-US" sz="1400" i="1" dirty="0" err="1" smtClean="0"/>
                  <a:t>Lett</a:t>
                </a:r>
                <a:r>
                  <a:rPr lang="en-US" sz="1400" i="1" dirty="0" smtClean="0"/>
                  <a:t>. 94 (2005) 012002 </a:t>
                </a:r>
                <a:endParaRPr lang="en-US" sz="14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994384" y="5208257"/>
                <a:ext cx="384079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2005: First evidence from HERMES</a:t>
                </a:r>
              </a:p>
              <a:p>
                <a:r>
                  <a:rPr lang="en-US" dirty="0" smtClean="0"/>
                  <a:t>          SIDIS on proton</a:t>
                </a:r>
              </a:p>
              <a:p>
                <a:r>
                  <a:rPr lang="en-US" dirty="0" smtClean="0"/>
                  <a:t>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          Non-zero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Sivers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function !!        </a:t>
                </a: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04202" y="1833710"/>
                <a:ext cx="4738902" cy="2848983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48701" y="4695822"/>
              <a:ext cx="4636011" cy="541633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4677182" y="4565901"/>
            <a:ext cx="244212" cy="3248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846203" y="-76200"/>
            <a:ext cx="13054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endParaRPr lang="en-US" sz="36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55887" y="4546525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38976" y="6084187"/>
            <a:ext cx="1489815" cy="3774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921394" y="710135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SIDIS: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4929870" y="1001018"/>
            <a:ext cx="1271990" cy="369332"/>
            <a:chOff x="4677182" y="1117810"/>
            <a:chExt cx="1271990" cy="369332"/>
          </a:xfrm>
        </p:grpSpPr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271990" cy="369332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latin typeface="Arial" pitchFamily="-111" charset="0"/>
                </a:rPr>
                <a:t>e</a:t>
              </a:r>
              <a:r>
                <a:rPr lang="en-US" dirty="0" err="1" smtClean="0">
                  <a:latin typeface="Arial" pitchFamily="-111" charset="0"/>
                </a:rPr>
                <a:t>p</a:t>
              </a:r>
              <a:r>
                <a:rPr lang="en-US" dirty="0" smtClean="0"/>
                <a:t>     </a:t>
              </a:r>
              <a:r>
                <a:rPr lang="en-US" dirty="0" err="1" smtClean="0">
                  <a:latin typeface="Arial"/>
                </a:rPr>
                <a:t>e’h</a:t>
              </a:r>
              <a:r>
                <a:rPr lang="en-US" dirty="0" err="1" smtClean="0">
                  <a:latin typeface="Arial" pitchFamily="-111" charset="0"/>
                </a:rPr>
                <a:t>X</a:t>
              </a:r>
              <a:endParaRPr lang="it-IT" dirty="0">
                <a:latin typeface="Arial" pitchFamily="-111" charset="0"/>
              </a:endParaRPr>
            </a:p>
          </p:txBody>
        </p:sp>
        <p:sp>
          <p:nvSpPr>
            <p:cNvPr id="50" name="Line 20"/>
            <p:cNvSpPr>
              <a:spLocks noChangeShapeType="1"/>
            </p:cNvSpPr>
            <p:nvPr/>
          </p:nvSpPr>
          <p:spPr bwMode="auto">
            <a:xfrm>
              <a:off x="5051505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658175" y="565320"/>
            <a:ext cx="30700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Partonic</a:t>
            </a:r>
            <a:r>
              <a:rPr lang="en-US" sz="2200" dirty="0" smtClean="0">
                <a:solidFill>
                  <a:srgbClr val="FF0000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75000"/>
                    </a:schemeClr>
                  </a:glow>
                </a:effectLst>
              </a:rPr>
              <a:t> orbital motion</a:t>
            </a:r>
          </a:p>
        </p:txBody>
      </p:sp>
      <p:sp>
        <p:nvSpPr>
          <p:cNvPr id="7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195174" y="3393128"/>
            <a:ext cx="4948826" cy="3188146"/>
            <a:chOff x="4195174" y="3393128"/>
            <a:chExt cx="4948826" cy="3188146"/>
          </a:xfrm>
        </p:grpSpPr>
        <p:grpSp>
          <p:nvGrpSpPr>
            <p:cNvPr id="23" name="Group 22"/>
            <p:cNvGrpSpPr/>
            <p:nvPr/>
          </p:nvGrpSpPr>
          <p:grpSpPr>
            <a:xfrm>
              <a:off x="4195174" y="3659829"/>
              <a:ext cx="4948826" cy="2921445"/>
              <a:chOff x="4195174" y="3288697"/>
              <a:chExt cx="5128970" cy="3263380"/>
            </a:xfrm>
          </p:grpSpPr>
          <p:grpSp>
            <p:nvGrpSpPr>
              <p:cNvPr id="24" name="Group 29"/>
              <p:cNvGrpSpPr>
                <a:grpSpLocks/>
              </p:cNvGrpSpPr>
              <p:nvPr/>
            </p:nvGrpSpPr>
            <p:grpSpPr bwMode="auto">
              <a:xfrm>
                <a:off x="4195174" y="3288697"/>
                <a:ext cx="5128970" cy="3263380"/>
                <a:chOff x="144" y="1008"/>
                <a:chExt cx="5232" cy="3264"/>
              </a:xfrm>
            </p:grpSpPr>
            <p:sp>
              <p:nvSpPr>
                <p:cNvPr id="26" name="Rectangle 30"/>
                <p:cNvSpPr>
                  <a:spLocks noChangeArrowheads="1"/>
                </p:cNvSpPr>
                <p:nvPr/>
              </p:nvSpPr>
              <p:spPr bwMode="auto">
                <a:xfrm>
                  <a:off x="144" y="1008"/>
                  <a:ext cx="5232" cy="326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grpSp>
              <p:nvGrpSpPr>
                <p:cNvPr id="27" name="Group 31"/>
                <p:cNvGrpSpPr>
                  <a:grpSpLocks/>
                </p:cNvGrpSpPr>
                <p:nvPr/>
              </p:nvGrpSpPr>
              <p:grpSpPr bwMode="auto">
                <a:xfrm>
                  <a:off x="288" y="1079"/>
                  <a:ext cx="5042" cy="3150"/>
                  <a:chOff x="288" y="1079"/>
                  <a:chExt cx="5042" cy="3150"/>
                </a:xfrm>
              </p:grpSpPr>
              <p:graphicFrame>
                <p:nvGraphicFramePr>
                  <p:cNvPr id="28" name="Object 32"/>
                  <p:cNvGraphicFramePr>
                    <a:graphicFrameLocks noChangeAspect="1"/>
                  </p:cNvGraphicFramePr>
                  <p:nvPr/>
                </p:nvGraphicFramePr>
                <p:xfrm>
                  <a:off x="4429" y="1198"/>
                  <a:ext cx="901" cy="152"/>
                </p:xfrm>
                <a:graphic>
                  <a:graphicData uri="http://schemas.openxmlformats.org/presentationml/2006/ole">
                    <p:oleObj spid="_x0000_s382982" name="Equation" r:id="rId4" imgW="1143000" imgH="190440" progId="Equation.3">
                      <p:embed/>
                    </p:oleObj>
                  </a:graphicData>
                </a:graphic>
              </p:graphicFrame>
              <p:graphicFrame>
                <p:nvGraphicFramePr>
                  <p:cNvPr id="29" name="Object 33"/>
                  <p:cNvGraphicFramePr>
                    <a:graphicFrameLocks noChangeAspect="1"/>
                  </p:cNvGraphicFramePr>
                  <p:nvPr/>
                </p:nvGraphicFramePr>
                <p:xfrm>
                  <a:off x="4400" y="2410"/>
                  <a:ext cx="242" cy="193"/>
                </p:xfrm>
                <a:graphic>
                  <a:graphicData uri="http://schemas.openxmlformats.org/presentationml/2006/ole">
                    <p:oleObj spid="_x0000_s382983" name="Equation" r:id="rId5" imgW="228600" imgH="177480" progId="Equation.3">
                      <p:embed/>
                    </p:oleObj>
                  </a:graphicData>
                </a:graphic>
              </p:graphicFrame>
              <p:graphicFrame>
                <p:nvGraphicFramePr>
                  <p:cNvPr id="30" name="Object 34"/>
                  <p:cNvGraphicFramePr>
                    <a:graphicFrameLocks noChangeAspect="1"/>
                  </p:cNvGraphicFramePr>
                  <p:nvPr/>
                </p:nvGraphicFramePr>
                <p:xfrm>
                  <a:off x="4412" y="3296"/>
                  <a:ext cx="242" cy="193"/>
                </p:xfrm>
                <a:graphic>
                  <a:graphicData uri="http://schemas.openxmlformats.org/presentationml/2006/ole">
                    <p:oleObj spid="_x0000_s382984" name="Equation" r:id="rId6" imgW="228600" imgH="177480" progId="Equation.3">
                      <p:embed/>
                    </p:oleObj>
                  </a:graphicData>
                </a:graphic>
              </p:graphicFrame>
              <p:graphicFrame>
                <p:nvGraphicFramePr>
                  <p:cNvPr id="31" name="Object 35"/>
                  <p:cNvGraphicFramePr>
                    <a:graphicFrameLocks noChangeAspect="1"/>
                  </p:cNvGraphicFramePr>
                  <p:nvPr/>
                </p:nvGraphicFramePr>
                <p:xfrm>
                  <a:off x="4412" y="1478"/>
                  <a:ext cx="198" cy="202"/>
                </p:xfrm>
                <a:graphic>
                  <a:graphicData uri="http://schemas.openxmlformats.org/presentationml/2006/ole">
                    <p:oleObj spid="_x0000_s382985" name="Equation" r:id="rId7" imgW="190440" imgH="190440" progId="Equation.3">
                      <p:embed/>
                    </p:oleObj>
                  </a:graphicData>
                </a:graphic>
              </p:graphicFrame>
              <p:pic>
                <p:nvPicPr>
                  <p:cNvPr id="33" name="Picture 36"/>
                  <p:cNvPicPr>
                    <a:picLocks noChangeAspect="1" noChangeArrowheads="1"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 bwMode="auto">
                  <a:xfrm>
                    <a:off x="288" y="1079"/>
                    <a:ext cx="4128" cy="3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25" name="Rectangle 24"/>
              <p:cNvSpPr/>
              <p:nvPr/>
            </p:nvSpPr>
            <p:spPr>
              <a:xfrm>
                <a:off x="8394840" y="3435956"/>
                <a:ext cx="884210" cy="270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4538302" y="3393128"/>
              <a:ext cx="2682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COMPASS on deuteron: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146" y="899626"/>
            <a:ext cx="3610245" cy="5710187"/>
          </a:xfrm>
          <a:prstGeom prst="rect">
            <a:avLst/>
          </a:prstGeom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21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846195" y="-76200"/>
            <a:ext cx="13054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1168" y="550454"/>
            <a:ext cx="22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HERMES on proton: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387850" y="653496"/>
            <a:ext cx="4029432" cy="2853420"/>
            <a:chOff x="4387850" y="653496"/>
            <a:chExt cx="4029432" cy="285342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87850" y="978182"/>
              <a:ext cx="4029432" cy="252873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479910" y="653496"/>
              <a:ext cx="2275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HERMES on proton: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17503" y="978182"/>
            <a:ext cx="2875862" cy="861324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17503" y="3588955"/>
            <a:ext cx="2875862" cy="861324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23" y="862239"/>
            <a:ext cx="3999803" cy="536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22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846195" y="-76200"/>
            <a:ext cx="13054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</a:p>
        </p:txBody>
      </p:sp>
      <p:sp>
        <p:nvSpPr>
          <p:cNvPr id="40" name="Rectangle 12"/>
          <p:cNvSpPr>
            <a:spLocks noChangeArrowheads="1"/>
          </p:cNvSpPr>
          <p:nvPr/>
        </p:nvSpPr>
        <p:spPr bwMode="auto">
          <a:xfrm>
            <a:off x="152400" y="629015"/>
            <a:ext cx="3424180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pitchFamily="-65" charset="0"/>
              </a:rPr>
              <a:t>M. </a:t>
            </a:r>
            <a:r>
              <a:rPr lang="en-US" sz="1200" dirty="0" err="1" smtClean="0">
                <a:latin typeface="Calibri" pitchFamily="-65" charset="0"/>
              </a:rPr>
              <a:t>Anselmino</a:t>
            </a:r>
            <a:r>
              <a:rPr lang="en-US" sz="1200" dirty="0" smtClean="0">
                <a:latin typeface="Calibri" pitchFamily="-65" charset="0"/>
              </a:rPr>
              <a:t> </a:t>
            </a:r>
            <a:r>
              <a:rPr lang="en-US" sz="1200" dirty="0">
                <a:latin typeface="Calibri" pitchFamily="-65" charset="0"/>
              </a:rPr>
              <a:t>et al</a:t>
            </a:r>
            <a:r>
              <a:rPr lang="en-US" sz="1200" dirty="0" smtClean="0">
                <a:latin typeface="Calibri" pitchFamily="-65" charset="0"/>
              </a:rPr>
              <a:t> , </a:t>
            </a:r>
            <a:r>
              <a:rPr lang="en-US" sz="1200" b="1" dirty="0" smtClean="0"/>
              <a:t>Eur. Phys. J. A39 (2009) 89 </a:t>
            </a:r>
            <a:endParaRPr lang="en-US" sz="1200" dirty="0">
              <a:latin typeface="Calibri" pitchFamily="-65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716005" y="4860665"/>
            <a:ext cx="3992194" cy="430887"/>
            <a:chOff x="4716005" y="4860665"/>
            <a:chExt cx="3992194" cy="430887"/>
          </a:xfrm>
        </p:grpSpPr>
        <p:sp>
          <p:nvSpPr>
            <p:cNvPr id="43" name="TextBox 42"/>
            <p:cNvSpPr txBox="1"/>
            <p:nvPr/>
          </p:nvSpPr>
          <p:spPr>
            <a:xfrm>
              <a:off x="5341460" y="4860665"/>
              <a:ext cx="336673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FF"/>
                  </a:solidFill>
                </a:rPr>
                <a:t>Flavor decomposition ?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5" name="Group 43"/>
            <p:cNvGrpSpPr/>
            <p:nvPr/>
          </p:nvGrpSpPr>
          <p:grpSpPr>
            <a:xfrm>
              <a:off x="4716005" y="4869283"/>
              <a:ext cx="412466" cy="384450"/>
              <a:chOff x="252827" y="4730516"/>
              <a:chExt cx="412466" cy="384450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252827" y="4745634"/>
                <a:ext cx="412466" cy="369332"/>
              </a:xfrm>
              <a:prstGeom prst="ellipse">
                <a:avLst/>
              </a:prstGeom>
              <a:effectLst>
                <a:glow rad="101600">
                  <a:srgbClr val="FF44D3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10476" y="4730516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</a:rPr>
                  <a:t>4</a:t>
                </a:r>
                <a:endParaRPr lang="en-US" b="1" dirty="0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684988" y="6178748"/>
            <a:ext cx="2977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Not negligible sea contribution !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868320" y="653496"/>
            <a:ext cx="5215194" cy="3972678"/>
            <a:chOff x="3868320" y="653496"/>
            <a:chExt cx="5215194" cy="3972678"/>
          </a:xfrm>
        </p:grpSpPr>
        <p:sp>
          <p:nvSpPr>
            <p:cNvPr id="37" name="TextBox 36"/>
            <p:cNvSpPr txBox="1"/>
            <p:nvPr/>
          </p:nvSpPr>
          <p:spPr>
            <a:xfrm>
              <a:off x="4479910" y="653496"/>
              <a:ext cx="1945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pp SSA @ RHIC: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50" name="Group 57"/>
            <p:cNvGrpSpPr>
              <a:grpSpLocks/>
            </p:cNvGrpSpPr>
            <p:nvPr/>
          </p:nvGrpSpPr>
          <p:grpSpPr bwMode="auto">
            <a:xfrm>
              <a:off x="4357580" y="1118702"/>
              <a:ext cx="4725934" cy="3507472"/>
              <a:chOff x="2952" y="203"/>
              <a:chExt cx="2808" cy="2118"/>
            </a:xfrm>
          </p:grpSpPr>
          <p:grpSp>
            <p:nvGrpSpPr>
              <p:cNvPr id="53" name="Group 58"/>
              <p:cNvGrpSpPr>
                <a:grpSpLocks/>
              </p:cNvGrpSpPr>
              <p:nvPr/>
            </p:nvGrpSpPr>
            <p:grpSpPr bwMode="auto">
              <a:xfrm>
                <a:off x="2952" y="203"/>
                <a:ext cx="2808" cy="2118"/>
                <a:chOff x="2952" y="203"/>
                <a:chExt cx="2808" cy="2118"/>
              </a:xfrm>
            </p:grpSpPr>
            <p:pic>
              <p:nvPicPr>
                <p:cNvPr id="55" name="Picture 59" descr="AN_STAR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013" y="203"/>
                  <a:ext cx="2712" cy="2083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56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4452" y="443"/>
                  <a:ext cx="1085" cy="180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1431" tIns="45715" rIns="91431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it-IT" sz="1600" b="0" dirty="0">
                      <a:solidFill>
                        <a:srgbClr val="008000"/>
                      </a:solidFill>
                      <a:ea typeface="Arial" pitchFamily="-108" charset="0"/>
                      <a:cs typeface="Arial" pitchFamily="-108" charset="0"/>
                    </a:rPr>
                    <a:t>√s = 200 GeV  </a:t>
                  </a:r>
                </a:p>
              </p:txBody>
            </p:sp>
            <p:sp>
              <p:nvSpPr>
                <p:cNvPr id="57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4498" y="995"/>
                  <a:ext cx="749" cy="242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 lIns="91412" tIns="45705" rIns="91412" bIns="45705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b="0" dirty="0" err="1">
                      <a:solidFill>
                        <a:schemeClr val="tx1"/>
                      </a:solidFill>
                    </a:rPr>
                    <a:t>hep</a:t>
                  </a:r>
                  <a:r>
                    <a:rPr lang="en-US" sz="1000" b="0" dirty="0">
                      <a:solidFill>
                        <a:schemeClr val="tx1"/>
                      </a:solidFill>
                    </a:rPr>
                    <a:t>-ex</a:t>
                  </a:r>
                </a:p>
                <a:p>
                  <a:pPr algn="ctr"/>
                  <a:r>
                    <a:rPr lang="en-US" sz="1000" b="0" dirty="0">
                      <a:solidFill>
                        <a:schemeClr val="tx1"/>
                      </a:solidFill>
                    </a:rPr>
                    <a:t>0801.2990</a:t>
                  </a:r>
                </a:p>
              </p:txBody>
            </p:sp>
            <p:sp>
              <p:nvSpPr>
                <p:cNvPr id="58" name="Rectangle 62"/>
                <p:cNvSpPr>
                  <a:spLocks noChangeArrowheads="1"/>
                </p:cNvSpPr>
                <p:nvPr/>
              </p:nvSpPr>
              <p:spPr bwMode="auto">
                <a:xfrm>
                  <a:off x="3672" y="208"/>
                  <a:ext cx="1672" cy="168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Rectangle 63"/>
                <p:cNvSpPr>
                  <a:spLocks noChangeArrowheads="1"/>
                </p:cNvSpPr>
                <p:nvPr/>
              </p:nvSpPr>
              <p:spPr bwMode="auto">
                <a:xfrm>
                  <a:off x="2952" y="2275"/>
                  <a:ext cx="2808" cy="46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Rectangle 64"/>
                <p:cNvSpPr>
                  <a:spLocks noChangeArrowheads="1"/>
                </p:cNvSpPr>
                <p:nvPr/>
              </p:nvSpPr>
              <p:spPr bwMode="auto">
                <a:xfrm>
                  <a:off x="5468" y="2152"/>
                  <a:ext cx="154" cy="161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4" name="Text Box 65"/>
              <p:cNvSpPr txBox="1">
                <a:spLocks noChangeArrowheads="1"/>
              </p:cNvSpPr>
              <p:nvPr/>
            </p:nvSpPr>
            <p:spPr bwMode="auto">
              <a:xfrm>
                <a:off x="5447" y="2053"/>
                <a:ext cx="273" cy="24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</a:rPr>
                  <a:t>x</a:t>
                </a:r>
                <a:r>
                  <a:rPr lang="en-US" sz="2000" baseline="-25000">
                    <a:solidFill>
                      <a:schemeClr val="tx1"/>
                    </a:solidFill>
                  </a:rPr>
                  <a:t>F</a:t>
                </a:r>
                <a:endParaRPr lang="it-IT" sz="2000" baseline="-25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" name="AutoShape 48"/>
            <p:cNvSpPr>
              <a:spLocks noChangeArrowheads="1"/>
            </p:cNvSpPr>
            <p:nvPr/>
          </p:nvSpPr>
          <p:spPr bwMode="auto">
            <a:xfrm rot="66015" flipV="1">
              <a:off x="3868320" y="3095898"/>
              <a:ext cx="886841" cy="450433"/>
            </a:xfrm>
            <a:prstGeom prst="rightArrow">
              <a:avLst>
                <a:gd name="adj1" fmla="val 50000"/>
                <a:gd name="adj2" fmla="val 125336"/>
              </a:avLst>
            </a:prstGeom>
            <a:gradFill rotWithShape="1">
              <a:gsLst>
                <a:gs pos="0">
                  <a:srgbClr val="CC0000">
                    <a:alpha val="74001"/>
                  </a:srgbClr>
                </a:gs>
                <a:gs pos="100000">
                  <a:srgbClr val="CC00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714044" y="5604534"/>
            <a:ext cx="2660349" cy="430887"/>
            <a:chOff x="4714044" y="5604534"/>
            <a:chExt cx="2660349" cy="430887"/>
          </a:xfrm>
        </p:grpSpPr>
        <p:sp>
          <p:nvSpPr>
            <p:cNvPr id="61" name="TextBox 60"/>
            <p:cNvSpPr txBox="1"/>
            <p:nvPr/>
          </p:nvSpPr>
          <p:spPr>
            <a:xfrm>
              <a:off x="5339499" y="5604534"/>
              <a:ext cx="20348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FF"/>
                  </a:solidFill>
                </a:rPr>
                <a:t>Universality ?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62" name="Group 43"/>
            <p:cNvGrpSpPr/>
            <p:nvPr/>
          </p:nvGrpSpPr>
          <p:grpSpPr>
            <a:xfrm>
              <a:off x="4714044" y="5613152"/>
              <a:ext cx="412466" cy="384450"/>
              <a:chOff x="252827" y="4730516"/>
              <a:chExt cx="412466" cy="384450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252827" y="4745634"/>
                <a:ext cx="412466" cy="369332"/>
              </a:xfrm>
              <a:prstGeom prst="ellipse">
                <a:avLst/>
              </a:prstGeom>
              <a:effectLst>
                <a:glow rad="101600">
                  <a:srgbClr val="FF44D3">
                    <a:alpha val="75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10476" y="4730516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</a:rPr>
                  <a:t>5</a:t>
                </a:r>
                <a:endParaRPr lang="en-US" b="1" dirty="0">
                  <a:solidFill>
                    <a:srgbClr val="000090"/>
                  </a:solidFill>
                </a:endParaRPr>
              </a:p>
            </p:txBody>
          </p:sp>
        </p:grpSp>
      </p:grpSp>
      <p:sp>
        <p:nvSpPr>
          <p:cNvPr id="66" name="Rectangle 65"/>
          <p:cNvSpPr/>
          <p:nvPr/>
        </p:nvSpPr>
        <p:spPr>
          <a:xfrm>
            <a:off x="385820" y="3485976"/>
            <a:ext cx="3271780" cy="1589188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ardrop 25"/>
          <p:cNvSpPr/>
          <p:nvPr/>
        </p:nvSpPr>
        <p:spPr>
          <a:xfrm rot="10800000">
            <a:off x="4572001" y="992678"/>
            <a:ext cx="4343400" cy="2654441"/>
          </a:xfrm>
          <a:prstGeom prst="teardrop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ardrop 28"/>
          <p:cNvSpPr/>
          <p:nvPr/>
        </p:nvSpPr>
        <p:spPr>
          <a:xfrm>
            <a:off x="228600" y="3647119"/>
            <a:ext cx="4343400" cy="2654441"/>
          </a:xfrm>
          <a:prstGeom prst="teardrop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5400000">
            <a:off x="1058389" y="133506"/>
            <a:ext cx="2683830" cy="4343397"/>
          </a:xfrm>
          <a:prstGeom prst="teardrop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16200000">
            <a:off x="5401787" y="2817336"/>
            <a:ext cx="2683830" cy="4343397"/>
          </a:xfrm>
          <a:prstGeom prst="teardrop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 w="50800">
            <a:solidFill>
              <a:schemeClr val="accent4">
                <a:lumMod val="75000"/>
              </a:schemeClr>
            </a:solidFill>
          </a:ln>
          <a:effectLst>
            <a:glow rad="101600">
              <a:srgbClr val="DC7FFC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5421" y="4393730"/>
            <a:ext cx="2799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e+e</a:t>
            </a:r>
            <a:r>
              <a:rPr lang="en-US" dirty="0" smtClean="0">
                <a:solidFill>
                  <a:srgbClr val="FF0000"/>
                </a:solidFill>
              </a:rPr>
              <a:t>- annihilation: 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</a:p>
          <a:p>
            <a:r>
              <a:rPr lang="en-US" dirty="0" smtClean="0"/>
              <a:t>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1" y="1758950"/>
            <a:ext cx="2864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Drell</a:t>
            </a:r>
            <a:r>
              <a:rPr lang="en-US" dirty="0" smtClean="0">
                <a:solidFill>
                  <a:srgbClr val="FF0000"/>
                </a:solidFill>
              </a:rPr>
              <a:t>-Yan: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Universality (sign change)</a:t>
            </a:r>
          </a:p>
          <a:p>
            <a:r>
              <a:rPr lang="en-US" dirty="0" smtClean="0"/>
              <a:t>Flavor decomposition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002" y="4247227"/>
            <a:ext cx="29718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SIDIS:  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Multidimensional analysis</a:t>
            </a:r>
          </a:p>
          <a:p>
            <a:r>
              <a:rPr lang="en-US" dirty="0" smtClean="0"/>
              <a:t>    </a:t>
            </a:r>
            <a:r>
              <a:rPr lang="en-US" sz="1400" dirty="0" smtClean="0"/>
              <a:t>factorize </a:t>
            </a:r>
            <a:r>
              <a:rPr lang="en-US" sz="1400" dirty="0" err="1" smtClean="0"/>
              <a:t>PDFs</a:t>
            </a:r>
            <a:r>
              <a:rPr lang="en-US" sz="1400" dirty="0" smtClean="0"/>
              <a:t> and </a:t>
            </a:r>
            <a:r>
              <a:rPr lang="en-US" sz="1400" dirty="0" err="1" smtClean="0"/>
              <a:t>FFs</a:t>
            </a:r>
            <a:endParaRPr lang="en-US" sz="1400" dirty="0" smtClean="0"/>
          </a:p>
          <a:p>
            <a:r>
              <a:rPr lang="en-US" sz="1400" dirty="0" smtClean="0"/>
              <a:t>     investigate higher-twists </a:t>
            </a:r>
          </a:p>
          <a:p>
            <a:r>
              <a:rPr lang="en-US" sz="1400" dirty="0" smtClean="0"/>
              <a:t>     study 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transition</a:t>
            </a:r>
            <a:endParaRPr lang="en-US" dirty="0" smtClean="0"/>
          </a:p>
          <a:p>
            <a:r>
              <a:rPr lang="en-US" sz="1400" dirty="0" smtClean="0"/>
              <a:t>     flavor decomposition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673819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pp reactions: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endParaRPr lang="en-US" dirty="0" smtClean="0"/>
          </a:p>
          <a:p>
            <a:r>
              <a:rPr lang="en-US" dirty="0" smtClean="0"/>
              <a:t>Factorization </a:t>
            </a:r>
          </a:p>
          <a:p>
            <a:r>
              <a:rPr lang="en-US" dirty="0" smtClean="0"/>
              <a:t>Universality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702" y="3435350"/>
            <a:ext cx="9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848600" y="3430885"/>
            <a:ext cx="121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81400" y="757535"/>
            <a:ext cx="206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Hadron</a:t>
            </a:r>
            <a:r>
              <a:rPr lang="en-US" sz="2400" dirty="0" smtClean="0"/>
              <a:t> probe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1168" y="6019800"/>
            <a:ext cx="199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Lepton probe</a:t>
            </a:r>
            <a:endParaRPr lang="en-US" sz="2400" dirty="0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rved Left Arrow 24"/>
          <p:cNvSpPr/>
          <p:nvPr/>
        </p:nvSpPr>
        <p:spPr>
          <a:xfrm rot="10800000">
            <a:off x="3185780" y="1996314"/>
            <a:ext cx="1780540" cy="2869141"/>
          </a:xfrm>
          <a:prstGeom prst="curvedLeftArrow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14273" y="-58396"/>
            <a:ext cx="2568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palette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797390" y="3865135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    </a:t>
            </a:r>
            <a:r>
              <a:rPr lang="en-US" sz="2000" dirty="0" err="1" smtClean="0"/>
              <a:t>hhX</a:t>
            </a:r>
            <a:endParaRPr lang="en-US" sz="20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3055881" y="3879734"/>
            <a:ext cx="1339579" cy="400110"/>
            <a:chOff x="4677182" y="1117810"/>
            <a:chExt cx="1339579" cy="400110"/>
          </a:xfrm>
        </p:grpSpPr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339579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Arial" pitchFamily="-111" charset="0"/>
                </a:rPr>
                <a:t>e</a:t>
              </a:r>
              <a:r>
                <a:rPr lang="en-US" sz="2000" dirty="0" err="1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 </a:t>
              </a:r>
              <a:r>
                <a:rPr lang="en-US" sz="2000" dirty="0" err="1" smtClean="0">
                  <a:latin typeface="Arial"/>
                </a:rPr>
                <a:t>e’h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095299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884287" y="3077472"/>
            <a:ext cx="1292867" cy="400110"/>
            <a:chOff x="4730204" y="1027221"/>
            <a:chExt cx="1292867" cy="400110"/>
          </a:xfrm>
        </p:grpSpPr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730204" y="1027221"/>
              <a:ext cx="1292867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hp</a:t>
              </a:r>
              <a:r>
                <a:rPr lang="en-US" sz="2000" dirty="0"/>
                <a:t>  </a:t>
              </a:r>
              <a:r>
                <a:rPr lang="en-US" sz="2000" dirty="0" smtClean="0"/>
                <a:t>   </a:t>
              </a:r>
              <a:r>
                <a:rPr lang="en-US" sz="2000" dirty="0" err="1" smtClean="0">
                  <a:latin typeface="Symbol" pitchFamily="-111" charset="2"/>
                </a:rPr>
                <a:t>mm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5148321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98789" y="3096402"/>
            <a:ext cx="1133644" cy="400110"/>
            <a:chOff x="4744802" y="1027221"/>
            <a:chExt cx="1133644" cy="400110"/>
          </a:xfrm>
        </p:grpSpPr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4744802" y="1027221"/>
              <a:ext cx="1133644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p</a:t>
              </a:r>
              <a:r>
                <a:rPr lang="en-US" sz="2000" dirty="0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</a:t>
              </a:r>
              <a:r>
                <a:rPr lang="en-US" sz="2000" dirty="0" smtClean="0">
                  <a:latin typeface="Symbol" pitchFamily="-111" charset="2"/>
                </a:rPr>
                <a:t> </a:t>
              </a:r>
              <a:r>
                <a:rPr lang="en-US" sz="2000" dirty="0" err="1" smtClean="0">
                  <a:latin typeface="Arial" pitchFamily="-111" charset="0"/>
                </a:rPr>
                <a:t>hX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5133723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4642246" y="697791"/>
            <a:ext cx="4267200" cy="2817813"/>
            <a:chOff x="4642246" y="878793"/>
            <a:chExt cx="4267200" cy="2817813"/>
          </a:xfrm>
        </p:grpSpPr>
        <p:pic>
          <p:nvPicPr>
            <p:cNvPr id="28" name="Picture 4" descr="Rl_Rul_MCdist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>
              <a:off x="5366939" y="154100"/>
              <a:ext cx="2817813" cy="4267200"/>
            </a:xfrm>
            <a:prstGeom prst="rect">
              <a:avLst/>
            </a:prstGeom>
            <a:noFill/>
          </p:spPr>
        </p:pic>
        <p:grpSp>
          <p:nvGrpSpPr>
            <p:cNvPr id="34" name="Group 33"/>
            <p:cNvGrpSpPr/>
            <p:nvPr/>
          </p:nvGrpSpPr>
          <p:grpSpPr>
            <a:xfrm>
              <a:off x="5858864" y="2129945"/>
              <a:ext cx="1778532" cy="461665"/>
              <a:chOff x="3824239" y="3637230"/>
              <a:chExt cx="1778532" cy="461665"/>
            </a:xfrm>
          </p:grpSpPr>
          <p:sp>
            <p:nvSpPr>
              <p:cNvPr id="25" name="Rectangle 7"/>
              <p:cNvSpPr>
                <a:spLocks noChangeArrowheads="1"/>
              </p:cNvSpPr>
              <p:nvPr/>
            </p:nvSpPr>
            <p:spPr bwMode="auto">
              <a:xfrm>
                <a:off x="4208414" y="3637230"/>
                <a:ext cx="139435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200" b="1" dirty="0">
                    <a:solidFill>
                      <a:srgbClr val="FF0000"/>
                    </a:solidFill>
                    <a:sym typeface="Symbol" pitchFamily="-111" charset="2"/>
                  </a:rPr>
                  <a:t>a=1.00030.0003</a:t>
                </a:r>
              </a:p>
              <a:p>
                <a:r>
                  <a:rPr lang="it-IT" sz="1200" b="1" dirty="0">
                    <a:solidFill>
                      <a:srgbClr val="FF0000"/>
                    </a:solidFill>
                    <a:sym typeface="Symbol" pitchFamily="-111" charset="2"/>
                  </a:rPr>
                  <a:t>b=0.13730.0004</a:t>
                </a:r>
              </a:p>
            </p:txBody>
          </p:sp>
          <p:sp>
            <p:nvSpPr>
              <p:cNvPr id="30" name="Text Box 9"/>
              <p:cNvSpPr txBox="1">
                <a:spLocks noChangeArrowheads="1"/>
              </p:cNvSpPr>
              <p:nvPr/>
            </p:nvSpPr>
            <p:spPr bwMode="auto">
              <a:xfrm>
                <a:off x="3824239" y="3773755"/>
                <a:ext cx="44132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>
                    <a:solidFill>
                      <a:srgbClr val="FF0000"/>
                    </a:solidFill>
                  </a:rPr>
                  <a:t>R</a:t>
                </a:r>
                <a:r>
                  <a:rPr lang="it-IT" sz="1400" b="1" baseline="-25000" dirty="0">
                    <a:solidFill>
                      <a:srgbClr val="FF0000"/>
                    </a:solidFill>
                  </a:rPr>
                  <a:t>L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: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815070" y="2732969"/>
              <a:ext cx="1870607" cy="461665"/>
              <a:chOff x="6858000" y="3637230"/>
              <a:chExt cx="1870607" cy="461665"/>
            </a:xfrm>
          </p:grpSpPr>
          <p:sp>
            <p:nvSpPr>
              <p:cNvPr id="26" name="Rectangle 8"/>
              <p:cNvSpPr>
                <a:spLocks noChangeArrowheads="1"/>
              </p:cNvSpPr>
              <p:nvPr/>
            </p:nvSpPr>
            <p:spPr bwMode="auto">
              <a:xfrm>
                <a:off x="7334250" y="3637230"/>
                <a:ext cx="139435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200" b="1" dirty="0">
                    <a:solidFill>
                      <a:srgbClr val="0000FF"/>
                    </a:solidFill>
                    <a:sym typeface="Symbol" pitchFamily="-111" charset="2"/>
                  </a:rPr>
                  <a:t>a=1.00030.0003</a:t>
                </a:r>
              </a:p>
              <a:p>
                <a:r>
                  <a:rPr lang="it-IT" sz="1200" b="1" dirty="0">
                    <a:solidFill>
                      <a:srgbClr val="0000FF"/>
                    </a:solidFill>
                    <a:sym typeface="Symbol" pitchFamily="-111" charset="2"/>
                  </a:rPr>
                  <a:t>b=0.13710.0004</a:t>
                </a:r>
                <a:endParaRPr lang="it-IT" sz="1200" dirty="0"/>
              </a:p>
            </p:txBody>
          </p:sp>
          <p:sp>
            <p:nvSpPr>
              <p:cNvPr id="32" name="Text Box 10"/>
              <p:cNvSpPr txBox="1">
                <a:spLocks noChangeArrowheads="1"/>
              </p:cNvSpPr>
              <p:nvPr/>
            </p:nvSpPr>
            <p:spPr bwMode="auto">
              <a:xfrm>
                <a:off x="6858000" y="3697555"/>
                <a:ext cx="5238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1" dirty="0">
                    <a:solidFill>
                      <a:srgbClr val="0000FF"/>
                    </a:solidFill>
                  </a:rPr>
                  <a:t>R</a:t>
                </a:r>
                <a:r>
                  <a:rPr lang="it-IT" sz="1400" b="1" baseline="-25000" dirty="0">
                    <a:solidFill>
                      <a:srgbClr val="0000FF"/>
                    </a:solidFill>
                  </a:rPr>
                  <a:t>UL</a:t>
                </a:r>
                <a:r>
                  <a:rPr lang="it-IT" sz="1400" b="1" dirty="0">
                    <a:solidFill>
                      <a:srgbClr val="0000FF"/>
                    </a:solidFill>
                  </a:rPr>
                  <a:t>:</a:t>
                </a:r>
              </a:p>
            </p:txBody>
          </p:sp>
        </p:grpSp>
        <p:sp>
          <p:nvSpPr>
            <p:cNvPr id="33" name="Text Box 11"/>
            <p:cNvSpPr txBox="1">
              <a:spLocks noChangeArrowheads="1"/>
            </p:cNvSpPr>
            <p:nvPr/>
          </p:nvSpPr>
          <p:spPr bwMode="auto">
            <a:xfrm>
              <a:off x="5064864" y="1163281"/>
              <a:ext cx="10053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200" b="1" dirty="0"/>
                <a:t>Run1-Run6</a:t>
              </a:r>
            </a:p>
            <a:p>
              <a:r>
                <a:rPr lang="it-IT" sz="1200" b="1" dirty="0" smtClean="0"/>
                <a:t>Off </a:t>
              </a:r>
              <a:r>
                <a:rPr lang="it-IT" sz="1200" b="1" dirty="0" err="1" smtClean="0"/>
                <a:t>Peak</a:t>
              </a:r>
              <a:endParaRPr lang="it-IT" sz="1200" b="1" dirty="0"/>
            </a:p>
            <a:p>
              <a:r>
                <a:rPr lang="it-IT" sz="1200" b="1" dirty="0" err="1"/>
                <a:t>uds</a:t>
              </a:r>
              <a:r>
                <a:rPr lang="it-IT" sz="1200" b="1" dirty="0"/>
                <a:t> </a:t>
              </a:r>
              <a:r>
                <a:rPr lang="it-IT" sz="1200" b="1" dirty="0" err="1"/>
                <a:t>events</a:t>
              </a:r>
              <a:endParaRPr lang="it-IT" sz="1200" b="1" dirty="0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456" y="3568508"/>
            <a:ext cx="4203462" cy="3062199"/>
          </a:xfrm>
          <a:prstGeom prst="rect">
            <a:avLst/>
          </a:prstGeom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563" y="6537325"/>
            <a:ext cx="9088437" cy="320675"/>
            <a:chOff x="35" y="4118"/>
            <a:chExt cx="5725" cy="202"/>
          </a:xfrm>
        </p:grpSpPr>
        <p:sp>
          <p:nvSpPr>
            <p:cNvPr id="1579014" name="Text Box 6"/>
            <p:cNvSpPr txBox="1">
              <a:spLocks noChangeArrowheads="1"/>
            </p:cNvSpPr>
            <p:nvPr/>
          </p:nvSpPr>
          <p:spPr bwMode="auto">
            <a:xfrm>
              <a:off x="35" y="4158"/>
              <a:ext cx="572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200" b="0" dirty="0">
                  <a:solidFill>
                    <a:schemeClr val="bg2"/>
                  </a:solidFill>
                  <a:latin typeface="Tahoma" pitchFamily="-108" charset="0"/>
                </a:rPr>
                <a:t>  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Contalbrigo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Marco                                                                 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Consiglio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di Sezione                                                                              1 </a:t>
              </a:r>
              <a:r>
                <a:rPr lang="en-US" sz="1000" b="0" dirty="0" err="1">
                  <a:solidFill>
                    <a:schemeClr val="bg2"/>
                  </a:solidFill>
                  <a:latin typeface="Tahoma" pitchFamily="-108" charset="0"/>
                </a:rPr>
                <a:t>luglio</a:t>
              </a:r>
              <a:r>
                <a:rPr lang="en-US" sz="1000" b="0" dirty="0">
                  <a:solidFill>
                    <a:schemeClr val="bg2"/>
                  </a:solidFill>
                  <a:latin typeface="Tahoma" pitchFamily="-108" charset="0"/>
                </a:rPr>
                <a:t> 2009</a:t>
              </a:r>
            </a:p>
          </p:txBody>
        </p:sp>
        <p:sp>
          <p:nvSpPr>
            <p:cNvPr id="1579015" name="Line 7"/>
            <p:cNvSpPr>
              <a:spLocks noChangeShapeType="1"/>
            </p:cNvSpPr>
            <p:nvPr/>
          </p:nvSpPr>
          <p:spPr bwMode="auto">
            <a:xfrm>
              <a:off x="132" y="4118"/>
              <a:ext cx="5493" cy="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6300" y="718203"/>
            <a:ext cx="3154641" cy="232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4"/>
          <p:cNvGrpSpPr/>
          <p:nvPr/>
        </p:nvGrpSpPr>
        <p:grpSpPr>
          <a:xfrm>
            <a:off x="306300" y="3237570"/>
            <a:ext cx="3517939" cy="2927777"/>
            <a:chOff x="5168861" y="3558748"/>
            <a:chExt cx="3517939" cy="2927777"/>
          </a:xfrm>
        </p:grpSpPr>
        <p:pic>
          <p:nvPicPr>
            <p:cNvPr id="20" name="Picture 19" descr="Snapshot 2009-09-28 19-02-24.tif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8861" y="3622362"/>
              <a:ext cx="3517939" cy="286416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342973" y="3558748"/>
              <a:ext cx="220043" cy="571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37904" y="3092441"/>
            <a:ext cx="1223412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Babar Detector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0090" y="652698"/>
            <a:ext cx="1151202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Belle Detector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7749" y="6187983"/>
            <a:ext cx="4119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Different detector: systematic check !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84935" y="-76200"/>
            <a:ext cx="6759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Fragmentation @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</a:t>
            </a:r>
            <a:r>
              <a:rPr lang="en-US" sz="3600" b="1" baseline="30000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+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</a:t>
            </a:r>
            <a:r>
              <a:rPr lang="en-US" sz="3600" b="1" baseline="3000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colliders</a:t>
            </a:r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7506288" y="3568508"/>
            <a:ext cx="876123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400" dirty="0" smtClean="0"/>
              <a:t>Q</a:t>
            </a:r>
            <a:r>
              <a:rPr lang="it-IT" sz="1400" baseline="-25000" dirty="0" smtClean="0"/>
              <a:t>T</a:t>
            </a:r>
            <a:r>
              <a:rPr lang="it-IT" sz="1400" dirty="0" smtClean="0"/>
              <a:t>&lt;</a:t>
            </a:r>
            <a:r>
              <a:rPr lang="it-IT" sz="1400" dirty="0"/>
              <a:t>4.3</a:t>
            </a:r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ardrop 25"/>
          <p:cNvSpPr/>
          <p:nvPr/>
        </p:nvSpPr>
        <p:spPr>
          <a:xfrm rot="10800000">
            <a:off x="4572001" y="992678"/>
            <a:ext cx="4343400" cy="2654441"/>
          </a:xfrm>
          <a:prstGeom prst="teardrop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ardrop 26"/>
          <p:cNvSpPr/>
          <p:nvPr/>
        </p:nvSpPr>
        <p:spPr>
          <a:xfrm rot="16200000">
            <a:off x="5401787" y="2817336"/>
            <a:ext cx="2683830" cy="4343397"/>
          </a:xfrm>
          <a:prstGeom prst="teardrop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5400000">
            <a:off x="1058389" y="133506"/>
            <a:ext cx="2683830" cy="4343397"/>
          </a:xfrm>
          <a:prstGeom prst="teardrop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ardrop 28"/>
          <p:cNvSpPr/>
          <p:nvPr/>
        </p:nvSpPr>
        <p:spPr>
          <a:xfrm>
            <a:off x="228600" y="3647119"/>
            <a:ext cx="4343400" cy="2654441"/>
          </a:xfrm>
          <a:prstGeom prst="teardrop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 w="50800">
            <a:solidFill>
              <a:srgbClr val="800000"/>
            </a:solidFill>
          </a:ln>
          <a:effectLst>
            <a:glow rad="101600">
              <a:srgbClr val="FF44D3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5421" y="4393730"/>
            <a:ext cx="2799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e+e</a:t>
            </a:r>
            <a:r>
              <a:rPr lang="en-US" dirty="0" smtClean="0">
                <a:solidFill>
                  <a:srgbClr val="FF0000"/>
                </a:solidFill>
              </a:rPr>
              <a:t>- annihilation: 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</a:p>
          <a:p>
            <a:r>
              <a:rPr lang="en-US" dirty="0" smtClean="0"/>
              <a:t>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1" y="1758950"/>
            <a:ext cx="2864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Drell</a:t>
            </a:r>
            <a:r>
              <a:rPr lang="en-US" dirty="0" smtClean="0">
                <a:solidFill>
                  <a:srgbClr val="FF0000"/>
                </a:solidFill>
              </a:rPr>
              <a:t>-Yan: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Universality (sign change)</a:t>
            </a:r>
          </a:p>
          <a:p>
            <a:r>
              <a:rPr lang="en-US" dirty="0" smtClean="0"/>
              <a:t>Flavor decomposition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002" y="4247227"/>
            <a:ext cx="29718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SIDIS:  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Multidimensional analysis</a:t>
            </a:r>
          </a:p>
          <a:p>
            <a:r>
              <a:rPr lang="en-US" dirty="0" smtClean="0"/>
              <a:t>    </a:t>
            </a:r>
            <a:r>
              <a:rPr lang="en-US" sz="1400" dirty="0" smtClean="0"/>
              <a:t>factorize </a:t>
            </a:r>
            <a:r>
              <a:rPr lang="en-US" sz="1400" dirty="0" err="1" smtClean="0"/>
              <a:t>PDFs</a:t>
            </a:r>
            <a:r>
              <a:rPr lang="en-US" sz="1400" dirty="0" smtClean="0"/>
              <a:t> and </a:t>
            </a:r>
            <a:r>
              <a:rPr lang="en-US" sz="1400" dirty="0" err="1" smtClean="0"/>
              <a:t>FFs</a:t>
            </a:r>
            <a:endParaRPr lang="en-US" sz="1400" dirty="0" smtClean="0"/>
          </a:p>
          <a:p>
            <a:r>
              <a:rPr lang="en-US" sz="1400" dirty="0" smtClean="0"/>
              <a:t>     investigate higher-twists </a:t>
            </a:r>
          </a:p>
          <a:p>
            <a:r>
              <a:rPr lang="en-US" sz="1400" dirty="0" smtClean="0"/>
              <a:t>     study 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transition</a:t>
            </a:r>
            <a:endParaRPr lang="en-US" dirty="0" smtClean="0"/>
          </a:p>
          <a:p>
            <a:r>
              <a:rPr lang="en-US" sz="1400" dirty="0" smtClean="0"/>
              <a:t>     flavor decomposition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673819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pp reactions: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endParaRPr lang="en-US" dirty="0" smtClean="0"/>
          </a:p>
          <a:p>
            <a:r>
              <a:rPr lang="en-US" dirty="0" smtClean="0"/>
              <a:t>Factorization </a:t>
            </a:r>
          </a:p>
          <a:p>
            <a:r>
              <a:rPr lang="en-US" dirty="0" smtClean="0"/>
              <a:t>Universality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702" y="3435350"/>
            <a:ext cx="9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848600" y="3430885"/>
            <a:ext cx="121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81400" y="757535"/>
            <a:ext cx="206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Hadron</a:t>
            </a:r>
            <a:r>
              <a:rPr lang="en-US" sz="2400" dirty="0" smtClean="0"/>
              <a:t> probe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1168" y="6019800"/>
            <a:ext cx="199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Lepton probe</a:t>
            </a:r>
            <a:endParaRPr lang="en-US" sz="2400" dirty="0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114273" y="-58396"/>
            <a:ext cx="2568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palette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urved Left Arrow 42"/>
          <p:cNvSpPr/>
          <p:nvPr/>
        </p:nvSpPr>
        <p:spPr>
          <a:xfrm rot="10800000">
            <a:off x="3185780" y="1996314"/>
            <a:ext cx="1780540" cy="2869141"/>
          </a:xfrm>
          <a:prstGeom prst="curvedLeftArrow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97390" y="3865135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    </a:t>
            </a:r>
            <a:r>
              <a:rPr lang="en-US" sz="2000" dirty="0" err="1" smtClean="0"/>
              <a:t>hhX</a:t>
            </a:r>
            <a:endParaRPr lang="en-US" sz="2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3055881" y="3879734"/>
            <a:ext cx="1339579" cy="400110"/>
            <a:chOff x="4677182" y="1117810"/>
            <a:chExt cx="1339579" cy="400110"/>
          </a:xfrm>
        </p:grpSpPr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339579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Arial" pitchFamily="-111" charset="0"/>
                </a:rPr>
                <a:t>e</a:t>
              </a:r>
              <a:r>
                <a:rPr lang="en-US" sz="2000" dirty="0" err="1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 </a:t>
              </a:r>
              <a:r>
                <a:rPr lang="en-US" sz="2000" dirty="0" err="1" smtClean="0">
                  <a:latin typeface="Arial"/>
                </a:rPr>
                <a:t>e’h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095299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884287" y="3077472"/>
            <a:ext cx="1292867" cy="400110"/>
            <a:chOff x="4730204" y="1027221"/>
            <a:chExt cx="1292867" cy="400110"/>
          </a:xfrm>
        </p:grpSpPr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730204" y="1027221"/>
              <a:ext cx="1292867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hp</a:t>
              </a:r>
              <a:r>
                <a:rPr lang="en-US" sz="2000" dirty="0"/>
                <a:t>  </a:t>
              </a:r>
              <a:r>
                <a:rPr lang="en-US" sz="2000" dirty="0" smtClean="0"/>
                <a:t>   </a:t>
              </a:r>
              <a:r>
                <a:rPr lang="en-US" sz="2000" dirty="0" err="1" smtClean="0">
                  <a:latin typeface="Symbol" pitchFamily="-111" charset="2"/>
                </a:rPr>
                <a:t>mm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5148321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98789" y="3096402"/>
            <a:ext cx="1133644" cy="400110"/>
            <a:chOff x="4744802" y="1027221"/>
            <a:chExt cx="1133644" cy="400110"/>
          </a:xfrm>
        </p:grpSpPr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4744802" y="1027221"/>
              <a:ext cx="1133644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p</a:t>
              </a:r>
              <a:r>
                <a:rPr lang="en-US" sz="2000" dirty="0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</a:t>
              </a:r>
              <a:r>
                <a:rPr lang="en-US" sz="2000" dirty="0" smtClean="0">
                  <a:latin typeface="Symbol" pitchFamily="-111" charset="2"/>
                </a:rPr>
                <a:t> </a:t>
              </a:r>
              <a:r>
                <a:rPr lang="en-US" sz="2000" dirty="0" err="1" smtClean="0">
                  <a:latin typeface="Arial" pitchFamily="-111" charset="0"/>
                </a:rPr>
                <a:t>hX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5133723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331" name="Line 3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7332" name="Line 4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7333" name="Line 5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07347" name="Picture 19" descr="sivers-2dim-z-pt-relea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88" y="1312641"/>
            <a:ext cx="4519612" cy="4930775"/>
          </a:xfrm>
          <a:prstGeom prst="rect">
            <a:avLst/>
          </a:prstGeom>
          <a:noFill/>
        </p:spPr>
      </p:pic>
      <p:pic>
        <p:nvPicPr>
          <p:cNvPr id="1507346" name="Picture 18" descr="sivers-2dim-x-z-relea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9941"/>
            <a:ext cx="4519613" cy="4930775"/>
          </a:xfrm>
          <a:prstGeom prst="rect">
            <a:avLst/>
          </a:prstGeom>
          <a:noFill/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60412" y="836361"/>
            <a:ext cx="3506788" cy="333375"/>
            <a:chOff x="436" y="3776"/>
            <a:chExt cx="2209" cy="210"/>
          </a:xfrm>
        </p:grpSpPr>
        <p:sp>
          <p:nvSpPr>
            <p:cNvPr id="1507350" name="Rectangle 22"/>
            <p:cNvSpPr>
              <a:spLocks noChangeArrowheads="1"/>
            </p:cNvSpPr>
            <p:nvPr/>
          </p:nvSpPr>
          <p:spPr bwMode="auto">
            <a:xfrm>
              <a:off x="544" y="3776"/>
              <a:ext cx="1912" cy="20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07351" name="Text Box 23"/>
            <p:cNvSpPr txBox="1">
              <a:spLocks noChangeArrowheads="1"/>
            </p:cNvSpPr>
            <p:nvPr/>
          </p:nvSpPr>
          <p:spPr bwMode="auto">
            <a:xfrm>
              <a:off x="436" y="3794"/>
              <a:ext cx="22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Wingdings" pitchFamily="-111" charset="2"/>
                <a:buNone/>
              </a:pPr>
              <a:r>
                <a:rPr lang="en-US" sz="1400" dirty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              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    </a:t>
              </a:r>
              <a:r>
                <a:rPr lang="en-US" sz="1400" dirty="0" err="1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x</a:t>
              </a:r>
              <a:r>
                <a:rPr lang="en-US" sz="1400" dirty="0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vs</a:t>
              </a:r>
              <a:r>
                <a:rPr lang="en-US" sz="1400" dirty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z</a:t>
              </a:r>
              <a:endParaRPr lang="en-US" sz="1400" dirty="0">
                <a:solidFill>
                  <a:schemeClr val="tx1"/>
                </a:solidFill>
                <a:latin typeface="Comic Sans MS" pitchFamily="-111" charset="0"/>
                <a:sym typeface="Wingdings" pitchFamily="-111" charset="2"/>
              </a:endParaRP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5180012" y="823661"/>
            <a:ext cx="3506788" cy="333375"/>
            <a:chOff x="436" y="3776"/>
            <a:chExt cx="2209" cy="210"/>
          </a:xfrm>
        </p:grpSpPr>
        <p:sp>
          <p:nvSpPr>
            <p:cNvPr id="1507353" name="Rectangle 25"/>
            <p:cNvSpPr>
              <a:spLocks noChangeArrowheads="1"/>
            </p:cNvSpPr>
            <p:nvPr/>
          </p:nvSpPr>
          <p:spPr bwMode="auto">
            <a:xfrm>
              <a:off x="544" y="3776"/>
              <a:ext cx="1912" cy="20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507354" name="Text Box 26"/>
            <p:cNvSpPr txBox="1">
              <a:spLocks noChangeArrowheads="1"/>
            </p:cNvSpPr>
            <p:nvPr/>
          </p:nvSpPr>
          <p:spPr bwMode="auto">
            <a:xfrm>
              <a:off x="436" y="3794"/>
              <a:ext cx="22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Wingdings" pitchFamily="-111" charset="2"/>
                <a:buNone/>
              </a:pPr>
              <a:r>
                <a:rPr lang="en-US" sz="1400" dirty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              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         </a:t>
              </a:r>
              <a:r>
                <a:rPr lang="en-US" sz="1400" dirty="0" err="1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z</a:t>
              </a:r>
              <a:r>
                <a:rPr lang="en-US" sz="1400" dirty="0" smtClean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</a:t>
              </a:r>
              <a:r>
                <a:rPr lang="en-US" sz="1400" dirty="0" err="1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vs</a:t>
              </a:r>
              <a:r>
                <a:rPr lang="en-US" sz="1400" dirty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 P</a:t>
              </a:r>
              <a:r>
                <a:rPr lang="en-US" sz="1400" baseline="-25000" dirty="0">
                  <a:solidFill>
                    <a:schemeClr val="tx1"/>
                  </a:solidFill>
                  <a:latin typeface="Comic Sans MS" pitchFamily="-111" charset="0"/>
                  <a:sym typeface="Wingdings" pitchFamily="-111" charset="2"/>
                </a:rPr>
                <a:t>h</a:t>
              </a:r>
            </a:p>
          </p:txBody>
        </p:sp>
      </p:grpSp>
      <p:sp>
        <p:nvSpPr>
          <p:cNvPr id="1507356" name="Text Box 28"/>
          <p:cNvSpPr txBox="1">
            <a:spLocks noChangeArrowheads="1"/>
          </p:cNvSpPr>
          <p:nvPr/>
        </p:nvSpPr>
        <p:spPr bwMode="auto">
          <a:xfrm>
            <a:off x="7100887" y="979548"/>
            <a:ext cx="292100" cy="2746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 Black" pitchFamily="-111" charset="0"/>
              </a:rPr>
              <a:t>┴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41141" y="-76200"/>
            <a:ext cx="6759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2D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Sivers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HERMES</a:t>
            </a:r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7473" y="2967335"/>
            <a:ext cx="50490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Your Text Here</a:t>
            </a:r>
          </a:p>
        </p:txBody>
      </p:sp>
      <p:pic>
        <p:nvPicPr>
          <p:cNvPr id="27651" name="Picture 5" descr="Snapshot 2009-09-08 22-44-24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407243"/>
            <a:ext cx="4361009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838200"/>
            <a:ext cx="2891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Limit defined by luminosity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5314" y="4648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2130607" y="4865132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19400" y="5029200"/>
            <a:ext cx="61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35</a:t>
            </a:r>
            <a:endParaRPr lang="en-US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4724400" y="1752600"/>
            <a:ext cx="3896552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99848" y="2034736"/>
            <a:ext cx="322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Q</a:t>
            </a:r>
            <a:r>
              <a:rPr lang="en-US" baseline="30000" dirty="0" smtClean="0"/>
              <a:t>2 </a:t>
            </a:r>
            <a:r>
              <a:rPr lang="en-US" dirty="0" smtClean="0"/>
              <a:t>for same </a:t>
            </a:r>
            <a:r>
              <a:rPr lang="en-US" dirty="0" err="1" smtClean="0"/>
              <a:t>x</a:t>
            </a:r>
            <a:r>
              <a:rPr lang="en-US" dirty="0" smtClean="0"/>
              <a:t> range</a:t>
            </a:r>
            <a:endParaRPr lang="en-US" dirty="0"/>
          </a:p>
        </p:txBody>
      </p:sp>
      <p:sp>
        <p:nvSpPr>
          <p:cNvPr id="15" name="Right Triangle 14"/>
          <p:cNvSpPr/>
          <p:nvPr/>
        </p:nvSpPr>
        <p:spPr>
          <a:xfrm rot="10800000" flipH="1">
            <a:off x="762000" y="1447800"/>
            <a:ext cx="1447800" cy="3886200"/>
          </a:xfrm>
          <a:prstGeom prst="rtTriangle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7701877">
            <a:off x="888074" y="3286319"/>
            <a:ext cx="71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EIC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" y="3810000"/>
            <a:ext cx="61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34</a:t>
            </a:r>
            <a:endParaRPr lang="en-US" baseline="30000" dirty="0"/>
          </a:p>
        </p:txBody>
      </p:sp>
      <p:sp>
        <p:nvSpPr>
          <p:cNvPr id="21" name="Freeform 20"/>
          <p:cNvSpPr/>
          <p:nvPr/>
        </p:nvSpPr>
        <p:spPr>
          <a:xfrm>
            <a:off x="3611674" y="3224749"/>
            <a:ext cx="515954" cy="2286944"/>
          </a:xfrm>
          <a:custGeom>
            <a:avLst/>
            <a:gdLst>
              <a:gd name="connsiteX0" fmla="*/ 515954 w 515954"/>
              <a:gd name="connsiteY0" fmla="*/ 0 h 2286944"/>
              <a:gd name="connsiteX1" fmla="*/ 73708 w 515954"/>
              <a:gd name="connsiteY1" fmla="*/ 1961858 h 2286944"/>
              <a:gd name="connsiteX2" fmla="*/ 73708 w 515954"/>
              <a:gd name="connsiteY2" fmla="*/ 1950518 h 2286944"/>
              <a:gd name="connsiteX3" fmla="*/ 73708 w 515954"/>
              <a:gd name="connsiteY3" fmla="*/ 1950518 h 228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954" h="2286944">
                <a:moveTo>
                  <a:pt x="515954" y="0"/>
                </a:moveTo>
                <a:lnTo>
                  <a:pt x="73708" y="1961858"/>
                </a:lnTo>
                <a:cubicBezTo>
                  <a:pt x="0" y="2286944"/>
                  <a:pt x="73708" y="1950518"/>
                  <a:pt x="73708" y="1950518"/>
                </a:cubicBezTo>
                <a:lnTo>
                  <a:pt x="73708" y="1950518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6">
                <a:lumMod val="75000"/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852270">
            <a:off x="3098496" y="4153300"/>
            <a:ext cx="205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Resonance region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0" y="-76200"/>
            <a:ext cx="9144000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The SIDIS landscape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61999" y="1447800"/>
            <a:ext cx="3581401" cy="158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01600">
              <a:srgbClr val="D51214">
                <a:alpha val="75000"/>
              </a:srgbClr>
            </a:glow>
            <a:outerShdw blurRad="40000" dist="20000" dir="5400000" rotWithShape="0">
              <a:schemeClr val="tx2">
                <a:lumMod val="40000"/>
                <a:lumOff val="6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324600" y="2478992"/>
            <a:ext cx="685800" cy="2514600"/>
          </a:xfrm>
          <a:prstGeom prst="rect">
            <a:avLst/>
          </a:prstGeom>
          <a:noFill/>
          <a:ln>
            <a:solidFill>
              <a:schemeClr val="accent6">
                <a:lumMod val="75000"/>
                <a:alpha val="20000"/>
              </a:schemeClr>
            </a:solidFill>
          </a:ln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5400000">
            <a:off x="3145171" y="5194948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07156" y="6019800"/>
            <a:ext cx="1163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 Valence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0" y="5512393"/>
            <a:ext cx="3463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Complementary experiments</a:t>
            </a:r>
            <a:endParaRPr lang="en-US" sz="2000" dirty="0">
              <a:solidFill>
                <a:srgbClr val="A019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9842" name="Object 2"/>
          <p:cNvGraphicFramePr>
            <a:graphicFrameLocks noChangeAspect="1"/>
          </p:cNvGraphicFramePr>
          <p:nvPr/>
        </p:nvGraphicFramePr>
        <p:xfrm>
          <a:off x="4832350" y="1042988"/>
          <a:ext cx="4148138" cy="674687"/>
        </p:xfrm>
        <a:graphic>
          <a:graphicData uri="http://schemas.openxmlformats.org/presentationml/2006/ole">
            <p:oleObj spid="_x0000_s520194" name="Equation" r:id="rId5" imgW="2654300" imgH="431800" progId="Equation.3">
              <p:embed/>
            </p:oleObj>
          </a:graphicData>
        </a:graphic>
      </p:graphicFrame>
      <p:sp>
        <p:nvSpPr>
          <p:cNvPr id="30" name="Right Brace 29"/>
          <p:cNvSpPr/>
          <p:nvPr/>
        </p:nvSpPr>
        <p:spPr>
          <a:xfrm rot="5400000">
            <a:off x="1389578" y="5199429"/>
            <a:ext cx="206377" cy="1275680"/>
          </a:xfrm>
          <a:prstGeom prst="rightBrace">
            <a:avLst/>
          </a:prstGeom>
          <a:ln>
            <a:solidFill>
              <a:srgbClr val="FF22F6"/>
            </a:solidFill>
          </a:ln>
          <a:effectLst>
            <a:glow rad="101600">
              <a:srgbClr val="FFB3E2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261100" y="6024281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019FF"/>
                </a:solidFill>
              </a:rPr>
              <a:t>Sea</a:t>
            </a:r>
            <a:endParaRPr lang="en-US" sz="2000" dirty="0">
              <a:solidFill>
                <a:srgbClr val="A019FF"/>
              </a:solidFill>
            </a:endParaRPr>
          </a:p>
        </p:txBody>
      </p:sp>
      <p:sp>
        <p:nvSpPr>
          <p:cNvPr id="3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52400" y="592102"/>
            <a:ext cx="8915400" cy="3226536"/>
            <a:chOff x="152400" y="592102"/>
            <a:chExt cx="8915400" cy="3226536"/>
          </a:xfrm>
        </p:grpSpPr>
        <p:grpSp>
          <p:nvGrpSpPr>
            <p:cNvPr id="64" name="Group 63"/>
            <p:cNvGrpSpPr/>
            <p:nvPr/>
          </p:nvGrpSpPr>
          <p:grpSpPr>
            <a:xfrm>
              <a:off x="152400" y="1125187"/>
              <a:ext cx="5841721" cy="2693451"/>
              <a:chOff x="152400" y="3921809"/>
              <a:chExt cx="5841721" cy="2693451"/>
            </a:xfrm>
          </p:grpSpPr>
          <p:grpSp>
            <p:nvGrpSpPr>
              <p:cNvPr id="39" name="Group 62"/>
              <p:cNvGrpSpPr>
                <a:grpSpLocks/>
              </p:cNvGrpSpPr>
              <p:nvPr/>
            </p:nvGrpSpPr>
            <p:grpSpPr bwMode="auto">
              <a:xfrm>
                <a:off x="152400" y="3921809"/>
                <a:ext cx="5715000" cy="2587625"/>
                <a:chOff x="67" y="2450"/>
                <a:chExt cx="2957" cy="1842"/>
              </a:xfrm>
            </p:grpSpPr>
            <p:pic>
              <p:nvPicPr>
                <p:cNvPr id="43" name="Picture 47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2197" t="10776"/>
                <a:stretch>
                  <a:fillRect/>
                </a:stretch>
              </p:blipFill>
              <p:spPr bwMode="auto">
                <a:xfrm>
                  <a:off x="67" y="2450"/>
                  <a:ext cx="2957" cy="18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4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720" y="2640"/>
                  <a:ext cx="578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>
                      <a:solidFill>
                        <a:srgbClr val="FF3300"/>
                      </a:solidFill>
                      <a:latin typeface="Times" pitchFamily="-65" charset="0"/>
                    </a:rPr>
                    <a:t>proton</a:t>
                  </a: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5564271" y="6062758"/>
                <a:ext cx="429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</a:t>
                </a:r>
                <a:r>
                  <a:rPr lang="en-US" baseline="-25000" dirty="0" smtClean="0"/>
                  <a:t>T</a:t>
                </a:r>
                <a:endParaRPr lang="en-US" baseline="-250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802730" y="6291282"/>
                <a:ext cx="1249509" cy="3239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5" name="Rounded Rectangle 44"/>
            <p:cNvSpPr/>
            <p:nvPr/>
          </p:nvSpPr>
          <p:spPr>
            <a:xfrm>
              <a:off x="197760" y="604700"/>
              <a:ext cx="1817687" cy="447020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6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5930900" y="1157326"/>
              <a:ext cx="3136900" cy="2184400"/>
              <a:chOff x="5930900" y="2921000"/>
              <a:chExt cx="3136900" cy="2184400"/>
            </a:xfrm>
          </p:grpSpPr>
          <p:sp>
            <p:nvSpPr>
              <p:cNvPr id="48" name="Text Box 4"/>
              <p:cNvSpPr txBox="1">
                <a:spLocks noChangeArrowheads="1"/>
              </p:cNvSpPr>
              <p:nvPr/>
            </p:nvSpPr>
            <p:spPr bwMode="auto">
              <a:xfrm>
                <a:off x="6248400" y="2921000"/>
                <a:ext cx="2667000" cy="677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b="0" dirty="0">
                    <a:latin typeface="Arial" pitchFamily="-108" charset="0"/>
                  </a:rPr>
                  <a:t> </a:t>
                </a:r>
                <a:r>
                  <a:rPr lang="it-IT" sz="1200" b="0" dirty="0" err="1">
                    <a:solidFill>
                      <a:schemeClr val="tx1"/>
                    </a:solidFill>
                    <a:latin typeface="Arial" pitchFamily="-108" charset="0"/>
                  </a:rPr>
                  <a:t>M.Anselmino</a:t>
                </a:r>
                <a:r>
                  <a:rPr lang="it-IT" sz="1200" b="0" dirty="0">
                    <a:solidFill>
                      <a:schemeClr val="tx1"/>
                    </a:solidFill>
                    <a:latin typeface="Arial" pitchFamily="-108" charset="0"/>
                  </a:rPr>
                  <a:t> </a:t>
                </a:r>
                <a:r>
                  <a:rPr lang="it-IT" sz="1200" b="0" dirty="0" err="1">
                    <a:solidFill>
                      <a:schemeClr val="tx1"/>
                    </a:solidFill>
                    <a:latin typeface="Arial" pitchFamily="-108" charset="0"/>
                  </a:rPr>
                  <a:t>et</a:t>
                </a:r>
                <a:r>
                  <a:rPr lang="it-IT" sz="1200" b="0" dirty="0">
                    <a:solidFill>
                      <a:schemeClr val="tx1"/>
                    </a:solidFill>
                    <a:latin typeface="Arial" pitchFamily="-108" charset="0"/>
                  </a:rPr>
                  <a:t> al </a:t>
                </a:r>
                <a:r>
                  <a:rPr lang="en-US" sz="1200" b="0" dirty="0">
                    <a:solidFill>
                      <a:schemeClr val="tx1"/>
                    </a:solidFill>
                    <a:latin typeface="Arial" pitchFamily="-108" charset="0"/>
                  </a:rPr>
                  <a:t>hep-ph/</a:t>
                </a:r>
                <a:r>
                  <a:rPr lang="en-US" sz="1200" b="0" dirty="0" smtClean="0">
                    <a:solidFill>
                      <a:schemeClr val="tx1"/>
                    </a:solidFill>
                    <a:latin typeface="Arial" pitchFamily="-108" charset="0"/>
                  </a:rPr>
                  <a:t>0608048</a:t>
                </a:r>
              </a:p>
              <a:p>
                <a:r>
                  <a:rPr lang="en-US" sz="1200" b="1" dirty="0" smtClean="0"/>
                  <a:t>Phys.Rev.D74:074015,2006</a:t>
                </a:r>
                <a:endParaRPr lang="en-US" sz="1200" dirty="0" smtClean="0"/>
              </a:p>
              <a:p>
                <a:endParaRPr lang="it-IT" sz="1200" b="0" dirty="0">
                  <a:solidFill>
                    <a:schemeClr val="tx1"/>
                  </a:solidFill>
                  <a:latin typeface="Arial" pitchFamily="-108" charset="0"/>
                  <a:ea typeface="Arial" pitchFamily="-108" charset="0"/>
                  <a:cs typeface="Arial" pitchFamily="-108" charset="0"/>
                </a:endParaRPr>
              </a:p>
            </p:txBody>
          </p:sp>
          <p:sp>
            <p:nvSpPr>
              <p:cNvPr id="49" name="Rectangle 20"/>
              <p:cNvSpPr>
                <a:spLocks noChangeArrowheads="1"/>
              </p:cNvSpPr>
              <p:nvPr/>
            </p:nvSpPr>
            <p:spPr bwMode="auto">
              <a:xfrm>
                <a:off x="5930900" y="3505200"/>
                <a:ext cx="3136900" cy="160020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1800" b="0">
                  <a:solidFill>
                    <a:schemeClr val="tx1"/>
                  </a:solidFill>
                  <a:latin typeface="Arial" pitchFamily="-108" charset="0"/>
                </a:endParaRPr>
              </a:p>
            </p:txBody>
          </p:sp>
          <p:grpSp>
            <p:nvGrpSpPr>
              <p:cNvPr id="50" name="Group 34"/>
              <p:cNvGrpSpPr>
                <a:grpSpLocks/>
              </p:cNvGrpSpPr>
              <p:nvPr/>
            </p:nvGrpSpPr>
            <p:grpSpPr bwMode="auto">
              <a:xfrm>
                <a:off x="6021388" y="3581400"/>
                <a:ext cx="2951163" cy="1408113"/>
                <a:chOff x="3729" y="1249"/>
                <a:chExt cx="1859" cy="887"/>
              </a:xfrm>
            </p:grpSpPr>
            <p:sp>
              <p:nvSpPr>
                <p:cNvPr id="52" name="Rectangle 6"/>
                <p:cNvSpPr>
                  <a:spLocks noChangeArrowheads="1"/>
                </p:cNvSpPr>
                <p:nvPr/>
              </p:nvSpPr>
              <p:spPr bwMode="auto">
                <a:xfrm>
                  <a:off x="3784" y="1944"/>
                  <a:ext cx="180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it-IT" sz="1400" b="0">
                      <a:solidFill>
                        <a:schemeClr val="tx1"/>
                      </a:solidFill>
                      <a:latin typeface="Symbol" pitchFamily="-108" charset="2"/>
                      <a:ea typeface="Arial" pitchFamily="-108" charset="0"/>
                      <a:cs typeface="Arial" pitchFamily="-108" charset="0"/>
                    </a:rPr>
                    <a:t>m</a:t>
                  </a:r>
                  <a:r>
                    <a:rPr lang="it-IT" sz="1400" b="0" baseline="-25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0</a:t>
                  </a:r>
                  <a:r>
                    <a:rPr lang="it-IT" sz="1400" b="0" baseline="30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2</a:t>
                  </a:r>
                  <a:r>
                    <a:rPr lang="it-IT" sz="1400" b="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=0.25GeV</a:t>
                  </a:r>
                  <a:r>
                    <a:rPr lang="it-IT" sz="1400" b="0" baseline="30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2</a:t>
                  </a:r>
                  <a:r>
                    <a:rPr lang="it-IT" sz="1400" b="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        </a:t>
                  </a:r>
                  <a:r>
                    <a:rPr lang="it-IT" sz="1400" b="0">
                      <a:solidFill>
                        <a:schemeClr val="tx1"/>
                      </a:solidFill>
                      <a:latin typeface="Symbol" pitchFamily="-108" charset="2"/>
                      <a:ea typeface="Arial" pitchFamily="-108" charset="0"/>
                      <a:cs typeface="Arial" pitchFamily="-108" charset="0"/>
                    </a:rPr>
                    <a:t>m</a:t>
                  </a:r>
                  <a:r>
                    <a:rPr lang="it-IT" sz="1400" b="0" baseline="-25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D</a:t>
                  </a:r>
                  <a:r>
                    <a:rPr lang="it-IT" sz="1400" b="0" baseline="30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2</a:t>
                  </a:r>
                  <a:r>
                    <a:rPr lang="it-IT" sz="1400" b="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=0.2GeV</a:t>
                  </a:r>
                  <a:r>
                    <a:rPr lang="it-IT" sz="1400" b="0" baseline="30000">
                      <a:solidFill>
                        <a:schemeClr val="tx1"/>
                      </a:solidFill>
                      <a:latin typeface="Arial" pitchFamily="-108" charset="0"/>
                      <a:ea typeface="Arial" pitchFamily="-108" charset="0"/>
                      <a:cs typeface="Arial" pitchFamily="-108" charset="0"/>
                    </a:rPr>
                    <a:t>2</a:t>
                  </a:r>
                  <a:endParaRPr lang="en-US" sz="1400" b="0" baseline="30000">
                    <a:solidFill>
                      <a:schemeClr val="tx1"/>
                    </a:solidFill>
                    <a:latin typeface="Arial" pitchFamily="-108" charset="0"/>
                    <a:ea typeface="Arial" pitchFamily="-108" charset="0"/>
                    <a:cs typeface="Arial" pitchFamily="-108" charset="0"/>
                  </a:endParaRPr>
                </a:p>
              </p:txBody>
            </p:sp>
            <p:pic>
              <p:nvPicPr>
                <p:cNvPr id="53" name="Picture 17" descr="txp_fig"/>
                <p:cNvPicPr>
                  <a:picLocks noChangeAspect="1" noChangeArrowheads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734" y="1584"/>
                  <a:ext cx="1818" cy="2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" name="Picture 19" descr="txp_fig"/>
                <p:cNvPicPr>
                  <a:picLocks noChangeAspect="1" noChangeArrowheads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3729" y="1249"/>
                  <a:ext cx="1818" cy="2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" name="Oval 21"/>
                <p:cNvSpPr>
                  <a:spLocks noChangeArrowheads="1"/>
                </p:cNvSpPr>
                <p:nvPr/>
              </p:nvSpPr>
              <p:spPr bwMode="auto">
                <a:xfrm>
                  <a:off x="4784" y="1680"/>
                  <a:ext cx="240" cy="240"/>
                </a:xfrm>
                <a:prstGeom prst="ellips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 sz="1800" b="0">
                    <a:solidFill>
                      <a:schemeClr val="tx1"/>
                    </a:solidFill>
                    <a:latin typeface="Arial" pitchFamily="-108" charset="0"/>
                  </a:endParaRPr>
                </a:p>
              </p:txBody>
            </p:sp>
            <p:sp>
              <p:nvSpPr>
                <p:cNvPr id="56" name="Oval 22"/>
                <p:cNvSpPr>
                  <a:spLocks noChangeArrowheads="1"/>
                </p:cNvSpPr>
                <p:nvPr/>
              </p:nvSpPr>
              <p:spPr bwMode="auto">
                <a:xfrm>
                  <a:off x="4784" y="1345"/>
                  <a:ext cx="240" cy="240"/>
                </a:xfrm>
                <a:prstGeom prst="ellips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 sz="1800" b="0">
                    <a:solidFill>
                      <a:schemeClr val="tx1"/>
                    </a:solidFill>
                    <a:latin typeface="Arial" pitchFamily="-108" charset="0"/>
                  </a:endParaRPr>
                </a:p>
              </p:txBody>
            </p:sp>
          </p:grpSp>
          <p:sp>
            <p:nvSpPr>
              <p:cNvPr id="51" name="Rectangle 20"/>
              <p:cNvSpPr>
                <a:spLocks noChangeArrowheads="1"/>
              </p:cNvSpPr>
              <p:nvPr/>
            </p:nvSpPr>
            <p:spPr bwMode="auto">
              <a:xfrm>
                <a:off x="5930900" y="2921000"/>
                <a:ext cx="3136900" cy="58420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sz="1800" b="0">
                  <a:solidFill>
                    <a:schemeClr val="tx1"/>
                  </a:solidFill>
                  <a:latin typeface="Arial" pitchFamily="-108" charset="0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2619996" y="701321"/>
              <a:ext cx="4528528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Helicity</a:t>
              </a:r>
              <a:r>
                <a:rPr lang="en-US" sz="1600" dirty="0" smtClean="0"/>
                <a:t> dependence of </a:t>
              </a:r>
              <a:r>
                <a:rPr lang="en-US" dirty="0" err="1" smtClean="0"/>
                <a:t>k</a:t>
              </a:r>
              <a:r>
                <a:rPr lang="en-US" sz="2000" baseline="-25000" dirty="0" err="1" smtClean="0"/>
                <a:t>T</a:t>
              </a:r>
              <a:r>
                <a:rPr lang="en-US" dirty="0" smtClean="0"/>
                <a:t>-</a:t>
              </a:r>
              <a:r>
                <a:rPr lang="en-US" sz="1600" dirty="0" smtClean="0"/>
                <a:t>distribution of quarks</a:t>
              </a:r>
            </a:p>
          </p:txBody>
        </p:sp>
        <p:graphicFrame>
          <p:nvGraphicFramePr>
            <p:cNvPr id="46" name="Object 3"/>
            <p:cNvGraphicFramePr>
              <a:graphicFrameLocks noChangeAspect="1"/>
            </p:cNvGraphicFramePr>
            <p:nvPr/>
          </p:nvGraphicFramePr>
          <p:xfrm>
            <a:off x="339047" y="592102"/>
            <a:ext cx="1589087" cy="444500"/>
          </p:xfrm>
          <a:graphic>
            <a:graphicData uri="http://schemas.openxmlformats.org/presentationml/2006/ole">
              <p:oleObj spid="_x0000_s542723" name="Equation" r:id="rId9" imgW="723900" imgH="203200" progId="Equation.3">
                <p:embed/>
              </p:oleObj>
            </a:graphicData>
          </a:graphic>
        </p:graphicFrame>
      </p:grp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7848600" cy="609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Polarized beam @ CLAS12</a:t>
            </a:r>
            <a:endParaRPr lang="en-US" sz="36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28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1825" y="4026798"/>
            <a:ext cx="990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66"/>
          <p:cNvSpPr>
            <a:spLocks noChangeArrowheads="1"/>
          </p:cNvSpPr>
          <p:nvPr/>
        </p:nvSpPr>
        <p:spPr bwMode="auto">
          <a:xfrm>
            <a:off x="457200" y="5280211"/>
            <a:ext cx="1752600" cy="73866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Times New Roman" pitchFamily="-65" charset="0"/>
              </a:rPr>
              <a:t>2000h @</a:t>
            </a:r>
            <a:r>
              <a:rPr lang="en-US" sz="1400" b="1" dirty="0" smtClean="0">
                <a:latin typeface="Times New Roman" pitchFamily="-65" charset="0"/>
              </a:rPr>
              <a:t> 10</a:t>
            </a:r>
            <a:r>
              <a:rPr lang="en-US" sz="1400" b="1" baseline="30000" dirty="0" smtClean="0">
                <a:latin typeface="Times New Roman" pitchFamily="-65" charset="0"/>
              </a:rPr>
              <a:t>35 </a:t>
            </a:r>
            <a:r>
              <a:rPr lang="en-US" sz="1400" b="1" dirty="0" smtClean="0">
                <a:latin typeface="Times New Roman" pitchFamily="-65" charset="0"/>
              </a:rPr>
              <a:t>s</a:t>
            </a:r>
            <a:r>
              <a:rPr lang="en-US" sz="1400" b="1" baseline="30000" dirty="0" smtClean="0">
                <a:latin typeface="Times New Roman" pitchFamily="-65" charset="0"/>
              </a:rPr>
              <a:t>-1</a:t>
            </a:r>
            <a:r>
              <a:rPr lang="en-US" sz="1400" b="1" dirty="0" smtClean="0">
                <a:latin typeface="Times New Roman" pitchFamily="-65" charset="0"/>
              </a:rPr>
              <a:t>cm</a:t>
            </a:r>
            <a:r>
              <a:rPr lang="en-US" sz="1400" b="1" baseline="30000" dirty="0" smtClean="0">
                <a:latin typeface="Times New Roman" pitchFamily="-65" charset="0"/>
              </a:rPr>
              <a:t>-2</a:t>
            </a:r>
            <a:endParaRPr lang="en-US" sz="1400" b="1" dirty="0" smtClean="0">
              <a:latin typeface="Times New Roman" pitchFamily="-65" charset="0"/>
            </a:endParaRPr>
          </a:p>
          <a:p>
            <a:r>
              <a:rPr lang="en-US" sz="1400" b="1" dirty="0" smtClean="0">
                <a:latin typeface="Times New Roman" pitchFamily="-65" charset="0"/>
              </a:rPr>
              <a:t>NH</a:t>
            </a:r>
            <a:r>
              <a:rPr lang="en-US" sz="1400" b="1" baseline="-25000" dirty="0" smtClean="0">
                <a:latin typeface="Times New Roman" pitchFamily="-65" charset="0"/>
              </a:rPr>
              <a:t>3</a:t>
            </a:r>
            <a:r>
              <a:rPr lang="en-US" sz="1400" b="1" dirty="0" smtClean="0">
                <a:latin typeface="Times New Roman" pitchFamily="-65" charset="0"/>
              </a:rPr>
              <a:t> and ND</a:t>
            </a:r>
            <a:r>
              <a:rPr lang="en-US" sz="1400" b="1" baseline="-25000" dirty="0" smtClean="0">
                <a:latin typeface="Times New Roman" pitchFamily="-65" charset="0"/>
              </a:rPr>
              <a:t>3</a:t>
            </a:r>
            <a:r>
              <a:rPr lang="en-US" sz="1400" b="1" dirty="0" smtClean="0">
                <a:latin typeface="Times New Roman" pitchFamily="-65" charset="0"/>
              </a:rPr>
              <a:t> target</a:t>
            </a:r>
          </a:p>
          <a:p>
            <a:r>
              <a:rPr lang="en-US" sz="1400" b="1" dirty="0" err="1" smtClean="0">
                <a:latin typeface="Times New Roman" pitchFamily="-65" charset="0"/>
              </a:rPr>
              <a:t>P</a:t>
            </a:r>
            <a:r>
              <a:rPr lang="en-US" sz="1400" b="1" baseline="-25000" dirty="0" err="1" smtClean="0">
                <a:latin typeface="Times New Roman" pitchFamily="-65" charset="0"/>
              </a:rPr>
              <a:t>beam</a:t>
            </a:r>
            <a:r>
              <a:rPr lang="en-US" sz="1400" b="1" dirty="0" smtClean="0">
                <a:latin typeface="Times New Roman" pitchFamily="-65" charset="0"/>
              </a:rPr>
              <a:t> = 85 %  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03752" y="3612042"/>
            <a:ext cx="9121146" cy="2903681"/>
            <a:chOff x="103752" y="3612042"/>
            <a:chExt cx="9121146" cy="2903681"/>
          </a:xfrm>
        </p:grpSpPr>
        <p:grpSp>
          <p:nvGrpSpPr>
            <p:cNvPr id="41" name="Group 40"/>
            <p:cNvGrpSpPr/>
            <p:nvPr/>
          </p:nvGrpSpPr>
          <p:grpSpPr>
            <a:xfrm>
              <a:off x="2707584" y="3686049"/>
              <a:ext cx="6517314" cy="2829674"/>
              <a:chOff x="2690046" y="772929"/>
              <a:chExt cx="6517314" cy="2829674"/>
            </a:xfrm>
          </p:grpSpPr>
          <p:pic>
            <p:nvPicPr>
              <p:cNvPr id="23" name="Picture 2" descr="aul4vs12gev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690046" y="1035131"/>
                <a:ext cx="2952731" cy="2565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14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5642517" y="938492"/>
                <a:ext cx="3491853" cy="2664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Text Box 17"/>
              <p:cNvSpPr txBox="1">
                <a:spLocks noChangeArrowheads="1"/>
              </p:cNvSpPr>
              <p:nvPr/>
            </p:nvSpPr>
            <p:spPr bwMode="auto">
              <a:xfrm>
                <a:off x="4444606" y="2720244"/>
                <a:ext cx="1535195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/>
                  <a:t>In the </a:t>
                </a:r>
                <a:r>
                  <a:rPr lang="en-US" sz="1000" dirty="0" err="1"/>
                  <a:t>perturbative</a:t>
                </a:r>
                <a:r>
                  <a:rPr lang="en-US" sz="1000" dirty="0"/>
                  <a:t> limit </a:t>
                </a:r>
                <a:r>
                  <a:rPr lang="en-US" sz="1000" dirty="0" smtClean="0"/>
                  <a:t> </a:t>
                </a:r>
              </a:p>
              <a:p>
                <a:r>
                  <a:rPr lang="en-US" sz="1000" dirty="0" smtClean="0"/>
                  <a:t>1</a:t>
                </a:r>
                <a:r>
                  <a:rPr lang="en-US" sz="1000" dirty="0"/>
                  <a:t>/P</a:t>
                </a:r>
                <a:r>
                  <a:rPr lang="en-US" sz="1000" baseline="-25000" dirty="0"/>
                  <a:t>T</a:t>
                </a:r>
                <a:r>
                  <a:rPr lang="en-US" sz="1000" baseline="-25000" dirty="0" smtClean="0"/>
                  <a:t>  </a:t>
                </a:r>
                <a:r>
                  <a:rPr lang="en-US" sz="1000" dirty="0" smtClean="0"/>
                  <a:t>behavior </a:t>
                </a:r>
                <a:r>
                  <a:rPr lang="en-US" sz="1000" dirty="0"/>
                  <a:t>expected</a:t>
                </a:r>
              </a:p>
            </p:txBody>
          </p:sp>
          <p:sp>
            <p:nvSpPr>
              <p:cNvPr id="30" name="Text Box 3"/>
              <p:cNvSpPr txBox="1">
                <a:spLocks noChangeArrowheads="1"/>
              </p:cNvSpPr>
              <p:nvPr/>
            </p:nvSpPr>
            <p:spPr bwMode="auto">
              <a:xfrm>
                <a:off x="6467370" y="2721328"/>
                <a:ext cx="1981200" cy="33855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A</a:t>
                </a:r>
                <a:r>
                  <a:rPr lang="en-US" sz="1600" baseline="-25000"/>
                  <a:t>LU</a:t>
                </a:r>
                <a:r>
                  <a:rPr lang="en-US" sz="1600"/>
                  <a:t>~ 1/Q (Twist-3)</a:t>
                </a:r>
              </a:p>
            </p:txBody>
          </p:sp>
          <p:sp>
            <p:nvSpPr>
              <p:cNvPr id="31" name="Text Box 6"/>
              <p:cNvSpPr txBox="1">
                <a:spLocks noChangeArrowheads="1"/>
              </p:cNvSpPr>
              <p:nvPr/>
            </p:nvSpPr>
            <p:spPr bwMode="auto">
              <a:xfrm>
                <a:off x="3134136" y="772929"/>
                <a:ext cx="607322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/>
                  <a:t>Measurements of kinematic (x,Q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,z,P</a:t>
                </a:r>
                <a:r>
                  <a:rPr lang="en-US" sz="1400" baseline="-25000" dirty="0"/>
                  <a:t>T</a:t>
                </a:r>
                <a:r>
                  <a:rPr lang="en-US" sz="1400" dirty="0" smtClean="0"/>
                  <a:t>) will probe </a:t>
                </a:r>
                <a:r>
                  <a:rPr lang="en-US" sz="1400" dirty="0"/>
                  <a:t>HT distribution functions</a:t>
                </a:r>
              </a:p>
            </p:txBody>
          </p:sp>
        </p:grpSp>
        <p:sp>
          <p:nvSpPr>
            <p:cNvPr id="60" name="Rounded Rectangle 59"/>
            <p:cNvSpPr/>
            <p:nvPr/>
          </p:nvSpPr>
          <p:spPr>
            <a:xfrm>
              <a:off x="152400" y="3653644"/>
              <a:ext cx="2937772" cy="472421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6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1" name="Object 3"/>
            <p:cNvGraphicFramePr>
              <a:graphicFrameLocks noChangeAspect="1"/>
            </p:cNvGraphicFramePr>
            <p:nvPr/>
          </p:nvGraphicFramePr>
          <p:xfrm>
            <a:off x="103752" y="3612042"/>
            <a:ext cx="3009901" cy="555625"/>
          </p:xfrm>
          <a:graphic>
            <a:graphicData uri="http://schemas.openxmlformats.org/presentationml/2006/ole">
              <p:oleObj spid="_x0000_s542724" name="Equation" r:id="rId12" imgW="1371600" imgH="254000" progId="Equation.3">
                <p:embed/>
              </p:oleObj>
            </a:graphicData>
          </a:graphic>
        </p:graphicFrame>
      </p:grpSp>
      <p:sp>
        <p:nvSpPr>
          <p:cNvPr id="66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6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677" y="3273372"/>
            <a:ext cx="2324073" cy="3325213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330952" y="757667"/>
            <a:ext cx="2286000" cy="609601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6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7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8113" y="634630"/>
            <a:ext cx="6223374" cy="277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04800" y="-76200"/>
            <a:ext cx="8305800" cy="609600"/>
          </a:xfrm>
          <a:prstGeom prst="rect">
            <a:avLst/>
          </a:prstGeom>
          <a:noFill/>
        </p:spPr>
        <p:txBody>
          <a:bodyPr vert="horz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Collins asymmetry 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@ CLAS12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29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66"/>
          <p:cNvSpPr>
            <a:spLocks noChangeArrowheads="1"/>
          </p:cNvSpPr>
          <p:nvPr/>
        </p:nvSpPr>
        <p:spPr bwMode="auto">
          <a:xfrm>
            <a:off x="322608" y="1751912"/>
            <a:ext cx="2209800" cy="52322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E2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Times New Roman" pitchFamily="-65" charset="0"/>
              </a:rPr>
              <a:t>2000h </a:t>
            </a:r>
            <a:r>
              <a:rPr lang="en-US" sz="1400" b="1" dirty="0" smtClean="0">
                <a:latin typeface="Times New Roman" pitchFamily="-65" charset="0"/>
              </a:rPr>
              <a:t>@ 10</a:t>
            </a:r>
            <a:r>
              <a:rPr lang="en-US" sz="1400" b="1" baseline="30000" dirty="0" smtClean="0">
                <a:latin typeface="Times New Roman" pitchFamily="-65" charset="0"/>
              </a:rPr>
              <a:t>34 </a:t>
            </a:r>
            <a:r>
              <a:rPr lang="en-US" sz="1400" b="1" dirty="0" smtClean="0">
                <a:latin typeface="Times New Roman" pitchFamily="-65" charset="0"/>
              </a:rPr>
              <a:t>s</a:t>
            </a:r>
            <a:r>
              <a:rPr lang="en-US" sz="1400" b="1" baseline="30000" dirty="0" smtClean="0">
                <a:latin typeface="Times New Roman" pitchFamily="-65" charset="0"/>
              </a:rPr>
              <a:t>-1</a:t>
            </a:r>
            <a:r>
              <a:rPr lang="en-US" sz="1400" b="1" dirty="0" smtClean="0">
                <a:latin typeface="Times New Roman" pitchFamily="-65" charset="0"/>
              </a:rPr>
              <a:t>cm</a:t>
            </a:r>
            <a:r>
              <a:rPr lang="en-US" sz="1400" b="1" baseline="30000" dirty="0" smtClean="0">
                <a:latin typeface="Times New Roman" pitchFamily="-65" charset="0"/>
              </a:rPr>
              <a:t>-2</a:t>
            </a:r>
            <a:endParaRPr lang="en-US" sz="1400" b="1" dirty="0" smtClean="0">
              <a:latin typeface="Times New Roman" pitchFamily="-65" charset="0"/>
            </a:endParaRPr>
          </a:p>
          <a:p>
            <a:r>
              <a:rPr lang="en-US" sz="1400" b="1" dirty="0" smtClean="0">
                <a:latin typeface="Times New Roman" pitchFamily="-65" charset="0"/>
              </a:rPr>
              <a:t>HD-ice (P=85%) 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7341221" y="2299591"/>
            <a:ext cx="1710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Calibri" pitchFamily="-65" charset="0"/>
              </a:rPr>
              <a:t>Curves </a:t>
            </a:r>
            <a:r>
              <a:rPr lang="en-US" sz="1000" dirty="0" err="1" smtClean="0">
                <a:latin typeface="Calibri" pitchFamily="-65" charset="0"/>
              </a:rPr>
              <a:t>fom</a:t>
            </a:r>
            <a:r>
              <a:rPr lang="en-US" sz="1000" dirty="0" smtClean="0">
                <a:latin typeface="Calibri" pitchFamily="-65" charset="0"/>
              </a:rPr>
              <a:t> A.V. </a:t>
            </a:r>
            <a:r>
              <a:rPr lang="en-US" sz="1000" dirty="0" err="1" smtClean="0">
                <a:latin typeface="Calibri" pitchFamily="-65" charset="0"/>
              </a:rPr>
              <a:t>Efremov</a:t>
            </a:r>
            <a:r>
              <a:rPr lang="en-US" sz="1000" dirty="0" smtClean="0">
                <a:latin typeface="Calibri" pitchFamily="-65" charset="0"/>
              </a:rPr>
              <a:t> </a:t>
            </a:r>
            <a:r>
              <a:rPr lang="en-US" sz="1000" dirty="0">
                <a:latin typeface="Calibri" pitchFamily="-65" charset="0"/>
              </a:rPr>
              <a:t>et al</a:t>
            </a:r>
            <a:r>
              <a:rPr lang="en-US" sz="1000" dirty="0" smtClean="0">
                <a:latin typeface="Calibri" pitchFamily="-65" charset="0"/>
              </a:rPr>
              <a:t> </a:t>
            </a:r>
          </a:p>
          <a:p>
            <a:r>
              <a:rPr lang="en-US" sz="1000" b="1" dirty="0" smtClean="0"/>
              <a:t>PRD76:094025,2006</a:t>
            </a:r>
            <a:endParaRPr lang="en-US" sz="1000" dirty="0">
              <a:latin typeface="Calibri" pitchFamily="-65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8107" y="3961830"/>
            <a:ext cx="16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Tensor charge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3634" name="Object 2"/>
          <p:cNvGraphicFramePr>
            <a:graphicFrameLocks noChangeAspect="1"/>
          </p:cNvGraphicFramePr>
          <p:nvPr/>
        </p:nvGraphicFramePr>
        <p:xfrm>
          <a:off x="330952" y="862296"/>
          <a:ext cx="2257425" cy="444500"/>
        </p:xfrm>
        <a:graphic>
          <a:graphicData uri="http://schemas.openxmlformats.org/presentationml/2006/ole">
            <p:oleObj spid="_x0000_s434178" name="Equation" r:id="rId6" imgW="1028700" imgH="203200" progId="Equation.3">
              <p:embed/>
            </p:oleObj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838" y="4507626"/>
            <a:ext cx="1380308" cy="4106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7642" y="5005890"/>
            <a:ext cx="1424047" cy="403834"/>
          </a:xfrm>
          <a:prstGeom prst="rect">
            <a:avLst/>
          </a:prstGeom>
        </p:spPr>
      </p:pic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4204652" y="5701695"/>
            <a:ext cx="2132289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pitchFamily="-65" charset="0"/>
              </a:rPr>
              <a:t>M. </a:t>
            </a:r>
            <a:r>
              <a:rPr lang="en-US" sz="1400" dirty="0" err="1" smtClean="0">
                <a:latin typeface="Calibri" pitchFamily="-65" charset="0"/>
              </a:rPr>
              <a:t>Anselmino</a:t>
            </a:r>
            <a:r>
              <a:rPr lang="en-US" sz="1400" dirty="0" smtClean="0">
                <a:latin typeface="Calibri" pitchFamily="-65" charset="0"/>
              </a:rPr>
              <a:t> </a:t>
            </a:r>
            <a:r>
              <a:rPr lang="en-US" sz="1400" dirty="0">
                <a:latin typeface="Calibri" pitchFamily="-65" charset="0"/>
              </a:rPr>
              <a:t>et al</a:t>
            </a:r>
            <a:r>
              <a:rPr lang="en-US" sz="1400" dirty="0" smtClean="0">
                <a:latin typeface="Calibri" pitchFamily="-65" charset="0"/>
              </a:rPr>
              <a:t> </a:t>
            </a:r>
          </a:p>
          <a:p>
            <a:r>
              <a:rPr lang="en-US" sz="1400" b="1" dirty="0" smtClean="0"/>
              <a:t>hep-ph:0812.4366</a:t>
            </a:r>
            <a:endParaRPr lang="en-US" sz="1400" dirty="0">
              <a:latin typeface="Calibri" pitchFamily="-65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3606015"/>
            <a:ext cx="3613444" cy="2919377"/>
          </a:xfrm>
          <a:prstGeom prst="rect">
            <a:avLst/>
          </a:prstGeom>
        </p:spPr>
      </p:pic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503563" y="5837442"/>
            <a:ext cx="2941630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pitchFamily="-65" charset="0"/>
              </a:rPr>
              <a:t>M. Wakamatsu   </a:t>
            </a:r>
            <a:r>
              <a:rPr lang="en-US" sz="1400" b="1" dirty="0" smtClean="0"/>
              <a:t>hep-ph:0811.4196</a:t>
            </a:r>
            <a:endParaRPr lang="en-US" sz="1400" dirty="0">
              <a:latin typeface="Calibri" pitchFamily="-65" charset="0"/>
            </a:endParaRP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229200" y="3246648"/>
            <a:ext cx="64228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charset="0"/>
              </a:rPr>
              <a:t>Study A</a:t>
            </a:r>
            <a:r>
              <a:rPr lang="en-US" sz="1600" baseline="-25000" dirty="0" smtClean="0">
                <a:solidFill>
                  <a:srgbClr val="FF0000"/>
                </a:solidFill>
                <a:latin typeface="Calibri" charset="0"/>
              </a:rPr>
              <a:t>UT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</a:rPr>
              <a:t> at large </a:t>
            </a:r>
            <a:r>
              <a:rPr lang="en-US" sz="1600" dirty="0" err="1" smtClean="0">
                <a:solidFill>
                  <a:srgbClr val="FF0000"/>
                </a:solidFill>
                <a:latin typeface="Calibri" charset="0"/>
              </a:rPr>
              <a:t>x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</a:rPr>
              <a:t> (valence)  where models are mostly  unconstrained</a:t>
            </a:r>
            <a:endParaRPr lang="en-US" sz="16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65359" y="2861160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</a:t>
            </a:r>
            <a:endParaRPr lang="en-US" dirty="0"/>
          </a:p>
        </p:txBody>
      </p:sp>
      <p:sp>
        <p:nvSpPr>
          <p:cNvPr id="2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6" name="Picture 6" descr="hermes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565150"/>
            <a:ext cx="1989138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bann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942" y="4665853"/>
            <a:ext cx="5003800" cy="7651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877366" y="1971675"/>
            <a:ext cx="3759200" cy="1155700"/>
            <a:chOff x="3392" y="3392"/>
            <a:chExt cx="2368" cy="728"/>
          </a:xfrm>
        </p:grpSpPr>
        <p:pic>
          <p:nvPicPr>
            <p:cNvPr id="20496" name="Picture 9" descr="PANDA_log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65" y="3402"/>
              <a:ext cx="2295" cy="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7" name="Rectangle 10"/>
            <p:cNvSpPr>
              <a:spLocks noChangeArrowheads="1"/>
            </p:cNvSpPr>
            <p:nvPr/>
          </p:nvSpPr>
          <p:spPr bwMode="auto">
            <a:xfrm>
              <a:off x="3392" y="3392"/>
              <a:ext cx="184" cy="728"/>
            </a:xfrm>
            <a:prstGeom prst="rect">
              <a:avLst/>
            </a:prstGeom>
            <a:solidFill>
              <a:schemeClr val="bg1"/>
            </a:solidFill>
            <a:ln w="31750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20489" name="Picture 11" descr="JLa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5025" y="3313862"/>
            <a:ext cx="4511675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5100" name="Text Box 12"/>
          <p:cNvSpPr txBox="1">
            <a:spLocks noChangeArrowheads="1"/>
          </p:cNvSpPr>
          <p:nvPr/>
        </p:nvSpPr>
        <p:spPr bwMode="auto">
          <a:xfrm>
            <a:off x="296622" y="3598078"/>
            <a:ext cx="2336800" cy="95410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pitchFamily="-106" charset="0"/>
              </a:rPr>
              <a:t>Spin </a:t>
            </a:r>
            <a:r>
              <a:rPr lang="en-US" sz="2800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pitchFamily="-106" charset="0"/>
              </a:rPr>
              <a:t>Lab</a:t>
            </a:r>
          </a:p>
          <a:p>
            <a:pPr>
              <a:defRPr/>
            </a:pPr>
            <a:r>
              <a:rPr lang="en-US" sz="2800" i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pitchFamily="-106" charset="0"/>
              </a:rPr>
              <a:t>Si Lab</a:t>
            </a:r>
            <a:endParaRPr lang="it-IT" sz="2800" i="1" dirty="0">
              <a:solidFill>
                <a:schemeClr val="hlin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lack" pitchFamily="-106" charset="0"/>
            </a:endParaRPr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55"/>
          <p:cNvSpPr>
            <a:spLocks noGrp="1" noChangeArrowheads="1"/>
          </p:cNvSpPr>
          <p:nvPr>
            <p:ph type="title"/>
          </p:nvPr>
        </p:nvSpPr>
        <p:spPr>
          <a:xfrm>
            <a:off x="1208481" y="-122587"/>
            <a:ext cx="7078663" cy="939800"/>
          </a:xfrm>
          <a:noFill/>
          <a:ln/>
        </p:spPr>
        <p:txBody>
          <a:bodyPr/>
          <a:lstStyle/>
          <a:p>
            <a:r>
              <a:rPr lang="en-GB" sz="3600" b="1" dirty="0">
                <a:solidFill>
                  <a:srgbClr val="0000FF"/>
                </a:solidFill>
              </a:rPr>
              <a:t>The</a:t>
            </a:r>
            <a:r>
              <a:rPr lang="en-GB" sz="3600" b="1" dirty="0" smtClean="0">
                <a:solidFill>
                  <a:srgbClr val="0000FF"/>
                </a:solidFill>
              </a:rPr>
              <a:t> landscape</a:t>
            </a:r>
            <a:endParaRPr lang="en-GB" sz="48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2400" y="583484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2" name="AutoShape 2"/>
          <p:cNvSpPr>
            <a:spLocks noChangeArrowheads="1"/>
          </p:cNvSpPr>
          <p:nvPr/>
        </p:nvSpPr>
        <p:spPr bwMode="auto">
          <a:xfrm rot="2119600" flipV="1">
            <a:off x="1787183" y="2042757"/>
            <a:ext cx="1546388" cy="882650"/>
          </a:xfrm>
          <a:prstGeom prst="rightArrow">
            <a:avLst>
              <a:gd name="adj1" fmla="val 50000"/>
              <a:gd name="adj2" fmla="val 57914"/>
            </a:avLst>
          </a:prstGeom>
          <a:gradFill rotWithShape="1">
            <a:gsLst>
              <a:gs pos="0">
                <a:srgbClr val="CC0000">
                  <a:alpha val="74001"/>
                </a:srgbClr>
              </a:gs>
              <a:gs pos="100000">
                <a:srgbClr val="5E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2750" y="5546543"/>
            <a:ext cx="349636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Transversity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 / Tensor charge</a:t>
            </a:r>
          </a:p>
          <a:p>
            <a:pPr algn="ctr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Phases of time-like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FFs</a:t>
            </a:r>
            <a:endParaRPr lang="en-US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algn="ctr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P-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pbar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 interactions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7742" y="4889968"/>
            <a:ext cx="349636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3D nucleon description</a:t>
            </a:r>
          </a:p>
          <a:p>
            <a:pPr algn="ctr">
              <a:defRPr/>
            </a:pP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TMDs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 +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GPDs</a:t>
            </a:r>
            <a:endParaRPr lang="en-US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algn="ctr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EM Form Factors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05720" y="792885"/>
            <a:ext cx="410332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Spectroscopy (Exotic,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glueball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</a:p>
          <a:p>
            <a:pPr algn="ctr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Charmonium</a:t>
            </a:r>
            <a:endParaRPr lang="en-US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algn="ctr">
              <a:defRPr/>
            </a:pP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Hypernuclei</a:t>
            </a:r>
            <a:endParaRPr lang="en-US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algn="ctr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EM Form Factors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rdrop 28"/>
          <p:cNvSpPr/>
          <p:nvPr/>
        </p:nvSpPr>
        <p:spPr>
          <a:xfrm>
            <a:off x="228600" y="3647119"/>
            <a:ext cx="4343400" cy="2654441"/>
          </a:xfrm>
          <a:prstGeom prst="teardrop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/>
          <p:cNvSpPr/>
          <p:nvPr/>
        </p:nvSpPr>
        <p:spPr>
          <a:xfrm rot="5400000">
            <a:off x="1058389" y="133506"/>
            <a:ext cx="2683830" cy="4343397"/>
          </a:xfrm>
          <a:prstGeom prst="teardrop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/>
          <p:cNvSpPr/>
          <p:nvPr/>
        </p:nvSpPr>
        <p:spPr>
          <a:xfrm rot="16200000">
            <a:off x="5401787" y="2817336"/>
            <a:ext cx="2683830" cy="4343397"/>
          </a:xfrm>
          <a:prstGeom prst="teardrop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ardrop 25"/>
          <p:cNvSpPr/>
          <p:nvPr/>
        </p:nvSpPr>
        <p:spPr>
          <a:xfrm rot="10800000">
            <a:off x="4572001" y="977560"/>
            <a:ext cx="4343400" cy="2654441"/>
          </a:xfrm>
          <a:prstGeom prst="teardrop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 w="50800">
            <a:solidFill>
              <a:srgbClr val="008000"/>
            </a:solidFill>
          </a:ln>
          <a:effectLst>
            <a:glow rad="101600">
              <a:schemeClr val="accent3">
                <a:lumMod val="75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75421" y="4393730"/>
            <a:ext cx="2799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e+e</a:t>
            </a:r>
            <a:r>
              <a:rPr lang="en-US" dirty="0" smtClean="0">
                <a:solidFill>
                  <a:srgbClr val="FF0000"/>
                </a:solidFill>
              </a:rPr>
              <a:t>- annihilation: 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</a:p>
          <a:p>
            <a:r>
              <a:rPr lang="en-US" dirty="0" smtClean="0"/>
              <a:t>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1" y="1758950"/>
            <a:ext cx="2864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Drell</a:t>
            </a:r>
            <a:r>
              <a:rPr lang="en-US" dirty="0" smtClean="0">
                <a:solidFill>
                  <a:srgbClr val="FF0000"/>
                </a:solidFill>
              </a:rPr>
              <a:t>-Yan: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Universality (sign change)</a:t>
            </a:r>
          </a:p>
          <a:p>
            <a:r>
              <a:rPr lang="en-US" dirty="0" smtClean="0"/>
              <a:t>Flavor decomposition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6002" y="4247227"/>
            <a:ext cx="29718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SIDIS:  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 smtClean="0"/>
          </a:p>
          <a:p>
            <a:r>
              <a:rPr lang="en-US" dirty="0" smtClean="0"/>
              <a:t>Multidimensional analysis</a:t>
            </a:r>
          </a:p>
          <a:p>
            <a:r>
              <a:rPr lang="en-US" dirty="0" smtClean="0"/>
              <a:t>    </a:t>
            </a:r>
            <a:r>
              <a:rPr lang="en-US" sz="1400" dirty="0" smtClean="0"/>
              <a:t>factorize </a:t>
            </a:r>
            <a:r>
              <a:rPr lang="en-US" sz="1400" dirty="0" err="1" smtClean="0"/>
              <a:t>PDFs</a:t>
            </a:r>
            <a:r>
              <a:rPr lang="en-US" sz="1400" dirty="0" smtClean="0"/>
              <a:t> and </a:t>
            </a:r>
            <a:r>
              <a:rPr lang="en-US" sz="1400" dirty="0" err="1" smtClean="0"/>
              <a:t>FFs</a:t>
            </a:r>
            <a:endParaRPr lang="en-US" sz="1400" dirty="0" smtClean="0"/>
          </a:p>
          <a:p>
            <a:r>
              <a:rPr lang="en-US" sz="1400" dirty="0" smtClean="0"/>
              <a:t>     investigate higher-twists </a:t>
            </a:r>
          </a:p>
          <a:p>
            <a:r>
              <a:rPr lang="en-US" sz="1400" dirty="0" smtClean="0"/>
              <a:t>     study </a:t>
            </a:r>
            <a:r>
              <a:rPr lang="en-US" sz="1400" dirty="0" err="1" smtClean="0"/>
              <a:t>perturbative</a:t>
            </a:r>
            <a:r>
              <a:rPr lang="en-US" sz="1400" dirty="0" smtClean="0"/>
              <a:t>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transition</a:t>
            </a:r>
            <a:endParaRPr lang="en-US" dirty="0" smtClean="0"/>
          </a:p>
          <a:p>
            <a:r>
              <a:rPr lang="en-US" sz="1400" dirty="0" smtClean="0"/>
              <a:t>     flavor decomposition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673819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pp reactions:  </a:t>
            </a:r>
            <a:r>
              <a:rPr lang="en-US" dirty="0" err="1" smtClean="0">
                <a:solidFill>
                  <a:srgbClr val="FF0000"/>
                </a:solidFill>
              </a:rPr>
              <a:t>PDFs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FFs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endParaRPr lang="en-US" dirty="0" smtClean="0"/>
          </a:p>
          <a:p>
            <a:r>
              <a:rPr lang="en-US" dirty="0" smtClean="0"/>
              <a:t>Factorization </a:t>
            </a:r>
          </a:p>
          <a:p>
            <a:r>
              <a:rPr lang="en-US" dirty="0" smtClean="0"/>
              <a:t>Universality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1702" y="3435350"/>
            <a:ext cx="9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7848600" y="3430885"/>
            <a:ext cx="121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CLEAN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81400" y="757535"/>
            <a:ext cx="206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Hadron</a:t>
            </a:r>
            <a:r>
              <a:rPr lang="en-US" sz="2400" dirty="0" smtClean="0"/>
              <a:t> probe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1168" y="6019800"/>
            <a:ext cx="199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Lepton probe</a:t>
            </a:r>
            <a:endParaRPr lang="en-US" sz="2400" dirty="0"/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114273" y="-58396"/>
            <a:ext cx="25689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palette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urved Left Arrow 42"/>
          <p:cNvSpPr/>
          <p:nvPr/>
        </p:nvSpPr>
        <p:spPr>
          <a:xfrm rot="10800000">
            <a:off x="3185780" y="1996314"/>
            <a:ext cx="1780540" cy="2869141"/>
          </a:xfrm>
          <a:prstGeom prst="curvedLeftArrow">
            <a:avLst/>
          </a:prstGeom>
          <a:gradFill>
            <a:gsLst>
              <a:gs pos="0">
                <a:srgbClr val="FF0000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97390" y="3865135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    </a:t>
            </a:r>
            <a:r>
              <a:rPr lang="en-US" sz="2000" dirty="0" err="1" smtClean="0"/>
              <a:t>hhX</a:t>
            </a:r>
            <a:endParaRPr lang="en-US" sz="20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3055881" y="3879734"/>
            <a:ext cx="1339579" cy="400110"/>
            <a:chOff x="4677182" y="1117810"/>
            <a:chExt cx="1339579" cy="400110"/>
          </a:xfrm>
        </p:grpSpPr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4677182" y="1117810"/>
              <a:ext cx="1339579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latin typeface="Arial" pitchFamily="-111" charset="0"/>
                </a:rPr>
                <a:t>e</a:t>
              </a:r>
              <a:r>
                <a:rPr lang="en-US" sz="2000" dirty="0" err="1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 </a:t>
              </a:r>
              <a:r>
                <a:rPr lang="en-US" sz="2000" dirty="0" err="1" smtClean="0">
                  <a:latin typeface="Arial"/>
                </a:rPr>
                <a:t>e’h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5095299" y="1343044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884287" y="3077472"/>
            <a:ext cx="1292867" cy="400110"/>
            <a:chOff x="4730204" y="1027221"/>
            <a:chExt cx="1292867" cy="400110"/>
          </a:xfrm>
        </p:grpSpPr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4730204" y="1027221"/>
              <a:ext cx="1292867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hp</a:t>
              </a:r>
              <a:r>
                <a:rPr lang="en-US" sz="2000" dirty="0"/>
                <a:t>  </a:t>
              </a:r>
              <a:r>
                <a:rPr lang="en-US" sz="2000" dirty="0" smtClean="0"/>
                <a:t>   </a:t>
              </a:r>
              <a:r>
                <a:rPr lang="en-US" sz="2000" dirty="0" err="1" smtClean="0">
                  <a:latin typeface="Symbol" pitchFamily="-111" charset="2"/>
                </a:rPr>
                <a:t>mm</a:t>
              </a:r>
              <a:r>
                <a:rPr lang="en-US" sz="2000" dirty="0" err="1" smtClean="0">
                  <a:latin typeface="Arial" pitchFamily="-111" charset="0"/>
                </a:rPr>
                <a:t>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5148321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98789" y="3096402"/>
            <a:ext cx="1133644" cy="400110"/>
            <a:chOff x="4744802" y="1027221"/>
            <a:chExt cx="1133644" cy="400110"/>
          </a:xfrm>
        </p:grpSpPr>
        <p:sp>
          <p:nvSpPr>
            <p:cNvPr id="50" name="Text Box 19"/>
            <p:cNvSpPr txBox="1">
              <a:spLocks noChangeArrowheads="1"/>
            </p:cNvSpPr>
            <p:nvPr/>
          </p:nvSpPr>
          <p:spPr bwMode="auto">
            <a:xfrm>
              <a:off x="4744802" y="1027221"/>
              <a:ext cx="1133644" cy="40011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Arial" pitchFamily="-111" charset="0"/>
                </a:rPr>
                <a:t>p</a:t>
              </a:r>
              <a:r>
                <a:rPr lang="en-US" sz="2000" dirty="0" smtClean="0">
                  <a:latin typeface="Arial" pitchFamily="-111" charset="0"/>
                </a:rPr>
                <a:t>p</a:t>
              </a:r>
              <a:r>
                <a:rPr lang="en-US" sz="2000" dirty="0" smtClean="0"/>
                <a:t>    </a:t>
              </a:r>
              <a:r>
                <a:rPr lang="en-US" sz="2000" dirty="0" smtClean="0">
                  <a:latin typeface="Symbol" pitchFamily="-111" charset="2"/>
                </a:rPr>
                <a:t> </a:t>
              </a:r>
              <a:r>
                <a:rPr lang="en-US" sz="2000" dirty="0" err="1" smtClean="0">
                  <a:latin typeface="Arial" pitchFamily="-111" charset="0"/>
                </a:rPr>
                <a:t>hX</a:t>
              </a:r>
              <a:endParaRPr lang="it-IT" sz="2000" dirty="0">
                <a:latin typeface="Arial" pitchFamily="-111" charset="0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5133723" y="1254537"/>
              <a:ext cx="2540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/>
          <a:srcRect l="16869" t="12502" r="18977" b="6252"/>
          <a:stretch>
            <a:fillRect/>
          </a:stretch>
        </p:blipFill>
        <p:spPr bwMode="auto">
          <a:xfrm>
            <a:off x="668340" y="668987"/>
            <a:ext cx="3844919" cy="27372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086584" y="568543"/>
            <a:ext cx="3733800" cy="2743201"/>
            <a:chOff x="2574" y="523"/>
            <a:chExt cx="1973" cy="1384"/>
          </a:xfrm>
        </p:grpSpPr>
        <p:pic>
          <p:nvPicPr>
            <p:cNvPr id="7" name="Picture 12" descr="BoerMulders_D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74" y="523"/>
              <a:ext cx="1973" cy="1384"/>
            </a:xfrm>
            <a:prstGeom prst="rect">
              <a:avLst/>
            </a:prstGeom>
            <a:noFill/>
          </p:spPr>
        </p:pic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4169" y="1046"/>
              <a:ext cx="320" cy="15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3333FF"/>
                  </a:solidFill>
                  <a:latin typeface="Arial" pitchFamily="-65" charset="0"/>
                </a:rPr>
                <a:t>NA10</a:t>
              </a:r>
              <a:endParaRPr lang="it-IT" sz="1000">
                <a:solidFill>
                  <a:srgbClr val="3333FF"/>
                </a:solidFill>
                <a:latin typeface="Arial" pitchFamily="-65" charset="0"/>
              </a:endParaRPr>
            </a:p>
          </p:txBody>
        </p: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4149" y="1372"/>
              <a:ext cx="301" cy="15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chemeClr val="tx1"/>
                  </a:solidFill>
                  <a:latin typeface="Arial" pitchFamily="-65" charset="0"/>
                </a:rPr>
                <a:t>E866</a:t>
              </a:r>
              <a:endParaRPr lang="it-IT" sz="1000">
                <a:solidFill>
                  <a:schemeClr val="tx1"/>
                </a:solidFill>
                <a:latin typeface="Arial" pitchFamily="-65" charset="0"/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4129" y="672"/>
              <a:ext cx="301" cy="154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solidFill>
                    <a:srgbClr val="FF3300"/>
                  </a:solidFill>
                  <a:latin typeface="Arial" pitchFamily="-65" charset="0"/>
                </a:rPr>
                <a:t>E615</a:t>
              </a:r>
              <a:endParaRPr lang="it-IT" sz="1000">
                <a:solidFill>
                  <a:srgbClr val="FF3300"/>
                </a:solidFill>
                <a:latin typeface="Arial" pitchFamily="-65" charset="0"/>
              </a:endParaRPr>
            </a:p>
          </p:txBody>
        </p:sp>
      </p:grpSp>
      <p:sp>
        <p:nvSpPr>
          <p:cNvPr id="12" name="Rectangle 28"/>
          <p:cNvSpPr txBox="1">
            <a:spLocks noChangeArrowheads="1"/>
          </p:cNvSpPr>
          <p:nvPr/>
        </p:nvSpPr>
        <p:spPr>
          <a:xfrm>
            <a:off x="457200" y="-108858"/>
            <a:ext cx="8153400" cy="70485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+mj-lt"/>
              </a:rPr>
              <a:t>pp, pd D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rell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-Yan @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Fermilab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21978" y="3250755"/>
            <a:ext cx="4088644" cy="3334151"/>
            <a:chOff x="4621978" y="3250755"/>
            <a:chExt cx="4088644" cy="3334151"/>
          </a:xfrm>
        </p:grpSpPr>
        <p:pic>
          <p:nvPicPr>
            <p:cNvPr id="81927" name="Picture 7" descr="dbub_e906_slid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69382" y="3250755"/>
              <a:ext cx="3341240" cy="3334151"/>
            </a:xfrm>
            <a:prstGeom prst="rect">
              <a:avLst/>
            </a:prstGeom>
            <a:noFill/>
          </p:spPr>
        </p:pic>
        <p:sp>
          <p:nvSpPr>
            <p:cNvPr id="13" name="Striped Right Arrow 12"/>
            <p:cNvSpPr/>
            <p:nvPr/>
          </p:nvSpPr>
          <p:spPr bwMode="auto">
            <a:xfrm>
              <a:off x="4621978" y="4685864"/>
              <a:ext cx="493802" cy="406358"/>
            </a:xfrm>
            <a:prstGeom prst="stripedRightArrow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DC09F3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31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27575" y="2658764"/>
            <a:ext cx="3115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Sensitive to relative sign of h</a:t>
            </a:r>
            <a:r>
              <a:rPr lang="en-US" sz="1400" baseline="-25000" dirty="0" smtClean="0"/>
              <a:t>1</a:t>
            </a:r>
            <a:r>
              <a:rPr lang="en-US" sz="1400" baseline="30000" dirty="0" smtClean="0"/>
              <a:t>u</a:t>
            </a:r>
            <a:r>
              <a:rPr lang="en-US" sz="1400" dirty="0" smtClean="0"/>
              <a:t> </a:t>
            </a:r>
            <a:r>
              <a:rPr lang="en-US" sz="1400" dirty="0" err="1" smtClean="0"/>
              <a:t>vs</a:t>
            </a:r>
            <a:r>
              <a:rPr lang="en-US" sz="1400" dirty="0" smtClean="0"/>
              <a:t> h</a:t>
            </a:r>
            <a:r>
              <a:rPr lang="en-US" sz="1400" baseline="-25000" dirty="0" smtClean="0"/>
              <a:t>1</a:t>
            </a:r>
            <a:r>
              <a:rPr lang="en-US" sz="1400" baseline="30000" dirty="0" smtClean="0"/>
              <a:t>d</a:t>
            </a:r>
            <a:endParaRPr lang="en-US" sz="14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1234093" y="1431946"/>
            <a:ext cx="544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E866</a:t>
            </a:r>
            <a:endParaRPr lang="en-US" sz="1200" dirty="0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533948" y="1532559"/>
            <a:ext cx="719954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200" dirty="0" err="1" smtClean="0">
                <a:solidFill>
                  <a:srgbClr val="CC0000"/>
                </a:solidFill>
              </a:rPr>
              <a:t>pQCD</a:t>
            </a:r>
            <a:endParaRPr lang="en-US" sz="1200" dirty="0">
              <a:solidFill>
                <a:srgbClr val="CC0000"/>
              </a:solidFill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H="1" flipV="1">
            <a:off x="3490154" y="1708945"/>
            <a:ext cx="270334" cy="2963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9670" y="3188633"/>
            <a:ext cx="1548846" cy="24622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PRL 102 (2009) 182001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3789685" y="1809558"/>
            <a:ext cx="1505540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PRD 74 (2006) 014004</a:t>
            </a:r>
          </a:p>
          <a:p>
            <a:r>
              <a:rPr lang="en-US" sz="1000" dirty="0" smtClean="0"/>
              <a:t>PLB 656 (2007) 74</a:t>
            </a:r>
            <a:endParaRPr lang="en-US" sz="10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296621" y="3501349"/>
            <a:ext cx="4572183" cy="2952221"/>
            <a:chOff x="296621" y="3501349"/>
            <a:chExt cx="4572183" cy="2952221"/>
          </a:xfrm>
        </p:grpSpPr>
        <p:grpSp>
          <p:nvGrpSpPr>
            <p:cNvPr id="27" name="Group 26"/>
            <p:cNvGrpSpPr/>
            <p:nvPr/>
          </p:nvGrpSpPr>
          <p:grpSpPr>
            <a:xfrm>
              <a:off x="296621" y="3501349"/>
              <a:ext cx="4135981" cy="2952221"/>
              <a:chOff x="296621" y="3501349"/>
              <a:chExt cx="4135981" cy="2952221"/>
            </a:xfrm>
          </p:grpSpPr>
          <p:pic>
            <p:nvPicPr>
              <p:cNvPr id="81934" name="Picture 14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931104" y="3996779"/>
                <a:ext cx="2559050" cy="586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TextBox 10"/>
              <p:cNvSpPr txBox="1"/>
              <p:nvPr/>
            </p:nvSpPr>
            <p:spPr>
              <a:xfrm flipH="1">
                <a:off x="296621" y="3501349"/>
                <a:ext cx="40560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E906: </a:t>
                </a:r>
                <a:r>
                  <a:rPr lang="en-US" sz="1600" dirty="0" smtClean="0"/>
                  <a:t>Data taking starts this summer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96621" y="6084238"/>
                <a:ext cx="41359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Precise measurement of Boer-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Mulders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45072" y="4758859"/>
              <a:ext cx="4423732" cy="1246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Extends E866 measurements at 120 </a:t>
              </a:r>
              <a:r>
                <a:rPr lang="en-US" sz="1500" dirty="0" err="1" smtClean="0"/>
                <a:t>GeV</a:t>
              </a:r>
              <a:endParaRPr lang="en-US" sz="1500" dirty="0" smtClean="0"/>
            </a:p>
            <a:p>
              <a:r>
                <a:rPr lang="en-US" sz="1500" dirty="0" smtClean="0"/>
                <a:t>          </a:t>
              </a:r>
              <a:r>
                <a:rPr lang="en-US" sz="1500" dirty="0" err="1" smtClean="0"/>
                <a:t>xsec</a:t>
              </a:r>
              <a:r>
                <a:rPr lang="en-US" sz="1500" dirty="0" smtClean="0"/>
                <a:t> scales as 1/s</a:t>
              </a:r>
            </a:p>
            <a:p>
              <a:r>
                <a:rPr lang="en-US" sz="1500" dirty="0" smtClean="0"/>
                <a:t>          background scales as </a:t>
              </a:r>
              <a:r>
                <a:rPr lang="en-US" sz="1500" dirty="0" err="1" smtClean="0"/>
                <a:t>s</a:t>
              </a:r>
              <a:endParaRPr lang="en-US" sz="1500" dirty="0" smtClean="0"/>
            </a:p>
            <a:p>
              <a:endParaRPr lang="en-US" sz="1500" dirty="0" smtClean="0"/>
            </a:p>
            <a:p>
              <a:r>
                <a:rPr lang="en-US" sz="1500" dirty="0" smtClean="0"/>
                <a:t>Systematic uncertainty ~1% in cross section ratio. </a:t>
              </a:r>
              <a:endParaRPr lang="en-US" sz="1500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665953" y="1694346"/>
            <a:ext cx="133769" cy="399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7126" y="1030227"/>
            <a:ext cx="11602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Symbol"/>
              </a:rPr>
              <a:t>n</a:t>
            </a:r>
            <a:r>
              <a:rPr lang="en-US" sz="1400" dirty="0" smtClean="0">
                <a:latin typeface="Symbol"/>
              </a:rPr>
              <a:t> </a:t>
            </a:r>
            <a:r>
              <a:rPr lang="en-US" sz="1400" dirty="0" smtClean="0"/>
              <a:t>~ &lt;cos2</a:t>
            </a:r>
            <a:r>
              <a:rPr lang="en-US" sz="1400" dirty="0" smtClean="0">
                <a:latin typeface="Symbol"/>
              </a:rPr>
              <a:t>f</a:t>
            </a:r>
            <a:r>
              <a:rPr lang="en-US" sz="1400" dirty="0" smtClean="0"/>
              <a:t>&gt;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550237" y="1022244"/>
            <a:ext cx="11602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Symbol"/>
              </a:rPr>
              <a:t>n</a:t>
            </a:r>
            <a:r>
              <a:rPr lang="en-US" sz="1400" dirty="0" smtClean="0">
                <a:latin typeface="Symbol"/>
              </a:rPr>
              <a:t> </a:t>
            </a:r>
            <a:r>
              <a:rPr lang="en-US" sz="1400" dirty="0" smtClean="0"/>
              <a:t>~ &lt;cos2</a:t>
            </a:r>
            <a:r>
              <a:rPr lang="en-US" sz="1400" dirty="0" smtClean="0">
                <a:latin typeface="Symbol"/>
              </a:rPr>
              <a:t>f</a:t>
            </a:r>
            <a:r>
              <a:rPr lang="en-US" sz="1400" dirty="0" smtClean="0"/>
              <a:t>&gt;</a:t>
            </a:r>
            <a:endParaRPr lang="en-US" sz="1400" dirty="0"/>
          </a:p>
        </p:txBody>
      </p:sp>
      <p:sp>
        <p:nvSpPr>
          <p:cNvPr id="35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napshot 2009-09-24 15-38-0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586" y="646454"/>
            <a:ext cx="3659515" cy="2514033"/>
          </a:xfrm>
          <a:prstGeom prst="rect">
            <a:avLst/>
          </a:prstGeom>
        </p:spPr>
      </p:pic>
      <p:pic>
        <p:nvPicPr>
          <p:cNvPr id="32" name="Picture 31" descr="Snapshot 2009-09-24 16-21-05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" y="3474618"/>
            <a:ext cx="4754524" cy="3096497"/>
          </a:xfrm>
          <a:prstGeom prst="rect">
            <a:avLst/>
          </a:prstGeom>
        </p:spPr>
      </p:pic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3764" y="3235097"/>
            <a:ext cx="2590800" cy="40011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err="1">
                <a:latin typeface="Times New Roman" charset="0"/>
              </a:rPr>
              <a:t>e</a:t>
            </a:r>
            <a:r>
              <a:rPr lang="en-US" sz="2000" baseline="30000" dirty="0" err="1">
                <a:latin typeface="Symbol" charset="2"/>
              </a:rPr>
              <a:t>+</a:t>
            </a:r>
            <a:r>
              <a:rPr lang="en-US" sz="2000" i="1" dirty="0" err="1">
                <a:latin typeface="Times New Roman" charset="0"/>
              </a:rPr>
              <a:t>e</a:t>
            </a:r>
            <a:r>
              <a:rPr lang="en-US" sz="2000" baseline="30000" dirty="0" smtClean="0">
                <a:latin typeface="Symbol" charset="2"/>
              </a:rPr>
              <a:t>-</a:t>
            </a:r>
            <a:r>
              <a:rPr lang="en-US" sz="2000" dirty="0" smtClean="0">
                <a:latin typeface="Symbol" charset="2"/>
              </a:rPr>
              <a:t>:   </a:t>
            </a:r>
            <a:r>
              <a:rPr lang="en-US" sz="1600" dirty="0" smtClean="0">
                <a:latin typeface="Arial Unicode MS" charset="0"/>
              </a:rPr>
              <a:t>|</a:t>
            </a:r>
            <a:r>
              <a:rPr lang="en-US" sz="1600" dirty="0" err="1">
                <a:latin typeface="Symbol" charset="2"/>
              </a:rPr>
              <a:t>h</a:t>
            </a:r>
            <a:r>
              <a:rPr lang="en-US" sz="1600" dirty="0">
                <a:latin typeface="Arial Unicode MS" charset="0"/>
              </a:rPr>
              <a:t>|&lt;0.35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449788" y="3220498"/>
            <a:ext cx="2514600" cy="400110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 dirty="0" err="1">
                <a:latin typeface="Symbol" charset="2"/>
              </a:rPr>
              <a:t>m</a:t>
            </a:r>
            <a:r>
              <a:rPr lang="en-US" sz="2000" baseline="30000" dirty="0" err="1">
                <a:latin typeface="Symbol" charset="2"/>
              </a:rPr>
              <a:t>+</a:t>
            </a:r>
            <a:r>
              <a:rPr lang="en-US" sz="2000" i="1" dirty="0" err="1">
                <a:latin typeface="Symbol" charset="2"/>
              </a:rPr>
              <a:t>m</a:t>
            </a:r>
            <a:r>
              <a:rPr lang="en-US" sz="2000" baseline="30000" dirty="0" smtClean="0">
                <a:latin typeface="Symbol" charset="2"/>
              </a:rPr>
              <a:t>- </a:t>
            </a:r>
            <a:r>
              <a:rPr lang="en-US" sz="2000" dirty="0" smtClean="0">
                <a:latin typeface="Symbol" charset="2"/>
              </a:rPr>
              <a:t>: </a:t>
            </a:r>
            <a:r>
              <a:rPr lang="en-US" sz="1600" dirty="0" smtClean="0">
                <a:latin typeface="Arial Unicode MS" charset="0"/>
              </a:rPr>
              <a:t>1.2</a:t>
            </a:r>
            <a:r>
              <a:rPr lang="en-US" sz="1600" dirty="0">
                <a:latin typeface="Arial Unicode MS" charset="0"/>
              </a:rPr>
              <a:t>&lt;|</a:t>
            </a:r>
            <a:r>
              <a:rPr lang="en-US" sz="1600" dirty="0" err="1">
                <a:latin typeface="Symbol" charset="2"/>
              </a:rPr>
              <a:t>h</a:t>
            </a:r>
            <a:r>
              <a:rPr lang="en-US" sz="1600" dirty="0">
                <a:latin typeface="Arial Unicode MS" charset="0"/>
              </a:rPr>
              <a:t>|&lt;2.2</a:t>
            </a:r>
          </a:p>
        </p:txBody>
      </p:sp>
      <p:sp>
        <p:nvSpPr>
          <p:cNvPr id="42" name="Oval 41"/>
          <p:cNvSpPr/>
          <p:nvPr/>
        </p:nvSpPr>
        <p:spPr>
          <a:xfrm>
            <a:off x="3409881" y="1255536"/>
            <a:ext cx="569333" cy="5894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stCxn id="42" idx="4"/>
          </p:cNvCxnSpPr>
          <p:nvPr/>
        </p:nvCxnSpPr>
        <p:spPr>
          <a:xfrm rot="16200000" flipH="1">
            <a:off x="3292391" y="2247174"/>
            <a:ext cx="1390078" cy="5857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28"/>
          <p:cNvSpPr txBox="1">
            <a:spLocks noChangeArrowheads="1"/>
          </p:cNvSpPr>
          <p:nvPr/>
        </p:nvSpPr>
        <p:spPr>
          <a:xfrm>
            <a:off x="457200" y="-58396"/>
            <a:ext cx="8153400" cy="70485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+mj-lt"/>
              </a:rPr>
              <a:t>The </a:t>
            </a:r>
            <a:r>
              <a:rPr lang="en-US" sz="3600" b="1" dirty="0" err="1" smtClean="0">
                <a:solidFill>
                  <a:srgbClr val="0000FF"/>
                </a:solidFill>
                <a:latin typeface="+mj-lt"/>
              </a:rPr>
              <a:t>p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olarized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Drell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-Yan race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297464" y="1785007"/>
            <a:ext cx="23391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Need detector upgrades to</a:t>
            </a:r>
          </a:p>
          <a:p>
            <a:r>
              <a:rPr lang="en-US" sz="1200" dirty="0" smtClean="0"/>
              <a:t>distinguish DY and heavy flavor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80313" y="1195525"/>
            <a:ext cx="200104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J/</a:t>
            </a:r>
            <a:r>
              <a:rPr lang="en-US" sz="1200" dirty="0" err="1" smtClean="0">
                <a:latin typeface="Symbol"/>
              </a:rPr>
              <a:t>y</a:t>
            </a:r>
            <a:r>
              <a:rPr lang="en-US" sz="1200" dirty="0" smtClean="0"/>
              <a:t> as benchmark channel</a:t>
            </a:r>
          </a:p>
        </p:txBody>
      </p: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980" y="2399072"/>
            <a:ext cx="24028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p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</a:t>
            </a:r>
            <a:r>
              <a:rPr lang="en-US" sz="3200" dirty="0" smtClean="0">
                <a:solidFill>
                  <a:srgbClr val="FF0000"/>
                </a:solidFill>
              </a:rPr>
              <a:t> @ RHIC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41533" y="2369190"/>
            <a:ext cx="2445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ymbol"/>
              </a:rPr>
              <a:t>p</a:t>
            </a:r>
            <a:r>
              <a:rPr lang="en-US" sz="3200" dirty="0" smtClean="0">
                <a:solidFill>
                  <a:srgbClr val="FF0000"/>
                </a:solidFill>
              </a:rPr>
              <a:t>p @ CERN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8" name="Immagine 10" descr="1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7818" y="3474618"/>
            <a:ext cx="3888085" cy="281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" name="Straight Arrow Connector 50"/>
          <p:cNvCxnSpPr/>
          <p:nvPr/>
        </p:nvCxnSpPr>
        <p:spPr>
          <a:xfrm rot="5400000" flipH="1" flipV="1">
            <a:off x="713947" y="2551713"/>
            <a:ext cx="305281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 flipV="1">
            <a:off x="363530" y="2536772"/>
            <a:ext cx="305281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5400000" flipH="1" flipV="1">
            <a:off x="7064744" y="2551714"/>
            <a:ext cx="305281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0354" name="Picture 2" descr="02_GSI_mit_FAIR_A4_rg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"/>
          </a:blip>
          <a:srcRect t="4253" r="-10124"/>
          <a:stretch>
            <a:fillRect/>
          </a:stretch>
        </p:blipFill>
        <p:spPr bwMode="auto">
          <a:xfrm>
            <a:off x="627063" y="1058021"/>
            <a:ext cx="7832725" cy="4508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380355" name="Text Box 4"/>
          <p:cNvSpPr txBox="1">
            <a:spLocks noChangeArrowheads="1"/>
          </p:cNvSpPr>
          <p:nvPr/>
        </p:nvSpPr>
        <p:spPr bwMode="auto">
          <a:xfrm>
            <a:off x="5594350" y="3961559"/>
            <a:ext cx="3176588" cy="925512"/>
          </a:xfrm>
          <a:prstGeom prst="rect">
            <a:avLst/>
          </a:prstGeom>
          <a:solidFill>
            <a:srgbClr val="FF99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0">
                <a:solidFill>
                  <a:schemeClr val="tx1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(How) is it possible to provide </a:t>
            </a:r>
            <a:r>
              <a:rPr lang="de-DE" sz="1800">
                <a:solidFill>
                  <a:srgbClr val="C000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polarized antiproton</a:t>
            </a:r>
            <a:r>
              <a:rPr lang="de-DE" sz="1800" b="0">
                <a:solidFill>
                  <a:schemeClr val="tx1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 beams in HESR ?</a:t>
            </a:r>
          </a:p>
        </p:txBody>
      </p:sp>
      <p:sp>
        <p:nvSpPr>
          <p:cNvPr id="1380356" name="Text Box 5"/>
          <p:cNvSpPr txBox="1">
            <a:spLocks noChangeArrowheads="1"/>
          </p:cNvSpPr>
          <p:nvPr/>
        </p:nvSpPr>
        <p:spPr bwMode="auto">
          <a:xfrm>
            <a:off x="1866620" y="4658847"/>
            <a:ext cx="143986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0" dirty="0">
                <a:solidFill>
                  <a:schemeClr val="tx1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High Energy Storage Ring (HESR)      for a beam of antiprotons</a:t>
            </a:r>
          </a:p>
        </p:txBody>
      </p:sp>
      <p:sp>
        <p:nvSpPr>
          <p:cNvPr id="1380357" name="Line 6"/>
          <p:cNvSpPr>
            <a:spLocks noChangeShapeType="1"/>
          </p:cNvSpPr>
          <p:nvPr/>
        </p:nvSpPr>
        <p:spPr bwMode="auto">
          <a:xfrm flipV="1">
            <a:off x="2514320" y="4388972"/>
            <a:ext cx="574675" cy="2889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8035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3988" y="2023221"/>
            <a:ext cx="12096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0363" name="Text Box 4"/>
          <p:cNvSpPr txBox="1">
            <a:spLocks noChangeArrowheads="1"/>
          </p:cNvSpPr>
          <p:nvPr/>
        </p:nvSpPr>
        <p:spPr bwMode="auto">
          <a:xfrm>
            <a:off x="1079500" y="983409"/>
            <a:ext cx="3382963" cy="649287"/>
          </a:xfrm>
          <a:prstGeom prst="rect">
            <a:avLst/>
          </a:prstGeom>
          <a:solidFill>
            <a:srgbClr val="FF99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0" dirty="0">
                <a:solidFill>
                  <a:schemeClr val="tx1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New initiative, driven by the FAIR-project at GSI</a:t>
            </a:r>
          </a:p>
        </p:txBody>
      </p:sp>
      <p:sp>
        <p:nvSpPr>
          <p:cNvPr id="8" name="Rectangle 28"/>
          <p:cNvSpPr txBox="1">
            <a:spLocks noChangeArrowheads="1"/>
          </p:cNvSpPr>
          <p:nvPr/>
        </p:nvSpPr>
        <p:spPr>
          <a:xfrm>
            <a:off x="457200" y="-58396"/>
            <a:ext cx="8153400" cy="70485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+mj-lt"/>
              </a:rPr>
              <a:t>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bar-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Drell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-Yan @ FAIR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527550" y="2125914"/>
            <a:ext cx="4398963" cy="4398963"/>
            <a:chOff x="2852" y="1238"/>
            <a:chExt cx="2771" cy="2771"/>
          </a:xfrm>
        </p:grpSpPr>
        <p:sp>
          <p:nvSpPr>
            <p:cNvPr id="1353738" name="Text Box 10"/>
            <p:cNvSpPr txBox="1">
              <a:spLocks noChangeArrowheads="1"/>
            </p:cNvSpPr>
            <p:nvPr/>
          </p:nvSpPr>
          <p:spPr bwMode="auto">
            <a:xfrm>
              <a:off x="3220" y="3582"/>
              <a:ext cx="1865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89098" tIns="44549" rIns="89098" bIns="44549">
              <a:prstTxWarp prst="textNoShape">
                <a:avLst/>
              </a:prstTxWarp>
              <a:spAutoFit/>
            </a:bodyPr>
            <a:lstStyle/>
            <a:p>
              <a:pPr defTabSz="890588"/>
              <a:r>
                <a:rPr lang="en-US" sz="1100" b="0">
                  <a:solidFill>
                    <a:schemeClr val="tx1"/>
                  </a:solidFill>
                </a:rPr>
                <a:t>Similar predictions by Efremov et al., </a:t>
              </a:r>
            </a:p>
            <a:p>
              <a:pPr defTabSz="890588"/>
              <a:r>
                <a:rPr lang="en-US" sz="1100">
                  <a:solidFill>
                    <a:schemeClr val="tx1"/>
                  </a:solidFill>
                </a:rPr>
                <a:t>Eur. Phys. J. C35, 207 (2004) </a:t>
              </a:r>
            </a:p>
          </p:txBody>
        </p:sp>
        <p:sp>
          <p:nvSpPr>
            <p:cNvPr id="1353739" name="Text Box 11"/>
            <p:cNvSpPr txBox="1">
              <a:spLocks noChangeArrowheads="1"/>
            </p:cNvSpPr>
            <p:nvPr/>
          </p:nvSpPr>
          <p:spPr bwMode="auto">
            <a:xfrm>
              <a:off x="3226" y="3303"/>
              <a:ext cx="1056" cy="27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89098" tIns="44549" rIns="89098" bIns="44549">
              <a:prstTxWarp prst="textNoShape">
                <a:avLst/>
              </a:prstTxWarp>
              <a:spAutoFit/>
            </a:bodyPr>
            <a:lstStyle/>
            <a:p>
              <a:pPr defTabSz="890588"/>
              <a:r>
                <a:rPr lang="en-US" sz="1100" b="0">
                  <a:solidFill>
                    <a:schemeClr val="tx1"/>
                  </a:solidFill>
                </a:rPr>
                <a:t>Anselmino et al.</a:t>
              </a:r>
            </a:p>
            <a:p>
              <a:pPr defTabSz="890588"/>
              <a:r>
                <a:rPr lang="en-US" sz="1100" b="0">
                  <a:solidFill>
                    <a:schemeClr val="tx1"/>
                  </a:solidFill>
                </a:rPr>
                <a:t>    </a:t>
              </a:r>
              <a:r>
                <a:rPr lang="en-US" sz="1100">
                  <a:solidFill>
                    <a:schemeClr val="tx1"/>
                  </a:solidFill>
                </a:rPr>
                <a:t>PLB 594,97 (2004)</a:t>
              </a:r>
            </a:p>
          </p:txBody>
        </p:sp>
        <p:pic>
          <p:nvPicPr>
            <p:cNvPr id="1353740" name="Picture 12" descr="resu15-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52" y="1238"/>
              <a:ext cx="2771" cy="27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53741" name="Rectangle 13"/>
            <p:cNvSpPr>
              <a:spLocks noChangeArrowheads="1"/>
            </p:cNvSpPr>
            <p:nvPr/>
          </p:nvSpPr>
          <p:spPr bwMode="auto">
            <a:xfrm>
              <a:off x="3189" y="1302"/>
              <a:ext cx="2044" cy="367"/>
            </a:xfrm>
            <a:prstGeom prst="rect">
              <a:avLst/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89070" tIns="44535" rIns="89070" bIns="44535">
              <a:prstTxWarp prst="textNoShape">
                <a:avLst/>
              </a:prstTxWarp>
              <a:spAutoFit/>
            </a:bodyPr>
            <a:lstStyle/>
            <a:p>
              <a:pPr algn="l" defTabSz="890588"/>
              <a:r>
                <a:rPr lang="it-IT" sz="1600" dirty="0">
                  <a:solidFill>
                    <a:srgbClr val="0000FF"/>
                  </a:solidFill>
                </a:rPr>
                <a:t>1year </a:t>
              </a:r>
              <a:r>
                <a:rPr lang="it-IT" sz="1600" dirty="0" err="1">
                  <a:solidFill>
                    <a:srgbClr val="0000FF"/>
                  </a:solidFill>
                </a:rPr>
                <a:t>run</a:t>
              </a:r>
              <a:r>
                <a:rPr lang="it-IT" sz="1600" dirty="0">
                  <a:solidFill>
                    <a:srgbClr val="0000FF"/>
                  </a:solidFill>
                </a:rPr>
                <a:t>: 10 </a:t>
              </a:r>
              <a:r>
                <a:rPr lang="en-US" sz="1600" dirty="0">
                  <a:solidFill>
                    <a:srgbClr val="0000FF"/>
                  </a:solidFill>
                </a:rPr>
                <a:t>% precision on the </a:t>
              </a:r>
            </a:p>
            <a:p>
              <a:pPr algn="l" defTabSz="890588"/>
              <a:r>
                <a:rPr lang="en-US" sz="1600" dirty="0">
                  <a:solidFill>
                    <a:srgbClr val="0000FF"/>
                  </a:solidFill>
                </a:rPr>
                <a:t>     h</a:t>
              </a:r>
              <a:r>
                <a:rPr lang="en-US" sz="1600" baseline="-25000" dirty="0">
                  <a:solidFill>
                    <a:srgbClr val="0000FF"/>
                  </a:solidFill>
                </a:rPr>
                <a:t>1u</a:t>
              </a:r>
              <a:r>
                <a:rPr lang="en-US" sz="1600" dirty="0">
                  <a:solidFill>
                    <a:srgbClr val="0000FF"/>
                  </a:solidFill>
                </a:rPr>
                <a:t>(x) in the valence region</a:t>
              </a: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003" y="2287"/>
              <a:ext cx="570" cy="212"/>
              <a:chOff x="4204" y="2499"/>
              <a:chExt cx="570" cy="212"/>
            </a:xfrm>
          </p:grpSpPr>
          <p:sp>
            <p:nvSpPr>
              <p:cNvPr id="1353743" name="Text Box 15"/>
              <p:cNvSpPr txBox="1">
                <a:spLocks noChangeArrowheads="1"/>
              </p:cNvSpPr>
              <p:nvPr/>
            </p:nvSpPr>
            <p:spPr bwMode="auto">
              <a:xfrm>
                <a:off x="4204" y="2499"/>
                <a:ext cx="570" cy="21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890588"/>
                <a:r>
                  <a:rPr lang="en-US" sz="1600">
                    <a:solidFill>
                      <a:srgbClr val="009999"/>
                    </a:solidFill>
                  </a:rPr>
                  <a:t>P</a:t>
                </a:r>
                <a:r>
                  <a:rPr lang="en-US" sz="1600" baseline="-25000">
                    <a:solidFill>
                      <a:srgbClr val="009999"/>
                    </a:solidFill>
                  </a:rPr>
                  <a:t>p</a:t>
                </a:r>
                <a:r>
                  <a:rPr lang="en-US" sz="1600">
                    <a:solidFill>
                      <a:srgbClr val="009999"/>
                    </a:solidFill>
                  </a:rPr>
                  <a:t>=10%</a:t>
                </a:r>
                <a:endParaRPr lang="it-IT" sz="1600">
                  <a:solidFill>
                    <a:srgbClr val="009999"/>
                  </a:solidFill>
                </a:endParaRPr>
              </a:p>
            </p:txBody>
          </p:sp>
          <p:sp>
            <p:nvSpPr>
              <p:cNvPr id="1353744" name="Line 16"/>
              <p:cNvSpPr>
                <a:spLocks noChangeShapeType="1"/>
              </p:cNvSpPr>
              <p:nvPr/>
            </p:nvSpPr>
            <p:spPr bwMode="auto">
              <a:xfrm flipV="1">
                <a:off x="4324" y="2606"/>
                <a:ext cx="46" cy="0"/>
              </a:xfrm>
              <a:prstGeom prst="line">
                <a:avLst/>
              </a:prstGeom>
              <a:noFill/>
              <a:ln w="3175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4663" y="2208"/>
              <a:ext cx="570" cy="212"/>
              <a:chOff x="4745" y="2309"/>
              <a:chExt cx="570" cy="212"/>
            </a:xfrm>
          </p:grpSpPr>
          <p:sp>
            <p:nvSpPr>
              <p:cNvPr id="1353746" name="Text Box 18"/>
              <p:cNvSpPr txBox="1">
                <a:spLocks noChangeArrowheads="1"/>
              </p:cNvSpPr>
              <p:nvPr/>
            </p:nvSpPr>
            <p:spPr bwMode="auto">
              <a:xfrm>
                <a:off x="4745" y="2309"/>
                <a:ext cx="570" cy="212"/>
              </a:xfrm>
              <a:prstGeom prst="rect">
                <a:avLst/>
              </a:prstGeom>
              <a:noFill/>
              <a:ln w="317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890588"/>
                <a:r>
                  <a:rPr lang="en-US" sz="1600">
                    <a:solidFill>
                      <a:srgbClr val="009999"/>
                    </a:solidFill>
                  </a:rPr>
                  <a:t>P</a:t>
                </a:r>
                <a:r>
                  <a:rPr lang="en-US" sz="1600" baseline="-25000">
                    <a:solidFill>
                      <a:srgbClr val="009999"/>
                    </a:solidFill>
                  </a:rPr>
                  <a:t>p</a:t>
                </a:r>
                <a:r>
                  <a:rPr lang="en-US" sz="1600">
                    <a:solidFill>
                      <a:srgbClr val="009999"/>
                    </a:solidFill>
                  </a:rPr>
                  <a:t>=30%</a:t>
                </a:r>
                <a:endParaRPr lang="it-IT" sz="1600">
                  <a:solidFill>
                    <a:srgbClr val="009999"/>
                  </a:solidFill>
                </a:endParaRPr>
              </a:p>
            </p:txBody>
          </p:sp>
          <p:sp>
            <p:nvSpPr>
              <p:cNvPr id="1353747" name="Line 19"/>
              <p:cNvSpPr>
                <a:spLocks noChangeShapeType="1"/>
              </p:cNvSpPr>
              <p:nvPr/>
            </p:nvSpPr>
            <p:spPr bwMode="auto">
              <a:xfrm flipV="1">
                <a:off x="4862" y="2422"/>
                <a:ext cx="46" cy="0"/>
              </a:xfrm>
              <a:prstGeom prst="line">
                <a:avLst/>
              </a:prstGeom>
              <a:noFill/>
              <a:ln w="31750">
                <a:solidFill>
                  <a:srgbClr val="009999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152399" y="1125106"/>
            <a:ext cx="7250114" cy="5385350"/>
            <a:chOff x="152399" y="1125106"/>
            <a:chExt cx="7250114" cy="5385350"/>
          </a:xfrm>
        </p:grpSpPr>
        <p:graphicFrame>
          <p:nvGraphicFramePr>
            <p:cNvPr id="1353734" name="Object 6"/>
            <p:cNvGraphicFramePr>
              <a:graphicFrameLocks noChangeAspect="1"/>
            </p:cNvGraphicFramePr>
            <p:nvPr/>
          </p:nvGraphicFramePr>
          <p:xfrm>
            <a:off x="835025" y="1125106"/>
            <a:ext cx="6567488" cy="917685"/>
          </p:xfrm>
          <a:graphic>
            <a:graphicData uri="http://schemas.openxmlformats.org/presentationml/2006/ole">
              <p:oleObj spid="_x0000_s499715" name="Equation" r:id="rId5" imgW="7315200" imgH="1016000" progId="Equation.3">
                <p:embed/>
              </p:oleObj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152399" y="2125035"/>
              <a:ext cx="4075114" cy="4385421"/>
              <a:chOff x="152399" y="1979045"/>
              <a:chExt cx="4075114" cy="4385421"/>
            </a:xfrm>
          </p:grpSpPr>
          <p:sp>
            <p:nvSpPr>
              <p:cNvPr id="1353731" name="Text Box 3"/>
              <p:cNvSpPr txBox="1">
                <a:spLocks noChangeArrowheads="1"/>
              </p:cNvSpPr>
              <p:nvPr/>
            </p:nvSpPr>
            <p:spPr bwMode="auto">
              <a:xfrm>
                <a:off x="152400" y="5735889"/>
                <a:ext cx="4075113" cy="628577"/>
              </a:xfrm>
              <a:prstGeom prst="rect">
                <a:avLst/>
              </a:prstGeom>
              <a:noFill/>
              <a:ln w="28575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  <p:txBody>
              <a:bodyPr lIns="89098" tIns="44549" rIns="89098" bIns="44549">
                <a:prstTxWarp prst="textNoShape">
                  <a:avLst/>
                </a:prstTxWarp>
                <a:spAutoFit/>
              </a:bodyPr>
              <a:lstStyle/>
              <a:p>
                <a:pPr algn="l" defTabSz="890588"/>
                <a:r>
                  <a:rPr lang="en-US" sz="1600" dirty="0" smtClean="0">
                    <a:solidFill>
                      <a:srgbClr val="0066FF"/>
                    </a:solidFill>
                  </a:rPr>
                  <a:t>PAX </a:t>
                </a:r>
                <a:r>
                  <a:rPr lang="en-US" sz="1600" b="0" dirty="0">
                    <a:solidFill>
                      <a:srgbClr val="0066FF"/>
                    </a:solidFill>
                  </a:rPr>
                  <a:t>:</a:t>
                </a:r>
                <a:r>
                  <a:rPr lang="en-US" sz="1600" b="0" dirty="0" smtClean="0">
                    <a:solidFill>
                      <a:srgbClr val="0066FF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0066FF"/>
                    </a:solidFill>
                    <a:latin typeface="Symbol" pitchFamily="-65" charset="2"/>
                    <a:ea typeface="Arial" pitchFamily="-65" charset="0"/>
                    <a:cs typeface="Arial" pitchFamily="-65" charset="0"/>
                  </a:rPr>
                  <a:t>M</a:t>
                </a:r>
                <a:r>
                  <a:rPr lang="en-US" sz="1600" baseline="30000" dirty="0" smtClean="0">
                    <a:solidFill>
                      <a:srgbClr val="0066FF"/>
                    </a:solidFill>
                    <a:latin typeface="Symbol" pitchFamily="-65" charset="2"/>
                    <a:ea typeface="Arial" pitchFamily="-65" charset="0"/>
                    <a:cs typeface="Arial" pitchFamily="-65" charset="0"/>
                  </a:rPr>
                  <a:t>2</a:t>
                </a:r>
                <a:r>
                  <a:rPr lang="en-US" sz="1600" dirty="0">
                    <a:solidFill>
                      <a:srgbClr val="0066FF"/>
                    </a:solidFill>
                    <a:latin typeface="Symbol" pitchFamily="-65" charset="2"/>
                    <a:ea typeface="Arial" pitchFamily="-65" charset="0"/>
                    <a:cs typeface="Arial" pitchFamily="-65" charset="0"/>
                  </a:rPr>
                  <a:t>/</a:t>
                </a:r>
                <a:r>
                  <a:rPr lang="de-DE" sz="16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s=x</a:t>
                </a:r>
                <a:r>
                  <a:rPr lang="de-DE" sz="1600" baseline="-250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1</a:t>
                </a:r>
                <a:r>
                  <a:rPr lang="de-DE" sz="16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x</a:t>
                </a:r>
                <a:r>
                  <a:rPr lang="de-DE" sz="1600" baseline="-250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2</a:t>
                </a:r>
                <a:r>
                  <a:rPr lang="de-DE" sz="16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~0.02-0.3</a:t>
                </a:r>
                <a:r>
                  <a:rPr lang="de-DE" sz="1600" b="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 </a:t>
                </a:r>
                <a:r>
                  <a:rPr lang="de-DE" sz="1600" b="0" dirty="0" smtClean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 </a:t>
                </a:r>
                <a:r>
                  <a:rPr lang="de-DE" sz="1600" dirty="0" smtClean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valence </a:t>
                </a:r>
                <a:r>
                  <a:rPr lang="de-DE" sz="1600" dirty="0">
                    <a:solidFill>
                      <a:srgbClr val="0066FF"/>
                    </a:solidFill>
                    <a:ea typeface="Arial" pitchFamily="-65" charset="0"/>
                    <a:cs typeface="Arial" pitchFamily="-65" charset="0"/>
                  </a:rPr>
                  <a:t>quarks</a:t>
                </a:r>
                <a:r>
                  <a:rPr lang="de-DE" sz="1600" dirty="0">
                    <a:solidFill>
                      <a:srgbClr val="FF3300"/>
                    </a:solidFill>
                    <a:ea typeface="Arial" pitchFamily="-65" charset="0"/>
                    <a:cs typeface="Arial" pitchFamily="-65" charset="0"/>
                  </a:rPr>
                  <a:t>  </a:t>
                </a:r>
              </a:p>
              <a:p>
                <a:pPr algn="l" defTabSz="890588"/>
                <a:r>
                  <a:rPr lang="de-DE" sz="1900" dirty="0">
                    <a:solidFill>
                      <a:srgbClr val="FF3300"/>
                    </a:solidFill>
                    <a:ea typeface="Arial" pitchFamily="-65" charset="0"/>
                    <a:cs typeface="Arial" pitchFamily="-65" charset="0"/>
                  </a:rPr>
                  <a:t>     </a:t>
                </a:r>
                <a:r>
                  <a:rPr lang="de-DE" sz="1600" dirty="0">
                    <a:solidFill>
                      <a:schemeClr val="tx1"/>
                    </a:solidFill>
                    <a:ea typeface="Arial" pitchFamily="-65" charset="0"/>
                    <a:cs typeface="Arial" pitchFamily="-65" charset="0"/>
                  </a:rPr>
                  <a:t>(</a:t>
                </a:r>
                <a:r>
                  <a:rPr lang="en-US" sz="1600" dirty="0">
                    <a:solidFill>
                      <a:schemeClr val="tx1"/>
                    </a:solidFill>
                  </a:rPr>
                  <a:t>A</a:t>
                </a:r>
                <a:r>
                  <a:rPr lang="en-US" sz="1600" baseline="-25000" dirty="0">
                    <a:solidFill>
                      <a:schemeClr val="tx1"/>
                    </a:solidFill>
                  </a:rPr>
                  <a:t>TT</a:t>
                </a:r>
                <a:r>
                  <a:rPr lang="de-DE" sz="1600" b="0" dirty="0">
                    <a:solidFill>
                      <a:schemeClr val="tx1"/>
                    </a:solidFill>
                    <a:latin typeface="Arial" pitchFamily="-65" charset="0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  <a:ea typeface="Arial" pitchFamily="-65" charset="0"/>
                    <a:cs typeface="Arial" pitchFamily="-65" charset="0"/>
                  </a:rPr>
                  <a:t>large </a:t>
                </a:r>
                <a:r>
                  <a:rPr lang="en-US" sz="1600" dirty="0">
                    <a:solidFill>
                      <a:schemeClr val="tx1"/>
                    </a:solidFill>
                  </a:rPr>
                  <a:t>~ 0.2-0.3</a:t>
                </a:r>
                <a:r>
                  <a:rPr lang="de-DE" sz="1600" b="0" dirty="0">
                    <a:solidFill>
                      <a:schemeClr val="tx1"/>
                    </a:solidFill>
                    <a:latin typeface="Arial" pitchFamily="-65" charset="0"/>
                  </a:rPr>
                  <a:t> </a:t>
                </a:r>
                <a:r>
                  <a:rPr lang="de-DE" sz="1600" dirty="0">
                    <a:solidFill>
                      <a:schemeClr val="tx1"/>
                    </a:solidFill>
                    <a:ea typeface="Arial" pitchFamily="-65" charset="0"/>
                    <a:cs typeface="Arial" pitchFamily="-65" charset="0"/>
                  </a:rPr>
                  <a:t>)</a:t>
                </a:r>
                <a:endParaRPr lang="en-US" sz="1600" dirty="0">
                  <a:solidFill>
                    <a:schemeClr val="tx1"/>
                  </a:solidFill>
                  <a:ea typeface="Arial" pitchFamily="-65" charset="0"/>
                  <a:cs typeface="Arial" pitchFamily="-65" charset="0"/>
                </a:endParaRPr>
              </a:p>
            </p:txBody>
          </p:sp>
          <p:pic>
            <p:nvPicPr>
              <p:cNvPr id="1353736" name="Picture 8" descr="Bild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52399" y="1979045"/>
                <a:ext cx="3716145" cy="370738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85825" y="-83766"/>
            <a:ext cx="7364413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h</a:t>
            </a:r>
            <a:r>
              <a:rPr lang="it-IT" sz="36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1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</a:t>
            </a:r>
            <a:r>
              <a:rPr lang="it-IT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from</a:t>
            </a:r>
            <a:r>
              <a:rPr lang="it-IT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</a:t>
            </a: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p-p </a:t>
            </a:r>
            <a:r>
              <a:rPr lang="it-IT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Drell-</a:t>
            </a:r>
            <a:r>
              <a:rPr lang="it-IT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Yan</a:t>
            </a: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 @ FAIR 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ea typeface="Arial" pitchFamily="-65" charset="0"/>
              <a:cs typeface="Arial" pitchFamily="-65" charset="0"/>
            </a:endParaRPr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553200" y="649287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2400" y="655955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886075" y="1088905"/>
            <a:ext cx="4794928" cy="953886"/>
            <a:chOff x="2886075" y="796925"/>
            <a:chExt cx="4794928" cy="953886"/>
          </a:xfrm>
        </p:grpSpPr>
        <p:grpSp>
          <p:nvGrpSpPr>
            <p:cNvPr id="26" name="Group 25"/>
            <p:cNvGrpSpPr/>
            <p:nvPr/>
          </p:nvGrpSpPr>
          <p:grpSpPr>
            <a:xfrm>
              <a:off x="2886075" y="796925"/>
              <a:ext cx="4516438" cy="953886"/>
              <a:chOff x="2886075" y="796925"/>
              <a:chExt cx="4516438" cy="95388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124200" y="833126"/>
                <a:ext cx="4278313" cy="9176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353732" name="Object 4"/>
              <p:cNvGraphicFramePr>
                <a:graphicFrameLocks noChangeAspect="1"/>
              </p:cNvGraphicFramePr>
              <p:nvPr/>
            </p:nvGraphicFramePr>
            <p:xfrm>
              <a:off x="2886075" y="796925"/>
              <a:ext cx="2609850" cy="939800"/>
            </p:xfrm>
            <a:graphic>
              <a:graphicData uri="http://schemas.openxmlformats.org/presentationml/2006/ole">
                <p:oleObj spid="_x0000_s499714" name="Equation" r:id="rId7" imgW="1270000" imgH="457200" progId="Equation.3">
                  <p:embed/>
                </p:oleObj>
              </a:graphicData>
            </a:graphic>
          </p:graphicFrame>
        </p:grpSp>
        <p:sp>
          <p:nvSpPr>
            <p:cNvPr id="1353735" name="Text Box 7"/>
            <p:cNvSpPr txBox="1">
              <a:spLocks noChangeArrowheads="1"/>
            </p:cNvSpPr>
            <p:nvPr/>
          </p:nvSpPr>
          <p:spPr bwMode="auto">
            <a:xfrm>
              <a:off x="6034398" y="893776"/>
              <a:ext cx="1646605" cy="64633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defTabSz="890588">
                <a:buFontTx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u</a:t>
              </a:r>
              <a:r>
                <a:rPr lang="en-US" dirty="0" smtClean="0">
                  <a:solidFill>
                    <a:schemeClr val="tx1"/>
                  </a:solidFill>
                </a:rPr>
                <a:t>-dominance</a:t>
              </a:r>
            </a:p>
            <a:p>
              <a:pPr algn="l" defTabSz="890588">
                <a:buFontTx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 |h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1u</a:t>
              </a:r>
              <a:r>
                <a:rPr lang="en-US" dirty="0" smtClean="0">
                  <a:solidFill>
                    <a:schemeClr val="tx1"/>
                  </a:solidFill>
                </a:rPr>
                <a:t>|&gt;|h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1d</a:t>
              </a:r>
              <a:r>
                <a:rPr lang="en-US" dirty="0" smtClean="0">
                  <a:solidFill>
                    <a:schemeClr val="tx1"/>
                  </a:solidFill>
                </a:rPr>
                <a:t>|</a:t>
              </a:r>
              <a:endParaRPr lang="it-IT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3315557" y="-273553"/>
            <a:ext cx="348612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</a:rPr>
              <a:t>-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ea typeface="Arial" pitchFamily="-65" charset="0"/>
              <a:cs typeface="Arial" pitchFamily="-65" charset="0"/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858" y="598042"/>
            <a:ext cx="4598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PANDA:</a:t>
            </a:r>
            <a:r>
              <a:rPr lang="en-US" dirty="0" smtClean="0"/>
              <a:t> </a:t>
            </a:r>
            <a:r>
              <a:rPr lang="en-US" dirty="0" err="1" smtClean="0"/>
              <a:t>unpolarized</a:t>
            </a:r>
            <a:r>
              <a:rPr lang="en-US" dirty="0" smtClean="0"/>
              <a:t> target (</a:t>
            </a:r>
            <a:r>
              <a:rPr lang="en-US" dirty="0" err="1" smtClean="0"/>
              <a:t>s</a:t>
            </a:r>
            <a:r>
              <a:rPr lang="en-US" dirty="0" smtClean="0"/>
              <a:t>=30 GeV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80383" y="583443"/>
            <a:ext cx="4594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PAX:</a:t>
            </a:r>
            <a:r>
              <a:rPr lang="en-US" dirty="0" smtClean="0"/>
              <a:t> polarized collider (</a:t>
            </a:r>
            <a:r>
              <a:rPr lang="en-US" dirty="0" err="1" smtClean="0"/>
              <a:t>s</a:t>
            </a:r>
            <a:r>
              <a:rPr lang="en-US" dirty="0" smtClean="0"/>
              <a:t>=200 GeV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pamondo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080"/>
            <a:ext cx="8940800" cy="6349065"/>
          </a:xfrm>
          <a:prstGeom prst="rect">
            <a:avLst/>
          </a:prstGeom>
        </p:spPr>
      </p:pic>
      <p:pic>
        <p:nvPicPr>
          <p:cNvPr id="8" name="Picture 146" descr="BNL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015395"/>
            <a:ext cx="1207311" cy="48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JIN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5400" y="381000"/>
            <a:ext cx="732109" cy="62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ern_log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2628900"/>
            <a:ext cx="571500" cy="571500"/>
          </a:xfrm>
          <a:prstGeom prst="rect">
            <a:avLst/>
          </a:prstGeom>
        </p:spPr>
      </p:pic>
      <p:pic>
        <p:nvPicPr>
          <p:cNvPr id="11" name="Picture 10" descr="logoihep7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381000"/>
            <a:ext cx="660400" cy="622104"/>
          </a:xfrm>
          <a:prstGeom prst="rect">
            <a:avLst/>
          </a:prstGeom>
        </p:spPr>
      </p:pic>
      <p:pic>
        <p:nvPicPr>
          <p:cNvPr id="9" name="Picture 8" descr="JLab_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7289" y="2577592"/>
            <a:ext cx="1258111" cy="394208"/>
          </a:xfrm>
          <a:prstGeom prst="rect">
            <a:avLst/>
          </a:prstGeom>
        </p:spPr>
      </p:pic>
      <p:grpSp>
        <p:nvGrpSpPr>
          <p:cNvPr id="2" name="Group 18"/>
          <p:cNvGrpSpPr/>
          <p:nvPr/>
        </p:nvGrpSpPr>
        <p:grpSpPr>
          <a:xfrm>
            <a:off x="4356100" y="2362200"/>
            <a:ext cx="749300" cy="431800"/>
            <a:chOff x="4356100" y="2438400"/>
            <a:chExt cx="749300" cy="431800"/>
          </a:xfrm>
        </p:grpSpPr>
        <p:sp>
          <p:nvSpPr>
            <p:cNvPr id="18" name="Rectangle 17"/>
            <p:cNvSpPr/>
            <p:nvPr/>
          </p:nvSpPr>
          <p:spPr>
            <a:xfrm>
              <a:off x="4356100" y="2438400"/>
              <a:ext cx="749300" cy="43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kek-logo-small-c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6100" y="2438400"/>
              <a:ext cx="749300" cy="431800"/>
            </a:xfrm>
            <a:prstGeom prst="rect">
              <a:avLst/>
            </a:prstGeom>
          </p:spPr>
        </p:pic>
      </p:grpSp>
      <p:pic>
        <p:nvPicPr>
          <p:cNvPr id="20" name="Picture 19" descr="JPARC_log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8911" y="2895600"/>
            <a:ext cx="974089" cy="374650"/>
          </a:xfrm>
          <a:prstGeom prst="rect">
            <a:avLst/>
          </a:prstGeom>
        </p:spPr>
      </p:pic>
      <p:pic>
        <p:nvPicPr>
          <p:cNvPr id="21" name="Picture 20" descr="SLAC_Logo_new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0" y="2890613"/>
            <a:ext cx="908050" cy="379637"/>
          </a:xfrm>
          <a:prstGeom prst="rect">
            <a:avLst/>
          </a:prstGeom>
        </p:spPr>
      </p:pic>
      <p:pic>
        <p:nvPicPr>
          <p:cNvPr id="22" name="Picture 21" descr="logo-lnf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600" y="2633472"/>
            <a:ext cx="787400" cy="566928"/>
          </a:xfrm>
          <a:prstGeom prst="rect">
            <a:avLst/>
          </a:prstGeom>
        </p:spPr>
      </p:pic>
      <p:grpSp>
        <p:nvGrpSpPr>
          <p:cNvPr id="3" name="Group 29"/>
          <p:cNvGrpSpPr/>
          <p:nvPr/>
        </p:nvGrpSpPr>
        <p:grpSpPr>
          <a:xfrm>
            <a:off x="228600" y="1676400"/>
            <a:ext cx="874442" cy="317500"/>
            <a:chOff x="838200" y="5791200"/>
            <a:chExt cx="1054343" cy="457200"/>
          </a:xfrm>
        </p:grpSpPr>
        <p:sp>
          <p:nvSpPr>
            <p:cNvPr id="29" name="Rectangle 28"/>
            <p:cNvSpPr/>
            <p:nvPr/>
          </p:nvSpPr>
          <p:spPr>
            <a:xfrm>
              <a:off x="838200" y="5791200"/>
              <a:ext cx="1054343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GSI_logo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1700" y="5867400"/>
              <a:ext cx="927100" cy="294491"/>
            </a:xfrm>
            <a:prstGeom prst="rect">
              <a:avLst/>
            </a:prstGeom>
          </p:spPr>
        </p:pic>
      </p:grpSp>
      <p:grpSp>
        <p:nvGrpSpPr>
          <p:cNvPr id="4" name="Group 27"/>
          <p:cNvGrpSpPr/>
          <p:nvPr/>
        </p:nvGrpSpPr>
        <p:grpSpPr>
          <a:xfrm>
            <a:off x="2565400" y="2125177"/>
            <a:ext cx="774700" cy="668823"/>
            <a:chOff x="4711700" y="4343400"/>
            <a:chExt cx="1244600" cy="1433192"/>
          </a:xfrm>
        </p:grpSpPr>
        <p:sp>
          <p:nvSpPr>
            <p:cNvPr id="26" name="Rectangle 25"/>
            <p:cNvSpPr/>
            <p:nvPr/>
          </p:nvSpPr>
          <p:spPr>
            <a:xfrm>
              <a:off x="4711700" y="5117070"/>
              <a:ext cx="1244600" cy="6595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smtClean="0"/>
                <a:t>IHEP     </a:t>
              </a:r>
              <a:endParaRPr lang="en-US" sz="1400" dirty="0"/>
            </a:p>
          </p:txBody>
        </p:sp>
        <p:pic>
          <p:nvPicPr>
            <p:cNvPr id="25" name="Picture 24" descr="BES_logo.gi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11700" y="4343400"/>
              <a:ext cx="1244600" cy="838200"/>
            </a:xfrm>
            <a:prstGeom prst="rect">
              <a:avLst/>
            </a:prstGeom>
          </p:spPr>
        </p:pic>
      </p:grpSp>
      <p:pic>
        <p:nvPicPr>
          <p:cNvPr id="31" name="Picture 30" descr="logo_desy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300" y="1516540"/>
            <a:ext cx="571500" cy="558362"/>
          </a:xfrm>
          <a:prstGeom prst="rect">
            <a:avLst/>
          </a:prstGeom>
        </p:spPr>
      </p:pic>
      <p:sp>
        <p:nvSpPr>
          <p:cNvPr id="3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203041" y="5477390"/>
            <a:ext cx="37702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TMD treasure map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8" name="Picture 37" descr="rosa-dei-venti-90x90-con-se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0015" y="4937856"/>
            <a:ext cx="1585374" cy="1560008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1085566" y="1561020"/>
            <a:ext cx="5797396" cy="3916369"/>
          </a:xfrm>
          <a:custGeom>
            <a:avLst/>
            <a:gdLst>
              <a:gd name="connsiteX0" fmla="*/ 71077 w 5797396"/>
              <a:gd name="connsiteY0" fmla="*/ 854447 h 3791564"/>
              <a:gd name="connsiteX1" fmla="*/ 604040 w 5797396"/>
              <a:gd name="connsiteY1" fmla="*/ 865787 h 3791564"/>
              <a:gd name="connsiteX2" fmla="*/ 819493 w 5797396"/>
              <a:gd name="connsiteY2" fmla="*/ 854447 h 3791564"/>
              <a:gd name="connsiteX3" fmla="*/ 876191 w 5797396"/>
              <a:gd name="connsiteY3" fmla="*/ 809086 h 3791564"/>
              <a:gd name="connsiteX4" fmla="*/ 910210 w 5797396"/>
              <a:gd name="connsiteY4" fmla="*/ 797745 h 3791564"/>
              <a:gd name="connsiteX5" fmla="*/ 978248 w 5797396"/>
              <a:gd name="connsiteY5" fmla="*/ 741044 h 3791564"/>
              <a:gd name="connsiteX6" fmla="*/ 1012267 w 5797396"/>
              <a:gd name="connsiteY6" fmla="*/ 729704 h 3791564"/>
              <a:gd name="connsiteX7" fmla="*/ 1046286 w 5797396"/>
              <a:gd name="connsiteY7" fmla="*/ 695683 h 3791564"/>
              <a:gd name="connsiteX8" fmla="*/ 1068965 w 5797396"/>
              <a:gd name="connsiteY8" fmla="*/ 627642 h 3791564"/>
              <a:gd name="connsiteX9" fmla="*/ 1114324 w 5797396"/>
              <a:gd name="connsiteY9" fmla="*/ 604962 h 3791564"/>
              <a:gd name="connsiteX10" fmla="*/ 1125663 w 5797396"/>
              <a:gd name="connsiteY10" fmla="*/ 570941 h 3791564"/>
              <a:gd name="connsiteX11" fmla="*/ 1159682 w 5797396"/>
              <a:gd name="connsiteY11" fmla="*/ 548261 h 3791564"/>
              <a:gd name="connsiteX12" fmla="*/ 1216380 w 5797396"/>
              <a:gd name="connsiteY12" fmla="*/ 502900 h 3791564"/>
              <a:gd name="connsiteX13" fmla="*/ 1284418 w 5797396"/>
              <a:gd name="connsiteY13" fmla="*/ 446199 h 3791564"/>
              <a:gd name="connsiteX14" fmla="*/ 1375135 w 5797396"/>
              <a:gd name="connsiteY14" fmla="*/ 378157 h 3791564"/>
              <a:gd name="connsiteX15" fmla="*/ 1420494 w 5797396"/>
              <a:gd name="connsiteY15" fmla="*/ 344137 h 3791564"/>
              <a:gd name="connsiteX16" fmla="*/ 1488532 w 5797396"/>
              <a:gd name="connsiteY16" fmla="*/ 298776 h 3791564"/>
              <a:gd name="connsiteX17" fmla="*/ 1522551 w 5797396"/>
              <a:gd name="connsiteY17" fmla="*/ 287435 h 3791564"/>
              <a:gd name="connsiteX18" fmla="*/ 1613268 w 5797396"/>
              <a:gd name="connsiteY18" fmla="*/ 230734 h 3791564"/>
              <a:gd name="connsiteX19" fmla="*/ 1692645 w 5797396"/>
              <a:gd name="connsiteY19" fmla="*/ 174033 h 3791564"/>
              <a:gd name="connsiteX20" fmla="*/ 1726664 w 5797396"/>
              <a:gd name="connsiteY20" fmla="*/ 162693 h 3791564"/>
              <a:gd name="connsiteX21" fmla="*/ 1806042 w 5797396"/>
              <a:gd name="connsiteY21" fmla="*/ 117332 h 3791564"/>
              <a:gd name="connsiteX22" fmla="*/ 1840060 w 5797396"/>
              <a:gd name="connsiteY22" fmla="*/ 94652 h 3791564"/>
              <a:gd name="connsiteX23" fmla="*/ 1942117 w 5797396"/>
              <a:gd name="connsiteY23" fmla="*/ 49291 h 3791564"/>
              <a:gd name="connsiteX24" fmla="*/ 2010155 w 5797396"/>
              <a:gd name="connsiteY24" fmla="*/ 37950 h 3791564"/>
              <a:gd name="connsiteX25" fmla="*/ 2044174 w 5797396"/>
              <a:gd name="connsiteY25" fmla="*/ 26610 h 3791564"/>
              <a:gd name="connsiteX26" fmla="*/ 2146231 w 5797396"/>
              <a:gd name="connsiteY26" fmla="*/ 3930 h 3791564"/>
              <a:gd name="connsiteX27" fmla="*/ 2531778 w 5797396"/>
              <a:gd name="connsiteY27" fmla="*/ 15270 h 3791564"/>
              <a:gd name="connsiteX28" fmla="*/ 2633835 w 5797396"/>
              <a:gd name="connsiteY28" fmla="*/ 37950 h 3791564"/>
              <a:gd name="connsiteX29" fmla="*/ 2656514 w 5797396"/>
              <a:gd name="connsiteY29" fmla="*/ 60631 h 3791564"/>
              <a:gd name="connsiteX30" fmla="*/ 2690533 w 5797396"/>
              <a:gd name="connsiteY30" fmla="*/ 71971 h 3791564"/>
              <a:gd name="connsiteX31" fmla="*/ 2701873 w 5797396"/>
              <a:gd name="connsiteY31" fmla="*/ 105992 h 3791564"/>
              <a:gd name="connsiteX32" fmla="*/ 2735892 w 5797396"/>
              <a:gd name="connsiteY32" fmla="*/ 128672 h 3791564"/>
              <a:gd name="connsiteX33" fmla="*/ 2758571 w 5797396"/>
              <a:gd name="connsiteY33" fmla="*/ 219394 h 3791564"/>
              <a:gd name="connsiteX34" fmla="*/ 2815269 w 5797396"/>
              <a:gd name="connsiteY34" fmla="*/ 298776 h 3791564"/>
              <a:gd name="connsiteX35" fmla="*/ 2837948 w 5797396"/>
              <a:gd name="connsiteY35" fmla="*/ 344137 h 3791564"/>
              <a:gd name="connsiteX36" fmla="*/ 2837948 w 5797396"/>
              <a:gd name="connsiteY36" fmla="*/ 763725 h 3791564"/>
              <a:gd name="connsiteX37" fmla="*/ 2815269 w 5797396"/>
              <a:gd name="connsiteY37" fmla="*/ 809086 h 3791564"/>
              <a:gd name="connsiteX38" fmla="*/ 2792590 w 5797396"/>
              <a:gd name="connsiteY38" fmla="*/ 888467 h 3791564"/>
              <a:gd name="connsiteX39" fmla="*/ 2769911 w 5797396"/>
              <a:gd name="connsiteY39" fmla="*/ 922488 h 3791564"/>
              <a:gd name="connsiteX40" fmla="*/ 2724552 w 5797396"/>
              <a:gd name="connsiteY40" fmla="*/ 1013210 h 3791564"/>
              <a:gd name="connsiteX41" fmla="*/ 2713212 w 5797396"/>
              <a:gd name="connsiteY41" fmla="*/ 1069911 h 3791564"/>
              <a:gd name="connsiteX42" fmla="*/ 2701873 w 5797396"/>
              <a:gd name="connsiteY42" fmla="*/ 1160633 h 3791564"/>
              <a:gd name="connsiteX43" fmla="*/ 2679194 w 5797396"/>
              <a:gd name="connsiteY43" fmla="*/ 1240014 h 3791564"/>
              <a:gd name="connsiteX44" fmla="*/ 2667854 w 5797396"/>
              <a:gd name="connsiteY44" fmla="*/ 1285375 h 3791564"/>
              <a:gd name="connsiteX45" fmla="*/ 2679194 w 5797396"/>
              <a:gd name="connsiteY45" fmla="*/ 1534860 h 3791564"/>
              <a:gd name="connsiteX46" fmla="*/ 2690533 w 5797396"/>
              <a:gd name="connsiteY46" fmla="*/ 1568881 h 3791564"/>
              <a:gd name="connsiteX47" fmla="*/ 2713212 w 5797396"/>
              <a:gd name="connsiteY47" fmla="*/ 1602901 h 3791564"/>
              <a:gd name="connsiteX48" fmla="*/ 2724552 w 5797396"/>
              <a:gd name="connsiteY48" fmla="*/ 1636922 h 3791564"/>
              <a:gd name="connsiteX49" fmla="*/ 2769911 w 5797396"/>
              <a:gd name="connsiteY49" fmla="*/ 1693623 h 3791564"/>
              <a:gd name="connsiteX50" fmla="*/ 2815269 w 5797396"/>
              <a:gd name="connsiteY50" fmla="*/ 1738984 h 3791564"/>
              <a:gd name="connsiteX51" fmla="*/ 2871967 w 5797396"/>
              <a:gd name="connsiteY51" fmla="*/ 1784345 h 3791564"/>
              <a:gd name="connsiteX52" fmla="*/ 2928666 w 5797396"/>
              <a:gd name="connsiteY52" fmla="*/ 1852386 h 3791564"/>
              <a:gd name="connsiteX53" fmla="*/ 3019383 w 5797396"/>
              <a:gd name="connsiteY53" fmla="*/ 1886407 h 3791564"/>
              <a:gd name="connsiteX54" fmla="*/ 3132779 w 5797396"/>
              <a:gd name="connsiteY54" fmla="*/ 1931768 h 3791564"/>
              <a:gd name="connsiteX55" fmla="*/ 3212157 w 5797396"/>
              <a:gd name="connsiteY55" fmla="*/ 1965788 h 3791564"/>
              <a:gd name="connsiteX56" fmla="*/ 3314213 w 5797396"/>
              <a:gd name="connsiteY56" fmla="*/ 2011149 h 3791564"/>
              <a:gd name="connsiteX57" fmla="*/ 3382251 w 5797396"/>
              <a:gd name="connsiteY57" fmla="*/ 2033830 h 3791564"/>
              <a:gd name="connsiteX58" fmla="*/ 3416270 w 5797396"/>
              <a:gd name="connsiteY58" fmla="*/ 2045170 h 3791564"/>
              <a:gd name="connsiteX59" fmla="*/ 3472968 w 5797396"/>
              <a:gd name="connsiteY59" fmla="*/ 2067850 h 3791564"/>
              <a:gd name="connsiteX60" fmla="*/ 3711101 w 5797396"/>
              <a:gd name="connsiteY60" fmla="*/ 2033830 h 3791564"/>
              <a:gd name="connsiteX61" fmla="*/ 3733780 w 5797396"/>
              <a:gd name="connsiteY61" fmla="*/ 2011149 h 3791564"/>
              <a:gd name="connsiteX62" fmla="*/ 3790478 w 5797396"/>
              <a:gd name="connsiteY62" fmla="*/ 1909087 h 3791564"/>
              <a:gd name="connsiteX63" fmla="*/ 3824497 w 5797396"/>
              <a:gd name="connsiteY63" fmla="*/ 1886407 h 3791564"/>
              <a:gd name="connsiteX64" fmla="*/ 3858516 w 5797396"/>
              <a:gd name="connsiteY64" fmla="*/ 1841046 h 3791564"/>
              <a:gd name="connsiteX65" fmla="*/ 3892535 w 5797396"/>
              <a:gd name="connsiteY65" fmla="*/ 1818366 h 3791564"/>
              <a:gd name="connsiteX66" fmla="*/ 3949233 w 5797396"/>
              <a:gd name="connsiteY66" fmla="*/ 1761664 h 3791564"/>
              <a:gd name="connsiteX67" fmla="*/ 3994591 w 5797396"/>
              <a:gd name="connsiteY67" fmla="*/ 1693623 h 3791564"/>
              <a:gd name="connsiteX68" fmla="*/ 4017271 w 5797396"/>
              <a:gd name="connsiteY68" fmla="*/ 1602901 h 3791564"/>
              <a:gd name="connsiteX69" fmla="*/ 4028610 w 5797396"/>
              <a:gd name="connsiteY69" fmla="*/ 1557540 h 3791564"/>
              <a:gd name="connsiteX70" fmla="*/ 4051290 w 5797396"/>
              <a:gd name="connsiteY70" fmla="*/ 1478159 h 3791564"/>
              <a:gd name="connsiteX71" fmla="*/ 4062629 w 5797396"/>
              <a:gd name="connsiteY71" fmla="*/ 1376097 h 3791564"/>
              <a:gd name="connsiteX72" fmla="*/ 4073969 w 5797396"/>
              <a:gd name="connsiteY72" fmla="*/ 1319396 h 3791564"/>
              <a:gd name="connsiteX73" fmla="*/ 4085309 w 5797396"/>
              <a:gd name="connsiteY73" fmla="*/ 1217334 h 3791564"/>
              <a:gd name="connsiteX74" fmla="*/ 4153346 w 5797396"/>
              <a:gd name="connsiteY74" fmla="*/ 1160633 h 3791564"/>
              <a:gd name="connsiteX75" fmla="*/ 4210045 w 5797396"/>
              <a:gd name="connsiteY75" fmla="*/ 1092591 h 3791564"/>
              <a:gd name="connsiteX76" fmla="*/ 4300762 w 5797396"/>
              <a:gd name="connsiteY76" fmla="*/ 1013210 h 3791564"/>
              <a:gd name="connsiteX77" fmla="*/ 4334781 w 5797396"/>
              <a:gd name="connsiteY77" fmla="*/ 1001869 h 3791564"/>
              <a:gd name="connsiteX78" fmla="*/ 4459517 w 5797396"/>
              <a:gd name="connsiteY78" fmla="*/ 945168 h 3791564"/>
              <a:gd name="connsiteX79" fmla="*/ 4504875 w 5797396"/>
              <a:gd name="connsiteY79" fmla="*/ 922488 h 3791564"/>
              <a:gd name="connsiteX80" fmla="*/ 4618272 w 5797396"/>
              <a:gd name="connsiteY80" fmla="*/ 899807 h 3791564"/>
              <a:gd name="connsiteX81" fmla="*/ 4663630 w 5797396"/>
              <a:gd name="connsiteY81" fmla="*/ 888467 h 3791564"/>
              <a:gd name="connsiteX82" fmla="*/ 5139895 w 5797396"/>
              <a:gd name="connsiteY82" fmla="*/ 899807 h 3791564"/>
              <a:gd name="connsiteX83" fmla="*/ 5219272 w 5797396"/>
              <a:gd name="connsiteY83" fmla="*/ 922488 h 3791564"/>
              <a:gd name="connsiteX84" fmla="*/ 5275971 w 5797396"/>
              <a:gd name="connsiteY84" fmla="*/ 933828 h 3791564"/>
              <a:gd name="connsiteX85" fmla="*/ 5332669 w 5797396"/>
              <a:gd name="connsiteY85" fmla="*/ 956509 h 3791564"/>
              <a:gd name="connsiteX86" fmla="*/ 5378027 w 5797396"/>
              <a:gd name="connsiteY86" fmla="*/ 967849 h 3791564"/>
              <a:gd name="connsiteX87" fmla="*/ 5480084 w 5797396"/>
              <a:gd name="connsiteY87" fmla="*/ 1035890 h 3791564"/>
              <a:gd name="connsiteX88" fmla="*/ 5502763 w 5797396"/>
              <a:gd name="connsiteY88" fmla="*/ 1069911 h 3791564"/>
              <a:gd name="connsiteX89" fmla="*/ 5570801 w 5797396"/>
              <a:gd name="connsiteY89" fmla="*/ 1115272 h 3791564"/>
              <a:gd name="connsiteX90" fmla="*/ 5638839 w 5797396"/>
              <a:gd name="connsiteY90" fmla="*/ 1171973 h 3791564"/>
              <a:gd name="connsiteX91" fmla="*/ 5650179 w 5797396"/>
              <a:gd name="connsiteY91" fmla="*/ 1217334 h 3791564"/>
              <a:gd name="connsiteX92" fmla="*/ 5672858 w 5797396"/>
              <a:gd name="connsiteY92" fmla="*/ 1251354 h 3791564"/>
              <a:gd name="connsiteX93" fmla="*/ 5684197 w 5797396"/>
              <a:gd name="connsiteY93" fmla="*/ 1308055 h 3791564"/>
              <a:gd name="connsiteX94" fmla="*/ 5729556 w 5797396"/>
              <a:gd name="connsiteY94" fmla="*/ 1444138 h 3791564"/>
              <a:gd name="connsiteX95" fmla="*/ 5752235 w 5797396"/>
              <a:gd name="connsiteY95" fmla="*/ 1614242 h 3791564"/>
              <a:gd name="connsiteX96" fmla="*/ 5763575 w 5797396"/>
              <a:gd name="connsiteY96" fmla="*/ 1716304 h 3791564"/>
              <a:gd name="connsiteX97" fmla="*/ 5786254 w 5797396"/>
              <a:gd name="connsiteY97" fmla="*/ 2011149 h 3791564"/>
              <a:gd name="connsiteX98" fmla="*/ 5763575 w 5797396"/>
              <a:gd name="connsiteY98" fmla="*/ 2430738 h 3791564"/>
              <a:gd name="connsiteX99" fmla="*/ 5752235 w 5797396"/>
              <a:gd name="connsiteY99" fmla="*/ 2464758 h 3791564"/>
              <a:gd name="connsiteX100" fmla="*/ 5729556 w 5797396"/>
              <a:gd name="connsiteY100" fmla="*/ 2566820 h 3791564"/>
              <a:gd name="connsiteX101" fmla="*/ 5706877 w 5797396"/>
              <a:gd name="connsiteY101" fmla="*/ 2634862 h 3791564"/>
              <a:gd name="connsiteX102" fmla="*/ 5684197 w 5797396"/>
              <a:gd name="connsiteY102" fmla="*/ 2725583 h 3791564"/>
              <a:gd name="connsiteX103" fmla="*/ 5672858 w 5797396"/>
              <a:gd name="connsiteY103" fmla="*/ 2816305 h 3791564"/>
              <a:gd name="connsiteX104" fmla="*/ 5661518 w 5797396"/>
              <a:gd name="connsiteY104" fmla="*/ 2884347 h 3791564"/>
              <a:gd name="connsiteX105" fmla="*/ 5638839 w 5797396"/>
              <a:gd name="connsiteY105" fmla="*/ 3077130 h 3791564"/>
              <a:gd name="connsiteX106" fmla="*/ 5616160 w 5797396"/>
              <a:gd name="connsiteY106" fmla="*/ 3122491 h 3791564"/>
              <a:gd name="connsiteX107" fmla="*/ 5604820 w 5797396"/>
              <a:gd name="connsiteY107" fmla="*/ 3179192 h 3791564"/>
              <a:gd name="connsiteX108" fmla="*/ 5514103 w 5797396"/>
              <a:gd name="connsiteY108" fmla="*/ 3213213 h 3791564"/>
              <a:gd name="connsiteX109" fmla="*/ 5491424 w 5797396"/>
              <a:gd name="connsiteY109" fmla="*/ 3292595 h 3791564"/>
              <a:gd name="connsiteX110" fmla="*/ 5468744 w 5797396"/>
              <a:gd name="connsiteY110" fmla="*/ 3337955 h 3791564"/>
              <a:gd name="connsiteX111" fmla="*/ 5446065 w 5797396"/>
              <a:gd name="connsiteY111" fmla="*/ 3417337 h 3791564"/>
              <a:gd name="connsiteX112" fmla="*/ 5434725 w 5797396"/>
              <a:gd name="connsiteY112" fmla="*/ 3451358 h 3791564"/>
              <a:gd name="connsiteX113" fmla="*/ 5446065 w 5797396"/>
              <a:gd name="connsiteY113" fmla="*/ 3621461 h 3791564"/>
              <a:gd name="connsiteX114" fmla="*/ 5468744 w 5797396"/>
              <a:gd name="connsiteY114" fmla="*/ 3712183 h 3791564"/>
              <a:gd name="connsiteX115" fmla="*/ 5491424 w 5797396"/>
              <a:gd name="connsiteY115" fmla="*/ 3734863 h 3791564"/>
              <a:gd name="connsiteX116" fmla="*/ 5525443 w 5797396"/>
              <a:gd name="connsiteY116" fmla="*/ 3791564 h 3791564"/>
              <a:gd name="connsiteX117" fmla="*/ 5525443 w 5797396"/>
              <a:gd name="connsiteY117" fmla="*/ 3791564 h 379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5797396" h="3791564">
                <a:moveTo>
                  <a:pt x="71077" y="854447"/>
                </a:moveTo>
                <a:cubicBezTo>
                  <a:pt x="378754" y="826473"/>
                  <a:pt x="0" y="854803"/>
                  <a:pt x="604040" y="865787"/>
                </a:cubicBezTo>
                <a:cubicBezTo>
                  <a:pt x="675945" y="867095"/>
                  <a:pt x="747675" y="858227"/>
                  <a:pt x="819493" y="854447"/>
                </a:cubicBezTo>
                <a:cubicBezTo>
                  <a:pt x="840589" y="833350"/>
                  <a:pt x="847579" y="823393"/>
                  <a:pt x="876191" y="809086"/>
                </a:cubicBezTo>
                <a:cubicBezTo>
                  <a:pt x="886882" y="803740"/>
                  <a:pt x="898870" y="801525"/>
                  <a:pt x="910210" y="797745"/>
                </a:cubicBezTo>
                <a:cubicBezTo>
                  <a:pt x="935287" y="772667"/>
                  <a:pt x="946675" y="756831"/>
                  <a:pt x="978248" y="741044"/>
                </a:cubicBezTo>
                <a:cubicBezTo>
                  <a:pt x="988939" y="735698"/>
                  <a:pt x="1000927" y="733484"/>
                  <a:pt x="1012267" y="729704"/>
                </a:cubicBezTo>
                <a:cubicBezTo>
                  <a:pt x="1023607" y="718364"/>
                  <a:pt x="1038498" y="709702"/>
                  <a:pt x="1046286" y="695683"/>
                </a:cubicBezTo>
                <a:cubicBezTo>
                  <a:pt x="1057896" y="674784"/>
                  <a:pt x="1047582" y="638334"/>
                  <a:pt x="1068965" y="627642"/>
                </a:cubicBezTo>
                <a:lnTo>
                  <a:pt x="1114324" y="604962"/>
                </a:lnTo>
                <a:cubicBezTo>
                  <a:pt x="1118104" y="593622"/>
                  <a:pt x="1118196" y="580275"/>
                  <a:pt x="1125663" y="570941"/>
                </a:cubicBezTo>
                <a:cubicBezTo>
                  <a:pt x="1134176" y="560299"/>
                  <a:pt x="1149040" y="556775"/>
                  <a:pt x="1159682" y="548261"/>
                </a:cubicBezTo>
                <a:cubicBezTo>
                  <a:pt x="1240472" y="483626"/>
                  <a:pt x="1111674" y="572706"/>
                  <a:pt x="1216380" y="502900"/>
                </a:cubicBezTo>
                <a:cubicBezTo>
                  <a:pt x="1257717" y="440892"/>
                  <a:pt x="1215359" y="492241"/>
                  <a:pt x="1284418" y="446199"/>
                </a:cubicBezTo>
                <a:cubicBezTo>
                  <a:pt x="1315869" y="425231"/>
                  <a:pt x="1344896" y="400837"/>
                  <a:pt x="1375135" y="378157"/>
                </a:cubicBezTo>
                <a:cubicBezTo>
                  <a:pt x="1390255" y="366817"/>
                  <a:pt x="1404769" y="354621"/>
                  <a:pt x="1420494" y="344137"/>
                </a:cubicBezTo>
                <a:cubicBezTo>
                  <a:pt x="1443173" y="329017"/>
                  <a:pt x="1462673" y="307397"/>
                  <a:pt x="1488532" y="298776"/>
                </a:cubicBezTo>
                <a:lnTo>
                  <a:pt x="1522551" y="287435"/>
                </a:lnTo>
                <a:cubicBezTo>
                  <a:pt x="1651042" y="191063"/>
                  <a:pt x="1488743" y="308566"/>
                  <a:pt x="1613268" y="230734"/>
                </a:cubicBezTo>
                <a:cubicBezTo>
                  <a:pt x="1633806" y="217897"/>
                  <a:pt x="1668662" y="186025"/>
                  <a:pt x="1692645" y="174033"/>
                </a:cubicBezTo>
                <a:cubicBezTo>
                  <a:pt x="1703336" y="168687"/>
                  <a:pt x="1715324" y="166473"/>
                  <a:pt x="1726664" y="162693"/>
                </a:cubicBezTo>
                <a:cubicBezTo>
                  <a:pt x="1836346" y="80427"/>
                  <a:pt x="1719460" y="160625"/>
                  <a:pt x="1806042" y="117332"/>
                </a:cubicBezTo>
                <a:cubicBezTo>
                  <a:pt x="1818232" y="111237"/>
                  <a:pt x="1828227" y="101414"/>
                  <a:pt x="1840060" y="94652"/>
                </a:cubicBezTo>
                <a:cubicBezTo>
                  <a:pt x="1862811" y="81651"/>
                  <a:pt x="1918870" y="55632"/>
                  <a:pt x="1942117" y="49291"/>
                </a:cubicBezTo>
                <a:cubicBezTo>
                  <a:pt x="1964299" y="43241"/>
                  <a:pt x="1987710" y="42938"/>
                  <a:pt x="2010155" y="37950"/>
                </a:cubicBezTo>
                <a:cubicBezTo>
                  <a:pt x="2021823" y="35357"/>
                  <a:pt x="2032506" y="29203"/>
                  <a:pt x="2044174" y="26610"/>
                </a:cubicBezTo>
                <a:cubicBezTo>
                  <a:pt x="2163917" y="0"/>
                  <a:pt x="2069649" y="29458"/>
                  <a:pt x="2146231" y="3930"/>
                </a:cubicBezTo>
                <a:cubicBezTo>
                  <a:pt x="2274747" y="7710"/>
                  <a:pt x="2403375" y="8685"/>
                  <a:pt x="2531778" y="15270"/>
                </a:cubicBezTo>
                <a:cubicBezTo>
                  <a:pt x="2549888" y="16199"/>
                  <a:pt x="2613338" y="32826"/>
                  <a:pt x="2633835" y="37950"/>
                </a:cubicBezTo>
                <a:cubicBezTo>
                  <a:pt x="2641395" y="45510"/>
                  <a:pt x="2647346" y="55130"/>
                  <a:pt x="2656514" y="60631"/>
                </a:cubicBezTo>
                <a:cubicBezTo>
                  <a:pt x="2666764" y="66781"/>
                  <a:pt x="2682081" y="63519"/>
                  <a:pt x="2690533" y="71971"/>
                </a:cubicBezTo>
                <a:cubicBezTo>
                  <a:pt x="2698985" y="80424"/>
                  <a:pt x="2694406" y="96658"/>
                  <a:pt x="2701873" y="105992"/>
                </a:cubicBezTo>
                <a:cubicBezTo>
                  <a:pt x="2710387" y="116634"/>
                  <a:pt x="2724552" y="121112"/>
                  <a:pt x="2735892" y="128672"/>
                </a:cubicBezTo>
                <a:cubicBezTo>
                  <a:pt x="2743452" y="158913"/>
                  <a:pt x="2739869" y="194457"/>
                  <a:pt x="2758571" y="219394"/>
                </a:cubicBezTo>
                <a:cubicBezTo>
                  <a:pt x="2773177" y="238869"/>
                  <a:pt x="2802002" y="275558"/>
                  <a:pt x="2815269" y="298776"/>
                </a:cubicBezTo>
                <a:cubicBezTo>
                  <a:pt x="2823656" y="313454"/>
                  <a:pt x="2830388" y="329017"/>
                  <a:pt x="2837948" y="344137"/>
                </a:cubicBezTo>
                <a:cubicBezTo>
                  <a:pt x="2850425" y="518814"/>
                  <a:pt x="2859898" y="566168"/>
                  <a:pt x="2837948" y="763725"/>
                </a:cubicBezTo>
                <a:cubicBezTo>
                  <a:pt x="2836081" y="780526"/>
                  <a:pt x="2822829" y="793966"/>
                  <a:pt x="2815269" y="809086"/>
                </a:cubicBezTo>
                <a:cubicBezTo>
                  <a:pt x="2811634" y="823626"/>
                  <a:pt x="2800726" y="872193"/>
                  <a:pt x="2792590" y="888467"/>
                </a:cubicBezTo>
                <a:cubicBezTo>
                  <a:pt x="2786495" y="900657"/>
                  <a:pt x="2776437" y="910523"/>
                  <a:pt x="2769911" y="922488"/>
                </a:cubicBezTo>
                <a:cubicBezTo>
                  <a:pt x="2753722" y="952170"/>
                  <a:pt x="2724552" y="1013210"/>
                  <a:pt x="2724552" y="1013210"/>
                </a:cubicBezTo>
                <a:cubicBezTo>
                  <a:pt x="2720772" y="1032110"/>
                  <a:pt x="2716143" y="1050860"/>
                  <a:pt x="2713212" y="1069911"/>
                </a:cubicBezTo>
                <a:cubicBezTo>
                  <a:pt x="2708578" y="1100033"/>
                  <a:pt x="2706883" y="1130572"/>
                  <a:pt x="2701873" y="1160633"/>
                </a:cubicBezTo>
                <a:cubicBezTo>
                  <a:pt x="2694786" y="1203158"/>
                  <a:pt x="2689975" y="1202276"/>
                  <a:pt x="2679194" y="1240014"/>
                </a:cubicBezTo>
                <a:cubicBezTo>
                  <a:pt x="2674913" y="1255000"/>
                  <a:pt x="2671634" y="1270255"/>
                  <a:pt x="2667854" y="1285375"/>
                </a:cubicBezTo>
                <a:cubicBezTo>
                  <a:pt x="2671634" y="1368537"/>
                  <a:pt x="2672556" y="1451878"/>
                  <a:pt x="2679194" y="1534860"/>
                </a:cubicBezTo>
                <a:cubicBezTo>
                  <a:pt x="2680147" y="1546776"/>
                  <a:pt x="2685187" y="1558189"/>
                  <a:pt x="2690533" y="1568881"/>
                </a:cubicBezTo>
                <a:cubicBezTo>
                  <a:pt x="2696628" y="1581071"/>
                  <a:pt x="2707117" y="1590711"/>
                  <a:pt x="2713212" y="1602901"/>
                </a:cubicBezTo>
                <a:cubicBezTo>
                  <a:pt x="2718558" y="1613593"/>
                  <a:pt x="2719206" y="1626230"/>
                  <a:pt x="2724552" y="1636922"/>
                </a:cubicBezTo>
                <a:cubicBezTo>
                  <a:pt x="2738858" y="1665536"/>
                  <a:pt x="2748814" y="1672526"/>
                  <a:pt x="2769911" y="1693623"/>
                </a:cubicBezTo>
                <a:cubicBezTo>
                  <a:pt x="2794651" y="1767852"/>
                  <a:pt x="2760289" y="1694997"/>
                  <a:pt x="2815269" y="1738984"/>
                </a:cubicBezTo>
                <a:cubicBezTo>
                  <a:pt x="2888542" y="1797606"/>
                  <a:pt x="2786460" y="1755842"/>
                  <a:pt x="2871967" y="1784345"/>
                </a:cubicBezTo>
                <a:cubicBezTo>
                  <a:pt x="2887642" y="1807858"/>
                  <a:pt x="2903719" y="1836793"/>
                  <a:pt x="2928666" y="1852386"/>
                </a:cubicBezTo>
                <a:cubicBezTo>
                  <a:pt x="2952385" y="1867211"/>
                  <a:pt x="2991936" y="1875850"/>
                  <a:pt x="3019383" y="1886407"/>
                </a:cubicBezTo>
                <a:cubicBezTo>
                  <a:pt x="3057380" y="1901022"/>
                  <a:pt x="3096366" y="1913561"/>
                  <a:pt x="3132779" y="1931768"/>
                </a:cubicBezTo>
                <a:cubicBezTo>
                  <a:pt x="3283258" y="2007009"/>
                  <a:pt x="3095330" y="1915716"/>
                  <a:pt x="3212157" y="1965788"/>
                </a:cubicBezTo>
                <a:cubicBezTo>
                  <a:pt x="3311990" y="2008576"/>
                  <a:pt x="3198147" y="1968941"/>
                  <a:pt x="3314213" y="2011149"/>
                </a:cubicBezTo>
                <a:cubicBezTo>
                  <a:pt x="3336680" y="2019319"/>
                  <a:pt x="3359572" y="2026270"/>
                  <a:pt x="3382251" y="2033830"/>
                </a:cubicBezTo>
                <a:cubicBezTo>
                  <a:pt x="3393591" y="2037610"/>
                  <a:pt x="3405172" y="2040731"/>
                  <a:pt x="3416270" y="2045170"/>
                </a:cubicBezTo>
                <a:lnTo>
                  <a:pt x="3472968" y="2067850"/>
                </a:lnTo>
                <a:cubicBezTo>
                  <a:pt x="3575138" y="2061840"/>
                  <a:pt x="3636395" y="2083637"/>
                  <a:pt x="3711101" y="2033830"/>
                </a:cubicBezTo>
                <a:cubicBezTo>
                  <a:pt x="3719997" y="2027899"/>
                  <a:pt x="3726220" y="2018709"/>
                  <a:pt x="3733780" y="2011149"/>
                </a:cubicBezTo>
                <a:cubicBezTo>
                  <a:pt x="3745596" y="1975697"/>
                  <a:pt x="3757056" y="1931369"/>
                  <a:pt x="3790478" y="1909087"/>
                </a:cubicBezTo>
                <a:lnTo>
                  <a:pt x="3824497" y="1886407"/>
                </a:lnTo>
                <a:cubicBezTo>
                  <a:pt x="3835837" y="1871287"/>
                  <a:pt x="3845152" y="1854411"/>
                  <a:pt x="3858516" y="1841046"/>
                </a:cubicBezTo>
                <a:cubicBezTo>
                  <a:pt x="3868153" y="1831409"/>
                  <a:pt x="3882898" y="1828003"/>
                  <a:pt x="3892535" y="1818366"/>
                </a:cubicBezTo>
                <a:cubicBezTo>
                  <a:pt x="3968136" y="1742761"/>
                  <a:pt x="3858512" y="1822149"/>
                  <a:pt x="3949233" y="1761664"/>
                </a:cubicBezTo>
                <a:cubicBezTo>
                  <a:pt x="3964352" y="1738984"/>
                  <a:pt x="3987980" y="1720067"/>
                  <a:pt x="3994591" y="1693623"/>
                </a:cubicBezTo>
                <a:lnTo>
                  <a:pt x="4017271" y="1602901"/>
                </a:lnTo>
                <a:cubicBezTo>
                  <a:pt x="4021051" y="1587781"/>
                  <a:pt x="4024328" y="1572526"/>
                  <a:pt x="4028610" y="1557540"/>
                </a:cubicBezTo>
                <a:lnTo>
                  <a:pt x="4051290" y="1478159"/>
                </a:lnTo>
                <a:cubicBezTo>
                  <a:pt x="4055070" y="1444138"/>
                  <a:pt x="4057788" y="1409983"/>
                  <a:pt x="4062629" y="1376097"/>
                </a:cubicBezTo>
                <a:cubicBezTo>
                  <a:pt x="4065355" y="1357016"/>
                  <a:pt x="4071243" y="1338477"/>
                  <a:pt x="4073969" y="1319396"/>
                </a:cubicBezTo>
                <a:cubicBezTo>
                  <a:pt x="4078810" y="1285510"/>
                  <a:pt x="4074485" y="1249808"/>
                  <a:pt x="4085309" y="1217334"/>
                </a:cubicBezTo>
                <a:cubicBezTo>
                  <a:pt x="4092954" y="1194397"/>
                  <a:pt x="4136586" y="1174601"/>
                  <a:pt x="4153346" y="1160633"/>
                </a:cubicBezTo>
                <a:cubicBezTo>
                  <a:pt x="4216363" y="1108116"/>
                  <a:pt x="4162016" y="1147484"/>
                  <a:pt x="4210045" y="1092591"/>
                </a:cubicBezTo>
                <a:cubicBezTo>
                  <a:pt x="4233037" y="1066313"/>
                  <a:pt x="4266604" y="1030290"/>
                  <a:pt x="4300762" y="1013210"/>
                </a:cubicBezTo>
                <a:cubicBezTo>
                  <a:pt x="4311453" y="1007864"/>
                  <a:pt x="4323441" y="1005649"/>
                  <a:pt x="4334781" y="1001869"/>
                </a:cubicBezTo>
                <a:cubicBezTo>
                  <a:pt x="4418179" y="918468"/>
                  <a:pt x="4300105" y="1024878"/>
                  <a:pt x="4459517" y="945168"/>
                </a:cubicBezTo>
                <a:cubicBezTo>
                  <a:pt x="4474636" y="937608"/>
                  <a:pt x="4488621" y="927132"/>
                  <a:pt x="4504875" y="922488"/>
                </a:cubicBezTo>
                <a:cubicBezTo>
                  <a:pt x="4541939" y="911898"/>
                  <a:pt x="4580875" y="909157"/>
                  <a:pt x="4618272" y="899807"/>
                </a:cubicBezTo>
                <a:lnTo>
                  <a:pt x="4663630" y="888467"/>
                </a:lnTo>
                <a:cubicBezTo>
                  <a:pt x="4822385" y="892247"/>
                  <a:pt x="4981392" y="890102"/>
                  <a:pt x="5139895" y="899807"/>
                </a:cubicBezTo>
                <a:cubicBezTo>
                  <a:pt x="5167362" y="901489"/>
                  <a:pt x="5192576" y="915814"/>
                  <a:pt x="5219272" y="922488"/>
                </a:cubicBezTo>
                <a:cubicBezTo>
                  <a:pt x="5237970" y="927163"/>
                  <a:pt x="5257071" y="930048"/>
                  <a:pt x="5275971" y="933828"/>
                </a:cubicBezTo>
                <a:cubicBezTo>
                  <a:pt x="5294870" y="941388"/>
                  <a:pt x="5313358" y="950072"/>
                  <a:pt x="5332669" y="956509"/>
                </a:cubicBezTo>
                <a:cubicBezTo>
                  <a:pt x="5347454" y="961438"/>
                  <a:pt x="5363786" y="961519"/>
                  <a:pt x="5378027" y="967849"/>
                </a:cubicBezTo>
                <a:cubicBezTo>
                  <a:pt x="5413818" y="983757"/>
                  <a:pt x="5448918" y="1012514"/>
                  <a:pt x="5480084" y="1035890"/>
                </a:cubicBezTo>
                <a:cubicBezTo>
                  <a:pt x="5487644" y="1047230"/>
                  <a:pt x="5492506" y="1060936"/>
                  <a:pt x="5502763" y="1069911"/>
                </a:cubicBezTo>
                <a:cubicBezTo>
                  <a:pt x="5523276" y="1087861"/>
                  <a:pt x="5548995" y="1098917"/>
                  <a:pt x="5570801" y="1115272"/>
                </a:cubicBezTo>
                <a:cubicBezTo>
                  <a:pt x="5624713" y="1155707"/>
                  <a:pt x="5602796" y="1135927"/>
                  <a:pt x="5638839" y="1171973"/>
                </a:cubicBezTo>
                <a:cubicBezTo>
                  <a:pt x="5642619" y="1187093"/>
                  <a:pt x="5644040" y="1203008"/>
                  <a:pt x="5650179" y="1217334"/>
                </a:cubicBezTo>
                <a:cubicBezTo>
                  <a:pt x="5655547" y="1229861"/>
                  <a:pt x="5668073" y="1238593"/>
                  <a:pt x="5672858" y="1251354"/>
                </a:cubicBezTo>
                <a:cubicBezTo>
                  <a:pt x="5679625" y="1269401"/>
                  <a:pt x="5679863" y="1289274"/>
                  <a:pt x="5684197" y="1308055"/>
                </a:cubicBezTo>
                <a:cubicBezTo>
                  <a:pt x="5707150" y="1407523"/>
                  <a:pt x="5695013" y="1375047"/>
                  <a:pt x="5729556" y="1444138"/>
                </a:cubicBezTo>
                <a:cubicBezTo>
                  <a:pt x="5740926" y="1523727"/>
                  <a:pt x="5742461" y="1531159"/>
                  <a:pt x="5752235" y="1614242"/>
                </a:cubicBezTo>
                <a:cubicBezTo>
                  <a:pt x="5756234" y="1648238"/>
                  <a:pt x="5761046" y="1682168"/>
                  <a:pt x="5763575" y="1716304"/>
                </a:cubicBezTo>
                <a:cubicBezTo>
                  <a:pt x="5787268" y="2036165"/>
                  <a:pt x="5761695" y="1814657"/>
                  <a:pt x="5786254" y="2011149"/>
                </a:cubicBezTo>
                <a:cubicBezTo>
                  <a:pt x="5782178" y="2141608"/>
                  <a:pt x="5797396" y="2295452"/>
                  <a:pt x="5763575" y="2430738"/>
                </a:cubicBezTo>
                <a:cubicBezTo>
                  <a:pt x="5760676" y="2442335"/>
                  <a:pt x="5755134" y="2453161"/>
                  <a:pt x="5752235" y="2464758"/>
                </a:cubicBezTo>
                <a:cubicBezTo>
                  <a:pt x="5736042" y="2529532"/>
                  <a:pt x="5747024" y="2508590"/>
                  <a:pt x="5729556" y="2566820"/>
                </a:cubicBezTo>
                <a:cubicBezTo>
                  <a:pt x="5722687" y="2589719"/>
                  <a:pt x="5712675" y="2611668"/>
                  <a:pt x="5706877" y="2634862"/>
                </a:cubicBezTo>
                <a:lnTo>
                  <a:pt x="5684197" y="2725583"/>
                </a:lnTo>
                <a:cubicBezTo>
                  <a:pt x="5680417" y="2755824"/>
                  <a:pt x="5677168" y="2786135"/>
                  <a:pt x="5672858" y="2816305"/>
                </a:cubicBezTo>
                <a:cubicBezTo>
                  <a:pt x="5669606" y="2839067"/>
                  <a:pt x="5664057" y="2861494"/>
                  <a:pt x="5661518" y="2884347"/>
                </a:cubicBezTo>
                <a:cubicBezTo>
                  <a:pt x="5658060" y="2915474"/>
                  <a:pt x="5655091" y="3028372"/>
                  <a:pt x="5638839" y="3077130"/>
                </a:cubicBezTo>
                <a:cubicBezTo>
                  <a:pt x="5633493" y="3093167"/>
                  <a:pt x="5623720" y="3107371"/>
                  <a:pt x="5616160" y="3122491"/>
                </a:cubicBezTo>
                <a:cubicBezTo>
                  <a:pt x="5612380" y="3141391"/>
                  <a:pt x="5612412" y="3161476"/>
                  <a:pt x="5604820" y="3179192"/>
                </a:cubicBezTo>
                <a:cubicBezTo>
                  <a:pt x="5589844" y="3214138"/>
                  <a:pt x="5541160" y="3208703"/>
                  <a:pt x="5514103" y="3213213"/>
                </a:cubicBezTo>
                <a:cubicBezTo>
                  <a:pt x="5508351" y="3236221"/>
                  <a:pt x="5501182" y="3269826"/>
                  <a:pt x="5491424" y="3292595"/>
                </a:cubicBezTo>
                <a:cubicBezTo>
                  <a:pt x="5484765" y="3308133"/>
                  <a:pt x="5475403" y="3322417"/>
                  <a:pt x="5468744" y="3337955"/>
                </a:cubicBezTo>
                <a:cubicBezTo>
                  <a:pt x="5457096" y="3365136"/>
                  <a:pt x="5454282" y="3388577"/>
                  <a:pt x="5446065" y="3417337"/>
                </a:cubicBezTo>
                <a:cubicBezTo>
                  <a:pt x="5442781" y="3428831"/>
                  <a:pt x="5438505" y="3440018"/>
                  <a:pt x="5434725" y="3451358"/>
                </a:cubicBezTo>
                <a:cubicBezTo>
                  <a:pt x="5438505" y="3508059"/>
                  <a:pt x="5438715" y="3565111"/>
                  <a:pt x="5446065" y="3621461"/>
                </a:cubicBezTo>
                <a:cubicBezTo>
                  <a:pt x="5450096" y="3652370"/>
                  <a:pt x="5446703" y="3690142"/>
                  <a:pt x="5468744" y="3712183"/>
                </a:cubicBezTo>
                <a:cubicBezTo>
                  <a:pt x="5476304" y="3719743"/>
                  <a:pt x="5484745" y="3726514"/>
                  <a:pt x="5491424" y="3734863"/>
                </a:cubicBezTo>
                <a:cubicBezTo>
                  <a:pt x="5509666" y="3757666"/>
                  <a:pt x="5513667" y="3768012"/>
                  <a:pt x="5525443" y="3791564"/>
                </a:cubicBezTo>
                <a:lnTo>
                  <a:pt x="5525443" y="3791564"/>
                </a:lnTo>
              </a:path>
            </a:pathLst>
          </a:custGeom>
          <a:ln w="53975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2" descr="protonf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986819" y="5007225"/>
            <a:ext cx="1252181" cy="1490639"/>
          </a:xfrm>
          <a:prstGeom prst="rect">
            <a:avLst/>
          </a:prstGeom>
          <a:noFill/>
        </p:spPr>
      </p:pic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33" name="Picture 32" descr="`fermilab_logo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2037" y="1993900"/>
            <a:ext cx="1381849" cy="435718"/>
          </a:xfrm>
          <a:prstGeom prst="rect">
            <a:avLst/>
          </a:prstGeom>
        </p:spPr>
      </p:pic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588" y="1824907"/>
            <a:ext cx="89688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hysics: </a:t>
            </a:r>
            <a:endParaRPr lang="en-US" sz="4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GPD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and </a:t>
            </a:r>
            <a:r>
              <a:rPr lang="en-US" sz="4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EFF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68450" y="260350"/>
            <a:ext cx="4321175" cy="76517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6" charset="0"/>
                <a:ea typeface="+mj-ea"/>
                <a:cs typeface="+mj-cs"/>
              </a:rPr>
              <a:t>Hunting for L</a:t>
            </a:r>
            <a:r>
              <a:rPr lang="en-US" baseline="-250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6" charset="0"/>
                <a:ea typeface="+mj-ea"/>
                <a:cs typeface="+mj-cs"/>
              </a:rPr>
              <a:t>q</a:t>
            </a:r>
            <a:endParaRPr lang="en-GB" baseline="-2500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pitchFamily="-106" charset="0"/>
              <a:ea typeface="+mj-ea"/>
              <a:cs typeface="+mj-cs"/>
            </a:endParaRPr>
          </a:p>
        </p:txBody>
      </p:sp>
      <p:sp>
        <p:nvSpPr>
          <p:cNvPr id="41988" name="Line 3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48338" y="5564188"/>
            <a:ext cx="2613025" cy="538162"/>
            <a:chOff x="3310" y="3203"/>
            <a:chExt cx="1646" cy="339"/>
          </a:xfrm>
        </p:grpSpPr>
        <p:sp>
          <p:nvSpPr>
            <p:cNvPr id="1424391" name="Text Box 7"/>
            <p:cNvSpPr txBox="1">
              <a:spLocks noChangeArrowheads="1"/>
            </p:cNvSpPr>
            <p:nvPr/>
          </p:nvSpPr>
          <p:spPr bwMode="auto">
            <a:xfrm>
              <a:off x="3310" y="3311"/>
              <a:ext cx="9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1800">
                  <a:solidFill>
                    <a:srgbClr val="3399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  from DIS</a:t>
              </a:r>
            </a:p>
          </p:txBody>
        </p:sp>
        <p:sp>
          <p:nvSpPr>
            <p:cNvPr id="42032" name="AutoShape 8"/>
            <p:cNvSpPr>
              <a:spLocks noChangeArrowheads="1"/>
            </p:cNvSpPr>
            <p:nvPr/>
          </p:nvSpPr>
          <p:spPr bwMode="auto">
            <a:xfrm rot="9958833" flipH="1" flipV="1">
              <a:off x="4332" y="3203"/>
              <a:ext cx="624" cy="318"/>
            </a:xfrm>
            <a:prstGeom prst="curvedUpArrow">
              <a:avLst>
                <a:gd name="adj1" fmla="val 39245"/>
                <a:gd name="adj2" fmla="val 78491"/>
                <a:gd name="adj3" fmla="val 33333"/>
              </a:avLst>
            </a:prstGeom>
            <a:solidFill>
              <a:schemeClr val="hlink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24393" name="Rectangle 9"/>
          <p:cNvSpPr>
            <a:spLocks noChangeArrowheads="1"/>
          </p:cNvSpPr>
          <p:nvPr/>
        </p:nvSpPr>
        <p:spPr bwMode="auto">
          <a:xfrm>
            <a:off x="7048500" y="497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fr-FR"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= </a:t>
            </a:r>
            <a:r>
              <a:rPr lang="fr-FR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1/2 </a:t>
            </a:r>
            <a:r>
              <a:rPr lang="fr-FR" sz="2400">
                <a:solidFill>
                  <a:srgbClr val="3399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06" charset="2"/>
              </a:rPr>
              <a:t>DS</a:t>
            </a:r>
            <a:r>
              <a:rPr lang="fr-FR" sz="240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06" charset="2"/>
              </a:rPr>
              <a:t> </a:t>
            </a:r>
            <a:r>
              <a:rPr lang="fr-FR" sz="24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06" charset="2"/>
              </a:rPr>
              <a:t>+ </a:t>
            </a:r>
            <a:r>
              <a:rPr lang="fr-FR" sz="240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L</a:t>
            </a:r>
            <a:r>
              <a:rPr lang="fr-FR" sz="2400" baseline="-2500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z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4938" y="2133600"/>
            <a:ext cx="3429000" cy="3709988"/>
            <a:chOff x="113" y="391"/>
            <a:chExt cx="2160" cy="2337"/>
          </a:xfrm>
        </p:grpSpPr>
        <p:pic>
          <p:nvPicPr>
            <p:cNvPr id="42024" name="Picture 11" descr="Schéma2diapot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" y="391"/>
              <a:ext cx="2160" cy="2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95" y="709"/>
              <a:ext cx="453" cy="502"/>
              <a:chOff x="295" y="709"/>
              <a:chExt cx="453" cy="502"/>
            </a:xfrm>
          </p:grpSpPr>
          <p:sp>
            <p:nvSpPr>
              <p:cNvPr id="1424397" name="Arc 13"/>
              <p:cNvSpPr>
                <a:spLocks/>
              </p:cNvSpPr>
              <p:nvPr/>
            </p:nvSpPr>
            <p:spPr bwMode="auto">
              <a:xfrm rot="-14845687" flipH="1" flipV="1">
                <a:off x="445" y="908"/>
                <a:ext cx="366" cy="240"/>
              </a:xfrm>
              <a:custGeom>
                <a:avLst/>
                <a:gdLst>
                  <a:gd name="G0" fmla="+- 4417 0 0"/>
                  <a:gd name="G1" fmla="+- 21600 0 0"/>
                  <a:gd name="G2" fmla="+- 21600 0 0"/>
                  <a:gd name="T0" fmla="*/ 0 w 26017"/>
                  <a:gd name="T1" fmla="*/ 456 h 22612"/>
                  <a:gd name="T2" fmla="*/ 25993 w 26017"/>
                  <a:gd name="T3" fmla="*/ 22612 h 22612"/>
                  <a:gd name="T4" fmla="*/ 4417 w 26017"/>
                  <a:gd name="T5" fmla="*/ 21600 h 22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017" h="22612" fill="none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-1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</a:path>
                  <a:path w="26017" h="22612" stroke="0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-1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  <a:lnTo>
                      <a:pt x="4417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GB" sz="2400" b="0">
                  <a:solidFill>
                    <a:srgbClr val="01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itchFamily="-106" charset="0"/>
                </a:endParaRPr>
              </a:p>
            </p:txBody>
          </p:sp>
          <p:sp>
            <p:nvSpPr>
              <p:cNvPr id="42030" name="Text Box 14"/>
              <p:cNvSpPr txBox="1">
                <a:spLocks noChangeArrowheads="1"/>
              </p:cNvSpPr>
              <p:nvPr/>
            </p:nvSpPr>
            <p:spPr bwMode="auto">
              <a:xfrm>
                <a:off x="295" y="709"/>
                <a:ext cx="384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defTabSz="762000" eaLnBrk="0" hangingPunct="0"/>
                <a:r>
                  <a:rPr lang="fr-FR" sz="2000" b="0">
                    <a:solidFill>
                      <a:srgbClr val="FF3300"/>
                    </a:solidFill>
                    <a:latin typeface="Tahoma" pitchFamily="-106" charset="0"/>
                  </a:rPr>
                  <a:t>Q</a:t>
                </a:r>
                <a:r>
                  <a:rPr lang="fr-FR" sz="2000" baseline="30000">
                    <a:solidFill>
                      <a:srgbClr val="FF3300"/>
                    </a:solidFill>
                    <a:latin typeface="Tahoma" pitchFamily="-106" charset="0"/>
                  </a:rPr>
                  <a:t>2</a:t>
                </a:r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020" y="2062"/>
              <a:ext cx="558" cy="666"/>
              <a:chOff x="1020" y="2062"/>
              <a:chExt cx="558" cy="666"/>
            </a:xfrm>
          </p:grpSpPr>
          <p:sp>
            <p:nvSpPr>
              <p:cNvPr id="1424400" name="Arc 16"/>
              <p:cNvSpPr>
                <a:spLocks/>
              </p:cNvSpPr>
              <p:nvPr/>
            </p:nvSpPr>
            <p:spPr bwMode="auto">
              <a:xfrm rot="19052950" flipH="1" flipV="1">
                <a:off x="1020" y="2062"/>
                <a:ext cx="558" cy="506"/>
              </a:xfrm>
              <a:custGeom>
                <a:avLst/>
                <a:gdLst>
                  <a:gd name="G0" fmla="+- 4417 0 0"/>
                  <a:gd name="G1" fmla="+- 21600 0 0"/>
                  <a:gd name="G2" fmla="+- 21600 0 0"/>
                  <a:gd name="T0" fmla="*/ 0 w 26017"/>
                  <a:gd name="T1" fmla="*/ 456 h 22612"/>
                  <a:gd name="T2" fmla="*/ 25993 w 26017"/>
                  <a:gd name="T3" fmla="*/ 22612 h 22612"/>
                  <a:gd name="T4" fmla="*/ 4417 w 26017"/>
                  <a:gd name="T5" fmla="*/ 21600 h 22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017" h="22612" fill="none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-1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</a:path>
                  <a:path w="26017" h="22612" stroke="0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-1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  <a:lnTo>
                      <a:pt x="4417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3300"/>
                </a:solidFill>
                <a:round/>
                <a:headEnd type="triangle" w="med" len="med"/>
                <a:tailEnd/>
              </a:ln>
              <a:effectLst/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GB" sz="2400" b="0">
                  <a:solidFill>
                    <a:srgbClr val="01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itchFamily="-106" charset="0"/>
                </a:endParaRPr>
              </a:p>
            </p:txBody>
          </p:sp>
          <p:sp>
            <p:nvSpPr>
              <p:cNvPr id="42028" name="Text Box 17"/>
              <p:cNvSpPr txBox="1">
                <a:spLocks noChangeArrowheads="1"/>
              </p:cNvSpPr>
              <p:nvPr/>
            </p:nvSpPr>
            <p:spPr bwMode="auto">
              <a:xfrm>
                <a:off x="1213" y="2478"/>
                <a:ext cx="170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762000" eaLnBrk="0" hangingPunct="0"/>
                <a:r>
                  <a:rPr lang="fr-FR" sz="2000" b="0">
                    <a:solidFill>
                      <a:srgbClr val="FF3300"/>
                    </a:solidFill>
                    <a:latin typeface="Tahoma" pitchFamily="-106" charset="0"/>
                  </a:rPr>
                  <a:t>t</a:t>
                </a:r>
              </a:p>
            </p:txBody>
          </p:sp>
        </p:grpSp>
      </p:grpSp>
      <p:sp>
        <p:nvSpPr>
          <p:cNvPr id="41994" name="Text Box 18"/>
          <p:cNvSpPr txBox="1">
            <a:spLocks noChangeArrowheads="1"/>
          </p:cNvSpPr>
          <p:nvPr/>
        </p:nvSpPr>
        <p:spPr bwMode="auto">
          <a:xfrm>
            <a:off x="179388" y="1819275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ahoma" pitchFamily="-106" charset="0"/>
              </a:rPr>
              <a:t>G</a:t>
            </a:r>
            <a:r>
              <a:rPr lang="en-US" sz="2400" b="0">
                <a:solidFill>
                  <a:schemeClr val="accent2"/>
                </a:solidFill>
                <a:latin typeface="Tahoma" pitchFamily="-106" charset="0"/>
              </a:rPr>
              <a:t>eneralised </a:t>
            </a:r>
            <a:r>
              <a:rPr lang="en-US" sz="2400">
                <a:solidFill>
                  <a:schemeClr val="accent2"/>
                </a:solidFill>
                <a:latin typeface="Tahoma" pitchFamily="-106" charset="0"/>
              </a:rPr>
              <a:t>P</a:t>
            </a:r>
            <a:r>
              <a:rPr lang="en-US" sz="2400" b="0">
                <a:solidFill>
                  <a:schemeClr val="accent2"/>
                </a:solidFill>
                <a:latin typeface="Tahoma" pitchFamily="-106" charset="0"/>
              </a:rPr>
              <a:t>arton </a:t>
            </a:r>
            <a:r>
              <a:rPr lang="en-US" sz="2400">
                <a:solidFill>
                  <a:schemeClr val="accent2"/>
                </a:solidFill>
                <a:latin typeface="Tahoma" pitchFamily="-106" charset="0"/>
              </a:rPr>
              <a:t>D</a:t>
            </a:r>
            <a:r>
              <a:rPr lang="en-US" sz="2400" b="0">
                <a:solidFill>
                  <a:schemeClr val="accent2"/>
                </a:solidFill>
                <a:latin typeface="Tahoma" pitchFamily="-106" charset="0"/>
              </a:rPr>
              <a:t>istributions</a:t>
            </a:r>
          </a:p>
        </p:txBody>
      </p:sp>
      <p:sp>
        <p:nvSpPr>
          <p:cNvPr id="41995" name="Text Box 25"/>
          <p:cNvSpPr txBox="1">
            <a:spLocks noChangeArrowheads="1"/>
          </p:cNvSpPr>
          <p:nvPr/>
        </p:nvSpPr>
        <p:spPr bwMode="auto">
          <a:xfrm>
            <a:off x="238125" y="1311275"/>
            <a:ext cx="37480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b="0">
                <a:solidFill>
                  <a:schemeClr val="accent2"/>
                </a:solidFill>
                <a:latin typeface="Tahoma" pitchFamily="-106" charset="0"/>
                <a:sym typeface="Wingdings" pitchFamily="-106" charset="2"/>
              </a:rPr>
              <a:t> Hard exclusive processes:</a:t>
            </a:r>
            <a:endParaRPr lang="en-US" sz="2400" b="0">
              <a:solidFill>
                <a:schemeClr val="accent2"/>
              </a:solidFill>
              <a:latin typeface="Tahoma" pitchFamily="-106" charset="0"/>
            </a:endParaRPr>
          </a:p>
        </p:txBody>
      </p:sp>
      <p:sp>
        <p:nvSpPr>
          <p:cNvPr id="41996" name="Text Box 26"/>
          <p:cNvSpPr txBox="1">
            <a:spLocks noChangeArrowheads="1"/>
          </p:cNvSpPr>
          <p:nvPr/>
        </p:nvSpPr>
        <p:spPr bwMode="auto">
          <a:xfrm>
            <a:off x="468313" y="5949950"/>
            <a:ext cx="12541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800" b="0">
                <a:latin typeface="Tahoma" pitchFamily="-106" charset="0"/>
              </a:rPr>
              <a:t>Q</a:t>
            </a:r>
            <a:r>
              <a:rPr lang="en-GB" sz="1800" b="0" baseline="30000">
                <a:latin typeface="Tahoma" pitchFamily="-106" charset="0"/>
              </a:rPr>
              <a:t>2</a:t>
            </a:r>
            <a:r>
              <a:rPr lang="en-GB" sz="1800">
                <a:latin typeface="Times New Roman" pitchFamily="-106" charset="0"/>
              </a:rPr>
              <a:t>&gt;&gt;, </a:t>
            </a:r>
            <a:r>
              <a:rPr lang="en-GB" sz="1800" b="0">
                <a:latin typeface="Tahoma" pitchFamily="-106" charset="0"/>
              </a:rPr>
              <a:t>t</a:t>
            </a:r>
            <a:r>
              <a:rPr lang="en-GB" sz="1800">
                <a:latin typeface="Times New Roman" pitchFamily="-106" charset="0"/>
              </a:rPr>
              <a:t>&lt;&lt;</a:t>
            </a:r>
          </a:p>
        </p:txBody>
      </p:sp>
      <p:sp>
        <p:nvSpPr>
          <p:cNvPr id="41997" name="Rectangle 27"/>
          <p:cNvSpPr>
            <a:spLocks noChangeArrowheads="1"/>
          </p:cNvSpPr>
          <p:nvPr/>
        </p:nvSpPr>
        <p:spPr bwMode="auto">
          <a:xfrm>
            <a:off x="7740650" y="2603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8" name="Rectangle 28"/>
          <p:cNvSpPr>
            <a:spLocks noChangeArrowheads="1"/>
          </p:cNvSpPr>
          <p:nvPr/>
        </p:nvSpPr>
        <p:spPr bwMode="auto">
          <a:xfrm>
            <a:off x="2555875" y="3284538"/>
            <a:ext cx="16557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>
                <a:solidFill>
                  <a:schemeClr val="tx1"/>
                </a:solidFill>
                <a:latin typeface="Symbol" pitchFamily="-106" charset="2"/>
              </a:rPr>
              <a:t>     p</a:t>
            </a:r>
            <a:r>
              <a:rPr lang="fr-FR" sz="2000" baseline="30000">
                <a:solidFill>
                  <a:schemeClr val="tx1"/>
                </a:solidFill>
                <a:latin typeface="Symbol" pitchFamily="-106" charset="2"/>
              </a:rPr>
              <a:t>0</a:t>
            </a:r>
            <a:r>
              <a:rPr lang="fr-FR" sz="2000">
                <a:solidFill>
                  <a:schemeClr val="tx1"/>
                </a:solidFill>
                <a:latin typeface="Symbol" pitchFamily="-106" charset="2"/>
              </a:rPr>
              <a:t>, r</a:t>
            </a:r>
            <a:r>
              <a:rPr lang="fr-FR" sz="2000" baseline="30000">
                <a:solidFill>
                  <a:schemeClr val="tx1"/>
                </a:solidFill>
                <a:latin typeface="Symbol" pitchFamily="-106" charset="2"/>
              </a:rPr>
              <a:t>0</a:t>
            </a:r>
            <a:r>
              <a:rPr lang="fr-FR" sz="2000" baseline="-25000">
                <a:solidFill>
                  <a:schemeClr val="tx1"/>
                </a:solidFill>
                <a:latin typeface="Times New Roman" pitchFamily="-106" charset="0"/>
              </a:rPr>
              <a:t>L</a:t>
            </a:r>
            <a:r>
              <a:rPr lang="fr-FR" sz="2000">
                <a:solidFill>
                  <a:schemeClr val="tx1"/>
                </a:solidFill>
                <a:latin typeface="Times New Roman" pitchFamily="-106" charset="0"/>
              </a:rPr>
              <a:t>, </a:t>
            </a:r>
            <a:r>
              <a:rPr lang="fr-FR" sz="2000">
                <a:solidFill>
                  <a:schemeClr val="tx1"/>
                </a:solidFill>
                <a:latin typeface="Symbol" pitchFamily="-106" charset="2"/>
              </a:rPr>
              <a:t>g</a:t>
            </a:r>
          </a:p>
        </p:txBody>
      </p:sp>
      <p:pic>
        <p:nvPicPr>
          <p:cNvPr id="41999" name="Picture 32" descr="delta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3888" y="188913"/>
            <a:ext cx="1954212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567113" y="4818063"/>
            <a:ext cx="4208462" cy="866775"/>
            <a:chOff x="2663" y="2931"/>
            <a:chExt cx="2651" cy="546"/>
          </a:xfrm>
        </p:grpSpPr>
        <p:sp>
          <p:nvSpPr>
            <p:cNvPr id="1424418" name="Rectangle 34"/>
            <p:cNvSpPr>
              <a:spLocks noChangeArrowheads="1"/>
            </p:cNvSpPr>
            <p:nvPr/>
          </p:nvSpPr>
          <p:spPr bwMode="auto">
            <a:xfrm>
              <a:off x="2663" y="2959"/>
              <a:ext cx="55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fr-FR" sz="2000">
                  <a:solidFill>
                    <a:schemeClr val="tx1"/>
                  </a:solidFill>
                  <a:latin typeface="Times New Roman" pitchFamily="-106" charset="0"/>
                </a:rPr>
                <a:t> </a:t>
              </a:r>
              <a:r>
                <a:rPr lang="fr-FR" sz="2400">
                  <a:solidFill>
                    <a:schemeClr val="tx1"/>
                  </a:solidFill>
                  <a:latin typeface="Times New Roman" pitchFamily="-106" charset="0"/>
                </a:rPr>
                <a:t>lim</a:t>
              </a:r>
            </a:p>
            <a:p>
              <a:pPr eaLnBrk="0" hangingPunct="0">
                <a:defRPr/>
              </a:pPr>
              <a:r>
                <a:rPr lang="fr-FR" sz="2400">
                  <a:solidFill>
                    <a:schemeClr val="tx1"/>
                  </a:solidFill>
                  <a:latin typeface="Times New Roman" pitchFamily="-106" charset="0"/>
                </a:rPr>
                <a:t> t   0</a:t>
              </a:r>
              <a:endParaRPr lang="fr-FR" sz="2400" baseline="-250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06" charset="0"/>
              </a:endParaRPr>
            </a:p>
          </p:txBody>
        </p:sp>
        <p:sp>
          <p:nvSpPr>
            <p:cNvPr id="1424419" name="Rectangle 35"/>
            <p:cNvSpPr>
              <a:spLocks noChangeArrowheads="1"/>
            </p:cNvSpPr>
            <p:nvPr/>
          </p:nvSpPr>
          <p:spPr bwMode="auto">
            <a:xfrm>
              <a:off x="3255" y="3039"/>
              <a:ext cx="20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fr-FR" sz="2000">
                  <a:solidFill>
                    <a:schemeClr val="tx1"/>
                  </a:solidFill>
                  <a:latin typeface="Times New Roman" pitchFamily="-106" charset="0"/>
                </a:rPr>
                <a:t> </a:t>
              </a:r>
              <a:r>
                <a:rPr lang="fr-FR" sz="2400">
                  <a:solidFill>
                    <a:schemeClr val="tx1"/>
                  </a:solidFill>
                  <a:latin typeface="Times New Roman" pitchFamily="-106" charset="0"/>
                </a:rPr>
                <a:t>( H</a:t>
              </a:r>
              <a:r>
                <a:rPr lang="fr-FR" sz="2400" baseline="-25000">
                  <a:solidFill>
                    <a:schemeClr val="tx1"/>
                  </a:solidFill>
                  <a:latin typeface="Times New Roman" pitchFamily="-106" charset="0"/>
                </a:rPr>
                <a:t>q</a:t>
              </a:r>
              <a:r>
                <a:rPr lang="fr-FR" sz="2400">
                  <a:solidFill>
                    <a:schemeClr val="tx1"/>
                  </a:solidFill>
                  <a:latin typeface="Times New Roman" pitchFamily="-106" charset="0"/>
                </a:rPr>
                <a:t> + E</a:t>
              </a:r>
              <a:r>
                <a:rPr lang="fr-FR" sz="2400" baseline="-25000">
                  <a:solidFill>
                    <a:schemeClr val="tx1"/>
                  </a:solidFill>
                  <a:latin typeface="Times New Roman" pitchFamily="-106" charset="0"/>
                </a:rPr>
                <a:t>q</a:t>
              </a:r>
              <a:r>
                <a:rPr lang="fr-FR" sz="2400">
                  <a:solidFill>
                    <a:schemeClr val="tx1"/>
                  </a:solidFill>
                  <a:latin typeface="Times New Roman" pitchFamily="-106" charset="0"/>
                </a:rPr>
                <a:t>) x dx</a:t>
              </a:r>
              <a:r>
                <a:rPr lang="fr-FR" sz="2400" i="1">
                  <a:solidFill>
                    <a:schemeClr val="tx1"/>
                  </a:solidFill>
                  <a:latin typeface="Times New Roman" pitchFamily="-106" charset="0"/>
                </a:rPr>
                <a:t> =</a:t>
              </a:r>
              <a:r>
                <a:rPr lang="fr-FR" sz="2400" i="1">
                  <a:solidFill>
                    <a:schemeClr val="tx2"/>
                  </a:solidFill>
                  <a:latin typeface="Times New Roman" pitchFamily="-106" charset="0"/>
                </a:rPr>
                <a:t> </a:t>
              </a:r>
              <a:r>
                <a:rPr lang="fr-FR" sz="240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itchFamily="-106" charset="0"/>
                </a:rPr>
                <a:t>J</a:t>
              </a:r>
              <a:r>
                <a:rPr lang="fr-FR" sz="2400" baseline="-2500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itchFamily="-106" charset="0"/>
                </a:rPr>
                <a:t>q</a:t>
              </a:r>
            </a:p>
          </p:txBody>
        </p:sp>
        <p:graphicFrame>
          <p:nvGraphicFramePr>
            <p:cNvPr id="41986" name="Object 2"/>
            <p:cNvGraphicFramePr>
              <a:graphicFrameLocks/>
            </p:cNvGraphicFramePr>
            <p:nvPr/>
          </p:nvGraphicFramePr>
          <p:xfrm>
            <a:off x="3096" y="2931"/>
            <a:ext cx="547" cy="545"/>
          </p:xfrm>
          <a:graphic>
            <a:graphicData uri="http://schemas.openxmlformats.org/presentationml/2006/ole">
              <p:oleObj spid="_x0000_s968706" name="Equation" r:id="rId6" imgW="203040" imgH="279360" progId="Equation.3">
                <p:embed/>
              </p:oleObj>
            </a:graphicData>
          </a:graphic>
        </p:graphicFrame>
        <p:sp>
          <p:nvSpPr>
            <p:cNvPr id="42023" name="Line 37"/>
            <p:cNvSpPr>
              <a:spLocks noChangeShapeType="1"/>
            </p:cNvSpPr>
            <p:nvPr/>
          </p:nvSpPr>
          <p:spPr bwMode="auto">
            <a:xfrm>
              <a:off x="2848" y="3328"/>
              <a:ext cx="120" cy="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2754313" y="2781300"/>
            <a:ext cx="6065837" cy="1584325"/>
            <a:chOff x="1735" y="1752"/>
            <a:chExt cx="3821" cy="998"/>
          </a:xfrm>
        </p:grpSpPr>
        <p:sp>
          <p:nvSpPr>
            <p:cNvPr id="42013" name="Text Box 30"/>
            <p:cNvSpPr txBox="1">
              <a:spLocks noChangeArrowheads="1"/>
            </p:cNvSpPr>
            <p:nvPr/>
          </p:nvSpPr>
          <p:spPr bwMode="auto">
            <a:xfrm>
              <a:off x="1735" y="1752"/>
              <a:ext cx="382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06" charset="2"/>
                <a:buNone/>
              </a:pPr>
              <a:r>
                <a:rPr lang="en-US" sz="2000" b="0">
                  <a:solidFill>
                    <a:schemeClr val="tx1"/>
                  </a:solidFill>
                  <a:latin typeface="Times New Roman" pitchFamily="-106" charset="0"/>
                </a:rPr>
                <a:t> </a:t>
              </a:r>
              <a:r>
                <a:rPr lang="en-US" sz="2000" b="0">
                  <a:solidFill>
                    <a:schemeClr val="accent2"/>
                  </a:solidFill>
                  <a:latin typeface="Times New Roman" pitchFamily="-106" charset="0"/>
                </a:rPr>
                <a:t>Quantum number</a:t>
              </a:r>
              <a:r>
                <a:rPr lang="en-US" sz="2000" b="0">
                  <a:solidFill>
                    <a:schemeClr val="tx1"/>
                  </a:solidFill>
                  <a:latin typeface="Times New Roman" pitchFamily="-106" charset="0"/>
                </a:rPr>
                <a:t> of final state selects different GPDs:</a:t>
              </a:r>
            </a:p>
          </p:txBody>
        </p:sp>
        <p:sp>
          <p:nvSpPr>
            <p:cNvPr id="42014" name="Rectangle 31"/>
            <p:cNvSpPr>
              <a:spLocks noChangeArrowheads="1"/>
            </p:cNvSpPr>
            <p:nvPr/>
          </p:nvSpPr>
          <p:spPr bwMode="auto">
            <a:xfrm>
              <a:off x="1837" y="2024"/>
              <a:ext cx="3356" cy="726"/>
            </a:xfrm>
            <a:prstGeom prst="rect">
              <a:avLst/>
            </a:prstGeom>
            <a:solidFill>
              <a:srgbClr val="33CCCC">
                <a:alpha val="1607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699" y="2016"/>
              <a:ext cx="2308" cy="710"/>
              <a:chOff x="2704" y="2130"/>
              <a:chExt cx="2308" cy="710"/>
            </a:xfrm>
          </p:grpSpPr>
          <p:sp>
            <p:nvSpPr>
              <p:cNvPr id="1424404" name="Text Box 20"/>
              <p:cNvSpPr txBox="1">
                <a:spLocks noChangeArrowheads="1"/>
              </p:cNvSpPr>
              <p:nvPr/>
            </p:nvSpPr>
            <p:spPr bwMode="auto">
              <a:xfrm>
                <a:off x="2704" y="2130"/>
                <a:ext cx="2308" cy="7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2000" b="0">
                    <a:solidFill>
                      <a:schemeClr val="accent2"/>
                    </a:solidFill>
                    <a:latin typeface="Times New Roman" pitchFamily="-106" charset="0"/>
                  </a:rPr>
                  <a:t>Vector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 mesons (</a:t>
                </a:r>
                <a:r>
                  <a:rPr lang="en-US" sz="2000" b="0">
                    <a:solidFill>
                      <a:schemeClr val="tx1"/>
                    </a:solidFill>
                    <a:latin typeface="Symbol" pitchFamily="-106" charset="2"/>
                  </a:rPr>
                  <a:t>r, w, f): 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 </a:t>
                </a:r>
                <a:r>
                  <a:rPr lang="en-US" sz="2000" b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H  E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US" sz="2000" b="0">
                    <a:solidFill>
                      <a:schemeClr val="accent2"/>
                    </a:solidFill>
                    <a:latin typeface="Times New Roman" pitchFamily="-106" charset="0"/>
                  </a:rPr>
                  <a:t>Pseudoscalar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 mesons (</a:t>
                </a:r>
                <a:r>
                  <a:rPr lang="en-US" sz="2000" b="0">
                    <a:solidFill>
                      <a:schemeClr val="tx1"/>
                    </a:solidFill>
                    <a:latin typeface="Symbol" pitchFamily="-106" charset="2"/>
                  </a:rPr>
                  <a:t>p, h)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: </a:t>
                </a:r>
                <a:r>
                  <a:rPr lang="en-US" sz="2000" b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H  E </a:t>
                </a:r>
                <a:endParaRPr lang="en-US" sz="2000" b="0">
                  <a:solidFill>
                    <a:srgbClr val="0000FF"/>
                  </a:solidFill>
                  <a:latin typeface="Symbol" pitchFamily="-106" charset="2"/>
                </a:endParaRP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DVCS (</a:t>
                </a:r>
                <a:r>
                  <a:rPr lang="en-US" sz="2000" b="0">
                    <a:solidFill>
                      <a:schemeClr val="tx1"/>
                    </a:solidFill>
                    <a:latin typeface="Symbol" pitchFamily="-106" charset="2"/>
                  </a:rPr>
                  <a:t>g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) depends on </a:t>
                </a:r>
                <a:r>
                  <a:rPr lang="en-US" sz="2000" b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H,  E, H,  E</a:t>
                </a:r>
                <a:endParaRPr lang="en-US" sz="2000" b="0">
                  <a:solidFill>
                    <a:srgbClr val="0000FF"/>
                  </a:solidFill>
                  <a:latin typeface="Times New Roman" pitchFamily="-106" charset="0"/>
                </a:endParaRPr>
              </a:p>
            </p:txBody>
          </p:sp>
          <p:sp>
            <p:nvSpPr>
              <p:cNvPr id="1424405" name="Text Box 21"/>
              <p:cNvSpPr txBox="1">
                <a:spLocks noChangeArrowheads="1"/>
              </p:cNvSpPr>
              <p:nvPr/>
            </p:nvSpPr>
            <p:spPr bwMode="auto">
              <a:xfrm>
                <a:off x="4576" y="2494"/>
                <a:ext cx="1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~</a:t>
                </a:r>
              </a:p>
            </p:txBody>
          </p:sp>
          <p:sp>
            <p:nvSpPr>
              <p:cNvPr id="1424406" name="Text Box 22"/>
              <p:cNvSpPr txBox="1">
                <a:spLocks noChangeArrowheads="1"/>
              </p:cNvSpPr>
              <p:nvPr/>
            </p:nvSpPr>
            <p:spPr bwMode="auto">
              <a:xfrm>
                <a:off x="4809" y="2504"/>
                <a:ext cx="1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~</a:t>
                </a:r>
              </a:p>
            </p:txBody>
          </p:sp>
          <p:sp>
            <p:nvSpPr>
              <p:cNvPr id="1424407" name="Text Box 23"/>
              <p:cNvSpPr txBox="1">
                <a:spLocks noChangeArrowheads="1"/>
              </p:cNvSpPr>
              <p:nvPr/>
            </p:nvSpPr>
            <p:spPr bwMode="auto">
              <a:xfrm>
                <a:off x="4528" y="2254"/>
                <a:ext cx="1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~</a:t>
                </a:r>
              </a:p>
            </p:txBody>
          </p:sp>
          <p:sp>
            <p:nvSpPr>
              <p:cNvPr id="1424408" name="Text Box 24"/>
              <p:cNvSpPr txBox="1">
                <a:spLocks noChangeArrowheads="1"/>
              </p:cNvSpPr>
              <p:nvPr/>
            </p:nvSpPr>
            <p:spPr bwMode="auto">
              <a:xfrm>
                <a:off x="4761" y="2264"/>
                <a:ext cx="1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~</a:t>
                </a:r>
              </a:p>
            </p:txBody>
          </p:sp>
        </p:grpSp>
      </p:grp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0" y="2411413"/>
            <a:ext cx="9144000" cy="4065587"/>
            <a:chOff x="0" y="1528"/>
            <a:chExt cx="5760" cy="2561"/>
          </a:xfrm>
        </p:grpSpPr>
        <p:sp>
          <p:nvSpPr>
            <p:cNvPr id="42006" name="Rectangle 46"/>
            <p:cNvSpPr>
              <a:spLocks noChangeArrowheads="1"/>
            </p:cNvSpPr>
            <p:nvPr/>
          </p:nvSpPr>
          <p:spPr bwMode="auto">
            <a:xfrm>
              <a:off x="0" y="1528"/>
              <a:ext cx="5760" cy="256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2007" name="Picture 42" descr="GPDs_blob_formfactor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6" y="1663"/>
              <a:ext cx="1623" cy="2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08" name="Picture 44" descr="GPDs_blob_gpd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12" y="1672"/>
              <a:ext cx="2212" cy="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09" name="Picture 45" descr="PGDs_blob_forwar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86" y="1532"/>
              <a:ext cx="1771" cy="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10" name="Text Box 48"/>
            <p:cNvSpPr txBox="1">
              <a:spLocks noChangeArrowheads="1"/>
            </p:cNvSpPr>
            <p:nvPr/>
          </p:nvSpPr>
          <p:spPr bwMode="auto">
            <a:xfrm>
              <a:off x="590" y="3826"/>
              <a:ext cx="1046" cy="23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Form Factors</a:t>
              </a:r>
              <a:endParaRPr lang="it-IT" sz="1800">
                <a:solidFill>
                  <a:schemeClr val="tx1"/>
                </a:solidFill>
              </a:endParaRPr>
            </a:p>
          </p:txBody>
        </p:sp>
        <p:sp>
          <p:nvSpPr>
            <p:cNvPr id="42011" name="Text Box 49"/>
            <p:cNvSpPr txBox="1">
              <a:spLocks noChangeArrowheads="1"/>
            </p:cNvSpPr>
            <p:nvPr/>
          </p:nvSpPr>
          <p:spPr bwMode="auto">
            <a:xfrm>
              <a:off x="4022" y="3858"/>
              <a:ext cx="1503" cy="23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Parton Distributions</a:t>
              </a:r>
              <a:endParaRPr lang="it-IT" sz="1800">
                <a:solidFill>
                  <a:schemeClr val="tx1"/>
                </a:solidFill>
              </a:endParaRPr>
            </a:p>
          </p:txBody>
        </p:sp>
        <p:sp>
          <p:nvSpPr>
            <p:cNvPr id="42012" name="Text Box 50"/>
            <p:cNvSpPr txBox="1">
              <a:spLocks noChangeArrowheads="1"/>
            </p:cNvSpPr>
            <p:nvPr/>
          </p:nvSpPr>
          <p:spPr bwMode="auto">
            <a:xfrm>
              <a:off x="2750" y="3858"/>
              <a:ext cx="465" cy="231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</a:rPr>
                <a:t>GPDs</a:t>
              </a:r>
              <a:endParaRPr lang="it-IT" sz="1800">
                <a:solidFill>
                  <a:schemeClr val="tx1"/>
                </a:solidFill>
              </a:endParaRPr>
            </a:p>
          </p:txBody>
        </p:sp>
      </p:grpSp>
      <p:sp>
        <p:nvSpPr>
          <p:cNvPr id="4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2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439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68450" y="260350"/>
            <a:ext cx="4321175" cy="76517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6" charset="0"/>
                <a:ea typeface="+mj-ea"/>
                <a:cs typeface="+mj-cs"/>
              </a:rPr>
              <a:t>Hunting for L</a:t>
            </a:r>
            <a:r>
              <a:rPr lang="en-US" baseline="-250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6" charset="0"/>
                <a:ea typeface="+mj-ea"/>
                <a:cs typeface="+mj-cs"/>
              </a:rPr>
              <a:t>q</a:t>
            </a:r>
            <a:endParaRPr lang="en-GB" baseline="-2500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pitchFamily="-106" charset="0"/>
              <a:ea typeface="+mj-ea"/>
              <a:cs typeface="+mj-cs"/>
            </a:endParaRPr>
          </a:p>
        </p:txBody>
      </p:sp>
      <p:sp>
        <p:nvSpPr>
          <p:cNvPr id="41988" name="Line 3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48338" y="5564188"/>
            <a:ext cx="2613025" cy="538162"/>
            <a:chOff x="3310" y="3203"/>
            <a:chExt cx="1646" cy="339"/>
          </a:xfrm>
        </p:grpSpPr>
        <p:sp>
          <p:nvSpPr>
            <p:cNvPr id="1424391" name="Text Box 7"/>
            <p:cNvSpPr txBox="1">
              <a:spLocks noChangeArrowheads="1"/>
            </p:cNvSpPr>
            <p:nvPr/>
          </p:nvSpPr>
          <p:spPr bwMode="auto">
            <a:xfrm>
              <a:off x="3310" y="3311"/>
              <a:ext cx="9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1800">
                  <a:solidFill>
                    <a:srgbClr val="3399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  from DIS</a:t>
              </a:r>
            </a:p>
          </p:txBody>
        </p:sp>
        <p:sp>
          <p:nvSpPr>
            <p:cNvPr id="42032" name="AutoShape 8"/>
            <p:cNvSpPr>
              <a:spLocks noChangeArrowheads="1"/>
            </p:cNvSpPr>
            <p:nvPr/>
          </p:nvSpPr>
          <p:spPr bwMode="auto">
            <a:xfrm rot="9958833" flipH="1" flipV="1">
              <a:off x="4332" y="3203"/>
              <a:ext cx="624" cy="318"/>
            </a:xfrm>
            <a:prstGeom prst="curvedUpArrow">
              <a:avLst>
                <a:gd name="adj1" fmla="val 39245"/>
                <a:gd name="adj2" fmla="val 78491"/>
                <a:gd name="adj3" fmla="val 33333"/>
              </a:avLst>
            </a:prstGeom>
            <a:solidFill>
              <a:schemeClr val="hlink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24393" name="Rectangle 9"/>
          <p:cNvSpPr>
            <a:spLocks noChangeArrowheads="1"/>
          </p:cNvSpPr>
          <p:nvPr/>
        </p:nvSpPr>
        <p:spPr bwMode="auto">
          <a:xfrm>
            <a:off x="7048500" y="497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fr-FR" sz="24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= </a:t>
            </a:r>
            <a:r>
              <a:rPr lang="fr-FR" sz="24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1/2 </a:t>
            </a:r>
            <a:r>
              <a:rPr lang="fr-FR" sz="2400" dirty="0">
                <a:solidFill>
                  <a:srgbClr val="3399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06" charset="2"/>
              </a:rPr>
              <a:t>DS</a:t>
            </a:r>
            <a:r>
              <a:rPr lang="fr-FR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06" charset="2"/>
              </a:rPr>
              <a:t> </a:t>
            </a:r>
            <a:r>
              <a:rPr lang="fr-FR" sz="24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06" charset="2"/>
              </a:rPr>
              <a:t>+ </a:t>
            </a:r>
            <a:r>
              <a:rPr lang="fr-FR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L</a:t>
            </a:r>
            <a:r>
              <a:rPr lang="fr-FR" sz="24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z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4938" y="2133600"/>
            <a:ext cx="3429000" cy="3709988"/>
            <a:chOff x="113" y="391"/>
            <a:chExt cx="2160" cy="2337"/>
          </a:xfrm>
        </p:grpSpPr>
        <p:pic>
          <p:nvPicPr>
            <p:cNvPr id="42024" name="Picture 11" descr="Schéma2diapot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" y="391"/>
              <a:ext cx="2160" cy="2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95" y="709"/>
              <a:ext cx="453" cy="502"/>
              <a:chOff x="295" y="709"/>
              <a:chExt cx="453" cy="502"/>
            </a:xfrm>
          </p:grpSpPr>
          <p:sp>
            <p:nvSpPr>
              <p:cNvPr id="1424397" name="Arc 13"/>
              <p:cNvSpPr>
                <a:spLocks/>
              </p:cNvSpPr>
              <p:nvPr/>
            </p:nvSpPr>
            <p:spPr bwMode="auto">
              <a:xfrm rot="-14845687" flipH="1" flipV="1">
                <a:off x="445" y="908"/>
                <a:ext cx="366" cy="240"/>
              </a:xfrm>
              <a:custGeom>
                <a:avLst/>
                <a:gdLst>
                  <a:gd name="G0" fmla="+- 4417 0 0"/>
                  <a:gd name="G1" fmla="+- 21600 0 0"/>
                  <a:gd name="G2" fmla="+- 21600 0 0"/>
                  <a:gd name="T0" fmla="*/ 0 w 26017"/>
                  <a:gd name="T1" fmla="*/ 456 h 22612"/>
                  <a:gd name="T2" fmla="*/ 25993 w 26017"/>
                  <a:gd name="T3" fmla="*/ 22612 h 22612"/>
                  <a:gd name="T4" fmla="*/ 4417 w 26017"/>
                  <a:gd name="T5" fmla="*/ 21600 h 22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017" h="22612" fill="none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-1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</a:path>
                  <a:path w="26017" h="22612" stroke="0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-1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  <a:lnTo>
                      <a:pt x="4417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GB" sz="2400" b="0">
                  <a:solidFill>
                    <a:srgbClr val="01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itchFamily="-106" charset="0"/>
                </a:endParaRPr>
              </a:p>
            </p:txBody>
          </p:sp>
          <p:sp>
            <p:nvSpPr>
              <p:cNvPr id="42030" name="Text Box 14"/>
              <p:cNvSpPr txBox="1">
                <a:spLocks noChangeArrowheads="1"/>
              </p:cNvSpPr>
              <p:nvPr/>
            </p:nvSpPr>
            <p:spPr bwMode="auto">
              <a:xfrm>
                <a:off x="295" y="709"/>
                <a:ext cx="384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defTabSz="762000" eaLnBrk="0" hangingPunct="0"/>
                <a:r>
                  <a:rPr lang="fr-FR" sz="2000" b="0">
                    <a:solidFill>
                      <a:srgbClr val="FF3300"/>
                    </a:solidFill>
                    <a:latin typeface="Tahoma" pitchFamily="-106" charset="0"/>
                  </a:rPr>
                  <a:t>Q</a:t>
                </a:r>
                <a:r>
                  <a:rPr lang="fr-FR" sz="2000" baseline="30000">
                    <a:solidFill>
                      <a:srgbClr val="FF3300"/>
                    </a:solidFill>
                    <a:latin typeface="Tahoma" pitchFamily="-106" charset="0"/>
                  </a:rPr>
                  <a:t>2</a:t>
                </a:r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020" y="2062"/>
              <a:ext cx="558" cy="666"/>
              <a:chOff x="1020" y="2062"/>
              <a:chExt cx="558" cy="666"/>
            </a:xfrm>
          </p:grpSpPr>
          <p:sp>
            <p:nvSpPr>
              <p:cNvPr id="1424400" name="Arc 16"/>
              <p:cNvSpPr>
                <a:spLocks/>
              </p:cNvSpPr>
              <p:nvPr/>
            </p:nvSpPr>
            <p:spPr bwMode="auto">
              <a:xfrm rot="19052950" flipH="1" flipV="1">
                <a:off x="1020" y="2062"/>
                <a:ext cx="558" cy="506"/>
              </a:xfrm>
              <a:custGeom>
                <a:avLst/>
                <a:gdLst>
                  <a:gd name="G0" fmla="+- 4417 0 0"/>
                  <a:gd name="G1" fmla="+- 21600 0 0"/>
                  <a:gd name="G2" fmla="+- 21600 0 0"/>
                  <a:gd name="T0" fmla="*/ 0 w 26017"/>
                  <a:gd name="T1" fmla="*/ 456 h 22612"/>
                  <a:gd name="T2" fmla="*/ 25993 w 26017"/>
                  <a:gd name="T3" fmla="*/ 22612 h 22612"/>
                  <a:gd name="T4" fmla="*/ 4417 w 26017"/>
                  <a:gd name="T5" fmla="*/ 21600 h 22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017" h="22612" fill="none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-1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</a:path>
                  <a:path w="26017" h="22612" stroke="0" extrusionOk="0">
                    <a:moveTo>
                      <a:pt x="0" y="456"/>
                    </a:moveTo>
                    <a:cubicBezTo>
                      <a:pt x="1452" y="152"/>
                      <a:pt x="2932" y="-1"/>
                      <a:pt x="4417" y="-1"/>
                    </a:cubicBezTo>
                    <a:cubicBezTo>
                      <a:pt x="16346" y="0"/>
                      <a:pt x="26017" y="9670"/>
                      <a:pt x="26017" y="21600"/>
                    </a:cubicBezTo>
                    <a:cubicBezTo>
                      <a:pt x="26017" y="21937"/>
                      <a:pt x="26009" y="22274"/>
                      <a:pt x="25993" y="22612"/>
                    </a:cubicBezTo>
                    <a:lnTo>
                      <a:pt x="4417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3300"/>
                </a:solidFill>
                <a:round/>
                <a:headEnd type="triangle" w="med" len="med"/>
                <a:tailEnd/>
              </a:ln>
              <a:effectLst/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GB" sz="2400" b="0">
                  <a:solidFill>
                    <a:srgbClr val="01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itchFamily="-106" charset="0"/>
                </a:endParaRPr>
              </a:p>
            </p:txBody>
          </p:sp>
          <p:sp>
            <p:nvSpPr>
              <p:cNvPr id="42028" name="Text Box 17"/>
              <p:cNvSpPr txBox="1">
                <a:spLocks noChangeArrowheads="1"/>
              </p:cNvSpPr>
              <p:nvPr/>
            </p:nvSpPr>
            <p:spPr bwMode="auto">
              <a:xfrm>
                <a:off x="1213" y="2478"/>
                <a:ext cx="170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762000" eaLnBrk="0" hangingPunct="0"/>
                <a:r>
                  <a:rPr lang="fr-FR" sz="2000" b="0">
                    <a:solidFill>
                      <a:srgbClr val="FF3300"/>
                    </a:solidFill>
                    <a:latin typeface="Tahoma" pitchFamily="-106" charset="0"/>
                  </a:rPr>
                  <a:t>t</a:t>
                </a:r>
              </a:p>
            </p:txBody>
          </p:sp>
        </p:grpSp>
      </p:grpSp>
      <p:sp>
        <p:nvSpPr>
          <p:cNvPr id="41994" name="Text Box 18"/>
          <p:cNvSpPr txBox="1">
            <a:spLocks noChangeArrowheads="1"/>
          </p:cNvSpPr>
          <p:nvPr/>
        </p:nvSpPr>
        <p:spPr bwMode="auto">
          <a:xfrm>
            <a:off x="179388" y="1819275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ahoma" pitchFamily="-106" charset="0"/>
              </a:rPr>
              <a:t>G</a:t>
            </a:r>
            <a:r>
              <a:rPr lang="en-US" sz="2400" b="0">
                <a:solidFill>
                  <a:schemeClr val="accent2"/>
                </a:solidFill>
                <a:latin typeface="Tahoma" pitchFamily="-106" charset="0"/>
              </a:rPr>
              <a:t>eneralised </a:t>
            </a:r>
            <a:r>
              <a:rPr lang="en-US" sz="2400">
                <a:solidFill>
                  <a:schemeClr val="accent2"/>
                </a:solidFill>
                <a:latin typeface="Tahoma" pitchFamily="-106" charset="0"/>
              </a:rPr>
              <a:t>P</a:t>
            </a:r>
            <a:r>
              <a:rPr lang="en-US" sz="2400" b="0">
                <a:solidFill>
                  <a:schemeClr val="accent2"/>
                </a:solidFill>
                <a:latin typeface="Tahoma" pitchFamily="-106" charset="0"/>
              </a:rPr>
              <a:t>arton </a:t>
            </a:r>
            <a:r>
              <a:rPr lang="en-US" sz="2400">
                <a:solidFill>
                  <a:schemeClr val="accent2"/>
                </a:solidFill>
                <a:latin typeface="Tahoma" pitchFamily="-106" charset="0"/>
              </a:rPr>
              <a:t>D</a:t>
            </a:r>
            <a:r>
              <a:rPr lang="en-US" sz="2400" b="0">
                <a:solidFill>
                  <a:schemeClr val="accent2"/>
                </a:solidFill>
                <a:latin typeface="Tahoma" pitchFamily="-106" charset="0"/>
              </a:rPr>
              <a:t>istributions</a:t>
            </a:r>
          </a:p>
        </p:txBody>
      </p:sp>
      <p:sp>
        <p:nvSpPr>
          <p:cNvPr id="41995" name="Text Box 25"/>
          <p:cNvSpPr txBox="1">
            <a:spLocks noChangeArrowheads="1"/>
          </p:cNvSpPr>
          <p:nvPr/>
        </p:nvSpPr>
        <p:spPr bwMode="auto">
          <a:xfrm>
            <a:off x="238125" y="1311275"/>
            <a:ext cx="37480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400" b="0">
                <a:solidFill>
                  <a:schemeClr val="accent2"/>
                </a:solidFill>
                <a:latin typeface="Tahoma" pitchFamily="-106" charset="0"/>
                <a:sym typeface="Wingdings" pitchFamily="-106" charset="2"/>
              </a:rPr>
              <a:t> Hard exclusive processes:</a:t>
            </a:r>
            <a:endParaRPr lang="en-US" sz="2400" b="0">
              <a:solidFill>
                <a:schemeClr val="accent2"/>
              </a:solidFill>
              <a:latin typeface="Tahoma" pitchFamily="-106" charset="0"/>
            </a:endParaRPr>
          </a:p>
        </p:txBody>
      </p:sp>
      <p:sp>
        <p:nvSpPr>
          <p:cNvPr id="41996" name="Text Box 26"/>
          <p:cNvSpPr txBox="1">
            <a:spLocks noChangeArrowheads="1"/>
          </p:cNvSpPr>
          <p:nvPr/>
        </p:nvSpPr>
        <p:spPr bwMode="auto">
          <a:xfrm>
            <a:off x="468313" y="5949950"/>
            <a:ext cx="125412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800" b="0">
                <a:latin typeface="Tahoma" pitchFamily="-106" charset="0"/>
              </a:rPr>
              <a:t>Q</a:t>
            </a:r>
            <a:r>
              <a:rPr lang="en-GB" sz="1800" b="0" baseline="30000">
                <a:latin typeface="Tahoma" pitchFamily="-106" charset="0"/>
              </a:rPr>
              <a:t>2</a:t>
            </a:r>
            <a:r>
              <a:rPr lang="en-GB" sz="1800">
                <a:latin typeface="Times New Roman" pitchFamily="-106" charset="0"/>
              </a:rPr>
              <a:t>&gt;&gt;, </a:t>
            </a:r>
            <a:r>
              <a:rPr lang="en-GB" sz="1800" b="0">
                <a:latin typeface="Tahoma" pitchFamily="-106" charset="0"/>
              </a:rPr>
              <a:t>t</a:t>
            </a:r>
            <a:r>
              <a:rPr lang="en-GB" sz="1800">
                <a:latin typeface="Times New Roman" pitchFamily="-106" charset="0"/>
              </a:rPr>
              <a:t>&lt;&lt;</a:t>
            </a:r>
          </a:p>
        </p:txBody>
      </p:sp>
      <p:sp>
        <p:nvSpPr>
          <p:cNvPr id="41997" name="Rectangle 27"/>
          <p:cNvSpPr>
            <a:spLocks noChangeArrowheads="1"/>
          </p:cNvSpPr>
          <p:nvPr/>
        </p:nvSpPr>
        <p:spPr bwMode="auto">
          <a:xfrm>
            <a:off x="7740650" y="2603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998" name="Rectangle 28"/>
          <p:cNvSpPr>
            <a:spLocks noChangeArrowheads="1"/>
          </p:cNvSpPr>
          <p:nvPr/>
        </p:nvSpPr>
        <p:spPr bwMode="auto">
          <a:xfrm>
            <a:off x="2555875" y="3284538"/>
            <a:ext cx="16557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000">
                <a:solidFill>
                  <a:schemeClr val="tx1"/>
                </a:solidFill>
                <a:latin typeface="Symbol" pitchFamily="-106" charset="2"/>
              </a:rPr>
              <a:t>     p</a:t>
            </a:r>
            <a:r>
              <a:rPr lang="fr-FR" sz="2000" baseline="30000">
                <a:solidFill>
                  <a:schemeClr val="tx1"/>
                </a:solidFill>
                <a:latin typeface="Symbol" pitchFamily="-106" charset="2"/>
              </a:rPr>
              <a:t>0</a:t>
            </a:r>
            <a:r>
              <a:rPr lang="fr-FR" sz="2000">
                <a:solidFill>
                  <a:schemeClr val="tx1"/>
                </a:solidFill>
                <a:latin typeface="Symbol" pitchFamily="-106" charset="2"/>
              </a:rPr>
              <a:t>, r</a:t>
            </a:r>
            <a:r>
              <a:rPr lang="fr-FR" sz="2000" baseline="30000">
                <a:solidFill>
                  <a:schemeClr val="tx1"/>
                </a:solidFill>
                <a:latin typeface="Symbol" pitchFamily="-106" charset="2"/>
              </a:rPr>
              <a:t>0</a:t>
            </a:r>
            <a:r>
              <a:rPr lang="fr-FR" sz="2000" baseline="-25000">
                <a:solidFill>
                  <a:schemeClr val="tx1"/>
                </a:solidFill>
                <a:latin typeface="Times New Roman" pitchFamily="-106" charset="0"/>
              </a:rPr>
              <a:t>L</a:t>
            </a:r>
            <a:r>
              <a:rPr lang="fr-FR" sz="2000">
                <a:solidFill>
                  <a:schemeClr val="tx1"/>
                </a:solidFill>
                <a:latin typeface="Times New Roman" pitchFamily="-106" charset="0"/>
              </a:rPr>
              <a:t>, </a:t>
            </a:r>
            <a:r>
              <a:rPr lang="fr-FR" sz="2000">
                <a:solidFill>
                  <a:schemeClr val="tx1"/>
                </a:solidFill>
                <a:latin typeface="Symbol" pitchFamily="-106" charset="2"/>
              </a:rPr>
              <a:t>g</a:t>
            </a:r>
          </a:p>
        </p:txBody>
      </p:sp>
      <p:pic>
        <p:nvPicPr>
          <p:cNvPr id="41999" name="Picture 32" descr="delta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3888" y="188913"/>
            <a:ext cx="1954212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567113" y="4818063"/>
            <a:ext cx="4208462" cy="866775"/>
            <a:chOff x="2663" y="2931"/>
            <a:chExt cx="2651" cy="546"/>
          </a:xfrm>
        </p:grpSpPr>
        <p:sp>
          <p:nvSpPr>
            <p:cNvPr id="1424418" name="Rectangle 34"/>
            <p:cNvSpPr>
              <a:spLocks noChangeArrowheads="1"/>
            </p:cNvSpPr>
            <p:nvPr/>
          </p:nvSpPr>
          <p:spPr bwMode="auto">
            <a:xfrm>
              <a:off x="2663" y="2959"/>
              <a:ext cx="55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fr-FR" sz="2000">
                  <a:solidFill>
                    <a:schemeClr val="tx1"/>
                  </a:solidFill>
                  <a:latin typeface="Times New Roman" pitchFamily="-106" charset="0"/>
                </a:rPr>
                <a:t> </a:t>
              </a:r>
              <a:r>
                <a:rPr lang="fr-FR" sz="2400">
                  <a:solidFill>
                    <a:schemeClr val="tx1"/>
                  </a:solidFill>
                  <a:latin typeface="Times New Roman" pitchFamily="-106" charset="0"/>
                </a:rPr>
                <a:t>lim</a:t>
              </a:r>
            </a:p>
            <a:p>
              <a:pPr eaLnBrk="0" hangingPunct="0">
                <a:defRPr/>
              </a:pPr>
              <a:r>
                <a:rPr lang="fr-FR" sz="2400">
                  <a:solidFill>
                    <a:schemeClr val="tx1"/>
                  </a:solidFill>
                  <a:latin typeface="Times New Roman" pitchFamily="-106" charset="0"/>
                </a:rPr>
                <a:t> t   0</a:t>
              </a:r>
              <a:endParaRPr lang="fr-FR" sz="2400" baseline="-2500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06" charset="0"/>
              </a:endParaRPr>
            </a:p>
          </p:txBody>
        </p:sp>
        <p:sp>
          <p:nvSpPr>
            <p:cNvPr id="1424419" name="Rectangle 35"/>
            <p:cNvSpPr>
              <a:spLocks noChangeArrowheads="1"/>
            </p:cNvSpPr>
            <p:nvPr/>
          </p:nvSpPr>
          <p:spPr bwMode="auto">
            <a:xfrm>
              <a:off x="3255" y="3039"/>
              <a:ext cx="20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fr-FR" sz="2000" dirty="0">
                  <a:solidFill>
                    <a:schemeClr val="tx1"/>
                  </a:solidFill>
                  <a:latin typeface="Times New Roman" pitchFamily="-106" charset="0"/>
                </a:rPr>
                <a:t> </a:t>
              </a:r>
              <a:r>
                <a:rPr lang="fr-FR" sz="2400" dirty="0">
                  <a:solidFill>
                    <a:schemeClr val="tx1"/>
                  </a:solidFill>
                  <a:latin typeface="Times New Roman" pitchFamily="-106" charset="0"/>
                </a:rPr>
                <a:t>( H</a:t>
              </a:r>
              <a:r>
                <a:rPr lang="fr-FR" sz="2400" baseline="-25000" dirty="0">
                  <a:solidFill>
                    <a:schemeClr val="tx1"/>
                  </a:solidFill>
                  <a:latin typeface="Times New Roman" pitchFamily="-106" charset="0"/>
                </a:rPr>
                <a:t>q</a:t>
              </a:r>
              <a:r>
                <a:rPr lang="fr-FR" sz="2400" dirty="0">
                  <a:solidFill>
                    <a:schemeClr val="tx1"/>
                  </a:solidFill>
                  <a:latin typeface="Times New Roman" pitchFamily="-106" charset="0"/>
                </a:rPr>
                <a:t> + E</a:t>
              </a:r>
              <a:r>
                <a:rPr lang="fr-FR" sz="2400" baseline="-25000" dirty="0">
                  <a:solidFill>
                    <a:schemeClr val="tx1"/>
                  </a:solidFill>
                  <a:latin typeface="Times New Roman" pitchFamily="-106" charset="0"/>
                </a:rPr>
                <a:t>q</a:t>
              </a:r>
              <a:r>
                <a:rPr lang="fr-FR" sz="2400" dirty="0">
                  <a:solidFill>
                    <a:schemeClr val="tx1"/>
                  </a:solidFill>
                  <a:latin typeface="Times New Roman" pitchFamily="-106" charset="0"/>
                </a:rPr>
                <a:t>) x dx</a:t>
              </a:r>
              <a:r>
                <a:rPr lang="fr-FR" sz="2400" i="1" dirty="0">
                  <a:solidFill>
                    <a:schemeClr val="tx1"/>
                  </a:solidFill>
                  <a:latin typeface="Times New Roman" pitchFamily="-106" charset="0"/>
                </a:rPr>
                <a:t> =</a:t>
              </a:r>
              <a:r>
                <a:rPr lang="fr-FR" sz="2400" i="1" dirty="0">
                  <a:solidFill>
                    <a:schemeClr val="tx2"/>
                  </a:solidFill>
                  <a:latin typeface="Times New Roman" pitchFamily="-106" charset="0"/>
                </a:rPr>
                <a:t> </a:t>
              </a:r>
              <a:r>
                <a:rPr lang="fr-FR" sz="24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itchFamily="-106" charset="0"/>
                </a:rPr>
                <a:t>J</a:t>
              </a:r>
              <a:r>
                <a:rPr lang="fr-FR" sz="2400" baseline="-250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pitchFamily="-106" charset="0"/>
                </a:rPr>
                <a:t>q</a:t>
              </a:r>
            </a:p>
          </p:txBody>
        </p:sp>
        <p:graphicFrame>
          <p:nvGraphicFramePr>
            <p:cNvPr id="41986" name="Object 2"/>
            <p:cNvGraphicFramePr>
              <a:graphicFrameLocks/>
            </p:cNvGraphicFramePr>
            <p:nvPr/>
          </p:nvGraphicFramePr>
          <p:xfrm>
            <a:off x="3096" y="2931"/>
            <a:ext cx="547" cy="545"/>
          </p:xfrm>
          <a:graphic>
            <a:graphicData uri="http://schemas.openxmlformats.org/presentationml/2006/ole">
              <p:oleObj spid="_x0000_s1306626" name="Equation" r:id="rId6" imgW="203040" imgH="279360" progId="Equation.3">
                <p:embed/>
              </p:oleObj>
            </a:graphicData>
          </a:graphic>
        </p:graphicFrame>
        <p:sp>
          <p:nvSpPr>
            <p:cNvPr id="42023" name="Line 37"/>
            <p:cNvSpPr>
              <a:spLocks noChangeShapeType="1"/>
            </p:cNvSpPr>
            <p:nvPr/>
          </p:nvSpPr>
          <p:spPr bwMode="auto">
            <a:xfrm>
              <a:off x="2848" y="3328"/>
              <a:ext cx="120" cy="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2754313" y="2781300"/>
            <a:ext cx="6065837" cy="1584325"/>
            <a:chOff x="1735" y="1752"/>
            <a:chExt cx="3821" cy="998"/>
          </a:xfrm>
        </p:grpSpPr>
        <p:sp>
          <p:nvSpPr>
            <p:cNvPr id="42013" name="Text Box 30"/>
            <p:cNvSpPr txBox="1">
              <a:spLocks noChangeArrowheads="1"/>
            </p:cNvSpPr>
            <p:nvPr/>
          </p:nvSpPr>
          <p:spPr bwMode="auto">
            <a:xfrm>
              <a:off x="1735" y="1752"/>
              <a:ext cx="382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pitchFamily="-106" charset="2"/>
                <a:buNone/>
              </a:pPr>
              <a:r>
                <a:rPr lang="en-US" sz="2000" b="0">
                  <a:solidFill>
                    <a:schemeClr val="tx1"/>
                  </a:solidFill>
                  <a:latin typeface="Times New Roman" pitchFamily="-106" charset="0"/>
                </a:rPr>
                <a:t> </a:t>
              </a:r>
              <a:r>
                <a:rPr lang="en-US" sz="2000" b="0">
                  <a:solidFill>
                    <a:schemeClr val="accent2"/>
                  </a:solidFill>
                  <a:latin typeface="Times New Roman" pitchFamily="-106" charset="0"/>
                </a:rPr>
                <a:t>Quantum number</a:t>
              </a:r>
              <a:r>
                <a:rPr lang="en-US" sz="2000" b="0">
                  <a:solidFill>
                    <a:schemeClr val="tx1"/>
                  </a:solidFill>
                  <a:latin typeface="Times New Roman" pitchFamily="-106" charset="0"/>
                </a:rPr>
                <a:t> of final state selects different GPDs:</a:t>
              </a:r>
            </a:p>
          </p:txBody>
        </p:sp>
        <p:sp>
          <p:nvSpPr>
            <p:cNvPr id="42014" name="Rectangle 31"/>
            <p:cNvSpPr>
              <a:spLocks noChangeArrowheads="1"/>
            </p:cNvSpPr>
            <p:nvPr/>
          </p:nvSpPr>
          <p:spPr bwMode="auto">
            <a:xfrm>
              <a:off x="1837" y="2024"/>
              <a:ext cx="3356" cy="726"/>
            </a:xfrm>
            <a:prstGeom prst="rect">
              <a:avLst/>
            </a:prstGeom>
            <a:solidFill>
              <a:srgbClr val="33CCCC">
                <a:alpha val="1607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699" y="2016"/>
              <a:ext cx="2308" cy="710"/>
              <a:chOff x="2704" y="2130"/>
              <a:chExt cx="2308" cy="710"/>
            </a:xfrm>
          </p:grpSpPr>
          <p:sp>
            <p:nvSpPr>
              <p:cNvPr id="1424404" name="Text Box 20"/>
              <p:cNvSpPr txBox="1">
                <a:spLocks noChangeArrowheads="1"/>
              </p:cNvSpPr>
              <p:nvPr/>
            </p:nvSpPr>
            <p:spPr bwMode="auto">
              <a:xfrm>
                <a:off x="2704" y="2130"/>
                <a:ext cx="2308" cy="7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2000" b="0">
                    <a:solidFill>
                      <a:schemeClr val="accent2"/>
                    </a:solidFill>
                    <a:latin typeface="Times New Roman" pitchFamily="-106" charset="0"/>
                  </a:rPr>
                  <a:t>Vector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 mesons (</a:t>
                </a:r>
                <a:r>
                  <a:rPr lang="en-US" sz="2000" b="0">
                    <a:solidFill>
                      <a:schemeClr val="tx1"/>
                    </a:solidFill>
                    <a:latin typeface="Symbol" pitchFamily="-106" charset="2"/>
                  </a:rPr>
                  <a:t>r, w, f): 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 </a:t>
                </a:r>
                <a:r>
                  <a:rPr lang="en-US" sz="2000" b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H  E</a:t>
                </a: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US" sz="2000" b="0">
                    <a:solidFill>
                      <a:schemeClr val="accent2"/>
                    </a:solidFill>
                    <a:latin typeface="Times New Roman" pitchFamily="-106" charset="0"/>
                  </a:rPr>
                  <a:t>Pseudoscalar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 mesons (</a:t>
                </a:r>
                <a:r>
                  <a:rPr lang="en-US" sz="2000" b="0">
                    <a:solidFill>
                      <a:schemeClr val="tx1"/>
                    </a:solidFill>
                    <a:latin typeface="Symbol" pitchFamily="-106" charset="2"/>
                  </a:rPr>
                  <a:t>p, h)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: </a:t>
                </a:r>
                <a:r>
                  <a:rPr lang="en-US" sz="2000" b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H  E </a:t>
                </a:r>
                <a:endParaRPr lang="en-US" sz="2000" b="0">
                  <a:solidFill>
                    <a:srgbClr val="0000FF"/>
                  </a:solidFill>
                  <a:latin typeface="Symbol" pitchFamily="-106" charset="2"/>
                </a:endParaRPr>
              </a:p>
              <a:p>
                <a:pPr>
                  <a:spcBef>
                    <a:spcPct val="20000"/>
                  </a:spcBef>
                  <a:defRPr/>
                </a:pP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DVCS (</a:t>
                </a:r>
                <a:r>
                  <a:rPr lang="en-US" sz="2000" b="0">
                    <a:solidFill>
                      <a:schemeClr val="tx1"/>
                    </a:solidFill>
                    <a:latin typeface="Symbol" pitchFamily="-106" charset="2"/>
                  </a:rPr>
                  <a:t>g</a:t>
                </a:r>
                <a:r>
                  <a:rPr lang="en-US" sz="2000" b="0">
                    <a:solidFill>
                      <a:schemeClr val="tx1"/>
                    </a:solidFill>
                    <a:latin typeface="Times New Roman" pitchFamily="-106" charset="0"/>
                  </a:rPr>
                  <a:t>) depends on </a:t>
                </a:r>
                <a:r>
                  <a:rPr lang="en-US" sz="2000" b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H,  E, H,  E</a:t>
                </a:r>
                <a:endParaRPr lang="en-US" sz="2000" b="0">
                  <a:solidFill>
                    <a:srgbClr val="0000FF"/>
                  </a:solidFill>
                  <a:latin typeface="Times New Roman" pitchFamily="-106" charset="0"/>
                </a:endParaRPr>
              </a:p>
            </p:txBody>
          </p:sp>
          <p:sp>
            <p:nvSpPr>
              <p:cNvPr id="1424405" name="Text Box 21"/>
              <p:cNvSpPr txBox="1">
                <a:spLocks noChangeArrowheads="1"/>
              </p:cNvSpPr>
              <p:nvPr/>
            </p:nvSpPr>
            <p:spPr bwMode="auto">
              <a:xfrm>
                <a:off x="4576" y="2494"/>
                <a:ext cx="1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~</a:t>
                </a:r>
              </a:p>
            </p:txBody>
          </p:sp>
          <p:sp>
            <p:nvSpPr>
              <p:cNvPr id="1424406" name="Text Box 22"/>
              <p:cNvSpPr txBox="1">
                <a:spLocks noChangeArrowheads="1"/>
              </p:cNvSpPr>
              <p:nvPr/>
            </p:nvSpPr>
            <p:spPr bwMode="auto">
              <a:xfrm>
                <a:off x="4809" y="2504"/>
                <a:ext cx="1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~</a:t>
                </a:r>
              </a:p>
            </p:txBody>
          </p:sp>
          <p:sp>
            <p:nvSpPr>
              <p:cNvPr id="1424407" name="Text Box 23"/>
              <p:cNvSpPr txBox="1">
                <a:spLocks noChangeArrowheads="1"/>
              </p:cNvSpPr>
              <p:nvPr/>
            </p:nvSpPr>
            <p:spPr bwMode="auto">
              <a:xfrm>
                <a:off x="4528" y="2254"/>
                <a:ext cx="1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~</a:t>
                </a:r>
              </a:p>
            </p:txBody>
          </p:sp>
          <p:sp>
            <p:nvSpPr>
              <p:cNvPr id="1424408" name="Text Box 24"/>
              <p:cNvSpPr txBox="1">
                <a:spLocks noChangeArrowheads="1"/>
              </p:cNvSpPr>
              <p:nvPr/>
            </p:nvSpPr>
            <p:spPr bwMode="auto">
              <a:xfrm>
                <a:off x="4761" y="2264"/>
                <a:ext cx="19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200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pitchFamily="-106" charset="0"/>
                  </a:rPr>
                  <a:t>~</a:t>
                </a:r>
              </a:p>
            </p:txBody>
          </p:sp>
        </p:grpSp>
      </p:grpSp>
      <p:sp>
        <p:nvSpPr>
          <p:cNvPr id="4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2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439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3" descr="Nowak_TTSA_Ju_J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6213"/>
            <a:ext cx="3529013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0"/>
          <p:cNvSpPr>
            <a:spLocks noChangeArrowheads="1"/>
          </p:cNvSpPr>
          <p:nvPr/>
        </p:nvSpPr>
        <p:spPr bwMode="auto">
          <a:xfrm>
            <a:off x="2120900" y="952500"/>
            <a:ext cx="368300" cy="2286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4" name="Rectangle 27"/>
          <p:cNvSpPr>
            <a:spLocks noChangeArrowheads="1"/>
          </p:cNvSpPr>
          <p:nvPr/>
        </p:nvSpPr>
        <p:spPr bwMode="auto">
          <a:xfrm>
            <a:off x="660400" y="5321300"/>
            <a:ext cx="7493000" cy="1181100"/>
          </a:xfrm>
          <a:prstGeom prst="rect">
            <a:avLst/>
          </a:prstGeom>
          <a:solidFill>
            <a:srgbClr val="CCFFCC">
              <a:alpha val="38039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6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6" charset="0"/>
                <a:ea typeface="+mj-ea"/>
                <a:cs typeface="+mj-cs"/>
              </a:rPr>
              <a:t>DVCS: transverse target-spin </a:t>
            </a:r>
            <a:b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6" charset="0"/>
                <a:ea typeface="+mj-ea"/>
                <a:cs typeface="+mj-cs"/>
              </a:rPr>
            </a:br>
            <a:r>
              <a:rPr lang="en-US" sz="36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6" charset="0"/>
                <a:ea typeface="+mj-ea"/>
                <a:cs typeface="+mj-cs"/>
              </a:rPr>
              <a:t>asymmetry</a:t>
            </a:r>
            <a:endParaRPr lang="en-GB" sz="360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pitchFamily="-106" charset="0"/>
              <a:ea typeface="+mj-ea"/>
              <a:cs typeface="+mj-cs"/>
            </a:endParaRPr>
          </a:p>
        </p:txBody>
      </p:sp>
      <p:sp>
        <p:nvSpPr>
          <p:cNvPr id="46086" name="Line 3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7" name="Line 4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8" name="Line 5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9" name="Text Box 6"/>
          <p:cNvSpPr txBox="1">
            <a:spLocks noChangeArrowheads="1"/>
          </p:cNvSpPr>
          <p:nvPr/>
        </p:nvSpPr>
        <p:spPr bwMode="auto">
          <a:xfrm>
            <a:off x="87313" y="4048125"/>
            <a:ext cx="1841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it-IT" sz="2400" b="0">
              <a:solidFill>
                <a:schemeClr val="accent2"/>
              </a:solidFill>
              <a:latin typeface="Tahoma" pitchFamily="-106" charset="0"/>
            </a:endParaRPr>
          </a:p>
        </p:txBody>
      </p:sp>
      <p:sp>
        <p:nvSpPr>
          <p:cNvPr id="46090" name="Line 7"/>
          <p:cNvSpPr>
            <a:spLocks noChangeShapeType="1"/>
          </p:cNvSpPr>
          <p:nvPr/>
        </p:nvSpPr>
        <p:spPr bwMode="auto">
          <a:xfrm>
            <a:off x="179388" y="3933825"/>
            <a:ext cx="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91" name="Rectangle 8"/>
          <p:cNvSpPr>
            <a:spLocks noChangeArrowheads="1"/>
          </p:cNvSpPr>
          <p:nvPr/>
        </p:nvSpPr>
        <p:spPr bwMode="auto">
          <a:xfrm>
            <a:off x="4211638" y="4797425"/>
            <a:ext cx="7699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92" name="Text Box 9"/>
          <p:cNvSpPr txBox="1">
            <a:spLocks noChangeArrowheads="1"/>
          </p:cNvSpPr>
          <p:nvPr/>
        </p:nvSpPr>
        <p:spPr bwMode="auto">
          <a:xfrm>
            <a:off x="4335463" y="5416550"/>
            <a:ext cx="1841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it-IT" sz="2400" b="0">
              <a:solidFill>
                <a:srgbClr val="FF3300"/>
              </a:solidFill>
              <a:latin typeface="Tahoma" pitchFamily="-106" charset="0"/>
            </a:endParaRPr>
          </a:p>
        </p:txBody>
      </p:sp>
      <p:pic>
        <p:nvPicPr>
          <p:cNvPr id="46093" name="Picture 13" descr="deltaJ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0"/>
            <a:ext cx="1547812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4" name="Rectangle 20"/>
          <p:cNvSpPr>
            <a:spLocks noChangeArrowheads="1"/>
          </p:cNvSpPr>
          <p:nvPr/>
        </p:nvSpPr>
        <p:spPr bwMode="auto">
          <a:xfrm>
            <a:off x="2105025" y="3073400"/>
            <a:ext cx="1323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600" b="0">
                <a:solidFill>
                  <a:schemeClr val="bg1"/>
                </a:solidFill>
              </a:rPr>
              <a:t>Dual-model</a:t>
            </a:r>
          </a:p>
        </p:txBody>
      </p:sp>
      <p:sp>
        <p:nvSpPr>
          <p:cNvPr id="46095" name="Rectangle 26"/>
          <p:cNvSpPr>
            <a:spLocks noChangeArrowheads="1"/>
          </p:cNvSpPr>
          <p:nvPr/>
        </p:nvSpPr>
        <p:spPr bwMode="auto">
          <a:xfrm>
            <a:off x="733425" y="5372100"/>
            <a:ext cx="73564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600" b="0">
                <a:solidFill>
                  <a:srgbClr val="0066FF"/>
                </a:solidFill>
              </a:rPr>
              <a:t>DKJK model    </a:t>
            </a:r>
            <a:r>
              <a:rPr lang="en-GB" sz="1600" b="0">
                <a:solidFill>
                  <a:schemeClr val="tx1"/>
                </a:solidFill>
              </a:rPr>
              <a:t>Diehl et al.      zero-skewness GPDs extracted from nuclear     			 form factor with valence-quark only</a:t>
            </a:r>
          </a:p>
          <a:p>
            <a:pPr eaLnBrk="0" hangingPunct="0"/>
            <a:r>
              <a:rPr lang="en-GB" sz="1600" b="0">
                <a:solidFill>
                  <a:srgbClr val="339966"/>
                </a:solidFill>
              </a:rPr>
              <a:t>Lattice gauge theory           </a:t>
            </a:r>
            <a:r>
              <a:rPr lang="en-GB" sz="1600" b="0"/>
              <a:t> QCDSF   </a:t>
            </a:r>
            <a:r>
              <a:rPr lang="en-GB" sz="1600" b="0">
                <a:solidFill>
                  <a:schemeClr val="tx1"/>
                </a:solidFill>
              </a:rPr>
              <a:t>Goeckeler et al.</a:t>
            </a:r>
          </a:p>
          <a:p>
            <a:pPr eaLnBrk="0" hangingPunct="0"/>
            <a:r>
              <a:rPr lang="en-GB" sz="1600" b="0">
                <a:solidFill>
                  <a:schemeClr val="tx1"/>
                </a:solidFill>
              </a:rPr>
              <a:t>                                             LHPC   Haegler et al.</a:t>
            </a:r>
          </a:p>
        </p:txBody>
      </p:sp>
      <p:sp>
        <p:nvSpPr>
          <p:cNvPr id="46096" name="Text Box 29"/>
          <p:cNvSpPr txBox="1">
            <a:spLocks noChangeArrowheads="1"/>
          </p:cNvSpPr>
          <p:nvPr/>
        </p:nvSpPr>
        <p:spPr bwMode="auto">
          <a:xfrm>
            <a:off x="290513" y="4613275"/>
            <a:ext cx="3087687" cy="641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First model dependent </a:t>
            </a:r>
          </a:p>
          <a:p>
            <a:pPr algn="ctr"/>
            <a:r>
              <a:rPr lang="en-US" sz="1800" b="0">
                <a:solidFill>
                  <a:schemeClr val="tx1"/>
                </a:solidFill>
              </a:rPr>
              <a:t>1-</a:t>
            </a:r>
            <a:r>
              <a:rPr lang="en-US" sz="1800" b="0">
                <a:solidFill>
                  <a:schemeClr val="tx1"/>
                </a:solidFill>
                <a:latin typeface="Symbol" pitchFamily="-106" charset="2"/>
              </a:rPr>
              <a:t>s</a:t>
            </a:r>
            <a:r>
              <a:rPr lang="en-US" sz="1800" b="0">
                <a:solidFill>
                  <a:schemeClr val="tx1"/>
                </a:solidFill>
              </a:rPr>
              <a:t> constraints on Ju vs Jd</a:t>
            </a:r>
            <a:endParaRPr lang="it-IT" sz="1800" b="0">
              <a:solidFill>
                <a:schemeClr val="tx1"/>
              </a:solidFill>
            </a:endParaRPr>
          </a:p>
        </p:txBody>
      </p:sp>
      <p:sp>
        <p:nvSpPr>
          <p:cNvPr id="46097" name="Text Box 36"/>
          <p:cNvSpPr txBox="1">
            <a:spLocks noChangeArrowheads="1"/>
          </p:cNvSpPr>
          <p:nvPr/>
        </p:nvSpPr>
        <p:spPr bwMode="auto">
          <a:xfrm>
            <a:off x="1003300" y="1119188"/>
            <a:ext cx="1949450" cy="368300"/>
          </a:xfrm>
          <a:prstGeom prst="rect">
            <a:avLst/>
          </a:prstGeom>
          <a:solidFill>
            <a:srgbClr val="CCFFFF"/>
          </a:solidFill>
          <a:ln w="31750">
            <a:solidFill>
              <a:srgbClr val="33996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arXiv:0802.2499</a:t>
            </a:r>
            <a:endParaRPr lang="it-IT" sz="1600"/>
          </a:p>
        </p:txBody>
      </p:sp>
      <p:sp>
        <p:nvSpPr>
          <p:cNvPr id="46098" name="Rectangle 42"/>
          <p:cNvSpPr>
            <a:spLocks noChangeArrowheads="1"/>
          </p:cNvSpPr>
          <p:nvPr/>
        </p:nvSpPr>
        <p:spPr bwMode="auto">
          <a:xfrm>
            <a:off x="860425" y="1930400"/>
            <a:ext cx="1603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600" b="0">
                <a:solidFill>
                  <a:schemeClr val="bg1"/>
                </a:solidFill>
              </a:rPr>
              <a:t>VGG model</a:t>
            </a:r>
          </a:p>
        </p:txBody>
      </p:sp>
      <p:pic>
        <p:nvPicPr>
          <p:cNvPr id="46099" name="Picture 43" descr="Avetysi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4088" y="1270000"/>
            <a:ext cx="5624512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39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588" y="1824907"/>
            <a:ext cx="89688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hysics: </a:t>
            </a:r>
            <a:endParaRPr lang="en-US" sz="4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pectroscopy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8" name="Rectangle 67"/>
          <p:cNvSpPr txBox="1">
            <a:spLocks noChangeArrowheads="1"/>
          </p:cNvSpPr>
          <p:nvPr/>
        </p:nvSpPr>
        <p:spPr>
          <a:xfrm>
            <a:off x="457200" y="-96496"/>
            <a:ext cx="8229600" cy="825500"/>
          </a:xfrm>
          <a:prstGeom prst="rect">
            <a:avLst/>
          </a:prstGeom>
          <a:noFill/>
          <a:ln/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rgbClr val="0000FF"/>
                </a:solidFill>
                <a:latin typeface="+mj-lt"/>
              </a:rPr>
              <a:t>Quark orbital motion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23" y="1329761"/>
            <a:ext cx="8794824" cy="5235014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37169" y="2614706"/>
            <a:ext cx="2133600" cy="4623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fr-F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J</a:t>
            </a:r>
            <a:r>
              <a:rPr lang="fr-FR" sz="2400" baseline="-2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q</a:t>
            </a:r>
            <a:r>
              <a:rPr lang="fr-FR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= </a:t>
            </a:r>
            <a:r>
              <a:rPr lang="fr-FR" sz="24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1/2 </a:t>
            </a:r>
            <a:r>
              <a:rPr lang="fr-FR" sz="2400" dirty="0">
                <a:solidFill>
                  <a:srgbClr val="3399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06" charset="2"/>
              </a:rPr>
              <a:t>DS</a:t>
            </a:r>
            <a:r>
              <a:rPr lang="fr-FR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06" charset="2"/>
              </a:rPr>
              <a:t> </a:t>
            </a:r>
            <a:r>
              <a:rPr lang="fr-FR" sz="2400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-106" charset="2"/>
              </a:rPr>
              <a:t>+ </a:t>
            </a:r>
            <a:r>
              <a:rPr lang="fr-FR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L</a:t>
            </a:r>
            <a:r>
              <a:rPr lang="fr-FR" sz="24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6" charset="0"/>
              </a:rPr>
              <a:t>z</a:t>
            </a:r>
          </a:p>
        </p:txBody>
      </p:sp>
      <p:graphicFrame>
        <p:nvGraphicFramePr>
          <p:cNvPr id="1129474" name="Object 2"/>
          <p:cNvGraphicFramePr>
            <a:graphicFrameLocks noChangeAspect="1"/>
          </p:cNvGraphicFramePr>
          <p:nvPr/>
        </p:nvGraphicFramePr>
        <p:xfrm>
          <a:off x="457200" y="729004"/>
          <a:ext cx="4069976" cy="912534"/>
        </p:xfrm>
        <a:graphic>
          <a:graphicData uri="http://schemas.openxmlformats.org/presentationml/2006/ole">
            <p:oleObj spid="_x0000_s1129474" name="Equation" r:id="rId5" imgW="2095200" imgH="469800" progId="Equation.3">
              <p:embed/>
            </p:oleObj>
          </a:graphicData>
        </a:graphic>
      </p:graphicFrame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210236" y="814154"/>
            <a:ext cx="3272117" cy="52322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latin typeface="Symbol" pitchFamily="-108" charset="2"/>
              </a:rPr>
              <a:t>DS + </a:t>
            </a:r>
            <a:r>
              <a:rPr lang="en-US" sz="2800" dirty="0" err="1" smtClean="0">
                <a:latin typeface="Arial"/>
              </a:rPr>
              <a:t>L</a:t>
            </a:r>
            <a:r>
              <a:rPr lang="en-US" sz="2800" baseline="-25000" dirty="0" err="1" smtClean="0">
                <a:latin typeface="Arial"/>
              </a:rPr>
              <a:t>q</a:t>
            </a:r>
            <a:r>
              <a:rPr lang="en-US" sz="2800" dirty="0" smtClean="0">
                <a:latin typeface="Arial"/>
              </a:rPr>
              <a:t>+ </a:t>
            </a:r>
            <a:r>
              <a:rPr lang="en-US" sz="2800" dirty="0" smtClean="0">
                <a:latin typeface="Symbol"/>
              </a:rPr>
              <a:t>D</a:t>
            </a:r>
            <a:r>
              <a:rPr lang="en-US" sz="2800" dirty="0" smtClean="0">
                <a:latin typeface="Arial"/>
              </a:rPr>
              <a:t>G + </a:t>
            </a:r>
            <a:r>
              <a:rPr lang="en-US" sz="2800" dirty="0" err="1" smtClean="0">
                <a:latin typeface="Arial"/>
              </a:rPr>
              <a:t>L</a:t>
            </a:r>
            <a:r>
              <a:rPr lang="en-US" sz="2800" baseline="-25000" dirty="0" err="1" smtClean="0">
                <a:latin typeface="Arial"/>
              </a:rPr>
              <a:t>g</a:t>
            </a:r>
            <a:endParaRPr lang="en-US" sz="2800" baseline="-25000" dirty="0" smtClean="0">
              <a:latin typeface="Symbol" pitchFamily="-108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0236" y="1255056"/>
            <a:ext cx="358588" cy="386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624417"/>
            <a:ext cx="4329953" cy="912534"/>
          </a:xfrm>
          <a:prstGeom prst="rect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723900" y="1892300"/>
            <a:ext cx="11112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>
                <a:solidFill>
                  <a:srgbClr val="990033"/>
                </a:solidFill>
                <a:latin typeface="Tahoma" pitchFamily="-106" charset="0"/>
              </a:rPr>
              <a:t>e</a:t>
            </a:r>
            <a:r>
              <a:rPr lang="en-US" sz="2000" b="0" baseline="30000">
                <a:solidFill>
                  <a:srgbClr val="990033"/>
                </a:solidFill>
                <a:latin typeface="Tahoma" pitchFamily="-106" charset="0"/>
              </a:rPr>
              <a:t>+</a:t>
            </a:r>
            <a:r>
              <a:rPr lang="en-US" sz="2000" b="0">
                <a:solidFill>
                  <a:srgbClr val="990033"/>
                </a:solidFill>
                <a:latin typeface="Tahoma" pitchFamily="-106" charset="0"/>
              </a:rPr>
              <a:t>/e</a:t>
            </a:r>
            <a:r>
              <a:rPr lang="en-US" sz="2000" b="0" baseline="30000">
                <a:solidFill>
                  <a:srgbClr val="990033"/>
                </a:solidFill>
                <a:latin typeface="Tahoma" pitchFamily="-106" charset="0"/>
              </a:rPr>
              <a:t>-</a:t>
            </a:r>
          </a:p>
          <a:p>
            <a:pPr algn="ctr">
              <a:lnSpc>
                <a:spcPct val="85000"/>
              </a:lnSpc>
            </a:pPr>
            <a:endParaRPr lang="en-US" sz="2000" b="0" baseline="30000">
              <a:solidFill>
                <a:srgbClr val="990033"/>
              </a:solidFill>
              <a:latin typeface="Tahoma" pitchFamily="-106" charset="0"/>
            </a:endParaRPr>
          </a:p>
          <a:p>
            <a:pPr algn="ctr">
              <a:lnSpc>
                <a:spcPct val="85000"/>
              </a:lnSpc>
            </a:pPr>
            <a:r>
              <a:rPr lang="en-US" sz="1800" b="0">
                <a:solidFill>
                  <a:srgbClr val="990033"/>
                </a:solidFill>
                <a:latin typeface="Tahoma" pitchFamily="-106" charset="0"/>
              </a:rPr>
              <a:t>27.5 GeV</a:t>
            </a:r>
          </a:p>
          <a:p>
            <a:pPr algn="ctr">
              <a:lnSpc>
                <a:spcPct val="125000"/>
              </a:lnSpc>
            </a:pPr>
            <a:r>
              <a:rPr lang="en-US" sz="1800" b="0">
                <a:solidFill>
                  <a:srgbClr val="990033"/>
                </a:solidFill>
                <a:latin typeface="Tahoma" pitchFamily="-106" charset="0"/>
              </a:rPr>
              <a:t>P</a:t>
            </a:r>
            <a:r>
              <a:rPr lang="en-US" sz="1800" b="0" baseline="-25000">
                <a:solidFill>
                  <a:srgbClr val="990033"/>
                </a:solidFill>
                <a:latin typeface="Tahoma" pitchFamily="-106" charset="0"/>
              </a:rPr>
              <a:t>b</a:t>
            </a:r>
            <a:r>
              <a:rPr lang="en-US" sz="1800" b="0">
                <a:solidFill>
                  <a:srgbClr val="990033"/>
                </a:solidFill>
                <a:latin typeface="Tahoma" pitchFamily="-106" charset="0"/>
              </a:rPr>
              <a:t>=55%</a:t>
            </a:r>
          </a:p>
        </p:txBody>
      </p:sp>
      <p:sp>
        <p:nvSpPr>
          <p:cNvPr id="1587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88925" y="0"/>
            <a:ext cx="824388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6" charset="0"/>
                <a:ea typeface="+mj-ea"/>
                <a:cs typeface="+mj-cs"/>
              </a:rPr>
              <a:t>Exclusivity @HERMES</a:t>
            </a:r>
            <a:endParaRPr lang="en-GB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pitchFamily="-106" charset="0"/>
              <a:ea typeface="+mj-ea"/>
              <a:cs typeface="+mj-cs"/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35" name="Picture 7" descr="spectrom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850" y="1222375"/>
            <a:ext cx="560387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1062038" y="2276475"/>
            <a:ext cx="48577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87209" name="Picture 9" descr="dvcs_ev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" y="4171950"/>
            <a:ext cx="39608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10" name="Text Box 10"/>
          <p:cNvSpPr txBox="1">
            <a:spLocks noChangeArrowheads="1"/>
          </p:cNvSpPr>
          <p:nvPr/>
        </p:nvSpPr>
        <p:spPr bwMode="auto">
          <a:xfrm>
            <a:off x="1655763" y="3933825"/>
            <a:ext cx="104457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>
                <a:solidFill>
                  <a:srgbClr val="00CC00"/>
                </a:solidFill>
                <a:latin typeface="Times" pitchFamily="-106" charset="0"/>
              </a:rPr>
              <a:t>(detected)</a:t>
            </a:r>
          </a:p>
        </p:txBody>
      </p:sp>
      <p:pic>
        <p:nvPicPr>
          <p:cNvPr id="48139" name="Picture 11" descr="delta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0"/>
            <a:ext cx="1547812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419600" y="3517900"/>
            <a:ext cx="4691063" cy="2970213"/>
            <a:chOff x="2784" y="2216"/>
            <a:chExt cx="2955" cy="1871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784" y="2216"/>
              <a:ext cx="2656" cy="1871"/>
              <a:chOff x="2856" y="2208"/>
              <a:chExt cx="2656" cy="1871"/>
            </a:xfrm>
          </p:grpSpPr>
          <p:pic>
            <p:nvPicPr>
              <p:cNvPr id="48155" name="Picture 14" descr="Zeiler_DVCS_Mx_spectrum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881" y="2264"/>
                <a:ext cx="2615" cy="1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156" name="Rectangle 15"/>
              <p:cNvSpPr>
                <a:spLocks noChangeArrowheads="1"/>
              </p:cNvSpPr>
              <p:nvPr/>
            </p:nvSpPr>
            <p:spPr bwMode="auto">
              <a:xfrm>
                <a:off x="2856" y="2208"/>
                <a:ext cx="2656" cy="80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8154" name="Text Box 16"/>
            <p:cNvSpPr txBox="1">
              <a:spLocks noChangeArrowheads="1"/>
            </p:cNvSpPr>
            <p:nvPr/>
          </p:nvSpPr>
          <p:spPr bwMode="auto">
            <a:xfrm>
              <a:off x="4046" y="3130"/>
              <a:ext cx="1693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 typeface="Wingdings" pitchFamily="-106" charset="2"/>
                <a:buNone/>
              </a:pPr>
              <a:r>
                <a:rPr lang="en-US" sz="1400">
                  <a:solidFill>
                    <a:schemeClr val="accent2"/>
                  </a:solidFill>
                  <a:sym typeface="Wingdings" pitchFamily="-106" charset="2"/>
                </a:rPr>
                <a:t>missing mass </a:t>
              </a:r>
              <a:r>
                <a:rPr lang="en-US" sz="1400">
                  <a:solidFill>
                    <a:schemeClr val="accent2"/>
                  </a:solidFill>
                </a:rPr>
                <a:t>technique</a:t>
              </a:r>
            </a:p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Font typeface="Wingdings" pitchFamily="-106" charset="2"/>
                <a:buNone/>
              </a:pPr>
              <a:r>
                <a:rPr lang="en-US" sz="1400">
                  <a:solidFill>
                    <a:schemeClr val="accent2"/>
                  </a:solidFill>
                  <a:sym typeface="Wingdings" pitchFamily="-106" charset="2"/>
                </a:rPr>
                <a:t>background estimated by MC</a:t>
              </a:r>
              <a:endParaRPr lang="en-US" sz="1400">
                <a:solidFill>
                  <a:schemeClr val="accent2"/>
                </a:solidFill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0800" y="3644900"/>
            <a:ext cx="4486275" cy="2843213"/>
            <a:chOff x="-2" y="2296"/>
            <a:chExt cx="2826" cy="1791"/>
          </a:xfrm>
        </p:grpSpPr>
        <p:pic>
          <p:nvPicPr>
            <p:cNvPr id="48151" name="Picture 21" descr="Recoil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" y="2432"/>
              <a:ext cx="2132" cy="1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52" name="Rectangle 22"/>
            <p:cNvSpPr>
              <a:spLocks noChangeArrowheads="1"/>
            </p:cNvSpPr>
            <p:nvPr/>
          </p:nvSpPr>
          <p:spPr bwMode="auto">
            <a:xfrm>
              <a:off x="2080" y="2296"/>
              <a:ext cx="744" cy="173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354138" y="2133600"/>
            <a:ext cx="1087437" cy="1871663"/>
            <a:chOff x="768" y="1344"/>
            <a:chExt cx="503" cy="1104"/>
          </a:xfrm>
        </p:grpSpPr>
        <p:sp>
          <p:nvSpPr>
            <p:cNvPr id="48149" name="AutoShape 24"/>
            <p:cNvSpPr>
              <a:spLocks noChangeArrowheads="1"/>
            </p:cNvSpPr>
            <p:nvPr/>
          </p:nvSpPr>
          <p:spPr bwMode="auto">
            <a:xfrm rot="5044394">
              <a:off x="533" y="1815"/>
              <a:ext cx="868" cy="398"/>
            </a:xfrm>
            <a:prstGeom prst="lightningBolt">
              <a:avLst/>
            </a:prstGeom>
            <a:solidFill>
              <a:schemeClr val="accent2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50" name="AutoShape 25"/>
            <p:cNvSpPr>
              <a:spLocks noChangeArrowheads="1"/>
            </p:cNvSpPr>
            <p:nvPr/>
          </p:nvSpPr>
          <p:spPr bwMode="auto">
            <a:xfrm>
              <a:off x="1104" y="1344"/>
              <a:ext cx="167" cy="20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460625" y="5632450"/>
            <a:ext cx="2057400" cy="788988"/>
            <a:chOff x="1550" y="3548"/>
            <a:chExt cx="1296" cy="497"/>
          </a:xfrm>
        </p:grpSpPr>
        <p:sp>
          <p:nvSpPr>
            <p:cNvPr id="48147" name="Text Box 27"/>
            <p:cNvSpPr txBox="1">
              <a:spLocks noChangeArrowheads="1"/>
            </p:cNvSpPr>
            <p:nvPr/>
          </p:nvSpPr>
          <p:spPr bwMode="auto">
            <a:xfrm>
              <a:off x="1798" y="3548"/>
              <a:ext cx="882" cy="27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2006/07</a:t>
              </a:r>
              <a:endParaRPr lang="it-IT"/>
            </a:p>
          </p:txBody>
        </p:sp>
        <p:sp>
          <p:nvSpPr>
            <p:cNvPr id="48148" name="Text Box 28"/>
            <p:cNvSpPr txBox="1">
              <a:spLocks noChangeArrowheads="1"/>
            </p:cNvSpPr>
            <p:nvPr/>
          </p:nvSpPr>
          <p:spPr bwMode="auto">
            <a:xfrm>
              <a:off x="1550" y="3795"/>
              <a:ext cx="1296" cy="25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Recoil detector</a:t>
              </a:r>
              <a:endParaRPr lang="it-IT" sz="2000"/>
            </a:p>
          </p:txBody>
        </p:sp>
      </p:grpSp>
      <p:sp>
        <p:nvSpPr>
          <p:cNvPr id="2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41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58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57" name="Rectangle 29"/>
          <p:cNvSpPr>
            <a:spLocks noChangeArrowheads="1"/>
          </p:cNvSpPr>
          <p:nvPr/>
        </p:nvSpPr>
        <p:spPr bwMode="auto">
          <a:xfrm>
            <a:off x="1981200" y="1143000"/>
            <a:ext cx="27432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116138" y="1295401"/>
            <a:ext cx="2474913" cy="631823"/>
            <a:chOff x="229" y="673"/>
            <a:chExt cx="1559" cy="398"/>
          </a:xfrm>
        </p:grpSpPr>
        <p:sp>
          <p:nvSpPr>
            <p:cNvPr id="406532" name="Text Box 4"/>
            <p:cNvSpPr txBox="1">
              <a:spLocks noChangeArrowheads="1"/>
            </p:cNvSpPr>
            <p:nvPr/>
          </p:nvSpPr>
          <p:spPr bwMode="auto">
            <a:xfrm>
              <a:off x="720" y="673"/>
              <a:ext cx="106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/>
                <a:t>2</a:t>
              </a:r>
              <a:r>
                <a:rPr lang="en-US" sz="2000" b="0" dirty="0">
                  <a:latin typeface="Symbol" pitchFamily="-108" charset="2"/>
                </a:rPr>
                <a:t>D</a:t>
              </a:r>
              <a:r>
                <a:rPr lang="en-US" sz="2000" b="0" dirty="0" smtClean="0"/>
                <a:t>  (</a:t>
              </a:r>
              <a:r>
                <a:rPr lang="en-US" sz="2000" b="0" dirty="0" err="1"/>
                <a:t>Im(</a:t>
              </a:r>
              <a:r>
                <a:rPr lang="en-US" sz="2000" b="0" dirty="0" err="1">
                  <a:solidFill>
                    <a:srgbClr val="FF0000"/>
                  </a:solidFill>
                </a:rPr>
                <a:t>AB</a:t>
              </a:r>
              <a:r>
                <a:rPr lang="en-US" sz="2000" b="0" dirty="0">
                  <a:solidFill>
                    <a:srgbClr val="FF0000"/>
                  </a:solidFill>
                </a:rPr>
                <a:t>*</a:t>
              </a:r>
              <a:r>
                <a:rPr lang="en-US" sz="2000" b="0" dirty="0"/>
                <a:t>)) </a:t>
              </a:r>
            </a:p>
          </p:txBody>
        </p:sp>
        <p:sp>
          <p:nvSpPr>
            <p:cNvPr id="406533" name="Text Box 5"/>
            <p:cNvSpPr txBox="1">
              <a:spLocks noChangeArrowheads="1"/>
            </p:cNvSpPr>
            <p:nvPr/>
          </p:nvSpPr>
          <p:spPr bwMode="auto">
            <a:xfrm rot="10867965">
              <a:off x="900" y="819"/>
              <a:ext cx="20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latin typeface="Tahoma" pitchFamily="-108" charset="0"/>
                </a:rPr>
                <a:t>T</a:t>
              </a:r>
              <a:r>
                <a:rPr lang="en-US" sz="2000" b="0" dirty="0">
                  <a:solidFill>
                    <a:schemeClr val="bg2"/>
                  </a:solidFill>
                  <a:latin typeface="Tahoma" pitchFamily="-108" charset="0"/>
                </a:rPr>
                <a:t> </a:t>
              </a:r>
              <a:endParaRPr lang="en-US" sz="2000" b="0" dirty="0">
                <a:solidFill>
                  <a:schemeClr val="bg2"/>
                </a:solidFill>
                <a:latin typeface="Symbol" pitchFamily="-108" charset="2"/>
              </a:endParaRPr>
            </a:p>
          </p:txBody>
        </p:sp>
        <p:sp>
          <p:nvSpPr>
            <p:cNvPr id="406535" name="Text Box 7"/>
            <p:cNvSpPr txBox="1">
              <a:spLocks noChangeArrowheads="1"/>
            </p:cNvSpPr>
            <p:nvPr/>
          </p:nvSpPr>
          <p:spPr bwMode="auto">
            <a:xfrm>
              <a:off x="229" y="675"/>
              <a:ext cx="5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>
                  <a:latin typeface="Symbol" pitchFamily="-108" charset="2"/>
                </a:rPr>
                <a:t>A</a:t>
              </a:r>
              <a:r>
                <a:rPr lang="en-US" sz="2000" b="0" baseline="-25000" dirty="0"/>
                <a:t>UT</a:t>
              </a:r>
              <a:r>
                <a:rPr lang="en-US" sz="2000" b="0" dirty="0">
                  <a:latin typeface="Symbol" pitchFamily="-108" charset="2"/>
                </a:rPr>
                <a:t> ~ </a:t>
              </a:r>
            </a:p>
          </p:txBody>
        </p:sp>
      </p:grpSp>
      <p:grpSp>
        <p:nvGrpSpPr>
          <p:cNvPr id="3" name="Group 36"/>
          <p:cNvGrpSpPr/>
          <p:nvPr/>
        </p:nvGrpSpPr>
        <p:grpSpPr>
          <a:xfrm>
            <a:off x="5791200" y="2368963"/>
            <a:ext cx="2514600" cy="914400"/>
            <a:chOff x="5715000" y="2057400"/>
            <a:chExt cx="2514600" cy="914400"/>
          </a:xfrm>
        </p:grpSpPr>
        <p:sp>
          <p:nvSpPr>
            <p:cNvPr id="406537" name="Text Box 9"/>
            <p:cNvSpPr txBox="1">
              <a:spLocks noChangeArrowheads="1"/>
            </p:cNvSpPr>
            <p:nvPr/>
          </p:nvSpPr>
          <p:spPr bwMode="auto">
            <a:xfrm>
              <a:off x="6180138" y="2057400"/>
              <a:ext cx="2004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>
                  <a:solidFill>
                    <a:schemeClr val="hlink"/>
                  </a:solidFill>
                </a:rPr>
                <a:t> </a:t>
              </a:r>
              <a:r>
                <a:rPr lang="en-US" sz="2400" b="0" dirty="0">
                  <a:solidFill>
                    <a:srgbClr val="FF0000"/>
                  </a:solidFill>
                </a:rPr>
                <a:t>A ~ </a:t>
              </a:r>
              <a:r>
                <a:rPr lang="en-US" sz="2400" b="0" dirty="0">
                  <a:solidFill>
                    <a:srgbClr val="FF0000"/>
                  </a:solidFill>
                  <a:latin typeface="Comic Sans MS" pitchFamily="-108" charset="0"/>
                </a:rPr>
                <a:t> </a:t>
              </a:r>
              <a:r>
                <a:rPr lang="en-US" sz="2400" b="0" dirty="0">
                  <a:solidFill>
                    <a:srgbClr val="FF0000"/>
                  </a:solidFill>
                </a:rPr>
                <a:t>2H</a:t>
              </a:r>
              <a:r>
                <a:rPr lang="en-US" sz="2400" b="0" baseline="30000" dirty="0">
                  <a:solidFill>
                    <a:srgbClr val="FF0000"/>
                  </a:solidFill>
                </a:rPr>
                <a:t>u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 - </a:t>
              </a:r>
              <a:r>
                <a:rPr lang="en-US" sz="2400" b="0" dirty="0" err="1">
                  <a:solidFill>
                    <a:srgbClr val="FF0000"/>
                  </a:solidFill>
                </a:rPr>
                <a:t>H</a:t>
              </a:r>
              <a:r>
                <a:rPr lang="en-US" sz="2400" b="0" baseline="30000" dirty="0" err="1">
                  <a:solidFill>
                    <a:srgbClr val="FF0000"/>
                  </a:solidFill>
                </a:rPr>
                <a:t>d</a:t>
              </a:r>
              <a:endParaRPr lang="en-US" sz="2400" b="0" dirty="0">
                <a:solidFill>
                  <a:srgbClr val="FF0000"/>
                </a:solidFill>
              </a:endParaRPr>
            </a:p>
          </p:txBody>
        </p:sp>
        <p:sp>
          <p:nvSpPr>
            <p:cNvPr id="406538" name="Text Box 10"/>
            <p:cNvSpPr txBox="1">
              <a:spLocks noChangeArrowheads="1"/>
            </p:cNvSpPr>
            <p:nvPr/>
          </p:nvSpPr>
          <p:spPr bwMode="auto">
            <a:xfrm>
              <a:off x="6256338" y="2509838"/>
              <a:ext cx="19096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0" dirty="0">
                  <a:solidFill>
                    <a:srgbClr val="FF0000"/>
                  </a:solidFill>
                </a:rPr>
                <a:t>B ~  2E</a:t>
              </a:r>
              <a:r>
                <a:rPr lang="en-US" sz="2400" b="0" baseline="30000" dirty="0">
                  <a:solidFill>
                    <a:srgbClr val="FF0000"/>
                  </a:solidFill>
                </a:rPr>
                <a:t>u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 - </a:t>
              </a:r>
              <a:r>
                <a:rPr lang="en-US" sz="2400" b="0" dirty="0">
                  <a:solidFill>
                    <a:srgbClr val="FF0000"/>
                  </a:solidFill>
                </a:rPr>
                <a:t>E</a:t>
              </a:r>
              <a:r>
                <a:rPr lang="en-US" sz="2400" b="0" baseline="30000" dirty="0">
                  <a:solidFill>
                    <a:srgbClr val="FF0000"/>
                  </a:solidFill>
                </a:rPr>
                <a:t>d</a:t>
              </a:r>
              <a:endParaRPr lang="en-US" sz="2400" b="0" dirty="0">
                <a:solidFill>
                  <a:srgbClr val="FF0000"/>
                </a:solidFill>
              </a:endParaRPr>
            </a:p>
          </p:txBody>
        </p:sp>
        <p:sp>
          <p:nvSpPr>
            <p:cNvPr id="406539" name="Text Box 11"/>
            <p:cNvSpPr txBox="1">
              <a:spLocks noChangeArrowheads="1"/>
            </p:cNvSpPr>
            <p:nvPr/>
          </p:nvSpPr>
          <p:spPr bwMode="auto">
            <a:xfrm>
              <a:off x="5719763" y="2270125"/>
              <a:ext cx="4524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Symbol" pitchFamily="-108" charset="2"/>
                </a:rPr>
                <a:t>r</a:t>
              </a:r>
              <a:r>
                <a:rPr lang="en-US" sz="2400" baseline="300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06540" name="Rectangle 12"/>
            <p:cNvSpPr>
              <a:spLocks noChangeArrowheads="1"/>
            </p:cNvSpPr>
            <p:nvPr/>
          </p:nvSpPr>
          <p:spPr bwMode="auto">
            <a:xfrm>
              <a:off x="5715000" y="2270125"/>
              <a:ext cx="457200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543" name="Rectangle 15"/>
            <p:cNvSpPr>
              <a:spLocks noChangeArrowheads="1"/>
            </p:cNvSpPr>
            <p:nvPr/>
          </p:nvSpPr>
          <p:spPr bwMode="auto">
            <a:xfrm>
              <a:off x="6248400" y="2057400"/>
              <a:ext cx="1981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06544" name="Picture 16" descr="rhoasym_cdrno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00" y="2209800"/>
            <a:ext cx="4241800" cy="3905250"/>
          </a:xfrm>
          <a:prstGeom prst="rect">
            <a:avLst/>
          </a:prstGeom>
          <a:noFill/>
        </p:spPr>
      </p:pic>
      <p:pic>
        <p:nvPicPr>
          <p:cNvPr id="406545" name="Picture 17" descr="rhoasym_cd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1725" y="2200275"/>
            <a:ext cx="4232275" cy="3895725"/>
          </a:xfrm>
          <a:prstGeom prst="rect">
            <a:avLst/>
          </a:prstGeom>
          <a:noFill/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584450" y="2330450"/>
            <a:ext cx="1301750" cy="336550"/>
            <a:chOff x="1575" y="1608"/>
            <a:chExt cx="820" cy="212"/>
          </a:xfrm>
        </p:grpSpPr>
        <p:sp>
          <p:nvSpPr>
            <p:cNvPr id="406547" name="Text Box 19"/>
            <p:cNvSpPr txBox="1">
              <a:spLocks noChangeArrowheads="1"/>
            </p:cNvSpPr>
            <p:nvPr/>
          </p:nvSpPr>
          <p:spPr bwMode="auto">
            <a:xfrm>
              <a:off x="1643" y="1608"/>
              <a:ext cx="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0">
                  <a:solidFill>
                    <a:srgbClr val="FF0000"/>
                  </a:solidFill>
                  <a:latin typeface="Arial" pitchFamily="-108" charset="0"/>
                </a:rPr>
                <a:t>Q</a:t>
              </a:r>
              <a:r>
                <a:rPr lang="en-US" sz="1600" b="0" baseline="30000">
                  <a:solidFill>
                    <a:srgbClr val="FF0000"/>
                  </a:solidFill>
                  <a:latin typeface="Arial" pitchFamily="-108" charset="0"/>
                </a:rPr>
                <a:t>2</a:t>
              </a:r>
              <a:r>
                <a:rPr lang="en-US" sz="1600" b="0">
                  <a:solidFill>
                    <a:srgbClr val="FF0000"/>
                  </a:solidFill>
                  <a:latin typeface="Arial" pitchFamily="-108" charset="0"/>
                </a:rPr>
                <a:t>=5 GeV</a:t>
              </a:r>
              <a:r>
                <a:rPr lang="en-US" sz="1600" b="0" baseline="30000">
                  <a:solidFill>
                    <a:srgbClr val="FF0000"/>
                  </a:solidFill>
                  <a:latin typeface="Arial" pitchFamily="-108" charset="0"/>
                </a:rPr>
                <a:t>2</a:t>
              </a:r>
            </a:p>
          </p:txBody>
        </p:sp>
        <p:sp>
          <p:nvSpPr>
            <p:cNvPr id="406548" name="Rectangle 20"/>
            <p:cNvSpPr>
              <a:spLocks noChangeArrowheads="1"/>
            </p:cNvSpPr>
            <p:nvPr/>
          </p:nvSpPr>
          <p:spPr bwMode="auto">
            <a:xfrm>
              <a:off x="1575" y="1666"/>
              <a:ext cx="48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>
                <a:solidFill>
                  <a:srgbClr val="FF0000"/>
                </a:solidFill>
              </a:endParaRPr>
            </a:p>
          </p:txBody>
        </p:sp>
      </p:grpSp>
      <p:sp>
        <p:nvSpPr>
          <p:cNvPr id="406550" name="Text Box 22"/>
          <p:cNvSpPr txBox="1">
            <a:spLocks noChangeArrowheads="1"/>
          </p:cNvSpPr>
          <p:nvPr/>
        </p:nvSpPr>
        <p:spPr bwMode="auto">
          <a:xfrm>
            <a:off x="5702300" y="1133475"/>
            <a:ext cx="2984500" cy="771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solidFill>
                  <a:srgbClr val="FF0000"/>
                </a:solidFill>
              </a:rPr>
              <a:t>E</a:t>
            </a:r>
            <a:r>
              <a:rPr lang="en-US" sz="2000" b="0" baseline="30000">
                <a:solidFill>
                  <a:srgbClr val="FF0000"/>
                </a:solidFill>
              </a:rPr>
              <a:t>u</a:t>
            </a:r>
            <a:r>
              <a:rPr lang="en-US" sz="2000" b="0">
                <a:solidFill>
                  <a:srgbClr val="FF0000"/>
                </a:solidFill>
              </a:rPr>
              <a:t>, E</a:t>
            </a:r>
            <a:r>
              <a:rPr lang="en-US" sz="2000" b="0" baseline="30000">
                <a:solidFill>
                  <a:srgbClr val="FF0000"/>
                </a:solidFill>
              </a:rPr>
              <a:t>d</a:t>
            </a:r>
            <a:r>
              <a:rPr lang="en-US" sz="2000" b="0" baseline="30000">
                <a:solidFill>
                  <a:srgbClr val="FF0000"/>
                </a:solidFill>
                <a:latin typeface="Comic Sans MS" pitchFamily="-108" charset="0"/>
              </a:rPr>
              <a:t>  </a:t>
            </a:r>
            <a:r>
              <a:rPr lang="en-US" sz="2000" b="0">
                <a:latin typeface="Arial" pitchFamily="-108" charset="0"/>
              </a:rPr>
              <a:t>allow to map the</a:t>
            </a:r>
          </a:p>
          <a:p>
            <a:r>
              <a:rPr lang="en-US" sz="2000" b="0" i="1">
                <a:solidFill>
                  <a:srgbClr val="FF0000"/>
                </a:solidFill>
                <a:latin typeface="Arial" pitchFamily="-108" charset="0"/>
              </a:rPr>
              <a:t>orbital motion</a:t>
            </a:r>
            <a:r>
              <a:rPr lang="en-US" sz="2000" b="0" i="1">
                <a:latin typeface="Arial" pitchFamily="-108" charset="0"/>
              </a:rPr>
              <a:t> of quarks</a:t>
            </a:r>
            <a:r>
              <a:rPr lang="en-US" sz="2000" b="0">
                <a:latin typeface="Arial" pitchFamily="-108" charset="0"/>
              </a:rPr>
              <a:t>.</a:t>
            </a:r>
            <a:r>
              <a:rPr lang="en-US" sz="2400" b="0">
                <a:latin typeface="Arial" pitchFamily="-108" charset="0"/>
              </a:rPr>
              <a:t> </a:t>
            </a:r>
          </a:p>
        </p:txBody>
      </p:sp>
      <p:sp>
        <p:nvSpPr>
          <p:cNvPr id="406551" name="Text Box 23"/>
          <p:cNvSpPr txBox="1">
            <a:spLocks noChangeArrowheads="1"/>
          </p:cNvSpPr>
          <p:nvPr/>
        </p:nvSpPr>
        <p:spPr bwMode="auto">
          <a:xfrm>
            <a:off x="3962400" y="4572000"/>
            <a:ext cx="461963" cy="466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Symbol" pitchFamily="-108" charset="2"/>
              </a:rPr>
              <a:t>r</a:t>
            </a:r>
            <a:r>
              <a:rPr lang="en-US" sz="2400" baseline="30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6552" name="Text Box 24"/>
          <p:cNvSpPr txBox="1">
            <a:spLocks noChangeArrowheads="1"/>
          </p:cNvSpPr>
          <p:nvPr/>
        </p:nvSpPr>
        <p:spPr bwMode="auto">
          <a:xfrm>
            <a:off x="5208588" y="6096000"/>
            <a:ext cx="2778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aseline="-25000">
                <a:solidFill>
                  <a:schemeClr val="bg2"/>
                </a:solidFill>
              </a:rPr>
              <a:t>B</a:t>
            </a: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780088" y="3508620"/>
            <a:ext cx="2525712" cy="830263"/>
            <a:chOff x="3545" y="3028"/>
            <a:chExt cx="1591" cy="523"/>
          </a:xfrm>
        </p:grpSpPr>
        <p:sp>
          <p:nvSpPr>
            <p:cNvPr id="406558" name="Text Box 30"/>
            <p:cNvSpPr txBox="1">
              <a:spLocks noChangeArrowheads="1"/>
            </p:cNvSpPr>
            <p:nvPr/>
          </p:nvSpPr>
          <p:spPr bwMode="auto">
            <a:xfrm>
              <a:off x="3888" y="3028"/>
              <a:ext cx="1248" cy="5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" pitchFamily="-108" charset="0"/>
                </a:rPr>
                <a:t> </a:t>
              </a:r>
              <a:r>
                <a:rPr lang="en-US" sz="2400" b="0" dirty="0">
                  <a:solidFill>
                    <a:srgbClr val="FF0000"/>
                  </a:solidFill>
                </a:rPr>
                <a:t>A</a:t>
              </a:r>
              <a:r>
                <a:rPr lang="en-US" sz="2400" b="0" baseline="30000" dirty="0">
                  <a:solidFill>
                    <a:srgbClr val="FF0000"/>
                  </a:solidFill>
                </a:rPr>
                <a:t> </a:t>
              </a:r>
              <a:r>
                <a:rPr lang="en-US" sz="2400" b="0" dirty="0">
                  <a:solidFill>
                    <a:srgbClr val="FF0000"/>
                  </a:solidFill>
                </a:rPr>
                <a:t>~ 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0" dirty="0" err="1" smtClean="0">
                  <a:solidFill>
                    <a:srgbClr val="FF0000"/>
                  </a:solidFill>
                </a:rPr>
                <a:t>H</a:t>
              </a:r>
              <a:r>
                <a:rPr lang="en-US" sz="2400" b="0" baseline="30000" dirty="0" err="1" smtClean="0">
                  <a:solidFill>
                    <a:srgbClr val="FF0000"/>
                  </a:solidFill>
                </a:rPr>
                <a:t>d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0" dirty="0">
                  <a:solidFill>
                    <a:srgbClr val="FF0000"/>
                  </a:solidFill>
                </a:rPr>
                <a:t>- </a:t>
              </a:r>
              <a:r>
                <a:rPr lang="en-US" sz="2400" b="0" dirty="0" err="1" smtClean="0">
                  <a:solidFill>
                    <a:srgbClr val="FF0000"/>
                  </a:solidFill>
                </a:rPr>
                <a:t>H</a:t>
              </a:r>
              <a:r>
                <a:rPr lang="en-US" sz="2400" b="0" baseline="30000" dirty="0" err="1" smtClean="0">
                  <a:solidFill>
                    <a:srgbClr val="FF0000"/>
                  </a:solidFill>
                </a:rPr>
                <a:t>u</a:t>
              </a:r>
              <a:endParaRPr lang="en-US" sz="2400" b="0" baseline="30000" dirty="0" smtClean="0">
                <a:solidFill>
                  <a:srgbClr val="FF0000"/>
                </a:solidFill>
              </a:endParaRPr>
            </a:p>
            <a:p>
              <a:r>
                <a:rPr lang="en-US" sz="2400" b="0" baseline="30000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B </a:t>
              </a:r>
              <a:r>
                <a:rPr lang="en-US" sz="2400" b="0" dirty="0">
                  <a:solidFill>
                    <a:srgbClr val="FF0000"/>
                  </a:solidFill>
                </a:rPr>
                <a:t>~ 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 E</a:t>
              </a:r>
              <a:r>
                <a:rPr lang="en-US" sz="2400" b="0" baseline="30000" dirty="0" smtClean="0">
                  <a:solidFill>
                    <a:srgbClr val="FF0000"/>
                  </a:solidFill>
                </a:rPr>
                <a:t>d  </a:t>
              </a:r>
              <a:r>
                <a:rPr lang="en-US" sz="2400" dirty="0" smtClean="0">
                  <a:solidFill>
                    <a:srgbClr val="FF0000"/>
                  </a:solidFill>
                </a:rPr>
                <a:t>-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0" dirty="0" err="1" smtClean="0">
                  <a:solidFill>
                    <a:srgbClr val="FF0000"/>
                  </a:solidFill>
                </a:rPr>
                <a:t>E</a:t>
              </a:r>
              <a:r>
                <a:rPr lang="en-US" sz="2400" b="0" baseline="30000" dirty="0" err="1" smtClean="0">
                  <a:solidFill>
                    <a:srgbClr val="FF0000"/>
                  </a:solidFill>
                </a:rPr>
                <a:t>u</a:t>
              </a:r>
              <a:endParaRPr lang="en-US" sz="2400" b="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406559" name="Text Box 31"/>
            <p:cNvSpPr txBox="1">
              <a:spLocks noChangeArrowheads="1"/>
            </p:cNvSpPr>
            <p:nvPr/>
          </p:nvSpPr>
          <p:spPr bwMode="auto">
            <a:xfrm>
              <a:off x="3545" y="3168"/>
              <a:ext cx="300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FF0000"/>
                  </a:solidFill>
                  <a:latin typeface="Symbol" pitchFamily="-108" charset="2"/>
                </a:rPr>
                <a:t>r</a:t>
              </a:r>
              <a:r>
                <a:rPr lang="en-US" sz="2400" baseline="30000" dirty="0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2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457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271463" y="0"/>
            <a:ext cx="8305800" cy="60960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Exclusive </a:t>
            </a:r>
            <a:r>
              <a:rPr lang="en-US" sz="3600" b="1" dirty="0" smtClean="0">
                <a:solidFill>
                  <a:srgbClr val="0000FF"/>
                </a:solidFill>
                <a:latin typeface="Symbol"/>
              </a:rPr>
              <a:t>r</a:t>
            </a:r>
            <a:r>
              <a:rPr lang="en-US" sz="3600" b="1" baseline="30000" dirty="0" smtClean="0">
                <a:solidFill>
                  <a:srgbClr val="0000FF"/>
                </a:solidFill>
                <a:latin typeface="Calibri"/>
              </a:rPr>
              <a:t>0</a:t>
            </a:r>
            <a:r>
              <a:rPr lang="en-US" sz="3600" b="1" dirty="0" smtClean="0">
                <a:solidFill>
                  <a:srgbClr val="0000FF"/>
                </a:solidFill>
                <a:latin typeface="Calibri"/>
              </a:rPr>
              <a:t> production 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-128"/>
                <a:cs typeface="ＭＳ Ｐゴシック" charset="-128"/>
              </a:rPr>
              <a:t>@ CLAS12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6542" name="Text Box 14"/>
          <p:cNvSpPr txBox="1">
            <a:spLocks noChangeAspect="1" noChangeArrowheads="1"/>
          </p:cNvSpPr>
          <p:nvPr/>
        </p:nvSpPr>
        <p:spPr bwMode="auto">
          <a:xfrm>
            <a:off x="1600200" y="6096000"/>
            <a:ext cx="36806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/>
              <a:t>K. </a:t>
            </a:r>
            <a:r>
              <a:rPr lang="en-US" sz="1200" b="0" dirty="0" err="1"/>
              <a:t>Goeke</a:t>
            </a:r>
            <a:r>
              <a:rPr lang="en-US" sz="1200" b="0" dirty="0"/>
              <a:t>, M.V. </a:t>
            </a:r>
            <a:r>
              <a:rPr lang="en-US" sz="1200" b="0" dirty="0" err="1"/>
              <a:t>Polyakov</a:t>
            </a:r>
            <a:r>
              <a:rPr lang="en-US" sz="1200" b="0" dirty="0"/>
              <a:t>, M. </a:t>
            </a:r>
            <a:r>
              <a:rPr lang="en-US" sz="1200" b="0" dirty="0" err="1"/>
              <a:t>Vanderhaeghen</a:t>
            </a:r>
            <a:r>
              <a:rPr lang="en-US" sz="1200" b="0" dirty="0"/>
              <a:t>, 2001</a:t>
            </a:r>
            <a:endParaRPr lang="en-US" sz="2400" dirty="0"/>
          </a:p>
        </p:txBody>
      </p:sp>
      <p:sp>
        <p:nvSpPr>
          <p:cNvPr id="33" name="Rectangle 66"/>
          <p:cNvSpPr>
            <a:spLocks noChangeArrowheads="1"/>
          </p:cNvSpPr>
          <p:nvPr/>
        </p:nvSpPr>
        <p:spPr bwMode="auto">
          <a:xfrm>
            <a:off x="2998788" y="4048780"/>
            <a:ext cx="2209800" cy="52322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E2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Times New Roman" pitchFamily="-65" charset="0"/>
              </a:rPr>
              <a:t>2000h </a:t>
            </a:r>
            <a:r>
              <a:rPr lang="en-US" sz="1400" b="1" dirty="0" smtClean="0">
                <a:latin typeface="Times New Roman" pitchFamily="-65" charset="0"/>
              </a:rPr>
              <a:t>@ 10</a:t>
            </a:r>
            <a:r>
              <a:rPr lang="en-US" sz="1400" b="1" baseline="30000" dirty="0" smtClean="0">
                <a:latin typeface="Times New Roman" pitchFamily="-65" charset="0"/>
              </a:rPr>
              <a:t>34 </a:t>
            </a:r>
            <a:r>
              <a:rPr lang="en-US" sz="1400" b="1" dirty="0" smtClean="0">
                <a:latin typeface="Times New Roman" pitchFamily="-65" charset="0"/>
              </a:rPr>
              <a:t>s</a:t>
            </a:r>
            <a:r>
              <a:rPr lang="en-US" sz="1400" b="1" baseline="30000" dirty="0" smtClean="0">
                <a:latin typeface="Times New Roman" pitchFamily="-65" charset="0"/>
              </a:rPr>
              <a:t>-1</a:t>
            </a:r>
            <a:r>
              <a:rPr lang="en-US" sz="1400" b="1" dirty="0" smtClean="0">
                <a:latin typeface="Times New Roman" pitchFamily="-65" charset="0"/>
              </a:rPr>
              <a:t>cm</a:t>
            </a:r>
            <a:r>
              <a:rPr lang="en-US" sz="1400" b="1" baseline="30000" dirty="0" smtClean="0">
                <a:latin typeface="Times New Roman" pitchFamily="-65" charset="0"/>
              </a:rPr>
              <a:t>-2</a:t>
            </a:r>
            <a:endParaRPr lang="en-US" sz="1400" b="1" dirty="0" smtClean="0">
              <a:latin typeface="Times New Roman" pitchFamily="-65" charset="0"/>
            </a:endParaRPr>
          </a:p>
          <a:p>
            <a:r>
              <a:rPr lang="en-US" sz="1400" b="1" dirty="0" smtClean="0">
                <a:latin typeface="Times New Roman" pitchFamily="-65" charset="0"/>
              </a:rPr>
              <a:t>HD-ice (P=85%) 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52400" y="684212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7"/>
          <p:cNvGrpSpPr/>
          <p:nvPr/>
        </p:nvGrpSpPr>
        <p:grpSpPr>
          <a:xfrm>
            <a:off x="5776745" y="4631289"/>
            <a:ext cx="2570764" cy="914400"/>
            <a:chOff x="5691019" y="2057400"/>
            <a:chExt cx="2570764" cy="914400"/>
          </a:xfrm>
        </p:grpSpPr>
        <p:sp>
          <p:nvSpPr>
            <p:cNvPr id="39" name="Text Box 9"/>
            <p:cNvSpPr txBox="1">
              <a:spLocks noChangeArrowheads="1"/>
            </p:cNvSpPr>
            <p:nvPr/>
          </p:nvSpPr>
          <p:spPr bwMode="auto">
            <a:xfrm>
              <a:off x="6180138" y="2057400"/>
              <a:ext cx="20816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>
                  <a:solidFill>
                    <a:schemeClr val="hlink"/>
                  </a:solidFill>
                </a:rPr>
                <a:t> </a:t>
              </a:r>
              <a:r>
                <a:rPr lang="en-US" sz="2400" b="0" dirty="0">
                  <a:solidFill>
                    <a:srgbClr val="FF0000"/>
                  </a:solidFill>
                </a:rPr>
                <a:t>A ~ </a:t>
              </a:r>
              <a:r>
                <a:rPr lang="en-US" sz="2400" b="0" dirty="0">
                  <a:solidFill>
                    <a:srgbClr val="FF0000"/>
                  </a:solidFill>
                  <a:latin typeface="Comic Sans MS" pitchFamily="-108" charset="0"/>
                </a:rPr>
                <a:t> </a:t>
              </a:r>
              <a:r>
                <a:rPr lang="en-US" sz="2400" b="0" dirty="0">
                  <a:solidFill>
                    <a:srgbClr val="FF0000"/>
                  </a:solidFill>
                </a:rPr>
                <a:t>2H</a:t>
              </a:r>
              <a:r>
                <a:rPr lang="en-US" sz="2400" b="0" baseline="30000" dirty="0">
                  <a:solidFill>
                    <a:srgbClr val="FF0000"/>
                  </a:solidFill>
                </a:rPr>
                <a:t>u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 + </a:t>
              </a:r>
              <a:r>
                <a:rPr lang="en-US" sz="2400" b="0" dirty="0" err="1">
                  <a:solidFill>
                    <a:srgbClr val="FF0000"/>
                  </a:solidFill>
                </a:rPr>
                <a:t>H</a:t>
              </a:r>
              <a:r>
                <a:rPr lang="en-US" sz="2400" b="0" baseline="30000" dirty="0" err="1">
                  <a:solidFill>
                    <a:srgbClr val="FF0000"/>
                  </a:solidFill>
                </a:rPr>
                <a:t>d</a:t>
              </a:r>
              <a:endParaRPr lang="en-US" sz="2400" b="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6256338" y="2509838"/>
              <a:ext cx="198694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0" dirty="0">
                  <a:solidFill>
                    <a:srgbClr val="FF0000"/>
                  </a:solidFill>
                </a:rPr>
                <a:t>B ~  2E</a:t>
              </a:r>
              <a:r>
                <a:rPr lang="en-US" sz="2400" b="0" baseline="30000" dirty="0">
                  <a:solidFill>
                    <a:srgbClr val="FF0000"/>
                  </a:solidFill>
                </a:rPr>
                <a:t>u</a:t>
              </a:r>
              <a:r>
                <a:rPr lang="en-US" sz="2400" b="0" dirty="0" smtClean="0">
                  <a:solidFill>
                    <a:srgbClr val="FF0000"/>
                  </a:solidFill>
                </a:rPr>
                <a:t> + </a:t>
              </a:r>
              <a:r>
                <a:rPr lang="en-US" sz="2400" b="0" dirty="0">
                  <a:solidFill>
                    <a:srgbClr val="FF0000"/>
                  </a:solidFill>
                </a:rPr>
                <a:t>E</a:t>
              </a:r>
              <a:r>
                <a:rPr lang="en-US" sz="2400" b="0" baseline="30000" dirty="0">
                  <a:solidFill>
                    <a:srgbClr val="FF0000"/>
                  </a:solidFill>
                </a:rPr>
                <a:t>d</a:t>
              </a:r>
              <a:endParaRPr lang="en-US" sz="2400" b="0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 Box 11"/>
            <p:cNvSpPr txBox="1">
              <a:spLocks noChangeArrowheads="1"/>
            </p:cNvSpPr>
            <p:nvPr/>
          </p:nvSpPr>
          <p:spPr bwMode="auto">
            <a:xfrm>
              <a:off x="5691019" y="2270125"/>
              <a:ext cx="5099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Symbol" pitchFamily="-108" charset="2"/>
                </a:rPr>
                <a:t>w</a:t>
              </a:r>
              <a:r>
                <a:rPr lang="en-US" sz="2400" baseline="30000" dirty="0" smtClean="0">
                  <a:solidFill>
                    <a:srgbClr val="FF0000"/>
                  </a:solidFill>
                </a:rPr>
                <a:t>0</a:t>
              </a:r>
              <a:endParaRPr lang="en-US" sz="24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42" name="Rectangle 12"/>
            <p:cNvSpPr>
              <a:spLocks noChangeArrowheads="1"/>
            </p:cNvSpPr>
            <p:nvPr/>
          </p:nvSpPr>
          <p:spPr bwMode="auto">
            <a:xfrm>
              <a:off x="5715000" y="2270125"/>
              <a:ext cx="457200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6248400" y="2057400"/>
              <a:ext cx="1981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665457" y="5779943"/>
            <a:ext cx="324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flavor decomposition</a:t>
            </a:r>
            <a:endParaRPr lang="en-US" dirty="0"/>
          </a:p>
        </p:txBody>
      </p:sp>
      <p:sp>
        <p:nvSpPr>
          <p:cNvPr id="4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8075" y="437124"/>
            <a:ext cx="3655116" cy="329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50338" name="Line 2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0339" name="Line 3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0340" name="Line 4"/>
          <p:cNvSpPr>
            <a:spLocks noChangeShapeType="1"/>
          </p:cNvSpPr>
          <p:nvPr/>
        </p:nvSpPr>
        <p:spPr bwMode="auto">
          <a:xfrm>
            <a:off x="827088" y="594995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50344" name="Picture 8" descr="2photon_B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44788"/>
            <a:ext cx="5026025" cy="3752850"/>
          </a:xfrm>
          <a:prstGeom prst="rect">
            <a:avLst/>
          </a:prstGeom>
          <a:noFill/>
        </p:spPr>
      </p:pic>
      <p:pic>
        <p:nvPicPr>
          <p:cNvPr id="1550346" name="Picture 10" descr="2photon_DORIS_resul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8075" y="3616325"/>
            <a:ext cx="4225925" cy="2771775"/>
          </a:xfrm>
          <a:prstGeom prst="rect">
            <a:avLst/>
          </a:prstGeom>
          <a:noFill/>
        </p:spPr>
      </p:pic>
      <p:sp>
        <p:nvSpPr>
          <p:cNvPr id="1550348" name="Rectangle 12"/>
          <p:cNvSpPr>
            <a:spLocks noChangeArrowheads="1"/>
          </p:cNvSpPr>
          <p:nvPr/>
        </p:nvSpPr>
        <p:spPr bwMode="auto">
          <a:xfrm>
            <a:off x="7391400" y="3060700"/>
            <a:ext cx="914400" cy="914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50350" name="Rectangle 14"/>
          <p:cNvSpPr>
            <a:spLocks noChangeArrowheads="1"/>
          </p:cNvSpPr>
          <p:nvPr/>
        </p:nvSpPr>
        <p:spPr bwMode="auto">
          <a:xfrm>
            <a:off x="203200" y="6223000"/>
            <a:ext cx="876300" cy="20320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50351" name="Text Box 15"/>
          <p:cNvSpPr txBox="1">
            <a:spLocks noChangeArrowheads="1"/>
          </p:cNvSpPr>
          <p:nvPr/>
        </p:nvSpPr>
        <p:spPr bwMode="auto">
          <a:xfrm>
            <a:off x="250825" y="1516063"/>
            <a:ext cx="3762994" cy="1015663"/>
          </a:xfrm>
          <a:prstGeom prst="rect">
            <a:avLst/>
          </a:prstGeom>
          <a:solidFill>
            <a:srgbClr val="FFCCFF">
              <a:alpha val="31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Ferrara invited to be involved in </a:t>
            </a:r>
          </a:p>
          <a:p>
            <a:r>
              <a:rPr lang="en-US" sz="2000" b="0" dirty="0">
                <a:solidFill>
                  <a:srgbClr val="FF0000"/>
                </a:solidFill>
              </a:rPr>
              <a:t>cell </a:t>
            </a:r>
            <a:r>
              <a:rPr lang="en-US" sz="2000" b="0" dirty="0" err="1">
                <a:solidFill>
                  <a:srgbClr val="FF0000"/>
                </a:solidFill>
              </a:rPr>
              <a:t>forniture</a:t>
            </a:r>
            <a:r>
              <a:rPr lang="en-US" sz="2000" b="0" dirty="0">
                <a:solidFill>
                  <a:srgbClr val="FF0000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and maintenance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of the internal gas target</a:t>
            </a:r>
            <a:endParaRPr lang="it-IT" sz="2000" b="0" dirty="0">
              <a:solidFill>
                <a:schemeClr val="tx1"/>
              </a:solidFill>
            </a:endParaRPr>
          </a:p>
        </p:txBody>
      </p:sp>
      <p:sp>
        <p:nvSpPr>
          <p:cNvPr id="1550352" name="Text Box 16"/>
          <p:cNvSpPr txBox="1">
            <a:spLocks noChangeArrowheads="1"/>
          </p:cNvSpPr>
          <p:nvPr/>
        </p:nvSpPr>
        <p:spPr bwMode="auto">
          <a:xfrm>
            <a:off x="457200" y="773203"/>
            <a:ext cx="2631512" cy="646331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Installation: 2011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Data: taking: 2011-2012</a:t>
            </a:r>
            <a:endParaRPr lang="it-IT" dirty="0">
              <a:solidFill>
                <a:srgbClr val="FF0000"/>
              </a:solidFill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5563" y="6537325"/>
            <a:ext cx="9088437" cy="320675"/>
            <a:chOff x="35" y="4118"/>
            <a:chExt cx="5725" cy="202"/>
          </a:xfrm>
        </p:grpSpPr>
        <p:sp>
          <p:nvSpPr>
            <p:cNvPr id="1550354" name="Text Box 18"/>
            <p:cNvSpPr txBox="1">
              <a:spLocks noChangeArrowheads="1"/>
            </p:cNvSpPr>
            <p:nvPr/>
          </p:nvSpPr>
          <p:spPr bwMode="auto">
            <a:xfrm>
              <a:off x="35" y="4158"/>
              <a:ext cx="572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1200" b="0">
                  <a:solidFill>
                    <a:schemeClr val="bg2"/>
                  </a:solidFill>
                  <a:latin typeface="Tahoma" pitchFamily="-106" charset="0"/>
                </a:rPr>
                <a:t>   </a:t>
              </a:r>
              <a:r>
                <a:rPr lang="en-US" sz="1000" b="0">
                  <a:solidFill>
                    <a:schemeClr val="bg2"/>
                  </a:solidFill>
                  <a:latin typeface="Tahoma" pitchFamily="-106" charset="0"/>
                </a:rPr>
                <a:t>Contalbrigo Marco                                                                  Consiglio di Sezione                                                                              1 luglio 2009</a:t>
              </a:r>
            </a:p>
          </p:txBody>
        </p:sp>
        <p:sp>
          <p:nvSpPr>
            <p:cNvPr id="1550355" name="Line 19"/>
            <p:cNvSpPr>
              <a:spLocks noChangeShapeType="1"/>
            </p:cNvSpPr>
            <p:nvPr/>
          </p:nvSpPr>
          <p:spPr bwMode="auto">
            <a:xfrm>
              <a:off x="132" y="4118"/>
              <a:ext cx="5493" cy="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1" name="Rectangle 67"/>
          <p:cNvSpPr txBox="1">
            <a:spLocks noChangeArrowheads="1"/>
          </p:cNvSpPr>
          <p:nvPr/>
        </p:nvSpPr>
        <p:spPr>
          <a:xfrm>
            <a:off x="457200" y="-96496"/>
            <a:ext cx="8229600" cy="825500"/>
          </a:xfrm>
          <a:prstGeom prst="rect">
            <a:avLst/>
          </a:prstGeom>
          <a:noFill/>
          <a:ln/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OLYMPUS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@ DESY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57"/>
          <p:cNvGrpSpPr>
            <a:grpSpLocks/>
          </p:cNvGrpSpPr>
          <p:nvPr/>
        </p:nvGrpSpPr>
        <p:grpSpPr bwMode="auto">
          <a:xfrm>
            <a:off x="5612140" y="2397269"/>
            <a:ext cx="1912937" cy="323851"/>
            <a:chOff x="1962" y="2560"/>
            <a:chExt cx="1205" cy="204"/>
          </a:xfrm>
        </p:grpSpPr>
        <p:sp>
          <p:nvSpPr>
            <p:cNvPr id="25" name="Text Box 40"/>
            <p:cNvSpPr txBox="1">
              <a:spLocks noChangeArrowheads="1"/>
            </p:cNvSpPr>
            <p:nvPr/>
          </p:nvSpPr>
          <p:spPr bwMode="auto">
            <a:xfrm>
              <a:off x="1962" y="2560"/>
              <a:ext cx="1205" cy="20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it-IT" b="0" dirty="0">
                  <a:solidFill>
                    <a:srgbClr val="008000"/>
                  </a:solidFill>
                  <a:latin typeface="Arial" pitchFamily="-106" charset="0"/>
                </a:rPr>
                <a:t> </a:t>
              </a:r>
              <a:r>
                <a:rPr lang="it-IT" dirty="0">
                  <a:solidFill>
                    <a:srgbClr val="CC0000"/>
                  </a:solidFill>
                </a:rPr>
                <a:t>e p → e p</a:t>
              </a:r>
              <a:endParaRPr lang="it-IT" dirty="0">
                <a:solidFill>
                  <a:srgbClr val="CC0000"/>
                </a:solidFill>
                <a:sym typeface="Symbol" pitchFamily="-106" charset="2"/>
              </a:endParaRPr>
            </a:p>
          </p:txBody>
        </p:sp>
        <p:sp>
          <p:nvSpPr>
            <p:cNvPr id="26" name="Line 45"/>
            <p:cNvSpPr>
              <a:spLocks noChangeShapeType="1"/>
            </p:cNvSpPr>
            <p:nvPr/>
          </p:nvSpPr>
          <p:spPr bwMode="auto">
            <a:xfrm flipV="1">
              <a:off x="2232" y="2576"/>
              <a:ext cx="144" cy="0"/>
            </a:xfrm>
            <a:prstGeom prst="line">
              <a:avLst/>
            </a:prstGeom>
            <a:noFill/>
            <a:ln w="3175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 flipV="1">
              <a:off x="2800" y="2584"/>
              <a:ext cx="144" cy="0"/>
            </a:xfrm>
            <a:prstGeom prst="line">
              <a:avLst/>
            </a:prstGeom>
            <a:noFill/>
            <a:ln w="3175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8" name="Text Box 47"/>
          <p:cNvSpPr txBox="1">
            <a:spLocks noChangeArrowheads="1"/>
          </p:cNvSpPr>
          <p:nvPr/>
        </p:nvSpPr>
        <p:spPr bwMode="auto">
          <a:xfrm>
            <a:off x="7081940" y="1554540"/>
            <a:ext cx="1223860" cy="29750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it-IT" sz="1600" b="0" dirty="0">
                <a:solidFill>
                  <a:srgbClr val="008000"/>
                </a:solidFill>
                <a:latin typeface="Arial" pitchFamily="-106" charset="0"/>
              </a:rPr>
              <a:t> </a:t>
            </a:r>
            <a:r>
              <a:rPr lang="it-IT" sz="1600" dirty="0">
                <a:solidFill>
                  <a:srgbClr val="3333FF"/>
                </a:solidFill>
              </a:rPr>
              <a:t>e p → e p</a:t>
            </a:r>
            <a:endParaRPr lang="it-IT" sz="1600" dirty="0">
              <a:solidFill>
                <a:srgbClr val="3333FF"/>
              </a:solidFill>
              <a:sym typeface="Symbol" pitchFamily="-106" charset="2"/>
            </a:endParaRPr>
          </a:p>
        </p:txBody>
      </p:sp>
      <p:sp>
        <p:nvSpPr>
          <p:cNvPr id="29" name="Text Box 56"/>
          <p:cNvSpPr txBox="1">
            <a:spLocks noChangeArrowheads="1"/>
          </p:cNvSpPr>
          <p:nvPr/>
        </p:nvSpPr>
        <p:spPr bwMode="auto">
          <a:xfrm>
            <a:off x="2127250" y="5414963"/>
            <a:ext cx="1366838" cy="406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12" tIns="45705" rIns="91412" bIns="4570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0">
                <a:solidFill>
                  <a:schemeClr val="tx1"/>
                </a:solidFill>
              </a:rPr>
              <a:t>PRC 68, 034325 (2003)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2" y="2722803"/>
            <a:ext cx="3800140" cy="3831985"/>
          </a:xfrm>
          <a:prstGeom prst="rect">
            <a:avLst/>
          </a:prstGeom>
        </p:spPr>
      </p:pic>
      <p:sp>
        <p:nvSpPr>
          <p:cNvPr id="4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8" name="Rectangle 67"/>
          <p:cNvSpPr txBox="1">
            <a:spLocks noChangeArrowheads="1"/>
          </p:cNvSpPr>
          <p:nvPr/>
        </p:nvSpPr>
        <p:spPr>
          <a:xfrm>
            <a:off x="457200" y="-96496"/>
            <a:ext cx="8229600" cy="825500"/>
          </a:xfrm>
          <a:prstGeom prst="rect">
            <a:avLst/>
          </a:prstGeom>
          <a:noFill/>
          <a:ln/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Proton time-like form factors @ PANDA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" y="1300255"/>
            <a:ext cx="40682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|G</a:t>
            </a:r>
            <a:r>
              <a:rPr lang="en-US" baseline="-25000" dirty="0" smtClean="0"/>
              <a:t>E</a:t>
            </a:r>
            <a:r>
              <a:rPr lang="en-US" dirty="0" smtClean="0"/>
              <a:t>| and |G</a:t>
            </a:r>
            <a:r>
              <a:rPr lang="en-US" baseline="-25000" dirty="0" smtClean="0"/>
              <a:t>M</a:t>
            </a:r>
            <a:r>
              <a:rPr lang="en-US" dirty="0" smtClean="0"/>
              <a:t>| from angular distribution</a:t>
            </a:r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 smtClean="0">
                <a:latin typeface="Symbol"/>
              </a:rPr>
              <a:t>g</a:t>
            </a:r>
            <a:r>
              <a:rPr lang="en-US" dirty="0" smtClean="0"/>
              <a:t> contribution manifests as a</a:t>
            </a:r>
          </a:p>
          <a:p>
            <a:r>
              <a:rPr lang="en-US" dirty="0" smtClean="0"/>
              <a:t>     forward-backward asymmetry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1591" y="774690"/>
            <a:ext cx="2629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PANDA @  2-10 </a:t>
            </a:r>
            <a:r>
              <a:rPr lang="en-US" sz="2000" b="1" dirty="0" err="1" smtClean="0">
                <a:solidFill>
                  <a:srgbClr val="FF0000"/>
                </a:solidFill>
              </a:rPr>
              <a:t>GeV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898" y="1164532"/>
            <a:ext cx="3919522" cy="167979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7147835" y="1313932"/>
            <a:ext cx="1312416" cy="13698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262" y="2694088"/>
            <a:ext cx="3382149" cy="18139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59770" y="5518518"/>
            <a:ext cx="165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LEAR + BABAR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425197" y="4169474"/>
            <a:ext cx="865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PANDA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410" y="3063312"/>
            <a:ext cx="3678510" cy="34730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8005" y="686745"/>
            <a:ext cx="3295584" cy="5318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001" y="697988"/>
            <a:ext cx="1414478" cy="4261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6978" y="5501472"/>
            <a:ext cx="1600200" cy="35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0" y="2049042"/>
            <a:ext cx="3670300" cy="4010819"/>
          </a:xfrm>
          <a:prstGeom prst="rect">
            <a:avLst/>
          </a:prstGeom>
        </p:spPr>
      </p:pic>
      <p:sp>
        <p:nvSpPr>
          <p:cNvPr id="4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8" name="Rectangle 67"/>
          <p:cNvSpPr txBox="1">
            <a:spLocks noChangeArrowheads="1"/>
          </p:cNvSpPr>
          <p:nvPr/>
        </p:nvSpPr>
        <p:spPr>
          <a:xfrm>
            <a:off x="457200" y="-96496"/>
            <a:ext cx="8229600" cy="825500"/>
          </a:xfrm>
          <a:prstGeom prst="rect">
            <a:avLst/>
          </a:prstGeom>
          <a:noFill/>
          <a:ln/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Phases of the time-like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FFs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@ PAX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158097" y="3449638"/>
            <a:ext cx="4629150" cy="1638300"/>
          </a:xfrm>
          <a:prstGeom prst="rect">
            <a:avLst/>
          </a:prstGeom>
        </p:spPr>
        <p:txBody>
          <a:bodyPr vert="horz"/>
          <a:lstStyle/>
          <a:p>
            <a:pPr marL="179388" marR="0" lvl="0" indent="-1793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179388" marR="0" lvl="0" indent="-1793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Double-spin asymmetry in pp →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</a:t>
            </a:r>
            <a:r>
              <a:rPr kumimoji="0" lang="en-US" sz="20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+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e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-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623888" marR="0" lvl="1" indent="-2651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itchFamily="-106" charset="0"/>
                <a:ea typeface="ＭＳ Ｐゴシック" pitchFamily="-106" charset="-128"/>
                <a:cs typeface="+mn-cs"/>
              </a:rPr>
              <a:t>independent G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itchFamily="-106" charset="0"/>
                <a:ea typeface="ＭＳ Ｐゴシック" pitchFamily="-106" charset="-128"/>
                <a:cs typeface="+mn-cs"/>
              </a:rPr>
              <a:t>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itchFamily="-106" charset="0"/>
                <a:ea typeface="ＭＳ Ｐゴシック" pitchFamily="-106" charset="-128"/>
                <a:cs typeface="+mn-cs"/>
              </a:rPr>
              <a:t>-G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itchFamily="-106" charset="0"/>
                <a:ea typeface="ＭＳ Ｐゴシック" pitchFamily="-106" charset="-128"/>
                <a:cs typeface="+mn-cs"/>
              </a:rPr>
              <a:t>m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itchFamily="-106" charset="0"/>
                <a:ea typeface="ＭＳ Ｐゴシック" pitchFamily="-106" charset="-128"/>
                <a:cs typeface="+mn-cs"/>
              </a:rPr>
              <a:t>separation</a:t>
            </a:r>
          </a:p>
          <a:p>
            <a:pPr marL="623888" marR="0" lvl="1" indent="-265113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itchFamily="-106" charset="0"/>
                <a:ea typeface="ＭＳ Ｐゴシック" pitchFamily="-106" charset="-128"/>
                <a:cs typeface="+mn-cs"/>
              </a:rPr>
              <a:t>test of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itchFamily="-106" charset="0"/>
                <a:ea typeface="ＭＳ Ｐゴシック" pitchFamily="-106" charset="-128"/>
                <a:cs typeface="+mn-cs"/>
              </a:rPr>
              <a:t>Rosenbluth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omic Sans MS" pitchFamily="-106" charset="0"/>
                <a:ea typeface="ＭＳ Ｐゴシック" pitchFamily="-106" charset="-128"/>
                <a:cs typeface="+mn-cs"/>
              </a:rPr>
              <a:t> separation in the time-like region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omic Sans MS" pitchFamily="-106" charset="0"/>
              <a:ea typeface="ＭＳ Ｐゴシック" pitchFamily="-106" charset="-128"/>
              <a:cs typeface="+mn-cs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194236" y="1551361"/>
            <a:ext cx="46291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9388" indent="-179388">
              <a:spcBef>
                <a:spcPct val="20000"/>
              </a:spcBef>
              <a:buFontTx/>
              <a:buChar char="•"/>
            </a:pPr>
            <a:r>
              <a:rPr lang="en-US" sz="2000" b="0" dirty="0">
                <a:solidFill>
                  <a:srgbClr val="CC0000"/>
                </a:solidFill>
                <a:latin typeface="Arial" pitchFamily="-106" charset="0"/>
              </a:rPr>
              <a:t>Single-spin asymmetry in pp → </a:t>
            </a:r>
            <a:r>
              <a:rPr lang="en-US" sz="2000" b="0" dirty="0" err="1">
                <a:solidFill>
                  <a:srgbClr val="CC0000"/>
                </a:solidFill>
                <a:latin typeface="Arial" pitchFamily="-106" charset="0"/>
              </a:rPr>
              <a:t>e</a:t>
            </a:r>
            <a:r>
              <a:rPr lang="en-US" sz="2400" b="0" baseline="30000" dirty="0" err="1">
                <a:solidFill>
                  <a:srgbClr val="CC0000"/>
                </a:solidFill>
                <a:latin typeface="Arial" pitchFamily="-106" charset="0"/>
              </a:rPr>
              <a:t>+</a:t>
            </a:r>
            <a:r>
              <a:rPr lang="en-US" sz="2000" b="0" dirty="0" err="1">
                <a:solidFill>
                  <a:srgbClr val="CC0000"/>
                </a:solidFill>
                <a:latin typeface="Arial" pitchFamily="-106" charset="0"/>
              </a:rPr>
              <a:t>e</a:t>
            </a:r>
            <a:r>
              <a:rPr lang="en-US" sz="2400" b="0" baseline="30000" dirty="0">
                <a:solidFill>
                  <a:srgbClr val="CC0000"/>
                </a:solidFill>
                <a:latin typeface="Arial" pitchFamily="-106" charset="0"/>
              </a:rPr>
              <a:t>-</a:t>
            </a:r>
            <a:endParaRPr lang="en-US" sz="2400" b="0" dirty="0">
              <a:solidFill>
                <a:srgbClr val="CC0000"/>
              </a:solidFill>
              <a:latin typeface="Arial" pitchFamily="-106" charset="0"/>
            </a:endParaRPr>
          </a:p>
          <a:p>
            <a:pPr marL="623888" lvl="1" indent="-265113">
              <a:spcBef>
                <a:spcPct val="20000"/>
              </a:spcBef>
              <a:buFontTx/>
              <a:buChar char="–"/>
            </a:pPr>
            <a:r>
              <a:rPr lang="en-US" sz="2000" b="0" dirty="0">
                <a:solidFill>
                  <a:srgbClr val="0066FF"/>
                </a:solidFill>
                <a:latin typeface="Comic Sans MS" pitchFamily="-106" charset="0"/>
                <a:ea typeface="ＭＳ Ｐゴシック" pitchFamily="-106" charset="-128"/>
                <a:cs typeface="ＭＳ Ｐゴシック" pitchFamily="-106" charset="-128"/>
              </a:rPr>
              <a:t>Measurement of relative phases</a:t>
            </a:r>
          </a:p>
          <a:p>
            <a:pPr marL="623888" lvl="1" indent="-265113">
              <a:spcBef>
                <a:spcPct val="20000"/>
              </a:spcBef>
            </a:pPr>
            <a:r>
              <a:rPr lang="en-US" sz="2000" b="0" dirty="0">
                <a:solidFill>
                  <a:srgbClr val="0066FF"/>
                </a:solidFill>
                <a:latin typeface="Comic Sans MS" pitchFamily="-106" charset="0"/>
                <a:ea typeface="ＭＳ Ｐゴシック" pitchFamily="-106" charset="-128"/>
                <a:cs typeface="ＭＳ Ｐゴシック" pitchFamily="-106" charset="-128"/>
              </a:rPr>
              <a:t>    of magnetic and electric FF in</a:t>
            </a:r>
          </a:p>
          <a:p>
            <a:pPr marL="623888" lvl="1" indent="-265113">
              <a:spcBef>
                <a:spcPct val="20000"/>
              </a:spcBef>
            </a:pPr>
            <a:r>
              <a:rPr lang="en-US" sz="2000" b="0" dirty="0">
                <a:solidFill>
                  <a:srgbClr val="0066FF"/>
                </a:solidFill>
                <a:latin typeface="Comic Sans MS" pitchFamily="-106" charset="0"/>
                <a:ea typeface="ＭＳ Ｐゴシック" pitchFamily="-106" charset="-128"/>
                <a:cs typeface="ＭＳ Ｐゴシック" pitchFamily="-106" charset="-128"/>
              </a:rPr>
              <a:t>    the time-like region</a:t>
            </a:r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/>
        </p:nvGraphicFramePr>
        <p:xfrm>
          <a:off x="4876800" y="1053679"/>
          <a:ext cx="3960813" cy="995363"/>
        </p:xfrm>
        <a:graphic>
          <a:graphicData uri="http://schemas.openxmlformats.org/presentationml/2006/ole">
            <p:oleObj spid="_x0000_s1116162" name="Equation" r:id="rId5" imgW="2933640" imgH="736560" progId="Equation.3">
              <p:embed/>
            </p:oleObj>
          </a:graphicData>
        </a:graphic>
      </p:graphicFrame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4532313" y="5861050"/>
            <a:ext cx="2187575" cy="4953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6741" tIns="48370" rIns="96741" bIns="48370" anchor="ctr">
            <a:prstTxWarp prst="textNoShape">
              <a:avLst/>
            </a:prstTxWarp>
            <a:spAutoFit/>
          </a:bodyPr>
          <a:lstStyle/>
          <a:p>
            <a:pPr algn="ctr" defTabSz="968375"/>
            <a:r>
              <a:rPr lang="en-US" sz="1300" b="0">
                <a:latin typeface="Comic Sans MS" pitchFamily="-106" charset="0"/>
              </a:rPr>
              <a:t>S. Brodsky et al., </a:t>
            </a:r>
          </a:p>
          <a:p>
            <a:pPr algn="ctr" defTabSz="968375"/>
            <a:r>
              <a:rPr lang="en-US" sz="1300" b="0">
                <a:latin typeface="Comic Sans MS" pitchFamily="-106" charset="0"/>
              </a:rPr>
              <a:t>Phys. Rev. D69 (2004)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6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4367" y="4525963"/>
            <a:ext cx="2660650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91619" name="Rectangle 3"/>
          <p:cNvSpPr>
            <a:spLocks noChangeArrowheads="1"/>
          </p:cNvSpPr>
          <p:nvPr/>
        </p:nvSpPr>
        <p:spPr bwMode="auto">
          <a:xfrm>
            <a:off x="8200276" y="4673600"/>
            <a:ext cx="914400" cy="41910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91620" name="Picture 4" descr="ACC_1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8723" y="2096619"/>
            <a:ext cx="3144838" cy="2965450"/>
          </a:xfrm>
          <a:prstGeom prst="rect">
            <a:avLst/>
          </a:prstGeom>
          <a:noFill/>
        </p:spPr>
      </p:pic>
      <p:graphicFrame>
        <p:nvGraphicFramePr>
          <p:cNvPr id="1391621" name="Object 5"/>
          <p:cNvGraphicFramePr>
            <a:graphicFrameLocks noChangeAspect="1"/>
          </p:cNvGraphicFramePr>
          <p:nvPr/>
        </p:nvGraphicFramePr>
        <p:xfrm>
          <a:off x="37915" y="568325"/>
          <a:ext cx="3246438" cy="2346325"/>
        </p:xfrm>
        <a:graphic>
          <a:graphicData uri="http://schemas.openxmlformats.org/presentationml/2006/ole">
            <p:oleObj spid="_x0000_s1112066" name="Image" r:id="rId6" imgW="9000000" imgH="6500423" progId="">
              <p:embed/>
            </p:oleObj>
          </a:graphicData>
        </a:graphic>
      </p:graphicFrame>
      <p:pic>
        <p:nvPicPr>
          <p:cNvPr id="13916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7370" y="715513"/>
            <a:ext cx="825500" cy="6111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391625" name="Line 9"/>
          <p:cNvSpPr>
            <a:spLocks noChangeShapeType="1"/>
          </p:cNvSpPr>
          <p:nvPr/>
        </p:nvSpPr>
        <p:spPr bwMode="auto">
          <a:xfrm>
            <a:off x="4267200" y="1447800"/>
            <a:ext cx="2870200" cy="2362200"/>
          </a:xfrm>
          <a:prstGeom prst="line">
            <a:avLst/>
          </a:prstGeom>
          <a:noFill/>
          <a:ln w="31750">
            <a:noFill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91626" name="Line 10"/>
          <p:cNvSpPr>
            <a:spLocks noChangeShapeType="1"/>
          </p:cNvSpPr>
          <p:nvPr/>
        </p:nvSpPr>
        <p:spPr bwMode="auto">
          <a:xfrm>
            <a:off x="3822700" y="2501900"/>
            <a:ext cx="2768600" cy="22733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5295" y="3567109"/>
            <a:ext cx="2724150" cy="1614488"/>
            <a:chOff x="2566" y="0"/>
            <a:chExt cx="1716" cy="1017"/>
          </a:xfrm>
        </p:grpSpPr>
        <p:pic>
          <p:nvPicPr>
            <p:cNvPr id="1391628" name="Picture 12" descr="COSY_layout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66" y="0"/>
              <a:ext cx="1716" cy="1017"/>
            </a:xfrm>
            <a:prstGeom prst="rect">
              <a:avLst/>
            </a:prstGeom>
            <a:noFill/>
          </p:spPr>
        </p:pic>
        <p:sp>
          <p:nvSpPr>
            <p:cNvPr id="1391629" name="Text Box 13"/>
            <p:cNvSpPr txBox="1">
              <a:spLocks noChangeArrowheads="1"/>
            </p:cNvSpPr>
            <p:nvPr/>
          </p:nvSpPr>
          <p:spPr bwMode="auto">
            <a:xfrm>
              <a:off x="2974" y="317"/>
              <a:ext cx="731" cy="327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dirty="0">
                  <a:solidFill>
                    <a:srgbClr val="FF0000"/>
                  </a:solidFill>
                </a:rPr>
                <a:t>COSY</a:t>
              </a:r>
              <a:endParaRPr lang="it-IT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238758" y="672650"/>
            <a:ext cx="2108200" cy="1308100"/>
            <a:chOff x="3628" y="1224"/>
            <a:chExt cx="1328" cy="824"/>
          </a:xfrm>
        </p:grpSpPr>
        <p:pic>
          <p:nvPicPr>
            <p:cNvPr id="1391631" name="Picture 15" descr="ad_ri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28" y="1224"/>
              <a:ext cx="1328" cy="824"/>
            </a:xfrm>
            <a:prstGeom prst="rect">
              <a:avLst/>
            </a:prstGeom>
            <a:noFill/>
          </p:spPr>
        </p:pic>
        <p:sp>
          <p:nvSpPr>
            <p:cNvPr id="1391632" name="Text Box 16"/>
            <p:cNvSpPr txBox="1">
              <a:spLocks noChangeArrowheads="1"/>
            </p:cNvSpPr>
            <p:nvPr/>
          </p:nvSpPr>
          <p:spPr bwMode="auto">
            <a:xfrm>
              <a:off x="3896" y="1464"/>
              <a:ext cx="442" cy="327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800" dirty="0">
                  <a:solidFill>
                    <a:schemeClr val="bg1"/>
                  </a:solidFill>
                </a:rPr>
                <a:t>AD</a:t>
              </a:r>
              <a:endParaRPr lang="it-IT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91633" name="Text Box 17"/>
          <p:cNvSpPr txBox="1">
            <a:spLocks noChangeArrowheads="1"/>
          </p:cNvSpPr>
          <p:nvPr/>
        </p:nvSpPr>
        <p:spPr bwMode="auto">
          <a:xfrm>
            <a:off x="8215217" y="4619625"/>
            <a:ext cx="982761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FAIR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391634" name="Rectangle 18"/>
          <p:cNvSpPr>
            <a:spLocks noChangeArrowheads="1"/>
          </p:cNvSpPr>
          <p:nvPr/>
        </p:nvSpPr>
        <p:spPr bwMode="auto">
          <a:xfrm>
            <a:off x="3311713" y="4594410"/>
            <a:ext cx="2590800" cy="41910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91635" name="Text Box 19"/>
          <p:cNvSpPr txBox="1">
            <a:spLocks noChangeArrowheads="1"/>
          </p:cNvSpPr>
          <p:nvPr/>
        </p:nvSpPr>
        <p:spPr bwMode="auto">
          <a:xfrm>
            <a:off x="3381748" y="4540435"/>
            <a:ext cx="2654300" cy="5191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rgbClr val="0066FF"/>
                </a:solidFill>
              </a:rPr>
              <a:t>Jefferson Lab</a:t>
            </a:r>
            <a:endParaRPr lang="it-IT" sz="2800" dirty="0">
              <a:solidFill>
                <a:srgbClr val="0066FF"/>
              </a:solidFill>
            </a:endParaRPr>
          </a:p>
        </p:txBody>
      </p:sp>
      <p:sp>
        <p:nvSpPr>
          <p:cNvPr id="1391636" name="Text Box 20"/>
          <p:cNvSpPr txBox="1">
            <a:spLocks noChangeArrowheads="1"/>
          </p:cNvSpPr>
          <p:nvPr/>
        </p:nvSpPr>
        <p:spPr bwMode="auto">
          <a:xfrm>
            <a:off x="328866" y="3023705"/>
            <a:ext cx="2101356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2009 - 2012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391637" name="Text Box 21"/>
          <p:cNvSpPr txBox="1">
            <a:spLocks noChangeArrowheads="1"/>
          </p:cNvSpPr>
          <p:nvPr/>
        </p:nvSpPr>
        <p:spPr bwMode="auto">
          <a:xfrm>
            <a:off x="7636566" y="3810000"/>
            <a:ext cx="1208133" cy="55399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000" dirty="0">
                <a:solidFill>
                  <a:srgbClr val="FF0000"/>
                </a:solidFill>
              </a:rPr>
              <a:t>&gt;</a:t>
            </a:r>
            <a:r>
              <a:rPr lang="en-US" sz="2800" dirty="0">
                <a:solidFill>
                  <a:srgbClr val="FF0000"/>
                </a:solidFill>
              </a:rPr>
              <a:t>2017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1391638" name="Picture 22" descr="bann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2639695">
            <a:off x="2381250" y="2225675"/>
            <a:ext cx="2759075" cy="4222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502984" y="5142845"/>
            <a:ext cx="1901833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2014-2020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22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6" name="Rectangle 67"/>
          <p:cNvSpPr txBox="1">
            <a:spLocks noChangeArrowheads="1"/>
          </p:cNvSpPr>
          <p:nvPr/>
        </p:nvSpPr>
        <p:spPr>
          <a:xfrm>
            <a:off x="457200" y="-96496"/>
            <a:ext cx="8229600" cy="825500"/>
          </a:xfrm>
          <a:prstGeom prst="rect">
            <a:avLst/>
          </a:prstGeom>
          <a:noFill/>
          <a:ln/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Time sheet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3336925" y="791936"/>
            <a:ext cx="1901833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2012-2014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588" y="2616833"/>
            <a:ext cx="896882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JLab</a:t>
            </a:r>
            <a:endParaRPr lang="en-US" sz="4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 rot="5400000">
            <a:off x="4566443" y="2745582"/>
            <a:ext cx="538163" cy="381000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alibri" pitchFamily="-65" charset="0"/>
            </a:endParaRPr>
          </a:p>
        </p:txBody>
      </p:sp>
      <p:pic>
        <p:nvPicPr>
          <p:cNvPr id="76803" name="Picture 4" descr="6_GeV_Racetr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425" y="1257300"/>
            <a:ext cx="670560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476250" y="369888"/>
            <a:ext cx="3446463" cy="6477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99276" tIns="49638" rIns="99276" bIns="49638">
            <a:prstTxWarp prst="textNoShape">
              <a:avLst/>
            </a:prstTxWarp>
            <a:spAutoFit/>
          </a:bodyPr>
          <a:lstStyle/>
          <a:p>
            <a:pPr defTabSz="992188" eaLnBrk="0" hangingPunct="0">
              <a:spcBef>
                <a:spcPct val="50000"/>
              </a:spcBef>
            </a:pPr>
            <a:r>
              <a:rPr lang="en-US" sz="3600" b="1">
                <a:solidFill>
                  <a:srgbClr val="3333CC"/>
                </a:solidFill>
                <a:latin typeface="Tahoma" pitchFamily="-65" charset="0"/>
              </a:rPr>
              <a:t>6 GeV CEBAF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98475" y="379413"/>
            <a:ext cx="8680450" cy="4238625"/>
            <a:chOff x="314" y="239"/>
            <a:chExt cx="5468" cy="2670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2134" y="499"/>
              <a:ext cx="3648" cy="2410"/>
              <a:chOff x="2134" y="499"/>
              <a:chExt cx="3648" cy="2410"/>
            </a:xfrm>
          </p:grpSpPr>
          <p:pic>
            <p:nvPicPr>
              <p:cNvPr id="76824" name="Picture 7" descr="12_GeV_mods_NL-cryomodules_overlay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34" y="787"/>
                <a:ext cx="864" cy="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25" name="Picture 8" descr="12_GeV_mods_SL-cryomodules_overlay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793" y="2050"/>
                <a:ext cx="1174" cy="8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932" y="1408"/>
                <a:ext cx="632" cy="534"/>
                <a:chOff x="3146" y="1440"/>
                <a:chExt cx="632" cy="534"/>
              </a:xfrm>
            </p:grpSpPr>
            <p:sp>
              <p:nvSpPr>
                <p:cNvPr id="410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360" y="1440"/>
                  <a:ext cx="418" cy="163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992188" eaLnBrk="0" hangingPunct="0">
                    <a:spcBef>
                      <a:spcPct val="50000"/>
                    </a:spcBef>
                  </a:pPr>
                  <a:r>
                    <a:rPr lang="en-US" sz="1700" b="1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alibri" pitchFamily="-65" charset="0"/>
                    </a:rPr>
                    <a:t>CHL-2</a:t>
                  </a:r>
                </a:p>
              </p:txBody>
            </p:sp>
            <p:grpSp>
              <p:nvGrpSpPr>
                <p:cNvPr id="5" name="Group 11"/>
                <p:cNvGrpSpPr>
                  <a:grpSpLocks/>
                </p:cNvGrpSpPr>
                <p:nvPr/>
              </p:nvGrpSpPr>
              <p:grpSpPr bwMode="auto">
                <a:xfrm>
                  <a:off x="3146" y="1536"/>
                  <a:ext cx="406" cy="438"/>
                  <a:chOff x="3146" y="1536"/>
                  <a:chExt cx="406" cy="438"/>
                </a:xfrm>
              </p:grpSpPr>
              <p:pic>
                <p:nvPicPr>
                  <p:cNvPr id="76832" name="Picture 12" descr="12_GeV_mods_CHL_overlay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3146" y="1707"/>
                    <a:ext cx="184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6833" name="Picture 13" descr="12_GeV_mods_arrow_overlay"/>
                  <p:cNvPicPr>
                    <a:picLocks noChangeAspect="1" noChangeArrowheads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3329" y="1536"/>
                    <a:ext cx="223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4342" y="499"/>
                <a:ext cx="1440" cy="732"/>
                <a:chOff x="4560" y="528"/>
                <a:chExt cx="1440" cy="732"/>
              </a:xfrm>
            </p:grpSpPr>
            <p:sp>
              <p:nvSpPr>
                <p:cNvPr id="411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704" y="528"/>
                  <a:ext cx="1296" cy="524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lIns="99276" tIns="49638" rIns="99276" bIns="49638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92188" eaLnBrk="0" hangingPunct="0">
                    <a:spcBef>
                      <a:spcPct val="50000"/>
                    </a:spcBef>
                  </a:pPr>
                  <a:r>
                    <a:rPr lang="en-US" sz="1600" b="1" i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Upgrade magnets and power supplies</a:t>
                  </a:r>
                  <a:endParaRPr lang="en-US" b="1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endParaRPr>
                </a:p>
              </p:txBody>
            </p:sp>
            <p:pic>
              <p:nvPicPr>
                <p:cNvPr id="76829" name="Picture 16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560" y="864"/>
                  <a:ext cx="306" cy="3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76823" name="Text Box 17"/>
            <p:cNvSpPr txBox="1">
              <a:spLocks noChangeArrowheads="1"/>
            </p:cNvSpPr>
            <p:nvPr/>
          </p:nvSpPr>
          <p:spPr bwMode="auto">
            <a:xfrm>
              <a:off x="314" y="239"/>
              <a:ext cx="2287" cy="34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92188" eaLnBrk="0" hangingPunct="0">
                <a:spcBef>
                  <a:spcPct val="50000"/>
                </a:spcBef>
              </a:pPr>
              <a:r>
                <a:rPr lang="en-US" sz="3600" b="1" u="sng" dirty="0">
                  <a:solidFill>
                    <a:srgbClr val="FF0000"/>
                  </a:solidFill>
                  <a:latin typeface="Tahoma" pitchFamily="-65" charset="0"/>
                </a:rPr>
                <a:t>12 </a:t>
              </a:r>
              <a:r>
                <a:rPr lang="en-US" sz="3600" b="1" u="sng" dirty="0" err="1">
                  <a:solidFill>
                    <a:srgbClr val="FF0000"/>
                  </a:solidFill>
                  <a:latin typeface="Tahoma" pitchFamily="-65" charset="0"/>
                </a:rPr>
                <a:t>GeV</a:t>
              </a:r>
              <a:r>
                <a:rPr lang="en-US" sz="3600" b="1" u="sng" dirty="0">
                  <a:solidFill>
                    <a:srgbClr val="FF0000"/>
                  </a:solidFill>
                  <a:latin typeface="Tahoma" pitchFamily="-65" charset="0"/>
                </a:rPr>
                <a:t> CEBAF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1212850" y="3895725"/>
            <a:ext cx="4908550" cy="2038350"/>
            <a:chOff x="764" y="2454"/>
            <a:chExt cx="3092" cy="1284"/>
          </a:xfrm>
        </p:grpSpPr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2139" y="3286"/>
              <a:ext cx="1717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  <a:spAutoFit/>
            </a:bodyPr>
            <a:lstStyle/>
            <a:p>
              <a:pPr defTabSz="992188" eaLnBrk="0" hangingPunct="0"/>
              <a:r>
                <a:rPr lang="en-US" sz="20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pitchFamily="-65" charset="0"/>
                </a:rPr>
                <a:t>Enhance equipment in existing halls</a:t>
              </a: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 rot="2428027">
              <a:off x="764" y="2454"/>
              <a:ext cx="1481" cy="9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</a:bodyPr>
            <a:lstStyle/>
            <a:p>
              <a:pPr algn="ctr" defTabSz="992188" eaLnBrk="0" hangingPunct="0"/>
              <a:endParaRPr lang="en-US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65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952500" y="3175"/>
            <a:ext cx="8162925" cy="4652963"/>
            <a:chOff x="636" y="0"/>
            <a:chExt cx="5142" cy="2931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636" y="0"/>
              <a:ext cx="5142" cy="2931"/>
              <a:chOff x="636" y="0"/>
              <a:chExt cx="5142" cy="2931"/>
            </a:xfrm>
          </p:grpSpPr>
          <p:pic>
            <p:nvPicPr>
              <p:cNvPr id="76814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5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36" y="1749"/>
                <a:ext cx="2134" cy="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945" cy="606"/>
                <a:chOff x="3792" y="74"/>
                <a:chExt cx="945" cy="606"/>
              </a:xfrm>
            </p:grpSpPr>
            <p:pic>
              <p:nvPicPr>
                <p:cNvPr id="76818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6819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4084" y="324"/>
                  <a:ext cx="192" cy="240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>
                    <a:solidFill>
                      <a:srgbClr val="000000"/>
                    </a:solidFill>
                    <a:latin typeface="Calibri" pitchFamily="-65" charset="0"/>
                  </a:endParaRPr>
                </a:p>
              </p:txBody>
            </p:sp>
          </p:grpSp>
          <p:sp>
            <p:nvSpPr>
              <p:cNvPr id="76817" name="Text Box 28"/>
              <p:cNvSpPr txBox="1">
                <a:spLocks noChangeArrowheads="1"/>
              </p:cNvSpPr>
              <p:nvPr/>
            </p:nvSpPr>
            <p:spPr bwMode="auto">
              <a:xfrm>
                <a:off x="4606" y="0"/>
                <a:ext cx="1172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 i="1">
                    <a:solidFill>
                      <a:srgbClr val="000000"/>
                    </a:solidFill>
                  </a:rPr>
                  <a:t>add Hall D </a:t>
                </a:r>
              </a:p>
              <a:p>
                <a:pPr eaLnBrk="0" hangingPunct="0"/>
                <a:r>
                  <a:rPr lang="en-US" b="1" i="1">
                    <a:solidFill>
                      <a:srgbClr val="000000"/>
                    </a:solidFill>
                  </a:rPr>
                  <a:t>(and beam line)</a:t>
                </a:r>
                <a:endParaRPr lang="en-US" sz="2000" b="1" i="1">
                  <a:solidFill>
                    <a:srgbClr val="000000"/>
                  </a:solidFill>
                  <a:latin typeface="Calibri" pitchFamily="-65" charset="0"/>
                </a:endParaRPr>
              </a:p>
            </p:txBody>
          </p:sp>
        </p:grpSp>
        <p:sp>
          <p:nvSpPr>
            <p:cNvPr id="76813" name="Freeform 29"/>
            <p:cNvSpPr>
              <a:spLocks/>
            </p:cNvSpPr>
            <p:nvPr/>
          </p:nvSpPr>
          <p:spPr bwMode="auto">
            <a:xfrm>
              <a:off x="3822" y="341"/>
              <a:ext cx="304" cy="130"/>
            </a:xfrm>
            <a:custGeom>
              <a:avLst/>
              <a:gdLst>
                <a:gd name="T0" fmla="*/ 0 w 304"/>
                <a:gd name="T1" fmla="*/ 130 h 130"/>
                <a:gd name="T2" fmla="*/ 14 w 304"/>
                <a:gd name="T3" fmla="*/ 108 h 130"/>
                <a:gd name="T4" fmla="*/ 28 w 304"/>
                <a:gd name="T5" fmla="*/ 122 h 130"/>
                <a:gd name="T6" fmla="*/ 44 w 304"/>
                <a:gd name="T7" fmla="*/ 128 h 130"/>
                <a:gd name="T8" fmla="*/ 53 w 304"/>
                <a:gd name="T9" fmla="*/ 107 h 130"/>
                <a:gd name="T10" fmla="*/ 72 w 304"/>
                <a:gd name="T11" fmla="*/ 99 h 130"/>
                <a:gd name="T12" fmla="*/ 88 w 304"/>
                <a:gd name="T13" fmla="*/ 106 h 130"/>
                <a:gd name="T14" fmla="*/ 94 w 304"/>
                <a:gd name="T15" fmla="*/ 88 h 130"/>
                <a:gd name="T16" fmla="*/ 96 w 304"/>
                <a:gd name="T17" fmla="*/ 82 h 130"/>
                <a:gd name="T18" fmla="*/ 112 w 304"/>
                <a:gd name="T19" fmla="*/ 84 h 130"/>
                <a:gd name="T20" fmla="*/ 128 w 304"/>
                <a:gd name="T21" fmla="*/ 88 h 130"/>
                <a:gd name="T22" fmla="*/ 146 w 304"/>
                <a:gd name="T23" fmla="*/ 60 h 130"/>
                <a:gd name="T24" fmla="*/ 152 w 304"/>
                <a:gd name="T25" fmla="*/ 62 h 130"/>
                <a:gd name="T26" fmla="*/ 158 w 304"/>
                <a:gd name="T27" fmla="*/ 66 h 130"/>
                <a:gd name="T28" fmla="*/ 170 w 304"/>
                <a:gd name="T29" fmla="*/ 70 h 130"/>
                <a:gd name="T30" fmla="*/ 192 w 304"/>
                <a:gd name="T31" fmla="*/ 38 h 130"/>
                <a:gd name="T32" fmla="*/ 214 w 304"/>
                <a:gd name="T33" fmla="*/ 54 h 130"/>
                <a:gd name="T34" fmla="*/ 236 w 304"/>
                <a:gd name="T35" fmla="*/ 24 h 130"/>
                <a:gd name="T36" fmla="*/ 254 w 304"/>
                <a:gd name="T37" fmla="*/ 34 h 130"/>
                <a:gd name="T38" fmla="*/ 266 w 304"/>
                <a:gd name="T39" fmla="*/ 38 h 130"/>
                <a:gd name="T40" fmla="*/ 286 w 304"/>
                <a:gd name="T41" fmla="*/ 10 h 130"/>
                <a:gd name="T42" fmla="*/ 304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6810" name="Rectangle 20"/>
          <p:cNvSpPr>
            <a:spLocks noChangeArrowheads="1"/>
          </p:cNvSpPr>
          <p:nvPr/>
        </p:nvSpPr>
        <p:spPr bwMode="auto">
          <a:xfrm>
            <a:off x="7121525" y="1925637"/>
            <a:ext cx="1981200" cy="46275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000099"/>
                </a:solidFill>
                <a:latin typeface="Calibri" pitchFamily="-65" charset="0"/>
              </a:rPr>
              <a:t>2008-2014:     </a:t>
            </a:r>
            <a:r>
              <a:rPr lang="en-US" sz="1400" i="1" dirty="0">
                <a:solidFill>
                  <a:srgbClr val="000099"/>
                </a:solidFill>
                <a:latin typeface="Calibri" pitchFamily="-65" charset="0"/>
              </a:rPr>
              <a:t>Construction </a:t>
            </a:r>
            <a:r>
              <a:rPr lang="en-US" sz="1400" i="1" dirty="0">
                <a:latin typeface="Calibri" pitchFamily="-65" charset="0"/>
              </a:rPr>
              <a:t>(</a:t>
            </a:r>
            <a:r>
              <a:rPr lang="en-US" sz="1400" b="1" i="1" dirty="0">
                <a:latin typeface="Calibri" pitchFamily="-65" charset="0"/>
              </a:rPr>
              <a:t>funded at 99%)</a:t>
            </a:r>
            <a:endParaRPr lang="en-US" sz="1400" i="1" dirty="0">
              <a:solidFill>
                <a:srgbClr val="000099"/>
              </a:solidFill>
              <a:latin typeface="Calibri" pitchFamily="-65" charset="0"/>
            </a:endParaRPr>
          </a:p>
          <a:p>
            <a:pPr>
              <a:lnSpc>
                <a:spcPct val="60000"/>
              </a:lnSpc>
              <a:spcAft>
                <a:spcPct val="30000"/>
              </a:spcAft>
            </a:pP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May 2012</a:t>
            </a: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6 </a:t>
            </a:r>
            <a:r>
              <a:rPr lang="en-US" sz="1400" i="1" dirty="0" err="1">
                <a:solidFill>
                  <a:srgbClr val="FF0000"/>
                </a:solidFill>
                <a:latin typeface="Calibri" pitchFamily="-65" charset="0"/>
              </a:rPr>
              <a:t>GeV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Accelerator Shutdown starts</a:t>
            </a:r>
          </a:p>
          <a:p>
            <a:pPr>
              <a:lnSpc>
                <a:spcPct val="50000"/>
              </a:lnSpc>
              <a:spcAft>
                <a:spcPct val="30000"/>
              </a:spcAft>
            </a:pP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May 2013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       Accelerator Commissioning starts</a:t>
            </a:r>
          </a:p>
          <a:p>
            <a:pPr>
              <a:lnSpc>
                <a:spcPct val="60000"/>
              </a:lnSpc>
              <a:spcAft>
                <a:spcPct val="30000"/>
              </a:spcAft>
            </a:pPr>
            <a:endParaRPr lang="en-US" sz="1400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October 2013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  </a:t>
            </a:r>
          </a:p>
          <a:p>
            <a:pPr>
              <a:spcAft>
                <a:spcPct val="30000"/>
              </a:spcAft>
            </a:pP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Hall Commissioning starts</a:t>
            </a:r>
          </a:p>
          <a:p>
            <a:pPr>
              <a:spcAft>
                <a:spcPct val="30000"/>
              </a:spcAft>
            </a:pPr>
            <a:endParaRPr lang="en-US" sz="1400" b="1" i="1" dirty="0">
              <a:solidFill>
                <a:srgbClr val="FF0000"/>
              </a:solidFill>
              <a:latin typeface="Calibri" pitchFamily="-65" charset="0"/>
            </a:endParaRPr>
          </a:p>
          <a:p>
            <a:pPr>
              <a:spcAft>
                <a:spcPct val="30000"/>
              </a:spcAft>
            </a:pPr>
            <a:r>
              <a:rPr lang="en-US" sz="1400" b="1" i="1" dirty="0">
                <a:solidFill>
                  <a:srgbClr val="FF0000"/>
                </a:solidFill>
                <a:latin typeface="Calibri" pitchFamily="-65" charset="0"/>
              </a:rPr>
              <a:t>2013-2015</a:t>
            </a: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       </a:t>
            </a:r>
          </a:p>
          <a:p>
            <a:pPr>
              <a:spcAft>
                <a:spcPct val="30000"/>
              </a:spcAft>
            </a:pPr>
            <a:r>
              <a:rPr lang="en-US" sz="1400" i="1" dirty="0">
                <a:solidFill>
                  <a:srgbClr val="FF0000"/>
                </a:solidFill>
                <a:latin typeface="Calibri" pitchFamily="-65" charset="0"/>
              </a:rPr>
              <a:t>Pre-Ops (beam commissioning)</a:t>
            </a:r>
          </a:p>
        </p:txBody>
      </p:sp>
      <p:sp>
        <p:nvSpPr>
          <p:cNvPr id="35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48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2400" y="1234887"/>
            <a:ext cx="28135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current         </a:t>
            </a:r>
            <a:r>
              <a:rPr lang="en-US" dirty="0" smtClean="0">
                <a:solidFill>
                  <a:srgbClr val="FF0000"/>
                </a:solidFill>
              </a:rPr>
              <a:t>90 </a:t>
            </a:r>
            <a:r>
              <a:rPr lang="en-US" dirty="0" err="1" smtClean="0">
                <a:solidFill>
                  <a:srgbClr val="FF0000"/>
                </a:solidFill>
                <a:latin typeface="Symbol"/>
              </a:rPr>
              <a:t>m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Beam polarization  </a:t>
            </a:r>
            <a:r>
              <a:rPr lang="en-US" dirty="0" smtClean="0">
                <a:solidFill>
                  <a:srgbClr val="FF0000"/>
                </a:solidFill>
              </a:rPr>
              <a:t>85 %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3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 animBg="1"/>
      <p:bldP spid="3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3" descr="CLAS12_2D"/>
          <p:cNvPicPr>
            <a:picLocks noChangeAspect="1" noChangeArrowheads="1"/>
          </p:cNvPicPr>
          <p:nvPr/>
        </p:nvPicPr>
        <p:blipFill>
          <a:blip r:embed="rId4"/>
          <a:srcRect l="15834" t="12222" r="20833" b="13333"/>
          <a:stretch>
            <a:fillRect/>
          </a:stretch>
        </p:blipFill>
        <p:spPr bwMode="auto">
          <a:xfrm>
            <a:off x="0" y="534988"/>
            <a:ext cx="3921125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685800"/>
            <a:ext cx="6242050" cy="3048000"/>
            <a:chOff x="1728" y="432"/>
            <a:chExt cx="3932" cy="192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728" y="432"/>
              <a:ext cx="3932" cy="1920"/>
              <a:chOff x="1728" y="432"/>
              <a:chExt cx="3932" cy="1920"/>
            </a:xfrm>
          </p:grpSpPr>
          <p:sp>
            <p:nvSpPr>
              <p:cNvPr id="16518" name="Text Box 6"/>
              <p:cNvSpPr txBox="1">
                <a:spLocks noChangeArrowheads="1"/>
              </p:cNvSpPr>
              <p:nvPr/>
            </p:nvSpPr>
            <p:spPr bwMode="auto">
              <a:xfrm>
                <a:off x="2496" y="1550"/>
                <a:ext cx="1085" cy="601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400"/>
                  <a:t>Substitute 2 LTCC sectors with a  proximity focusing RICH detector</a:t>
                </a:r>
              </a:p>
            </p:txBody>
          </p:sp>
          <p:graphicFrame>
            <p:nvGraphicFramePr>
              <p:cNvPr id="16386" name="Object 2"/>
              <p:cNvGraphicFramePr>
                <a:graphicFrameLocks noChangeAspect="1"/>
              </p:cNvGraphicFramePr>
              <p:nvPr/>
            </p:nvGraphicFramePr>
            <p:xfrm>
              <a:off x="3936" y="432"/>
              <a:ext cx="1724" cy="1920"/>
            </p:xfrm>
            <a:graphic>
              <a:graphicData uri="http://schemas.openxmlformats.org/presentationml/2006/ole">
                <p:oleObj spid="_x0000_s1046530" name="Image" r:id="rId5" imgW="6946032" imgH="7733333" progId="">
                  <p:embed/>
                </p:oleObj>
              </a:graphicData>
            </a:graphic>
          </p:graphicFrame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728" y="528"/>
                <a:ext cx="1344" cy="1728"/>
                <a:chOff x="1891" y="2201"/>
                <a:chExt cx="1617" cy="1703"/>
              </a:xfrm>
            </p:grpSpPr>
            <p:sp>
              <p:nvSpPr>
                <p:cNvPr id="16520" name="Rectangle 9"/>
                <p:cNvSpPr>
                  <a:spLocks noChangeArrowheads="1"/>
                </p:cNvSpPr>
                <p:nvPr/>
              </p:nvSpPr>
              <p:spPr bwMode="auto">
                <a:xfrm>
                  <a:off x="1891" y="2201"/>
                  <a:ext cx="645" cy="1703"/>
                </a:xfrm>
                <a:prstGeom prst="rect">
                  <a:avLst/>
                </a:prstGeom>
                <a:noFill/>
                <a:ln w="38100">
                  <a:solidFill>
                    <a:srgbClr val="CC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21" name="Line 10"/>
                <p:cNvSpPr>
                  <a:spLocks noChangeShapeType="1"/>
                </p:cNvSpPr>
                <p:nvPr/>
              </p:nvSpPr>
              <p:spPr bwMode="auto">
                <a:xfrm>
                  <a:off x="2553" y="3052"/>
                  <a:ext cx="955" cy="0"/>
                </a:xfrm>
                <a:prstGeom prst="line">
                  <a:avLst/>
                </a:prstGeom>
                <a:noFill/>
                <a:ln w="28575">
                  <a:solidFill>
                    <a:srgbClr val="CC0000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6514" name="Rectangle 11"/>
            <p:cNvSpPr>
              <a:spLocks noChangeArrowheads="1"/>
            </p:cNvSpPr>
            <p:nvPr/>
          </p:nvSpPr>
          <p:spPr bwMode="auto">
            <a:xfrm>
              <a:off x="3496" y="771"/>
              <a:ext cx="3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3 cm</a:t>
              </a:r>
            </a:p>
          </p:txBody>
        </p:sp>
        <p:sp>
          <p:nvSpPr>
            <p:cNvPr id="16515" name="Line 12"/>
            <p:cNvSpPr>
              <a:spLocks noChangeShapeType="1"/>
            </p:cNvSpPr>
            <p:nvPr/>
          </p:nvSpPr>
          <p:spPr bwMode="auto">
            <a:xfrm>
              <a:off x="3888" y="8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16" name="Rectangle 13"/>
            <p:cNvSpPr>
              <a:spLocks noChangeArrowheads="1"/>
            </p:cNvSpPr>
            <p:nvPr/>
          </p:nvSpPr>
          <p:spPr bwMode="auto">
            <a:xfrm>
              <a:off x="3600" y="1395"/>
              <a:ext cx="46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80 cm</a:t>
              </a:r>
              <a:endParaRPr lang="en-US" sz="1800"/>
            </a:p>
          </p:txBody>
        </p:sp>
        <p:sp>
          <p:nvSpPr>
            <p:cNvPr id="16517" name="Line 14"/>
            <p:cNvSpPr>
              <a:spLocks noChangeShapeType="1"/>
            </p:cNvSpPr>
            <p:nvPr/>
          </p:nvSpPr>
          <p:spPr bwMode="auto">
            <a:xfrm>
              <a:off x="4032" y="1044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0194" name="Group 18"/>
          <p:cNvGraphicFramePr>
            <a:graphicFrameLocks noGrp="1"/>
          </p:cNvGraphicFramePr>
          <p:nvPr/>
        </p:nvGraphicFramePr>
        <p:xfrm>
          <a:off x="1295400" y="3749675"/>
          <a:ext cx="5334000" cy="2671199"/>
        </p:xfrm>
        <a:graphic>
          <a:graphicData uri="http://schemas.openxmlformats.org/drawingml/2006/table">
            <a:tbl>
              <a:tblPr/>
              <a:tblGrid>
                <a:gridCol w="561975"/>
                <a:gridCol w="458788"/>
                <a:gridCol w="463550"/>
                <a:gridCol w="465137"/>
                <a:gridCol w="460375"/>
                <a:gridCol w="461963"/>
                <a:gridCol w="461962"/>
                <a:gridCol w="460375"/>
                <a:gridCol w="463550"/>
                <a:gridCol w="460375"/>
                <a:gridCol w="615950"/>
              </a:tblGrid>
              <a:tr h="168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GeV/c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4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5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6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7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8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9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10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F0C"/>
                          </a:solidFill>
                          <a:effectLst/>
                          <a:latin typeface="Symbol" pitchFamily="-108" charset="2"/>
                          <a:ea typeface="ＭＳ Ｐゴシック" pitchFamily="-108" charset="-128"/>
                          <a:cs typeface="ＭＳ Ｐゴシック" pitchFamily="-108" charset="-128"/>
                        </a:rPr>
                        <a:t>p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F0C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/K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TOF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LTCC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HTCC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716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8" charset="2"/>
                          <a:ea typeface="ＭＳ Ｐゴシック" pitchFamily="-108" charset="-128"/>
                          <a:cs typeface="ＭＳ Ｐゴシック" pitchFamily="-108" charset="-128"/>
                        </a:rPr>
                        <a:t>p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/p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TOF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LTCC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HTCC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71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182BFF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K/p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TOF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8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LTCC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126"/>
          <p:cNvGrpSpPr>
            <a:grpSpLocks/>
          </p:cNvGrpSpPr>
          <p:nvPr/>
        </p:nvGrpSpPr>
        <p:grpSpPr bwMode="auto">
          <a:xfrm>
            <a:off x="2797175" y="3733800"/>
            <a:ext cx="2765425" cy="2687638"/>
            <a:chOff x="3298" y="2531"/>
            <a:chExt cx="1742" cy="1693"/>
          </a:xfrm>
        </p:grpSpPr>
        <p:grpSp>
          <p:nvGrpSpPr>
            <p:cNvPr id="6" name="Group 127"/>
            <p:cNvGrpSpPr>
              <a:grpSpLocks/>
            </p:cNvGrpSpPr>
            <p:nvPr/>
          </p:nvGrpSpPr>
          <p:grpSpPr bwMode="auto">
            <a:xfrm>
              <a:off x="3888" y="3884"/>
              <a:ext cx="1152" cy="340"/>
              <a:chOff x="3888" y="3312"/>
              <a:chExt cx="1152" cy="907"/>
            </a:xfrm>
          </p:grpSpPr>
          <p:sp>
            <p:nvSpPr>
              <p:cNvPr id="16511" name="Line 128"/>
              <p:cNvSpPr>
                <a:spLocks noChangeShapeType="1"/>
              </p:cNvSpPr>
              <p:nvPr/>
            </p:nvSpPr>
            <p:spPr bwMode="auto">
              <a:xfrm>
                <a:off x="3888" y="3312"/>
                <a:ext cx="0" cy="907"/>
              </a:xfrm>
              <a:prstGeom prst="line">
                <a:avLst/>
              </a:prstGeom>
              <a:noFill/>
              <a:ln w="1016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12" name="Line 129"/>
              <p:cNvSpPr>
                <a:spLocks noChangeShapeType="1"/>
              </p:cNvSpPr>
              <p:nvPr/>
            </p:nvSpPr>
            <p:spPr bwMode="auto">
              <a:xfrm>
                <a:off x="5040" y="3312"/>
                <a:ext cx="0" cy="907"/>
              </a:xfrm>
              <a:prstGeom prst="line">
                <a:avLst/>
              </a:prstGeom>
              <a:noFill/>
              <a:ln w="1016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30"/>
            <p:cNvGrpSpPr>
              <a:grpSpLocks/>
            </p:cNvGrpSpPr>
            <p:nvPr/>
          </p:nvGrpSpPr>
          <p:grpSpPr bwMode="auto">
            <a:xfrm>
              <a:off x="3298" y="2531"/>
              <a:ext cx="878" cy="685"/>
              <a:chOff x="3298" y="2304"/>
              <a:chExt cx="878" cy="912"/>
            </a:xfrm>
          </p:grpSpPr>
          <p:sp>
            <p:nvSpPr>
              <p:cNvPr id="16509" name="Line 131"/>
              <p:cNvSpPr>
                <a:spLocks noChangeShapeType="1"/>
              </p:cNvSpPr>
              <p:nvPr/>
            </p:nvSpPr>
            <p:spPr bwMode="auto">
              <a:xfrm>
                <a:off x="3298" y="2309"/>
                <a:ext cx="0" cy="907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10" name="Line 132"/>
              <p:cNvSpPr>
                <a:spLocks noChangeShapeType="1"/>
              </p:cNvSpPr>
              <p:nvPr/>
            </p:nvSpPr>
            <p:spPr bwMode="auto">
              <a:xfrm>
                <a:off x="4176" y="2304"/>
                <a:ext cx="0" cy="907"/>
              </a:xfrm>
              <a:prstGeom prst="line">
                <a:avLst/>
              </a:prstGeom>
              <a:noFill/>
              <a:ln w="1016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6501" name="Datumsplatzhalter 5"/>
          <p:cNvSpPr txBox="1">
            <a:spLocks noGrp="1"/>
          </p:cNvSpPr>
          <p:nvPr/>
        </p:nvSpPr>
        <p:spPr bwMode="auto">
          <a:xfrm>
            <a:off x="457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>
                <a:solidFill>
                  <a:srgbClr val="898989"/>
                </a:solidFill>
              </a:rPr>
              <a:t>M. Contalbrigo</a:t>
            </a:r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6502" name="Foliennummernplatzhalter 6"/>
          <p:cNvSpPr txBox="1">
            <a:spLocks noGrp="1"/>
          </p:cNvSpPr>
          <p:nvPr/>
        </p:nvSpPr>
        <p:spPr bwMode="auto">
          <a:xfrm>
            <a:off x="6553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3088156-26BC-5849-98EA-0C46D7028E85}" type="slidenum">
              <a:rPr lang="en-US" sz="1200">
                <a:solidFill>
                  <a:srgbClr val="898989"/>
                </a:solidFill>
              </a:rPr>
              <a:pPr algn="r"/>
              <a:t>49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787527" y="-86910"/>
            <a:ext cx="49981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detector for CLAS12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3726009">
            <a:off x="2761143" y="1560513"/>
            <a:ext cx="74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 rot="17724226">
            <a:off x="2704927" y="2663507"/>
            <a:ext cx="74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</a:t>
            </a:r>
            <a:endParaRPr lang="en-US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Datumsplatzhalter 5"/>
          <p:cNvSpPr txBox="1">
            <a:spLocks noGrp="1"/>
          </p:cNvSpPr>
          <p:nvPr/>
        </p:nvSpPr>
        <p:spPr bwMode="auto">
          <a:xfrm>
            <a:off x="457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>
                <a:solidFill>
                  <a:srgbClr val="898989"/>
                </a:solidFill>
              </a:rPr>
              <a:t>M. Contalbrigo</a:t>
            </a:r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9943" name="Foliennummernplatzhalter 6"/>
          <p:cNvSpPr txBox="1">
            <a:spLocks noGrp="1"/>
          </p:cNvSpPr>
          <p:nvPr/>
        </p:nvSpPr>
        <p:spPr bwMode="auto">
          <a:xfrm>
            <a:off x="6553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E82FD8D-2E48-4E49-AE02-54312F64CE95}" type="slidenum">
              <a:rPr lang="en-US" sz="1200">
                <a:solidFill>
                  <a:srgbClr val="898989"/>
                </a:solidFill>
              </a:rPr>
              <a:pPr algn="r"/>
              <a:t>5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99110"/>
            <a:ext cx="863123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653437" y="-86910"/>
            <a:ext cx="726630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QCD systems to be studied @ PANDA</a:t>
            </a:r>
          </a:p>
        </p:txBody>
      </p:sp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919538" y="22542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6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6836" y="2965450"/>
            <a:ext cx="3507441" cy="3587750"/>
            <a:chOff x="1333500" y="1157288"/>
            <a:chExt cx="4746625" cy="4684712"/>
          </a:xfrm>
        </p:grpSpPr>
        <p:pic>
          <p:nvPicPr>
            <p:cNvPr id="39939" name="Picture 116" descr="cangle"/>
            <p:cNvPicPr>
              <a:picLocks noChangeAspect="1" noChangeArrowheads="1"/>
            </p:cNvPicPr>
            <p:nvPr/>
          </p:nvPicPr>
          <p:blipFill>
            <a:blip r:embed="rId3"/>
            <a:srcRect t="8249" r="6999"/>
            <a:stretch>
              <a:fillRect/>
            </a:stretch>
          </p:blipFill>
          <p:spPr bwMode="auto">
            <a:xfrm>
              <a:off x="1333500" y="1157288"/>
              <a:ext cx="4746625" cy="4684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0" name="Line 118"/>
            <p:cNvSpPr>
              <a:spLocks noChangeShapeType="1"/>
            </p:cNvSpPr>
            <p:nvPr/>
          </p:nvSpPr>
          <p:spPr bwMode="auto">
            <a:xfrm flipV="1">
              <a:off x="3619500" y="1614488"/>
              <a:ext cx="0" cy="3770312"/>
            </a:xfrm>
            <a:prstGeom prst="line">
              <a:avLst/>
            </a:prstGeom>
            <a:noFill/>
            <a:ln w="38100">
              <a:solidFill>
                <a:srgbClr val="3E7F2B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41" name="Line 119"/>
            <p:cNvSpPr>
              <a:spLocks noChangeShapeType="1"/>
            </p:cNvSpPr>
            <p:nvPr/>
          </p:nvSpPr>
          <p:spPr bwMode="auto">
            <a:xfrm flipV="1">
              <a:off x="5829300" y="1690688"/>
              <a:ext cx="0" cy="3694112"/>
            </a:xfrm>
            <a:prstGeom prst="line">
              <a:avLst/>
            </a:prstGeom>
            <a:noFill/>
            <a:ln w="38100">
              <a:solidFill>
                <a:srgbClr val="1412F4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2" name="Datumsplatzhalter 5"/>
          <p:cNvSpPr txBox="1">
            <a:spLocks noGrp="1"/>
          </p:cNvSpPr>
          <p:nvPr/>
        </p:nvSpPr>
        <p:spPr bwMode="auto">
          <a:xfrm>
            <a:off x="457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>
                <a:solidFill>
                  <a:srgbClr val="898989"/>
                </a:solidFill>
              </a:rPr>
              <a:t>M. Contalbrigo</a:t>
            </a:r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9943" name="Foliennummernplatzhalter 6"/>
          <p:cNvSpPr txBox="1">
            <a:spLocks noGrp="1"/>
          </p:cNvSpPr>
          <p:nvPr/>
        </p:nvSpPr>
        <p:spPr bwMode="auto">
          <a:xfrm>
            <a:off x="6553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E82FD8D-2E48-4E49-AE02-54312F64CE95}" type="slidenum">
              <a:rPr lang="en-US" sz="1200">
                <a:solidFill>
                  <a:srgbClr val="898989"/>
                </a:solidFill>
              </a:rPr>
              <a:pPr algn="r"/>
              <a:t>50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1001" y="16436"/>
            <a:ext cx="8305799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The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Aerogel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 option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1080" y="957123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b="1" dirty="0" smtClean="0">
                <a:solidFill>
                  <a:srgbClr val="2D2D8A"/>
                </a:solidFill>
              </a:rPr>
              <a:t>  up to 8 </a:t>
            </a:r>
            <a:r>
              <a:rPr lang="en-US" b="1" dirty="0" err="1" smtClean="0">
                <a:solidFill>
                  <a:srgbClr val="2D2D8A"/>
                </a:solidFill>
              </a:rPr>
              <a:t>GeV/c</a:t>
            </a:r>
            <a:r>
              <a:rPr lang="en-US" b="1" dirty="0" smtClean="0">
                <a:solidFill>
                  <a:srgbClr val="2D2D8A"/>
                </a:solidFill>
              </a:rPr>
              <a:t> momentum</a:t>
            </a:r>
          </a:p>
          <a:p>
            <a:endParaRPr lang="en-US" b="1" dirty="0" smtClean="0">
              <a:solidFill>
                <a:srgbClr val="2D2D8A"/>
              </a:solidFill>
            </a:endParaRP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2D2D8A"/>
                </a:solidFill>
              </a:rPr>
              <a:t>  from 5</a:t>
            </a:r>
            <a:r>
              <a:rPr lang="en-US" b="1" baseline="30000" dirty="0" smtClean="0">
                <a:solidFill>
                  <a:srgbClr val="2D2D8A"/>
                </a:solidFill>
              </a:rPr>
              <a:t>o</a:t>
            </a:r>
            <a:r>
              <a:rPr lang="en-US" b="1" dirty="0" smtClean="0">
                <a:solidFill>
                  <a:srgbClr val="2D2D8A"/>
                </a:solidFill>
              </a:rPr>
              <a:t> to 40</a:t>
            </a:r>
            <a:r>
              <a:rPr lang="en-US" b="1" baseline="30000" dirty="0" smtClean="0">
                <a:solidFill>
                  <a:srgbClr val="2D2D8A"/>
                </a:solidFill>
              </a:rPr>
              <a:t>o</a:t>
            </a:r>
            <a:r>
              <a:rPr lang="en-US" b="1" dirty="0" smtClean="0">
                <a:solidFill>
                  <a:srgbClr val="2D2D8A"/>
                </a:solidFill>
              </a:rPr>
              <a:t> in polar angle</a:t>
            </a:r>
          </a:p>
          <a:p>
            <a:endParaRPr lang="en-US" b="1" dirty="0" smtClean="0">
              <a:solidFill>
                <a:srgbClr val="2D2D8A"/>
              </a:solidFill>
            </a:endParaRP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2D2D8A"/>
                </a:solidFill>
              </a:rPr>
              <a:t>  </a:t>
            </a:r>
            <a:r>
              <a:rPr lang="en-US" b="1" dirty="0" err="1" smtClean="0">
                <a:solidFill>
                  <a:srgbClr val="2D2D8A"/>
                </a:solidFill>
                <a:latin typeface="Symbol"/>
              </a:rPr>
              <a:t>p</a:t>
            </a:r>
            <a:r>
              <a:rPr lang="en-US" b="1" dirty="0" smtClean="0">
                <a:solidFill>
                  <a:srgbClr val="2D2D8A"/>
                </a:solidFill>
              </a:rPr>
              <a:t>/K rejection factor &gt; 100 </a:t>
            </a:r>
          </a:p>
          <a:p>
            <a:r>
              <a:rPr lang="en-US" b="1" dirty="0" smtClean="0">
                <a:solidFill>
                  <a:srgbClr val="2D2D8A"/>
                </a:solidFill>
              </a:rPr>
              <a:t>   ( &lt; 1 % </a:t>
            </a:r>
            <a:r>
              <a:rPr lang="en-US" b="1" dirty="0" err="1" smtClean="0">
                <a:solidFill>
                  <a:srgbClr val="2D2D8A"/>
                </a:solidFill>
                <a:latin typeface="Symbol"/>
              </a:rPr>
              <a:t>p</a:t>
            </a:r>
            <a:r>
              <a:rPr lang="en-US" b="1" dirty="0" smtClean="0">
                <a:solidFill>
                  <a:srgbClr val="2D2D8A"/>
                </a:solidFill>
              </a:rPr>
              <a:t> contamination)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22" name="Group 15"/>
          <p:cNvGrpSpPr>
            <a:grpSpLocks/>
          </p:cNvGrpSpPr>
          <p:nvPr/>
        </p:nvGrpSpPr>
        <p:grpSpPr bwMode="auto">
          <a:xfrm>
            <a:off x="4752818" y="565150"/>
            <a:ext cx="4084724" cy="3244850"/>
            <a:chOff x="653" y="1296"/>
            <a:chExt cx="3680" cy="2908"/>
          </a:xfrm>
        </p:grpSpPr>
        <p:pic>
          <p:nvPicPr>
            <p:cNvPr id="23" name="Picture 12" descr="kapmomvsthetarec"/>
            <p:cNvPicPr>
              <a:picLocks noChangeAspect="1" noChangeArrowheads="1"/>
            </p:cNvPicPr>
            <p:nvPr/>
          </p:nvPicPr>
          <p:blipFill>
            <a:blip r:embed="rId4"/>
            <a:srcRect l="12062" t="52196" r="9650"/>
            <a:stretch>
              <a:fillRect/>
            </a:stretch>
          </p:blipFill>
          <p:spPr bwMode="auto">
            <a:xfrm>
              <a:off x="653" y="1296"/>
              <a:ext cx="3680" cy="2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1296" y="2784"/>
              <a:ext cx="297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134"/>
          <p:cNvGrpSpPr>
            <a:grpSpLocks/>
          </p:cNvGrpSpPr>
          <p:nvPr/>
        </p:nvGrpSpPr>
        <p:grpSpPr bwMode="auto">
          <a:xfrm>
            <a:off x="5638470" y="3733800"/>
            <a:ext cx="3119438" cy="2454275"/>
            <a:chOff x="363" y="2496"/>
            <a:chExt cx="1893" cy="1546"/>
          </a:xfrm>
        </p:grpSpPr>
        <p:pic>
          <p:nvPicPr>
            <p:cNvPr id="26" name="Picture 13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3" y="2496"/>
              <a:ext cx="1893" cy="1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Line 136"/>
            <p:cNvSpPr>
              <a:spLocks noChangeShapeType="1"/>
            </p:cNvSpPr>
            <p:nvPr/>
          </p:nvSpPr>
          <p:spPr bwMode="auto">
            <a:xfrm>
              <a:off x="2208" y="2544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137"/>
          <p:cNvSpPr>
            <a:spLocks noChangeArrowheads="1"/>
          </p:cNvSpPr>
          <p:nvPr/>
        </p:nvSpPr>
        <p:spPr bwMode="auto">
          <a:xfrm>
            <a:off x="6075079" y="6111502"/>
            <a:ext cx="2762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FF1B30"/>
              </a:buClr>
              <a:buFont typeface="Wingdings" pitchFamily="-106" charset="2"/>
              <a:buChar char="§"/>
            </a:pPr>
            <a:r>
              <a:rPr lang="en-US" sz="2000" dirty="0"/>
              <a:t> ratio K/</a:t>
            </a:r>
            <a:r>
              <a:rPr lang="en-US" sz="2000" dirty="0">
                <a:latin typeface="Symbol" pitchFamily="-106" charset="2"/>
                <a:sym typeface="Symbol" pitchFamily="-106" charset="2"/>
              </a:rPr>
              <a:t></a:t>
            </a:r>
            <a:r>
              <a:rPr lang="en-US" sz="2000" dirty="0"/>
              <a:t> ~ 0.1-0.15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800010" y="3416951"/>
            <a:ext cx="2006068" cy="1610752"/>
            <a:chOff x="6071652" y="1944611"/>
            <a:chExt cx="2470016" cy="1992553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6220099" y="2698802"/>
              <a:ext cx="2321569" cy="1238362"/>
              <a:chOff x="7021474" y="1383518"/>
              <a:chExt cx="2321569" cy="1238362"/>
            </a:xfrm>
          </p:grpSpPr>
          <p:sp>
            <p:nvSpPr>
              <p:cNvPr id="39952" name="TextBox 8"/>
              <p:cNvSpPr txBox="1">
                <a:spLocks noChangeArrowheads="1"/>
              </p:cNvSpPr>
              <p:nvPr/>
            </p:nvSpPr>
            <p:spPr bwMode="auto">
              <a:xfrm>
                <a:off x="7021474" y="1383518"/>
                <a:ext cx="2321569" cy="5710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8000"/>
                    </a:solidFill>
                  </a:rPr>
                  <a:t>Less photons</a:t>
                </a:r>
              </a:p>
              <a:p>
                <a:pPr algn="ctr"/>
                <a:r>
                  <a:rPr lang="en-US" sz="1200" dirty="0">
                    <a:solidFill>
                      <a:srgbClr val="008000"/>
                    </a:solidFill>
                  </a:rPr>
                  <a:t>Larger angle separation</a:t>
                </a:r>
              </a:p>
            </p:txBody>
          </p:sp>
          <p:sp>
            <p:nvSpPr>
              <p:cNvPr id="17" name="Striped Right Arrow 16"/>
              <p:cNvSpPr/>
              <p:nvPr/>
            </p:nvSpPr>
            <p:spPr bwMode="auto">
              <a:xfrm rot="8988768">
                <a:off x="7068392" y="2215522"/>
                <a:ext cx="998989" cy="406358"/>
              </a:xfrm>
              <a:prstGeom prst="stripedRightArrow">
                <a:avLst/>
              </a:prstGeom>
              <a:gradFill flip="none" rotWithShape="1">
                <a:gsLst>
                  <a:gs pos="0">
                    <a:srgbClr val="49E345"/>
                  </a:gs>
                  <a:gs pos="100000">
                    <a:srgbClr val="9BFF4E"/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9BFF4E">
                    <a:alpha val="75000"/>
                  </a:srgbClr>
                </a:glo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ahoma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</p:grpSp>
        <p:sp>
          <p:nvSpPr>
            <p:cNvPr id="18" name="Striped Right Arrow 17"/>
            <p:cNvSpPr/>
            <p:nvPr/>
          </p:nvSpPr>
          <p:spPr bwMode="auto">
            <a:xfrm rot="12860877">
              <a:off x="6071652" y="1944611"/>
              <a:ext cx="998989" cy="406358"/>
            </a:xfrm>
            <a:prstGeom prst="stripedRightArrow">
              <a:avLst/>
            </a:prstGeom>
            <a:gradFill flip="none" rotWithShape="1">
              <a:gsLst>
                <a:gs pos="0">
                  <a:srgbClr val="49E345"/>
                </a:gs>
                <a:gs pos="100000">
                  <a:srgbClr val="9BFF4E"/>
                </a:gs>
              </a:gsLst>
              <a:lin ang="0" scaled="1"/>
              <a:tileRect/>
            </a:gradFill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9BFF4E">
                  <a:alpha val="75000"/>
                </a:srgbClr>
              </a:glo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ahoma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697546" y="759128"/>
            <a:ext cx="3989254" cy="959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76502" y="-86910"/>
            <a:ext cx="34201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simulations</a:t>
            </a:r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51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lot_cas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5993"/>
            <a:ext cx="4217854" cy="4217854"/>
          </a:xfrm>
          <a:prstGeom prst="rect">
            <a:avLst/>
          </a:prstGeom>
        </p:spPr>
      </p:pic>
      <p:pic>
        <p:nvPicPr>
          <p:cNvPr id="11" name="Picture 10" descr="plot_cas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546" y="2268671"/>
            <a:ext cx="4217854" cy="4217854"/>
          </a:xfrm>
          <a:prstGeom prst="rect">
            <a:avLst/>
          </a:prstGeom>
        </p:spPr>
      </p:pic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1089212" y="3353399"/>
            <a:ext cx="152400" cy="152400"/>
          </a:xfrm>
          <a:prstGeom prst="ellipse">
            <a:avLst/>
          </a:prstGeom>
          <a:solidFill>
            <a:srgbClr val="FF0000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1104153" y="5185189"/>
            <a:ext cx="152400" cy="152400"/>
          </a:xfrm>
          <a:prstGeom prst="ellipse">
            <a:avLst/>
          </a:prstGeom>
          <a:solidFill>
            <a:srgbClr val="30C639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1713753" y="5337589"/>
            <a:ext cx="152400" cy="152400"/>
          </a:xfrm>
          <a:prstGeom prst="ellipse">
            <a:avLst/>
          </a:prstGeom>
          <a:solidFill>
            <a:srgbClr val="30C639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354022" y="5337589"/>
            <a:ext cx="152400" cy="152400"/>
          </a:xfrm>
          <a:prstGeom prst="ellipse">
            <a:avLst/>
          </a:prstGeom>
          <a:solidFill>
            <a:srgbClr val="30C639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2898588" y="5337589"/>
            <a:ext cx="152400" cy="152400"/>
          </a:xfrm>
          <a:prstGeom prst="ellipse">
            <a:avLst/>
          </a:prstGeom>
          <a:solidFill>
            <a:srgbClr val="30C639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3570941" y="5489989"/>
            <a:ext cx="152400" cy="152400"/>
          </a:xfrm>
          <a:prstGeom prst="ellipse">
            <a:avLst/>
          </a:prstGeom>
          <a:solidFill>
            <a:srgbClr val="30C639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6"/>
          <p:cNvSpPr>
            <a:spLocks noChangeArrowheads="1"/>
          </p:cNvSpPr>
          <p:nvPr/>
        </p:nvSpPr>
        <p:spPr bwMode="auto">
          <a:xfrm>
            <a:off x="4158090" y="5519871"/>
            <a:ext cx="152400" cy="152400"/>
          </a:xfrm>
          <a:prstGeom prst="ellipse">
            <a:avLst/>
          </a:prstGeom>
          <a:solidFill>
            <a:srgbClr val="30C639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4158090" y="5032789"/>
            <a:ext cx="152400" cy="152400"/>
          </a:xfrm>
          <a:prstGeom prst="ellipse">
            <a:avLst/>
          </a:prstGeom>
          <a:solidFill>
            <a:srgbClr val="FF0000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1698812" y="3886799"/>
            <a:ext cx="152400" cy="152400"/>
          </a:xfrm>
          <a:prstGeom prst="ellipse">
            <a:avLst/>
          </a:prstGeom>
          <a:solidFill>
            <a:srgbClr val="FF0000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Oval 8"/>
          <p:cNvSpPr>
            <a:spLocks noChangeArrowheads="1"/>
          </p:cNvSpPr>
          <p:nvPr/>
        </p:nvSpPr>
        <p:spPr bwMode="auto">
          <a:xfrm>
            <a:off x="2292763" y="4130340"/>
            <a:ext cx="152400" cy="152400"/>
          </a:xfrm>
          <a:prstGeom prst="ellipse">
            <a:avLst/>
          </a:prstGeom>
          <a:solidFill>
            <a:srgbClr val="FF0000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2944906" y="4447093"/>
            <a:ext cx="152400" cy="152400"/>
          </a:xfrm>
          <a:prstGeom prst="ellipse">
            <a:avLst/>
          </a:prstGeom>
          <a:solidFill>
            <a:srgbClr val="FF0000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3556000" y="4599493"/>
            <a:ext cx="152400" cy="152400"/>
          </a:xfrm>
          <a:prstGeom prst="ellipse">
            <a:avLst/>
          </a:prstGeom>
          <a:solidFill>
            <a:srgbClr val="FF0000">
              <a:alpha val="98822"/>
            </a:srgbClr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41445" y="1071098"/>
            <a:ext cx="34267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  <a:latin typeface="Arial"/>
              </a:rPr>
              <a:t>Aerogel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</a:rPr>
              <a:t> radiator  (1m long gap)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Arial"/>
              </a:rPr>
              <a:t>   -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3 cm thickness 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  - 1.03 refraction index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  - 40 mm transmission length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97546" y="759128"/>
            <a:ext cx="3828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K-</a:t>
            </a:r>
            <a:r>
              <a:rPr lang="en-US" b="1" dirty="0" err="1" smtClean="0">
                <a:solidFill>
                  <a:schemeClr val="bg1"/>
                </a:solidFill>
                <a:latin typeface="Symbol" pitchFamily="-108" charset="2"/>
              </a:rPr>
              <a:t>p</a:t>
            </a:r>
            <a:r>
              <a:rPr lang="en-US" b="1" dirty="0" smtClean="0">
                <a:solidFill>
                  <a:schemeClr val="bg1"/>
                </a:solidFill>
              </a:rPr>
              <a:t> separation &gt; 4</a:t>
            </a:r>
            <a:r>
              <a:rPr lang="en-US" b="1" dirty="0" smtClean="0">
                <a:solidFill>
                  <a:schemeClr val="bg1"/>
                </a:solidFill>
                <a:latin typeface="Symbol" pitchFamily="-108" charset="2"/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 at 8 </a:t>
            </a:r>
            <a:r>
              <a:rPr lang="en-US" b="1" dirty="0" err="1" smtClean="0">
                <a:solidFill>
                  <a:schemeClr val="bg1"/>
                </a:solidFill>
              </a:rPr>
              <a:t>GeV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with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detector pixels smaller than 1 cm </a:t>
            </a:r>
          </a:p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219197" y="2084005"/>
            <a:ext cx="3467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Mean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p.e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. number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(5-8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GeV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4491" y="2084005"/>
            <a:ext cx="371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Mean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ＭＳ Ｐゴシック" pitchFamily="-65" charset="-128"/>
                <a:cs typeface="ＭＳ Ｐゴシック" pitchFamily="-65" charset="-128"/>
              </a:rPr>
              <a:t>p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k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 separation  (5-8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GeV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-65" charset="0"/>
                <a:ea typeface="ＭＳ Ｐゴシック" pitchFamily="-65" charset="-128"/>
                <a:cs typeface="ＭＳ Ｐゴシック" pitchFamily="-65" charset="-128"/>
              </a:rPr>
              <a:t>)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3884" y="70176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GEANT 3 code from Hall-A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095" y="627645"/>
            <a:ext cx="2362200" cy="215947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70487" y="1749432"/>
            <a:ext cx="3863335" cy="3372318"/>
            <a:chOff x="1070487" y="1824137"/>
            <a:chExt cx="3863335" cy="3372318"/>
          </a:xfrm>
        </p:grpSpPr>
        <p:pic>
          <p:nvPicPr>
            <p:cNvPr id="10" name="Picture 9" descr="LTCC_traspa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0487" y="1824137"/>
              <a:ext cx="3298939" cy="33723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190134" y="2069213"/>
              <a:ext cx="7436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FF"/>
                  </a:solidFill>
                </a:rPr>
                <a:t>TOF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43816" y="3323391"/>
              <a:ext cx="8742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chemeClr val="bg1"/>
                  </a:solidFill>
                </a:rPr>
                <a:t>RICH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>
              <a:off x="3538099" y="2691294"/>
              <a:ext cx="945054" cy="224116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3298637" y="2330823"/>
              <a:ext cx="824049" cy="29881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94592" y="627061"/>
            <a:ext cx="399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Moving to a dedicated GEANT4 code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7094" y="982532"/>
            <a:ext cx="536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Ferrara (M. </a:t>
            </a:r>
            <a:r>
              <a:rPr lang="en-US" dirty="0" err="1" smtClean="0"/>
              <a:t>Contalbrigo</a:t>
            </a:r>
            <a:r>
              <a:rPr lang="en-US" dirty="0" smtClean="0"/>
              <a:t>, L. </a:t>
            </a:r>
            <a:r>
              <a:rPr lang="en-US" dirty="0" err="1" smtClean="0"/>
              <a:t>Pappalardo</a:t>
            </a:r>
            <a:r>
              <a:rPr lang="en-US" dirty="0" smtClean="0"/>
              <a:t>) &amp; Argonne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199095" y="3525237"/>
            <a:ext cx="2463127" cy="29612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2795" y="2864837"/>
            <a:ext cx="3238500" cy="6604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576502" y="-86910"/>
            <a:ext cx="34201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simulations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6858" y="4946748"/>
            <a:ext cx="5545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1600" b="1" dirty="0" smtClean="0">
                <a:solidFill>
                  <a:srgbClr val="2D2D8A"/>
                </a:solidFill>
              </a:rPr>
              <a:t>non invasive: small and uniform material budget</a:t>
            </a:r>
          </a:p>
          <a:p>
            <a:r>
              <a:rPr lang="en-US" sz="1600" b="1" dirty="0" smtClean="0">
                <a:solidFill>
                  <a:srgbClr val="2D2D8A"/>
                </a:solidFill>
              </a:rPr>
              <a:t>    (minimize interference with Time-of-flight detector)</a:t>
            </a:r>
          </a:p>
          <a:p>
            <a:pPr>
              <a:buFontTx/>
              <a:buChar char="-"/>
            </a:pPr>
            <a:endParaRPr lang="en-US" sz="1600" b="1" dirty="0" smtClean="0">
              <a:solidFill>
                <a:srgbClr val="2D2D8A"/>
              </a:solidFill>
            </a:endParaRPr>
          </a:p>
          <a:p>
            <a:pPr>
              <a:buFontTx/>
              <a:buChar char="-"/>
            </a:pPr>
            <a:r>
              <a:rPr lang="en-US" sz="1600" b="1" dirty="0" smtClean="0">
                <a:solidFill>
                  <a:srgbClr val="2D2D8A"/>
                </a:solidFill>
              </a:rPr>
              <a:t>  minimize photon detector surface  (minimize cost)</a:t>
            </a:r>
          </a:p>
          <a:p>
            <a:endParaRPr lang="en-US" sz="1600" b="1" dirty="0" smtClean="0">
              <a:solidFill>
                <a:srgbClr val="2D2D8A"/>
              </a:solidFill>
            </a:endParaRPr>
          </a:p>
          <a:p>
            <a:pPr>
              <a:buFontTx/>
              <a:buChar char="-"/>
            </a:pPr>
            <a:r>
              <a:rPr lang="en-US" sz="1600" b="1" dirty="0" smtClean="0">
                <a:solidFill>
                  <a:srgbClr val="2D2D8A"/>
                </a:solidFill>
              </a:rPr>
              <a:t>  operate in large background  environment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7210" y="1412504"/>
            <a:ext cx="5849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b="1" dirty="0" smtClean="0">
                <a:solidFill>
                  <a:srgbClr val="2D2D8A"/>
                </a:solidFill>
              </a:rPr>
              <a:t> </a:t>
            </a:r>
            <a:r>
              <a:rPr lang="en-US" sz="1600" b="1" dirty="0" smtClean="0">
                <a:solidFill>
                  <a:srgbClr val="2D2D8A"/>
                </a:solidFill>
              </a:rPr>
              <a:t>projective geometry   (6 radial sectors, ~ 1 </a:t>
            </a:r>
            <a:r>
              <a:rPr lang="en-US" sz="1600" b="1" dirty="0" err="1" smtClean="0">
                <a:solidFill>
                  <a:srgbClr val="2D2D8A"/>
                </a:solidFill>
              </a:rPr>
              <a:t>m</a:t>
            </a:r>
            <a:r>
              <a:rPr lang="en-US" sz="1600" b="1" dirty="0" smtClean="0">
                <a:solidFill>
                  <a:srgbClr val="2D2D8A"/>
                </a:solidFill>
              </a:rPr>
              <a:t> gap)</a:t>
            </a:r>
            <a:endParaRPr lang="en-US" sz="1600" dirty="0"/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12636" y="4075807"/>
            <a:ext cx="1062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RICH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629895"/>
            <a:ext cx="4226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Ferrara (M. </a:t>
            </a:r>
            <a:r>
              <a:rPr lang="en-US" dirty="0" err="1" smtClean="0"/>
              <a:t>Contalbrigo</a:t>
            </a:r>
            <a:r>
              <a:rPr lang="en-US" dirty="0" smtClean="0"/>
              <a:t>, L. </a:t>
            </a:r>
            <a:r>
              <a:rPr lang="en-US" dirty="0" err="1" smtClean="0"/>
              <a:t>Pappalardo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Frascati</a:t>
            </a:r>
            <a:r>
              <a:rPr lang="en-US" dirty="0" smtClean="0"/>
              <a:t>, Bari, </a:t>
            </a:r>
            <a:r>
              <a:rPr lang="en-US" dirty="0" err="1" smtClean="0"/>
              <a:t>Genova</a:t>
            </a:r>
            <a:r>
              <a:rPr lang="en-US" dirty="0" smtClean="0"/>
              <a:t>, Glasgow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724267" y="-86910"/>
            <a:ext cx="31246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prototype</a:t>
            </a:r>
          </a:p>
        </p:txBody>
      </p:sp>
      <p:pic>
        <p:nvPicPr>
          <p:cNvPr id="21" name="Picture 20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37" y="629895"/>
            <a:ext cx="4696917" cy="220182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81681" y="3600651"/>
            <a:ext cx="2076359" cy="1417260"/>
            <a:chOff x="426890" y="4073368"/>
            <a:chExt cx="2076359" cy="1417260"/>
          </a:xfrm>
        </p:grpSpPr>
        <p:pic>
          <p:nvPicPr>
            <p:cNvPr id="22" name="Picture 21" descr="Hama_traspa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890" y="4073368"/>
              <a:ext cx="2076359" cy="141726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26890" y="5159542"/>
              <a:ext cx="1048560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Ham. H8500 </a:t>
              </a:r>
              <a:endParaRPr lang="en-US" sz="1200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026" y="3496064"/>
            <a:ext cx="3113864" cy="161061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66740" y="3151535"/>
            <a:ext cx="2236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</a:rPr>
              <a:t>Multianode</a:t>
            </a:r>
            <a:r>
              <a:rPr lang="en-US" sz="2200" dirty="0" smtClean="0">
                <a:solidFill>
                  <a:srgbClr val="FF0000"/>
                </a:solidFill>
              </a:rPr>
              <a:t> PMT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49079" y="3061889"/>
            <a:ext cx="858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</a:rPr>
              <a:t>SiPM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68655" y="3124941"/>
            <a:ext cx="2845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Hybrid Avalanche PD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495" y="3615592"/>
            <a:ext cx="2208305" cy="164637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695827" y="5397964"/>
            <a:ext cx="18902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 </a:t>
            </a:r>
            <a:r>
              <a:rPr lang="en-US" sz="1600" dirty="0" err="1" smtClean="0"/>
              <a:t>x</a:t>
            </a:r>
            <a:r>
              <a:rPr lang="en-US" sz="1600" dirty="0" smtClean="0"/>
              <a:t> 10 cm</a:t>
            </a:r>
            <a:r>
              <a:rPr lang="en-US" sz="1600" baseline="30000" dirty="0" smtClean="0"/>
              <a:t>2</a:t>
            </a:r>
          </a:p>
          <a:p>
            <a:r>
              <a:rPr lang="en-US" sz="1600" dirty="0" smtClean="0"/>
              <a:t>G~10</a:t>
            </a:r>
            <a:r>
              <a:rPr lang="en-US" sz="1600" baseline="30000" dirty="0" smtClean="0"/>
              <a:t>5 </a:t>
            </a:r>
            <a:r>
              <a:rPr lang="en-US" sz="1600" dirty="0" smtClean="0"/>
              <a:t>@ HV~8 kV</a:t>
            </a:r>
          </a:p>
          <a:p>
            <a:r>
              <a:rPr lang="en-US" sz="1600" dirty="0" smtClean="0"/>
              <a:t>Work well with B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Prototyping phase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56578" y="5211507"/>
            <a:ext cx="29931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Few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 G~10</a:t>
            </a:r>
            <a:r>
              <a:rPr lang="en-US" sz="1600" baseline="30000" dirty="0" smtClean="0"/>
              <a:t>6 </a:t>
            </a:r>
            <a:r>
              <a:rPr lang="en-US" sz="1600" dirty="0" smtClean="0"/>
              <a:t>@ HV~100 V</a:t>
            </a:r>
          </a:p>
          <a:p>
            <a:r>
              <a:rPr lang="en-US" sz="1600" dirty="0" smtClean="0"/>
              <a:t>Insensitive to B</a:t>
            </a:r>
          </a:p>
          <a:p>
            <a:r>
              <a:rPr lang="en-US" sz="1600" dirty="0" smtClean="0"/>
              <a:t>MHz/</a:t>
            </a:r>
            <a:r>
              <a:rPr lang="en-US" sz="1600" dirty="0" err="1" smtClean="0"/>
              <a:t>ch</a:t>
            </a:r>
            <a:r>
              <a:rPr lang="en-US" sz="1600" dirty="0" smtClean="0"/>
              <a:t> noise rate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Tight in-time coincidence ?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Sensitive to neutron </a:t>
            </a:r>
            <a:r>
              <a:rPr lang="en-US" sz="1600" dirty="0" err="1" smtClean="0">
                <a:solidFill>
                  <a:srgbClr val="FF0000"/>
                </a:solidFill>
              </a:rPr>
              <a:t>irradiaton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2400" y="5308318"/>
            <a:ext cx="27053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 x7 xm</a:t>
            </a:r>
            <a:r>
              <a:rPr lang="en-US" sz="1600" baseline="30000" dirty="0" smtClean="0"/>
              <a:t>2</a:t>
            </a:r>
          </a:p>
          <a:p>
            <a:r>
              <a:rPr lang="en-US" sz="1600" dirty="0" smtClean="0"/>
              <a:t>G~10</a:t>
            </a:r>
            <a:r>
              <a:rPr lang="en-US" sz="1600" baseline="30000" dirty="0" smtClean="0"/>
              <a:t>6 </a:t>
            </a:r>
            <a:r>
              <a:rPr lang="en-US" sz="1600" dirty="0" smtClean="0"/>
              <a:t>@ HV~1kV</a:t>
            </a:r>
          </a:p>
          <a:p>
            <a:r>
              <a:rPr lang="en-US" sz="1600" dirty="0" smtClean="0"/>
              <a:t>Sensitive to B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Under test for single photon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636" y="1365872"/>
            <a:ext cx="2625496" cy="1785663"/>
          </a:xfrm>
          <a:prstGeom prst="rect">
            <a:avLst/>
          </a:prstGeom>
        </p:spPr>
      </p:pic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50" y="251761"/>
            <a:ext cx="5129152" cy="6450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0293" name="Group 357"/>
          <p:cNvGraphicFramePr>
            <a:graphicFrameLocks noGrp="1"/>
          </p:cNvGraphicFramePr>
          <p:nvPr>
            <p:ph sz="half" idx="1"/>
          </p:nvPr>
        </p:nvGraphicFramePr>
        <p:xfrm>
          <a:off x="228600" y="2131356"/>
          <a:ext cx="4089400" cy="2328099"/>
        </p:xfrm>
        <a:graphic>
          <a:graphicData uri="http://schemas.openxmlformats.org/drawingml/2006/table">
            <a:tbl>
              <a:tblPr/>
              <a:tblGrid>
                <a:gridCol w="3505200"/>
                <a:gridCol w="5842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Name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FTE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M.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Contalbrigo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Resp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. locale)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G. 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Ciullo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(Staff)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0.2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P.F.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Dalpiaz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(Senior)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0.5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P.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Lenisa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0.2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L. Pappalardo (Post Doc)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0.6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Tot.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2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20249" name="Group 313"/>
          <p:cNvGraphicFramePr>
            <a:graphicFrameLocks noGrp="1"/>
          </p:cNvGraphicFramePr>
          <p:nvPr>
            <p:ph sz="quarter" idx="2"/>
          </p:nvPr>
        </p:nvGraphicFramePr>
        <p:xfrm>
          <a:off x="5041900" y="2247900"/>
          <a:ext cx="3810000" cy="1270822"/>
        </p:xfrm>
        <a:graphic>
          <a:graphicData uri="http://schemas.openxmlformats.org/drawingml/2006/table">
            <a:tbl>
              <a:tblPr/>
              <a:tblGrid>
                <a:gridCol w="3267075"/>
                <a:gridCol w="542925"/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Name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FTE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V. Carassiti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A. Cotta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Tot.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20270" name="Group 334"/>
          <p:cNvGraphicFramePr>
            <a:graphicFrameLocks noGrp="1"/>
          </p:cNvGraphicFramePr>
          <p:nvPr>
            <p:ph sz="quarter" idx="3"/>
          </p:nvPr>
        </p:nvGraphicFramePr>
        <p:xfrm>
          <a:off x="5041900" y="3873500"/>
          <a:ext cx="3810000" cy="1559747"/>
        </p:xfrm>
        <a:graphic>
          <a:graphicData uri="http://schemas.openxmlformats.org/drawingml/2006/table">
            <a:tbl>
              <a:tblPr/>
              <a:tblGrid>
                <a:gridCol w="3267075"/>
                <a:gridCol w="542925"/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Servizio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MU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Elettronica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Officina meccanica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Progettazione meccanica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Tot.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0271" name="Text Box 335"/>
          <p:cNvSpPr txBox="1">
            <a:spLocks noChangeArrowheads="1"/>
          </p:cNvSpPr>
          <p:nvPr/>
        </p:nvSpPr>
        <p:spPr bwMode="auto">
          <a:xfrm>
            <a:off x="952500" y="1320800"/>
            <a:ext cx="24511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089" tIns="44544" rIns="89089" bIns="44544">
            <a:prstTxWarp prst="textNoShape">
              <a:avLst/>
            </a:prstTxWarp>
            <a:spAutoFit/>
          </a:bodyPr>
          <a:lstStyle/>
          <a:p>
            <a:pPr defTabSz="841375">
              <a:spcBef>
                <a:spcPct val="50000"/>
              </a:spcBef>
            </a:pPr>
            <a:r>
              <a:rPr lang="it-IT" sz="2800" b="0">
                <a:solidFill>
                  <a:schemeClr val="accent2"/>
                </a:solidFill>
              </a:rPr>
              <a:t>Ricerca</a:t>
            </a:r>
          </a:p>
        </p:txBody>
      </p:sp>
      <p:sp>
        <p:nvSpPr>
          <p:cNvPr id="1320272" name="Text Box 336"/>
          <p:cNvSpPr txBox="1">
            <a:spLocks noChangeArrowheads="1"/>
          </p:cNvSpPr>
          <p:nvPr/>
        </p:nvSpPr>
        <p:spPr bwMode="auto">
          <a:xfrm>
            <a:off x="5943600" y="1320800"/>
            <a:ext cx="24511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089" tIns="44544" rIns="89089" bIns="44544">
            <a:prstTxWarp prst="textNoShape">
              <a:avLst/>
            </a:prstTxWarp>
            <a:spAutoFit/>
          </a:bodyPr>
          <a:lstStyle/>
          <a:p>
            <a:pPr defTabSz="841375">
              <a:spcBef>
                <a:spcPct val="50000"/>
              </a:spcBef>
            </a:pPr>
            <a:r>
              <a:rPr lang="it-IT" sz="2800" b="0">
                <a:solidFill>
                  <a:schemeClr val="accent2"/>
                </a:solidFill>
              </a:rPr>
              <a:t>Servizi</a:t>
            </a:r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72235" y="-76200"/>
            <a:ext cx="4580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Manpower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JLab</a:t>
            </a:r>
            <a:endParaRPr lang="en-US" sz="36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588" y="2616833"/>
            <a:ext cx="896882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0354" name="Picture 2" descr="02_GSI_mit_FAIR_A4_rg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"/>
          </a:blip>
          <a:srcRect t="4253" r="-10124"/>
          <a:stretch>
            <a:fillRect/>
          </a:stretch>
        </p:blipFill>
        <p:spPr bwMode="auto">
          <a:xfrm>
            <a:off x="627063" y="1058021"/>
            <a:ext cx="7832725" cy="4508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380355" name="Text Box 4"/>
          <p:cNvSpPr txBox="1">
            <a:spLocks noChangeArrowheads="1"/>
          </p:cNvSpPr>
          <p:nvPr/>
        </p:nvSpPr>
        <p:spPr bwMode="auto">
          <a:xfrm>
            <a:off x="5594350" y="3961559"/>
            <a:ext cx="3176588" cy="925512"/>
          </a:xfrm>
          <a:prstGeom prst="rect">
            <a:avLst/>
          </a:prstGeom>
          <a:solidFill>
            <a:srgbClr val="FF99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0">
                <a:solidFill>
                  <a:schemeClr val="tx1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(How) is it possible to provide </a:t>
            </a:r>
            <a:r>
              <a:rPr lang="de-DE" sz="1800">
                <a:solidFill>
                  <a:srgbClr val="C000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polarized antiproton</a:t>
            </a:r>
            <a:r>
              <a:rPr lang="de-DE" sz="1800" b="0">
                <a:solidFill>
                  <a:schemeClr val="tx1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 beams in HESR ?</a:t>
            </a:r>
          </a:p>
        </p:txBody>
      </p:sp>
      <p:sp>
        <p:nvSpPr>
          <p:cNvPr id="1380356" name="Text Box 5"/>
          <p:cNvSpPr txBox="1">
            <a:spLocks noChangeArrowheads="1"/>
          </p:cNvSpPr>
          <p:nvPr/>
        </p:nvSpPr>
        <p:spPr bwMode="auto">
          <a:xfrm>
            <a:off x="1866620" y="4658847"/>
            <a:ext cx="143986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0" dirty="0">
                <a:solidFill>
                  <a:schemeClr val="tx1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High Energy Storage Ring (HESR)      for a beam of antiprotons</a:t>
            </a:r>
          </a:p>
        </p:txBody>
      </p:sp>
      <p:sp>
        <p:nvSpPr>
          <p:cNvPr id="1380357" name="Line 6"/>
          <p:cNvSpPr>
            <a:spLocks noChangeShapeType="1"/>
          </p:cNvSpPr>
          <p:nvPr/>
        </p:nvSpPr>
        <p:spPr bwMode="auto">
          <a:xfrm flipV="1">
            <a:off x="2514320" y="4388972"/>
            <a:ext cx="574675" cy="2889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8035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3988" y="2023221"/>
            <a:ext cx="12096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0363" name="Text Box 4"/>
          <p:cNvSpPr txBox="1">
            <a:spLocks noChangeArrowheads="1"/>
          </p:cNvSpPr>
          <p:nvPr/>
        </p:nvSpPr>
        <p:spPr bwMode="auto">
          <a:xfrm>
            <a:off x="1079500" y="983409"/>
            <a:ext cx="3382963" cy="649287"/>
          </a:xfrm>
          <a:prstGeom prst="rect">
            <a:avLst/>
          </a:prstGeom>
          <a:solidFill>
            <a:srgbClr val="FF99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0" dirty="0">
                <a:solidFill>
                  <a:schemeClr val="tx1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New initiative, driven by the FAIR-project at GSI</a:t>
            </a:r>
          </a:p>
        </p:txBody>
      </p:sp>
      <p:sp>
        <p:nvSpPr>
          <p:cNvPr id="8" name="Rectangle 28"/>
          <p:cNvSpPr txBox="1">
            <a:spLocks noChangeArrowheads="1"/>
          </p:cNvSpPr>
          <p:nvPr/>
        </p:nvSpPr>
        <p:spPr>
          <a:xfrm>
            <a:off x="457200" y="-58396"/>
            <a:ext cx="8153400" cy="70485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+mj-lt"/>
              </a:rPr>
              <a:t>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bar-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Drell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-Yan @ FAIR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22" name="Line 2"/>
          <p:cNvSpPr>
            <a:spLocks noChangeShapeType="1"/>
          </p:cNvSpPr>
          <p:nvPr/>
        </p:nvSpPr>
        <p:spPr bwMode="auto">
          <a:xfrm>
            <a:off x="838200" y="6477000"/>
            <a:ext cx="72390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23" name="Line 3"/>
          <p:cNvSpPr>
            <a:spLocks noChangeShapeType="1"/>
          </p:cNvSpPr>
          <p:nvPr/>
        </p:nvSpPr>
        <p:spPr bwMode="auto">
          <a:xfrm>
            <a:off x="838200" y="6477000"/>
            <a:ext cx="71628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5575" name="Rectangle 55"/>
          <p:cNvSpPr>
            <a:spLocks noGrp="1" noChangeArrowheads="1"/>
          </p:cNvSpPr>
          <p:nvPr>
            <p:ph type="title"/>
          </p:nvPr>
        </p:nvSpPr>
        <p:spPr>
          <a:xfrm>
            <a:off x="1059071" y="-107646"/>
            <a:ext cx="7078663" cy="939800"/>
          </a:xfrm>
          <a:noFill/>
          <a:ln/>
        </p:spPr>
        <p:txBody>
          <a:bodyPr/>
          <a:lstStyle/>
          <a:p>
            <a:r>
              <a:rPr lang="en-GB" sz="3600" b="1" dirty="0" smtClean="0">
                <a:solidFill>
                  <a:srgbClr val="0000FF"/>
                </a:solidFill>
              </a:rPr>
              <a:t>FAIR project staging</a:t>
            </a:r>
            <a:endParaRPr lang="en-GB" sz="4800" dirty="0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58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8" y="3388662"/>
            <a:ext cx="7204766" cy="2859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832154"/>
            <a:ext cx="8775700" cy="2362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39257"/>
            <a:ext cx="8229600" cy="350968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IE" sz="2000" dirty="0">
                <a:solidFill>
                  <a:srgbClr val="0000FF"/>
                </a:solidFill>
              </a:rPr>
              <a:t>DB Physics Coordinator e membro dell’Exec Board.</a:t>
            </a:r>
            <a:endParaRPr lang="it-IT" sz="20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solidFill>
                  <a:srgbClr val="0000FF"/>
                </a:solidFill>
              </a:rPr>
              <a:t>Spettroscopia del </a:t>
            </a:r>
            <a:r>
              <a:rPr lang="it-IT" sz="2000" dirty="0" err="1">
                <a:solidFill>
                  <a:srgbClr val="0000FF"/>
                </a:solidFill>
              </a:rPr>
              <a:t>charmonio</a:t>
            </a:r>
            <a:r>
              <a:rPr lang="it-IT" sz="2000" dirty="0">
                <a:solidFill>
                  <a:srgbClr val="0000FF"/>
                </a:solidFill>
              </a:rPr>
              <a:t> (DB, MN, EF, IG).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 err="1">
                <a:solidFill>
                  <a:srgbClr val="0000FF"/>
                </a:solidFill>
              </a:rPr>
              <a:t>convener</a:t>
            </a:r>
            <a:r>
              <a:rPr lang="it-IT" sz="2000" dirty="0">
                <a:solidFill>
                  <a:srgbClr val="0000FF"/>
                </a:solidFill>
              </a:rPr>
              <a:t> linea di fisica del </a:t>
            </a:r>
            <a:r>
              <a:rPr lang="it-IT" sz="2000" dirty="0" err="1">
                <a:solidFill>
                  <a:srgbClr val="0000FF"/>
                </a:solidFill>
              </a:rPr>
              <a:t>charmonio</a:t>
            </a:r>
            <a:r>
              <a:rPr lang="it-IT" sz="2000" dirty="0">
                <a:solidFill>
                  <a:srgbClr val="0000FF"/>
                </a:solidFill>
              </a:rPr>
              <a:t> (DB, MN)</a:t>
            </a:r>
            <a:endParaRPr lang="it-IT" sz="20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it-IT" sz="20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sz="2000" dirty="0" smtClean="0">
                <a:solidFill>
                  <a:srgbClr val="0000FF"/>
                </a:solidFill>
              </a:rPr>
              <a:t>Attività </a:t>
            </a:r>
            <a:r>
              <a:rPr lang="it-IT" sz="2000" dirty="0">
                <a:solidFill>
                  <a:srgbClr val="0000FF"/>
                </a:solidFill>
              </a:rPr>
              <a:t>di pattern </a:t>
            </a:r>
            <a:r>
              <a:rPr lang="it-IT" sz="2000" dirty="0" err="1">
                <a:solidFill>
                  <a:srgbClr val="0000FF"/>
                </a:solidFill>
              </a:rPr>
              <a:t>recognition</a:t>
            </a:r>
            <a:r>
              <a:rPr lang="it-IT" sz="2000" dirty="0">
                <a:solidFill>
                  <a:srgbClr val="0000FF"/>
                </a:solidFill>
              </a:rPr>
              <a:t> sul </a:t>
            </a:r>
            <a:r>
              <a:rPr lang="it-IT" sz="2000" dirty="0" err="1">
                <a:solidFill>
                  <a:srgbClr val="0000FF"/>
                </a:solidFill>
              </a:rPr>
              <a:t>forward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tracking</a:t>
            </a:r>
            <a:endParaRPr lang="it-IT" sz="20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it-IT" sz="20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sz="2000" dirty="0" smtClean="0">
                <a:solidFill>
                  <a:srgbClr val="0000FF"/>
                </a:solidFill>
              </a:rPr>
              <a:t>Attività </a:t>
            </a:r>
            <a:r>
              <a:rPr lang="it-IT" sz="2000" dirty="0">
                <a:solidFill>
                  <a:srgbClr val="0000FF"/>
                </a:solidFill>
              </a:rPr>
              <a:t>sul </a:t>
            </a:r>
            <a:r>
              <a:rPr lang="it-IT" sz="2000" dirty="0" err="1">
                <a:solidFill>
                  <a:srgbClr val="0000FF"/>
                </a:solidFill>
              </a:rPr>
              <a:t>forward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tracker</a:t>
            </a:r>
            <a:r>
              <a:rPr lang="it-IT" sz="2000" dirty="0">
                <a:solidFill>
                  <a:srgbClr val="0000FF"/>
                </a:solidFill>
              </a:rPr>
              <a:t> (MS)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>
                <a:solidFill>
                  <a:srgbClr val="0000FF"/>
                </a:solidFill>
              </a:rPr>
              <a:t>Studi di meccanica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>
                <a:solidFill>
                  <a:srgbClr val="0000FF"/>
                </a:solidFill>
              </a:rPr>
              <a:t>Costruzione e test di un prototipo a 32 canali</a:t>
            </a:r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59</a:t>
            </a:fld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it-IT">
                <a:solidFill>
                  <a:schemeClr val="bg1"/>
                </a:solidFill>
              </a:rPr>
              <a:t>Attività del Gruppo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79" y="571185"/>
            <a:ext cx="3175816" cy="2639639"/>
          </a:xfrm>
          <a:prstGeom prst="rect">
            <a:avLst/>
          </a:prstGeom>
        </p:spPr>
      </p:pic>
      <p:sp>
        <p:nvSpPr>
          <p:cNvPr id="39942" name="Datumsplatzhalter 5"/>
          <p:cNvSpPr txBox="1">
            <a:spLocks noGrp="1"/>
          </p:cNvSpPr>
          <p:nvPr/>
        </p:nvSpPr>
        <p:spPr bwMode="auto">
          <a:xfrm>
            <a:off x="457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>
                <a:solidFill>
                  <a:srgbClr val="898989"/>
                </a:solidFill>
              </a:rPr>
              <a:t>M. Contalbrigo</a:t>
            </a:r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9943" name="Foliennummernplatzhalter 6"/>
          <p:cNvSpPr txBox="1">
            <a:spLocks noGrp="1"/>
          </p:cNvSpPr>
          <p:nvPr/>
        </p:nvSpPr>
        <p:spPr bwMode="auto">
          <a:xfrm>
            <a:off x="6553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E82FD8D-2E48-4E49-AE02-54312F64CE95}" type="slidenum">
              <a:rPr lang="en-US" sz="1200">
                <a:solidFill>
                  <a:srgbClr val="898989"/>
                </a:solidFill>
              </a:rPr>
              <a:pPr algn="r"/>
              <a:t>6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957283" y="-86910"/>
            <a:ext cx="46586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Charmonium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PANDA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23" y="940910"/>
            <a:ext cx="4959383" cy="3786678"/>
          </a:xfrm>
          <a:prstGeom prst="rect">
            <a:avLst/>
          </a:prstGeom>
        </p:spPr>
      </p:pic>
      <p:grpSp>
        <p:nvGrpSpPr>
          <p:cNvPr id="2" name="Group 9"/>
          <p:cNvGrpSpPr/>
          <p:nvPr/>
        </p:nvGrpSpPr>
        <p:grpSpPr>
          <a:xfrm>
            <a:off x="4758294" y="3101944"/>
            <a:ext cx="4169906" cy="3398677"/>
            <a:chOff x="3578249" y="1074738"/>
            <a:chExt cx="5692397" cy="4410788"/>
          </a:xfrm>
        </p:grpSpPr>
        <p:sp>
          <p:nvSpPr>
            <p:cNvPr id="11" name="Text Box 3"/>
            <p:cNvSpPr txBox="1">
              <a:spLocks noChangeAspect="1" noChangeArrowheads="1"/>
            </p:cNvSpPr>
            <p:nvPr/>
          </p:nvSpPr>
          <p:spPr bwMode="auto">
            <a:xfrm>
              <a:off x="5248275" y="5126038"/>
              <a:ext cx="923988" cy="35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200" dirty="0"/>
                <a:t>3500</a:t>
              </a:r>
            </a:p>
          </p:txBody>
        </p:sp>
        <p:sp>
          <p:nvSpPr>
            <p:cNvPr id="13" name="Text Box 4"/>
            <p:cNvSpPr txBox="1">
              <a:spLocks noChangeAspect="1" noChangeArrowheads="1"/>
            </p:cNvSpPr>
            <p:nvPr/>
          </p:nvSpPr>
          <p:spPr bwMode="auto">
            <a:xfrm>
              <a:off x="6727824" y="5126038"/>
              <a:ext cx="1201738" cy="35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200" dirty="0"/>
                <a:t>3520 MeV</a:t>
              </a:r>
            </a:p>
          </p:txBody>
        </p:sp>
        <p:sp>
          <p:nvSpPr>
            <p:cNvPr id="14" name="Rectangle 5"/>
            <p:cNvSpPr>
              <a:spLocks noChangeAspect="1" noChangeArrowheads="1"/>
            </p:cNvSpPr>
            <p:nvPr/>
          </p:nvSpPr>
          <p:spPr bwMode="auto">
            <a:xfrm>
              <a:off x="4879975" y="1789113"/>
              <a:ext cx="3251200" cy="33194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ext Box 6"/>
            <p:cNvSpPr txBox="1">
              <a:spLocks noChangeAspect="1" noChangeArrowheads="1"/>
            </p:cNvSpPr>
            <p:nvPr/>
          </p:nvSpPr>
          <p:spPr bwMode="auto">
            <a:xfrm>
              <a:off x="5969001" y="5126038"/>
              <a:ext cx="758823" cy="35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200" dirty="0"/>
                <a:t>3510</a:t>
              </a:r>
            </a:p>
          </p:txBody>
        </p:sp>
        <p:sp>
          <p:nvSpPr>
            <p:cNvPr id="16" name="Text Box 7"/>
            <p:cNvSpPr txBox="1">
              <a:spLocks noChangeAspect="1" noChangeArrowheads="1"/>
            </p:cNvSpPr>
            <p:nvPr/>
          </p:nvSpPr>
          <p:spPr bwMode="auto">
            <a:xfrm rot="16200000">
              <a:off x="3578953" y="3573731"/>
              <a:ext cx="2014537" cy="420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400" dirty="0"/>
                <a:t>CBall ev./2 MeV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Line 8"/>
            <p:cNvSpPr>
              <a:spLocks noChangeAspect="1" noChangeShapeType="1"/>
            </p:cNvSpPr>
            <p:nvPr/>
          </p:nvSpPr>
          <p:spPr bwMode="auto">
            <a:xfrm>
              <a:off x="4883150" y="2346325"/>
              <a:ext cx="1222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 Box 9"/>
            <p:cNvSpPr txBox="1">
              <a:spLocks noChangeAspect="1" noChangeArrowheads="1"/>
            </p:cNvSpPr>
            <p:nvPr/>
          </p:nvSpPr>
          <p:spPr bwMode="auto">
            <a:xfrm>
              <a:off x="4310062" y="2193926"/>
              <a:ext cx="695326" cy="35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200" dirty="0"/>
                <a:t>100</a:t>
              </a:r>
              <a:endParaRPr lang="de-DE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 Box 10"/>
            <p:cNvSpPr txBox="1">
              <a:spLocks noChangeAspect="1" noChangeArrowheads="1"/>
            </p:cNvSpPr>
            <p:nvPr/>
          </p:nvSpPr>
          <p:spPr bwMode="auto">
            <a:xfrm>
              <a:off x="8007349" y="5084763"/>
              <a:ext cx="925252" cy="399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400" dirty="0"/>
                <a:t>E</a:t>
              </a:r>
              <a:r>
                <a:rPr lang="de-DE" sz="1400" baseline="-25000" dirty="0"/>
                <a:t>CM</a:t>
              </a:r>
            </a:p>
          </p:txBody>
        </p:sp>
        <p:sp>
          <p:nvSpPr>
            <p:cNvPr id="20" name="Line 11"/>
            <p:cNvSpPr>
              <a:spLocks noChangeAspect="1" noChangeShapeType="1"/>
            </p:cNvSpPr>
            <p:nvPr/>
          </p:nvSpPr>
          <p:spPr bwMode="auto">
            <a:xfrm flipV="1">
              <a:off x="5600700" y="4987925"/>
              <a:ext cx="0" cy="1174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12"/>
            <p:cNvSpPr>
              <a:spLocks noChangeAspect="1" noChangeShapeType="1"/>
            </p:cNvSpPr>
            <p:nvPr/>
          </p:nvSpPr>
          <p:spPr bwMode="auto">
            <a:xfrm flipV="1">
              <a:off x="7050088" y="4987925"/>
              <a:ext cx="0" cy="1174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3"/>
            <p:cNvSpPr>
              <a:spLocks noChangeAspect="1" noChangeShapeType="1"/>
            </p:cNvSpPr>
            <p:nvPr/>
          </p:nvSpPr>
          <p:spPr bwMode="auto">
            <a:xfrm flipV="1">
              <a:off x="6326188" y="4981575"/>
              <a:ext cx="0" cy="1158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14"/>
            <p:cNvSpPr>
              <a:spLocks noChangeAspect="1" noChangeShapeType="1"/>
            </p:cNvSpPr>
            <p:nvPr/>
          </p:nvSpPr>
          <p:spPr bwMode="auto">
            <a:xfrm>
              <a:off x="5529263" y="4243388"/>
              <a:ext cx="0" cy="2746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5"/>
            <p:cNvSpPr>
              <a:spLocks noChangeAspect="1" noChangeShapeType="1"/>
            </p:cNvSpPr>
            <p:nvPr/>
          </p:nvSpPr>
          <p:spPr bwMode="auto">
            <a:xfrm>
              <a:off x="5680075" y="4359275"/>
              <a:ext cx="0" cy="2635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Aspect="1" noChangeShapeType="1"/>
            </p:cNvSpPr>
            <p:nvPr/>
          </p:nvSpPr>
          <p:spPr bwMode="auto">
            <a:xfrm flipH="1">
              <a:off x="5813425" y="3805238"/>
              <a:ext cx="4763" cy="336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7"/>
            <p:cNvSpPr>
              <a:spLocks noChangeAspect="1" noChangeShapeType="1"/>
            </p:cNvSpPr>
            <p:nvPr/>
          </p:nvSpPr>
          <p:spPr bwMode="auto">
            <a:xfrm>
              <a:off x="5961063" y="3152775"/>
              <a:ext cx="0" cy="4302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8"/>
            <p:cNvSpPr>
              <a:spLocks noChangeAspect="1" noChangeShapeType="1"/>
            </p:cNvSpPr>
            <p:nvPr/>
          </p:nvSpPr>
          <p:spPr bwMode="auto">
            <a:xfrm>
              <a:off x="6107113" y="2662238"/>
              <a:ext cx="0" cy="4587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9"/>
            <p:cNvSpPr>
              <a:spLocks noChangeAspect="1" noChangeShapeType="1"/>
            </p:cNvSpPr>
            <p:nvPr/>
          </p:nvSpPr>
          <p:spPr bwMode="auto">
            <a:xfrm>
              <a:off x="6242050" y="2628900"/>
              <a:ext cx="0" cy="487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0"/>
            <p:cNvSpPr>
              <a:spLocks noChangeAspect="1" noChangeShapeType="1"/>
            </p:cNvSpPr>
            <p:nvPr/>
          </p:nvSpPr>
          <p:spPr bwMode="auto">
            <a:xfrm>
              <a:off x="6546850" y="1901825"/>
              <a:ext cx="7938" cy="5603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21"/>
            <p:cNvSpPr>
              <a:spLocks noChangeAspect="1" noChangeShapeType="1"/>
            </p:cNvSpPr>
            <p:nvPr/>
          </p:nvSpPr>
          <p:spPr bwMode="auto">
            <a:xfrm>
              <a:off x="6394450" y="1879600"/>
              <a:ext cx="6350" cy="5683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22"/>
            <p:cNvSpPr>
              <a:spLocks noChangeAspect="1" noChangeShapeType="1"/>
            </p:cNvSpPr>
            <p:nvPr/>
          </p:nvSpPr>
          <p:spPr bwMode="auto">
            <a:xfrm>
              <a:off x="6689725" y="2289175"/>
              <a:ext cx="0" cy="5048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23"/>
            <p:cNvSpPr>
              <a:spLocks noChangeAspect="1" noChangeShapeType="1"/>
            </p:cNvSpPr>
            <p:nvPr/>
          </p:nvSpPr>
          <p:spPr bwMode="auto">
            <a:xfrm>
              <a:off x="6977063" y="2671763"/>
              <a:ext cx="0" cy="4587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24"/>
            <p:cNvSpPr>
              <a:spLocks noChangeAspect="1" noChangeShapeType="1"/>
            </p:cNvSpPr>
            <p:nvPr/>
          </p:nvSpPr>
          <p:spPr bwMode="auto">
            <a:xfrm>
              <a:off x="6834188" y="2894013"/>
              <a:ext cx="0" cy="4508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25"/>
            <p:cNvSpPr>
              <a:spLocks noChangeAspect="1" noChangeShapeType="1"/>
            </p:cNvSpPr>
            <p:nvPr/>
          </p:nvSpPr>
          <p:spPr bwMode="auto">
            <a:xfrm>
              <a:off x="7124700" y="3238500"/>
              <a:ext cx="0" cy="4222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26"/>
            <p:cNvSpPr>
              <a:spLocks noChangeAspect="1" noChangeShapeType="1"/>
            </p:cNvSpPr>
            <p:nvPr/>
          </p:nvSpPr>
          <p:spPr bwMode="auto">
            <a:xfrm>
              <a:off x="7273925" y="3505200"/>
              <a:ext cx="0" cy="4016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7"/>
            <p:cNvSpPr>
              <a:spLocks noChangeAspect="1" noChangeShapeType="1"/>
            </p:cNvSpPr>
            <p:nvPr/>
          </p:nvSpPr>
          <p:spPr bwMode="auto">
            <a:xfrm flipH="1">
              <a:off x="7407275" y="4154488"/>
              <a:ext cx="6350" cy="2968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28"/>
            <p:cNvSpPr>
              <a:spLocks noChangeAspect="1" noChangeShapeType="1"/>
            </p:cNvSpPr>
            <p:nvPr/>
          </p:nvSpPr>
          <p:spPr bwMode="auto">
            <a:xfrm>
              <a:off x="7556500" y="4206875"/>
              <a:ext cx="0" cy="3000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29"/>
            <p:cNvSpPr>
              <a:spLocks noChangeAspect="1" noChangeShapeType="1"/>
            </p:cNvSpPr>
            <p:nvPr/>
          </p:nvSpPr>
          <p:spPr bwMode="auto">
            <a:xfrm>
              <a:off x="7702550" y="4394200"/>
              <a:ext cx="0" cy="2809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0"/>
            <p:cNvSpPr>
              <a:spLocks noChangeAspect="1" noChangeArrowheads="1"/>
            </p:cNvSpPr>
            <p:nvPr/>
          </p:nvSpPr>
          <p:spPr bwMode="auto">
            <a:xfrm>
              <a:off x="7196138" y="1981200"/>
              <a:ext cx="1211262" cy="7350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31"/>
            <p:cNvSpPr>
              <a:spLocks noChangeAspect="1" noChangeArrowheads="1"/>
            </p:cNvSpPr>
            <p:nvPr/>
          </p:nvSpPr>
          <p:spPr bwMode="auto">
            <a:xfrm>
              <a:off x="7307263" y="2190750"/>
              <a:ext cx="147637" cy="138113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 Box 32"/>
            <p:cNvSpPr txBox="1">
              <a:spLocks noChangeAspect="1" noChangeArrowheads="1"/>
            </p:cNvSpPr>
            <p:nvPr/>
          </p:nvSpPr>
          <p:spPr bwMode="auto">
            <a:xfrm>
              <a:off x="7551736" y="2143125"/>
              <a:ext cx="855663" cy="279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spcAft>
                  <a:spcPct val="20000"/>
                </a:spcAft>
              </a:pPr>
              <a:r>
                <a:rPr lang="de-DE" sz="1400" dirty="0">
                  <a:solidFill>
                    <a:srgbClr val="000000"/>
                  </a:solidFill>
                </a:rPr>
                <a:t>CBall</a:t>
              </a:r>
            </a:p>
          </p:txBody>
        </p:sp>
        <p:sp>
          <p:nvSpPr>
            <p:cNvPr id="44" name="Line 33"/>
            <p:cNvSpPr>
              <a:spLocks noChangeAspect="1" noChangeShapeType="1"/>
            </p:cNvSpPr>
            <p:nvPr/>
          </p:nvSpPr>
          <p:spPr bwMode="auto">
            <a:xfrm>
              <a:off x="8012113" y="2995613"/>
              <a:ext cx="1222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Text Box 34"/>
            <p:cNvSpPr txBox="1">
              <a:spLocks noChangeAspect="1" noChangeArrowheads="1"/>
            </p:cNvSpPr>
            <p:nvPr/>
          </p:nvSpPr>
          <p:spPr bwMode="auto">
            <a:xfrm>
              <a:off x="8070849" y="2833688"/>
              <a:ext cx="1199797" cy="35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200" dirty="0" smtClean="0"/>
                <a:t>1000</a:t>
              </a:r>
              <a:endParaRPr lang="de-DE" sz="1200" dirty="0"/>
            </a:p>
          </p:txBody>
        </p:sp>
        <p:sp>
          <p:nvSpPr>
            <p:cNvPr id="46" name="Text Box 35"/>
            <p:cNvSpPr txBox="1">
              <a:spLocks noChangeAspect="1" noChangeArrowheads="1"/>
            </p:cNvSpPr>
            <p:nvPr/>
          </p:nvSpPr>
          <p:spPr bwMode="auto">
            <a:xfrm rot="16200000">
              <a:off x="7495681" y="3758536"/>
              <a:ext cx="1671637" cy="420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sz="1400" dirty="0"/>
                <a:t>E 835 ev./pb</a:t>
              </a:r>
            </a:p>
          </p:txBody>
        </p:sp>
        <p:grpSp>
          <p:nvGrpSpPr>
            <p:cNvPr id="3" name="Group 36"/>
            <p:cNvGrpSpPr>
              <a:grpSpLocks noChangeAspect="1"/>
            </p:cNvGrpSpPr>
            <p:nvPr/>
          </p:nvGrpSpPr>
          <p:grpSpPr bwMode="auto">
            <a:xfrm>
              <a:off x="5172061" y="2085957"/>
              <a:ext cx="2959096" cy="2974962"/>
              <a:chOff x="3923" y="2148"/>
              <a:chExt cx="1384" cy="1463"/>
            </a:xfrm>
          </p:grpSpPr>
          <p:sp>
            <p:nvSpPr>
              <p:cNvPr id="70" name="Oval 37"/>
              <p:cNvSpPr>
                <a:spLocks noChangeAspect="1" noChangeArrowheads="1"/>
              </p:cNvSpPr>
              <p:nvPr/>
            </p:nvSpPr>
            <p:spPr bwMode="auto">
              <a:xfrm>
                <a:off x="3923" y="3543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Oval 38"/>
              <p:cNvSpPr>
                <a:spLocks noChangeAspect="1" noChangeArrowheads="1"/>
              </p:cNvSpPr>
              <p:nvPr/>
            </p:nvSpPr>
            <p:spPr bwMode="auto">
              <a:xfrm>
                <a:off x="3990" y="3485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39"/>
              <p:cNvSpPr>
                <a:spLocks noChangeAspect="1" noChangeArrowheads="1"/>
              </p:cNvSpPr>
              <p:nvPr/>
            </p:nvSpPr>
            <p:spPr bwMode="auto">
              <a:xfrm>
                <a:off x="4057" y="3243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40"/>
              <p:cNvSpPr>
                <a:spLocks noChangeAspect="1" noChangeArrowheads="1"/>
              </p:cNvSpPr>
              <p:nvPr/>
            </p:nvSpPr>
            <p:spPr bwMode="auto">
              <a:xfrm>
                <a:off x="4127" y="3295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Oval 41"/>
              <p:cNvSpPr>
                <a:spLocks noChangeAspect="1" noChangeArrowheads="1"/>
              </p:cNvSpPr>
              <p:nvPr/>
            </p:nvSpPr>
            <p:spPr bwMode="auto">
              <a:xfrm>
                <a:off x="4190" y="3039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42"/>
              <p:cNvSpPr>
                <a:spLocks noChangeAspect="1" noChangeArrowheads="1"/>
              </p:cNvSpPr>
              <p:nvPr/>
            </p:nvSpPr>
            <p:spPr bwMode="auto">
              <a:xfrm>
                <a:off x="4260" y="2744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43"/>
              <p:cNvSpPr>
                <a:spLocks noChangeAspect="1" noChangeArrowheads="1"/>
              </p:cNvSpPr>
              <p:nvPr/>
            </p:nvSpPr>
            <p:spPr bwMode="auto">
              <a:xfrm>
                <a:off x="4327" y="2508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44"/>
              <p:cNvSpPr>
                <a:spLocks noChangeAspect="1" noChangeArrowheads="1"/>
              </p:cNvSpPr>
              <p:nvPr/>
            </p:nvSpPr>
            <p:spPr bwMode="auto">
              <a:xfrm>
                <a:off x="4394" y="2499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45"/>
              <p:cNvSpPr>
                <a:spLocks noChangeAspect="1" noChangeArrowheads="1"/>
              </p:cNvSpPr>
              <p:nvPr/>
            </p:nvSpPr>
            <p:spPr bwMode="auto">
              <a:xfrm>
                <a:off x="4536" y="2161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46"/>
              <p:cNvSpPr>
                <a:spLocks noChangeAspect="1" noChangeArrowheads="1"/>
              </p:cNvSpPr>
              <p:nvPr/>
            </p:nvSpPr>
            <p:spPr bwMode="auto">
              <a:xfrm>
                <a:off x="4462" y="2148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Oval 47"/>
              <p:cNvSpPr>
                <a:spLocks noChangeAspect="1" noChangeArrowheads="1"/>
              </p:cNvSpPr>
              <p:nvPr/>
            </p:nvSpPr>
            <p:spPr bwMode="auto">
              <a:xfrm>
                <a:off x="4600" y="2336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48"/>
              <p:cNvSpPr>
                <a:spLocks noChangeAspect="1" noChangeArrowheads="1"/>
              </p:cNvSpPr>
              <p:nvPr/>
            </p:nvSpPr>
            <p:spPr bwMode="auto">
              <a:xfrm>
                <a:off x="4735" y="2511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49"/>
              <p:cNvSpPr>
                <a:spLocks noChangeAspect="1" noChangeArrowheads="1"/>
              </p:cNvSpPr>
              <p:nvPr/>
            </p:nvSpPr>
            <p:spPr bwMode="auto">
              <a:xfrm>
                <a:off x="4668" y="2622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Oval 50"/>
              <p:cNvSpPr>
                <a:spLocks noChangeAspect="1" noChangeArrowheads="1"/>
              </p:cNvSpPr>
              <p:nvPr/>
            </p:nvSpPr>
            <p:spPr bwMode="auto">
              <a:xfrm>
                <a:off x="4802" y="2782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51"/>
              <p:cNvSpPr>
                <a:spLocks noChangeAspect="1" noChangeArrowheads="1"/>
              </p:cNvSpPr>
              <p:nvPr/>
            </p:nvSpPr>
            <p:spPr bwMode="auto">
              <a:xfrm>
                <a:off x="4872" y="2910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52"/>
              <p:cNvSpPr>
                <a:spLocks noChangeAspect="1" noChangeArrowheads="1"/>
              </p:cNvSpPr>
              <p:nvPr/>
            </p:nvSpPr>
            <p:spPr bwMode="auto">
              <a:xfrm>
                <a:off x="4938" y="3201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53"/>
              <p:cNvSpPr>
                <a:spLocks noChangeAspect="1" noChangeArrowheads="1"/>
              </p:cNvSpPr>
              <p:nvPr/>
            </p:nvSpPr>
            <p:spPr bwMode="auto">
              <a:xfrm>
                <a:off x="5004" y="3233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54"/>
              <p:cNvSpPr>
                <a:spLocks noChangeAspect="1" noChangeArrowheads="1"/>
              </p:cNvSpPr>
              <p:nvPr/>
            </p:nvSpPr>
            <p:spPr bwMode="auto">
              <a:xfrm>
                <a:off x="5074" y="3311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55"/>
              <p:cNvSpPr>
                <a:spLocks noChangeAspect="1" noChangeArrowheads="1"/>
              </p:cNvSpPr>
              <p:nvPr/>
            </p:nvSpPr>
            <p:spPr bwMode="auto">
              <a:xfrm>
                <a:off x="5137" y="3481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Oval 56"/>
              <p:cNvSpPr>
                <a:spLocks noChangeAspect="1" noChangeArrowheads="1"/>
              </p:cNvSpPr>
              <p:nvPr/>
            </p:nvSpPr>
            <p:spPr bwMode="auto">
              <a:xfrm>
                <a:off x="5239" y="3485"/>
                <a:ext cx="68" cy="68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8" name="Text Box 57"/>
            <p:cNvSpPr txBox="1">
              <a:spLocks noChangeAspect="1" noChangeArrowheads="1"/>
            </p:cNvSpPr>
            <p:nvPr/>
          </p:nvSpPr>
          <p:spPr bwMode="auto">
            <a:xfrm>
              <a:off x="5049837" y="2425700"/>
              <a:ext cx="703780" cy="479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00"/>
                  </a:solidFill>
                  <a:latin typeface="Symbol" pitchFamily="-106" charset="2"/>
                </a:rPr>
                <a:t>c</a:t>
              </a:r>
              <a:r>
                <a:rPr lang="de-DE" baseline="-25000" dirty="0">
                  <a:solidFill>
                    <a:srgbClr val="000000"/>
                  </a:solidFill>
                </a:rPr>
                <a:t>c1</a:t>
              </a:r>
            </a:p>
          </p:txBody>
        </p:sp>
        <p:grpSp>
          <p:nvGrpSpPr>
            <p:cNvPr id="4" name="Group 59"/>
            <p:cNvGrpSpPr>
              <a:grpSpLocks/>
            </p:cNvGrpSpPr>
            <p:nvPr/>
          </p:nvGrpSpPr>
          <p:grpSpPr bwMode="auto">
            <a:xfrm>
              <a:off x="3578249" y="3149603"/>
              <a:ext cx="2887707" cy="1644651"/>
              <a:chOff x="1411" y="2764"/>
              <a:chExt cx="1819" cy="1036"/>
            </a:xfrm>
          </p:grpSpPr>
          <p:grpSp>
            <p:nvGrpSpPr>
              <p:cNvPr id="5" name="Group 60"/>
              <p:cNvGrpSpPr>
                <a:grpSpLocks noChangeAspect="1"/>
              </p:cNvGrpSpPr>
              <p:nvPr/>
            </p:nvGrpSpPr>
            <p:grpSpPr bwMode="auto">
              <a:xfrm>
                <a:off x="1411" y="2764"/>
                <a:ext cx="21" cy="567"/>
                <a:chOff x="4463" y="2710"/>
                <a:chExt cx="21" cy="442"/>
              </a:xfrm>
            </p:grpSpPr>
            <p:sp>
              <p:nvSpPr>
                <p:cNvPr id="67" name="Line 61"/>
                <p:cNvSpPr>
                  <a:spLocks noChangeAspect="1" noChangeShapeType="1"/>
                </p:cNvSpPr>
                <p:nvPr/>
              </p:nvSpPr>
              <p:spPr bwMode="auto">
                <a:xfrm>
                  <a:off x="4477" y="2710"/>
                  <a:ext cx="0" cy="13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4484" y="2855"/>
                  <a:ext cx="0" cy="9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6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463" y="3057"/>
                  <a:ext cx="0" cy="9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5" name="Oval 64"/>
              <p:cNvSpPr>
                <a:spLocks noChangeAspect="1" noChangeArrowheads="1"/>
              </p:cNvSpPr>
              <p:nvPr/>
            </p:nvSpPr>
            <p:spPr bwMode="auto">
              <a:xfrm>
                <a:off x="3087" y="2801"/>
                <a:ext cx="91" cy="87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65"/>
              <p:cNvSpPr>
                <a:spLocks noChangeAspect="1" noChangeArrowheads="1"/>
              </p:cNvSpPr>
              <p:nvPr/>
            </p:nvSpPr>
            <p:spPr bwMode="auto">
              <a:xfrm>
                <a:off x="3110" y="2967"/>
                <a:ext cx="92" cy="87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66"/>
              <p:cNvSpPr>
                <a:spLocks noChangeAspect="1" noChangeArrowheads="1"/>
              </p:cNvSpPr>
              <p:nvPr/>
            </p:nvSpPr>
            <p:spPr bwMode="auto">
              <a:xfrm>
                <a:off x="3095" y="2960"/>
                <a:ext cx="90" cy="87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67"/>
              <p:cNvSpPr>
                <a:spLocks noChangeAspect="1" noChangeArrowheads="1"/>
              </p:cNvSpPr>
              <p:nvPr/>
            </p:nvSpPr>
            <p:spPr bwMode="auto">
              <a:xfrm>
                <a:off x="3087" y="3009"/>
                <a:ext cx="91" cy="88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Oval 68"/>
              <p:cNvSpPr>
                <a:spLocks noChangeAspect="1" noChangeArrowheads="1"/>
              </p:cNvSpPr>
              <p:nvPr/>
            </p:nvSpPr>
            <p:spPr bwMode="auto">
              <a:xfrm>
                <a:off x="3066" y="3125"/>
                <a:ext cx="91" cy="88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69"/>
              <p:cNvSpPr>
                <a:spLocks noChangeAspect="1" noChangeArrowheads="1"/>
              </p:cNvSpPr>
              <p:nvPr/>
            </p:nvSpPr>
            <p:spPr bwMode="auto">
              <a:xfrm>
                <a:off x="3065" y="3220"/>
                <a:ext cx="90" cy="88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Oval 70"/>
              <p:cNvSpPr>
                <a:spLocks noChangeAspect="1" noChangeArrowheads="1"/>
              </p:cNvSpPr>
              <p:nvPr/>
            </p:nvSpPr>
            <p:spPr bwMode="auto">
              <a:xfrm>
                <a:off x="3120" y="3316"/>
                <a:ext cx="91" cy="87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71"/>
              <p:cNvSpPr>
                <a:spLocks noChangeAspect="1" noChangeArrowheads="1"/>
              </p:cNvSpPr>
              <p:nvPr/>
            </p:nvSpPr>
            <p:spPr bwMode="auto">
              <a:xfrm>
                <a:off x="3127" y="3369"/>
                <a:ext cx="91" cy="88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Oval 72"/>
              <p:cNvSpPr>
                <a:spLocks noChangeAspect="1" noChangeArrowheads="1"/>
              </p:cNvSpPr>
              <p:nvPr/>
            </p:nvSpPr>
            <p:spPr bwMode="auto">
              <a:xfrm>
                <a:off x="3045" y="3609"/>
                <a:ext cx="91" cy="87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73"/>
              <p:cNvSpPr>
                <a:spLocks noChangeAspect="1" noChangeArrowheads="1"/>
              </p:cNvSpPr>
              <p:nvPr/>
            </p:nvSpPr>
            <p:spPr bwMode="auto">
              <a:xfrm>
                <a:off x="3140" y="3676"/>
                <a:ext cx="90" cy="88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Oval 74"/>
              <p:cNvSpPr>
                <a:spLocks noChangeAspect="1" noChangeArrowheads="1"/>
              </p:cNvSpPr>
              <p:nvPr/>
            </p:nvSpPr>
            <p:spPr bwMode="auto">
              <a:xfrm>
                <a:off x="3135" y="3713"/>
                <a:ext cx="91" cy="87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75"/>
              <p:cNvSpPr>
                <a:spLocks noChangeAspect="1" noChangeArrowheads="1"/>
              </p:cNvSpPr>
              <p:nvPr/>
            </p:nvSpPr>
            <p:spPr bwMode="auto">
              <a:xfrm>
                <a:off x="3048" y="3662"/>
                <a:ext cx="92" cy="88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76"/>
            <p:cNvGrpSpPr>
              <a:grpSpLocks/>
            </p:cNvGrpSpPr>
            <p:nvPr/>
          </p:nvGrpSpPr>
          <p:grpSpPr bwMode="auto">
            <a:xfrm>
              <a:off x="7281886" y="2370151"/>
              <a:ext cx="762003" cy="558802"/>
              <a:chOff x="3744" y="2261"/>
              <a:chExt cx="480" cy="352"/>
            </a:xfrm>
          </p:grpSpPr>
          <p:sp>
            <p:nvSpPr>
              <p:cNvPr id="52" name="Oval 77"/>
              <p:cNvSpPr>
                <a:spLocks noChangeAspect="1" noChangeArrowheads="1"/>
              </p:cNvSpPr>
              <p:nvPr/>
            </p:nvSpPr>
            <p:spPr bwMode="auto">
              <a:xfrm>
                <a:off x="3744" y="2304"/>
                <a:ext cx="93" cy="87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Text Box 78"/>
              <p:cNvSpPr txBox="1">
                <a:spLocks noChangeAspect="1" noChangeArrowheads="1"/>
              </p:cNvSpPr>
              <p:nvPr/>
            </p:nvSpPr>
            <p:spPr bwMode="auto">
              <a:xfrm>
                <a:off x="3900" y="2261"/>
                <a:ext cx="324" cy="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>
                  <a:spcAft>
                    <a:spcPct val="20000"/>
                  </a:spcAft>
                </a:pPr>
                <a:r>
                  <a:rPr lang="de-DE" sz="1400" dirty="0">
                    <a:solidFill>
                      <a:srgbClr val="000000"/>
                    </a:solidFill>
                  </a:rPr>
                  <a:t>E835</a:t>
                </a:r>
              </a:p>
            </p:txBody>
          </p:sp>
        </p:grpSp>
        <p:sp>
          <p:nvSpPr>
            <p:cNvPr id="51" name="Text Box 79"/>
            <p:cNvSpPr txBox="1">
              <a:spLocks noChangeArrowheads="1"/>
            </p:cNvSpPr>
            <p:nvPr/>
          </p:nvSpPr>
          <p:spPr bwMode="auto">
            <a:xfrm>
              <a:off x="4800599" y="1074738"/>
              <a:ext cx="4137694" cy="619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i="1" dirty="0" err="1">
                  <a:solidFill>
                    <a:schemeClr val="tx2"/>
                  </a:solidFill>
                </a:rPr>
                <a:t>CBall</a:t>
              </a:r>
              <a:r>
                <a:rPr lang="en-US" sz="1000" i="1" dirty="0">
                  <a:solidFill>
                    <a:schemeClr val="tx2"/>
                  </a:solidFill>
                </a:rPr>
                <a:t>, </a:t>
              </a:r>
              <a:r>
                <a:rPr lang="fr-FR" sz="1000" i="1" dirty="0">
                  <a:solidFill>
                    <a:schemeClr val="tx2"/>
                  </a:solidFill>
                </a:rPr>
                <a:t>Edwards et al. PRL 48 (1982) 70</a:t>
              </a:r>
            </a:p>
            <a:p>
              <a:pPr>
                <a:spcBef>
                  <a:spcPct val="50000"/>
                </a:spcBef>
              </a:pPr>
              <a:r>
                <a:rPr lang="en-US" sz="1000" i="1" dirty="0">
                  <a:solidFill>
                    <a:schemeClr val="tx2"/>
                  </a:solidFill>
                </a:rPr>
                <a:t>E835, </a:t>
              </a:r>
              <a:r>
                <a:rPr lang="en-US" sz="1000" i="1" dirty="0" err="1">
                  <a:solidFill>
                    <a:schemeClr val="tx2"/>
                  </a:solidFill>
                </a:rPr>
                <a:t>Ambrogiani</a:t>
              </a:r>
              <a:r>
                <a:rPr lang="en-US" sz="1000" i="1" dirty="0">
                  <a:solidFill>
                    <a:schemeClr val="tx2"/>
                  </a:solidFill>
                </a:rPr>
                <a:t> et al., PRD 62 (2000) 052002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457200" y="4847938"/>
            <a:ext cx="3879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r>
              <a:rPr lang="en-US" dirty="0" smtClean="0"/>
              <a:t> at </a:t>
            </a:r>
            <a:r>
              <a:rPr lang="en-US" dirty="0" err="1" smtClean="0"/>
              <a:t>e+e</a:t>
            </a:r>
            <a:r>
              <a:rPr lang="en-US" dirty="0" smtClean="0"/>
              <a:t>- machines: </a:t>
            </a:r>
          </a:p>
          <a:p>
            <a:r>
              <a:rPr lang="en-US" dirty="0" smtClean="0"/>
              <a:t>                    high discovery potential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457200" y="5637900"/>
            <a:ext cx="5175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Formation</a:t>
            </a:r>
            <a:r>
              <a:rPr lang="en-US" dirty="0" smtClean="0"/>
              <a:t> at </a:t>
            </a:r>
            <a:r>
              <a:rPr lang="en-US" dirty="0" err="1" smtClean="0"/>
              <a:t>ppbar</a:t>
            </a:r>
            <a:r>
              <a:rPr lang="en-US" dirty="0" smtClean="0"/>
              <a:t> machines: </a:t>
            </a:r>
          </a:p>
          <a:p>
            <a:r>
              <a:rPr lang="en-US" dirty="0" smtClean="0"/>
              <a:t>                    suitable for precision measurements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666374" y="3636904"/>
            <a:ext cx="743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BELLE</a:t>
            </a:r>
          </a:p>
          <a:p>
            <a:r>
              <a:rPr lang="en-US" sz="1400" dirty="0" smtClean="0"/>
              <a:t>2002</a:t>
            </a:r>
            <a:endParaRPr lang="en-US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1572676" y="1495943"/>
            <a:ext cx="1611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CLEO  2005</a:t>
            </a:r>
            <a:endParaRPr lang="en-US" sz="1400" dirty="0"/>
          </a:p>
        </p:txBody>
      </p:sp>
      <p:sp>
        <p:nvSpPr>
          <p:cNvPr id="94" name="Oval 93"/>
          <p:cNvSpPr/>
          <p:nvPr/>
        </p:nvSpPr>
        <p:spPr>
          <a:xfrm>
            <a:off x="1390394" y="2378603"/>
            <a:ext cx="467092" cy="554537"/>
          </a:xfrm>
          <a:prstGeom prst="ellipse">
            <a:avLst/>
          </a:prstGeom>
          <a:solidFill>
            <a:schemeClr val="accent3">
              <a:lumMod val="40000"/>
              <a:lumOff val="60000"/>
              <a:alpha val="19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776013" y="2745933"/>
            <a:ext cx="467092" cy="554537"/>
          </a:xfrm>
          <a:prstGeom prst="ellipse">
            <a:avLst/>
          </a:prstGeom>
          <a:solidFill>
            <a:schemeClr val="accent5">
              <a:lumMod val="40000"/>
              <a:lumOff val="60000"/>
              <a:alpha val="19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572676" y="1534366"/>
            <a:ext cx="1266147" cy="239472"/>
          </a:xfrm>
          <a:prstGeom prst="rect">
            <a:avLst/>
          </a:prstGeom>
          <a:solidFill>
            <a:schemeClr val="accent3">
              <a:lumMod val="40000"/>
              <a:lumOff val="60000"/>
              <a:alpha val="19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706077" y="3621963"/>
            <a:ext cx="654435" cy="546720"/>
          </a:xfrm>
          <a:prstGeom prst="rect">
            <a:avLst/>
          </a:prstGeom>
          <a:solidFill>
            <a:schemeClr val="accent5">
              <a:lumMod val="40000"/>
              <a:lumOff val="60000"/>
              <a:alpha val="19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4728412" y="4582050"/>
            <a:ext cx="353489" cy="966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72235" y="-76200"/>
            <a:ext cx="4580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Tracking activity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08" y="956236"/>
            <a:ext cx="8786992" cy="52413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61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46329" y="-77788"/>
            <a:ext cx="6424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Straw tube characterization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0" y="776943"/>
            <a:ext cx="8842080" cy="4710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91" y="5600215"/>
            <a:ext cx="4130858" cy="67246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72235" y="-76200"/>
            <a:ext cx="4580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Mechanical structure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52" y="918437"/>
            <a:ext cx="5846755" cy="27050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487" y="4054475"/>
            <a:ext cx="2730500" cy="2438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93" y="4026742"/>
            <a:ext cx="3206865" cy="2438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930" y="4039534"/>
            <a:ext cx="2765177" cy="24106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9093" y="570131"/>
            <a:ext cx="278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Ferrara: Forward tracking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800" y="1031703"/>
            <a:ext cx="1778000" cy="2222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7094" y="3623535"/>
            <a:ext cx="275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Frascati</a:t>
            </a:r>
            <a:r>
              <a:rPr lang="en-US" dirty="0" smtClean="0">
                <a:solidFill>
                  <a:srgbClr val="FF0000"/>
                </a:solidFill>
              </a:rPr>
              <a:t>: Central tracking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72235" y="-76200"/>
            <a:ext cx="4580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Front End Electronics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77" y="673130"/>
            <a:ext cx="7518400" cy="568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0293" name="Group 357"/>
          <p:cNvGraphicFramePr>
            <a:graphicFrameLocks noGrp="1"/>
          </p:cNvGraphicFramePr>
          <p:nvPr>
            <p:ph sz="half" idx="1"/>
          </p:nvPr>
        </p:nvGraphicFramePr>
        <p:xfrm>
          <a:off x="228600" y="2247900"/>
          <a:ext cx="4089400" cy="2931349"/>
        </p:xfrm>
        <a:graphic>
          <a:graphicData uri="http://schemas.openxmlformats.org/drawingml/2006/table">
            <a:tbl>
              <a:tblPr/>
              <a:tblGrid>
                <a:gridCol w="3505200"/>
                <a:gridCol w="5842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Name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FTE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M.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Savrie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Resp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.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locale)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0.3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D.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Bettoni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A. Drago 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0.2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E. Fioravanti  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PhD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I.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Garzia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PhD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A.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Kashchuk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 (FAI)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0.5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M.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Negrini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(Post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Doc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0.5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Tot.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4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20249" name="Group 313"/>
          <p:cNvGraphicFramePr>
            <a:graphicFrameLocks noGrp="1"/>
          </p:cNvGraphicFramePr>
          <p:nvPr>
            <p:ph sz="quarter" idx="2"/>
          </p:nvPr>
        </p:nvGraphicFramePr>
        <p:xfrm>
          <a:off x="5041900" y="2247900"/>
          <a:ext cx="3810000" cy="1270822"/>
        </p:xfrm>
        <a:graphic>
          <a:graphicData uri="http://schemas.openxmlformats.org/drawingml/2006/table">
            <a:tbl>
              <a:tblPr/>
              <a:tblGrid>
                <a:gridCol w="3267075"/>
                <a:gridCol w="542925"/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Name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FTE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V. Carassiti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0.1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A. Cotta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0.1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Tot.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0.2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20270" name="Group 334"/>
          <p:cNvGraphicFramePr>
            <a:graphicFrameLocks noGrp="1"/>
          </p:cNvGraphicFramePr>
          <p:nvPr>
            <p:ph sz="quarter" idx="3"/>
          </p:nvPr>
        </p:nvGraphicFramePr>
        <p:xfrm>
          <a:off x="5041900" y="3873500"/>
          <a:ext cx="3810000" cy="1559747"/>
        </p:xfrm>
        <a:graphic>
          <a:graphicData uri="http://schemas.openxmlformats.org/drawingml/2006/table">
            <a:tbl>
              <a:tblPr/>
              <a:tblGrid>
                <a:gridCol w="3267075"/>
                <a:gridCol w="542925"/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Servizio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MU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Elettronica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8.4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Officina meccanica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4.8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Progettazione meccanica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7.2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Tot.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20.4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0271" name="Text Box 335"/>
          <p:cNvSpPr txBox="1">
            <a:spLocks noChangeArrowheads="1"/>
          </p:cNvSpPr>
          <p:nvPr/>
        </p:nvSpPr>
        <p:spPr bwMode="auto">
          <a:xfrm>
            <a:off x="952500" y="1320800"/>
            <a:ext cx="24511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089" tIns="44544" rIns="89089" bIns="44544">
            <a:prstTxWarp prst="textNoShape">
              <a:avLst/>
            </a:prstTxWarp>
            <a:spAutoFit/>
          </a:bodyPr>
          <a:lstStyle/>
          <a:p>
            <a:pPr defTabSz="841375">
              <a:spcBef>
                <a:spcPct val="50000"/>
              </a:spcBef>
            </a:pPr>
            <a:r>
              <a:rPr lang="it-IT" sz="2800" b="0">
                <a:solidFill>
                  <a:schemeClr val="accent2"/>
                </a:solidFill>
              </a:rPr>
              <a:t>Ricerca</a:t>
            </a:r>
          </a:p>
        </p:txBody>
      </p:sp>
      <p:sp>
        <p:nvSpPr>
          <p:cNvPr id="1320272" name="Text Box 336"/>
          <p:cNvSpPr txBox="1">
            <a:spLocks noChangeArrowheads="1"/>
          </p:cNvSpPr>
          <p:nvPr/>
        </p:nvSpPr>
        <p:spPr bwMode="auto">
          <a:xfrm>
            <a:off x="5943600" y="1320800"/>
            <a:ext cx="24511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089" tIns="44544" rIns="89089" bIns="44544">
            <a:prstTxWarp prst="textNoShape">
              <a:avLst/>
            </a:prstTxWarp>
            <a:spAutoFit/>
          </a:bodyPr>
          <a:lstStyle/>
          <a:p>
            <a:pPr defTabSz="841375">
              <a:spcBef>
                <a:spcPct val="50000"/>
              </a:spcBef>
            </a:pPr>
            <a:r>
              <a:rPr lang="it-IT" sz="2800" b="0">
                <a:solidFill>
                  <a:schemeClr val="accent2"/>
                </a:solidFill>
              </a:rPr>
              <a:t>Servizi</a:t>
            </a:r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72235" y="-76200"/>
            <a:ext cx="4580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Manpower PANDA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588" y="2616833"/>
            <a:ext cx="896882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201" y="1058621"/>
            <a:ext cx="4476041" cy="222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-58619" y="622700"/>
            <a:ext cx="5079433" cy="2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de-DE" sz="1200" dirty="0">
                <a:latin typeface="Comic Sans MS" pitchFamily="-106" charset="0"/>
              </a:rPr>
              <a:t>For an ensemble of </a:t>
            </a:r>
            <a:r>
              <a:rPr lang="de-DE" sz="1200" dirty="0" smtClean="0">
                <a:latin typeface="Comic Sans MS" pitchFamily="-106" charset="0"/>
              </a:rPr>
              <a:t>spin   ½ </a:t>
            </a:r>
            <a:r>
              <a:rPr lang="de-DE" sz="1200" dirty="0">
                <a:latin typeface="Comic Sans MS" pitchFamily="-106" charset="0"/>
              </a:rPr>
              <a:t>particles with projections </a:t>
            </a:r>
            <a:r>
              <a:rPr lang="de-DE" sz="1200" b="1" dirty="0">
                <a:latin typeface="Comic Sans MS" pitchFamily="-106" charset="0"/>
                <a:sym typeface="Symbol" pitchFamily="-106" charset="2"/>
              </a:rPr>
              <a:t>+</a:t>
            </a:r>
            <a:r>
              <a:rPr lang="de-DE" sz="1200" dirty="0">
                <a:latin typeface="Comic Sans MS" pitchFamily="-106" charset="0"/>
              </a:rPr>
              <a:t> </a:t>
            </a:r>
            <a:r>
              <a:rPr lang="de-DE" sz="1200" dirty="0">
                <a:latin typeface="Comic Sans MS" pitchFamily="-106" charset="0"/>
                <a:sym typeface="Symbol" pitchFamily="-106" charset="2"/>
              </a:rPr>
              <a:t>() and </a:t>
            </a:r>
            <a:r>
              <a:rPr lang="de-DE" sz="1200" b="1" dirty="0">
                <a:latin typeface="Comic Sans MS" pitchFamily="-106" charset="0"/>
                <a:sym typeface="Symbol" pitchFamily="-106" charset="2"/>
              </a:rPr>
              <a:t>– </a:t>
            </a:r>
            <a:r>
              <a:rPr lang="de-DE" sz="1200" dirty="0">
                <a:latin typeface="Comic Sans MS" pitchFamily="-106" charset="0"/>
                <a:sym typeface="Symbol" pitchFamily="-106" charset="2"/>
              </a:rPr>
              <a:t>() 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481098" y="973289"/>
            <a:ext cx="2288278" cy="2426025"/>
            <a:chOff x="3039" y="1179"/>
            <a:chExt cx="2585" cy="2494"/>
          </a:xfrm>
        </p:grpSpPr>
        <p:sp>
          <p:nvSpPr>
            <p:cNvPr id="25610" name="Line 9"/>
            <p:cNvSpPr>
              <a:spLocks noChangeShapeType="1"/>
            </p:cNvSpPr>
            <p:nvPr/>
          </p:nvSpPr>
          <p:spPr bwMode="auto">
            <a:xfrm flipV="1">
              <a:off x="3039" y="1201"/>
              <a:ext cx="2472" cy="24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1" name="Line 10"/>
            <p:cNvSpPr>
              <a:spLocks noChangeShapeType="1"/>
            </p:cNvSpPr>
            <p:nvPr/>
          </p:nvSpPr>
          <p:spPr bwMode="auto">
            <a:xfrm flipH="1" flipV="1">
              <a:off x="3152" y="1179"/>
              <a:ext cx="2472" cy="24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24178" y="1026564"/>
            <a:ext cx="2277822" cy="2348958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2117992" y="-116792"/>
            <a:ext cx="4337170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Polarized Antiprotons</a:t>
            </a:r>
          </a:p>
          <a:p>
            <a:pPr algn="ctr">
              <a:defRPr/>
            </a:pP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4974781" y="991526"/>
            <a:ext cx="4080776" cy="2105073"/>
            <a:chOff x="4974781" y="991526"/>
            <a:chExt cx="4080776" cy="2105073"/>
          </a:xfrm>
        </p:grpSpPr>
        <p:pic>
          <p:nvPicPr>
            <p:cNvPr id="65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99654" y="991526"/>
              <a:ext cx="4055903" cy="21050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66" name="Rectangle 11"/>
            <p:cNvSpPr>
              <a:spLocks noChangeArrowheads="1"/>
            </p:cNvSpPr>
            <p:nvPr/>
          </p:nvSpPr>
          <p:spPr bwMode="auto">
            <a:xfrm>
              <a:off x="4974781" y="1715152"/>
              <a:ext cx="3530600" cy="231372"/>
            </a:xfrm>
            <a:prstGeom prst="rect">
              <a:avLst/>
            </a:prstGeom>
            <a:solidFill>
              <a:srgbClr val="FFFF00">
                <a:alpha val="24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50" y="3233905"/>
            <a:ext cx="9069974" cy="3236503"/>
            <a:chOff x="550" y="3233905"/>
            <a:chExt cx="9069974" cy="3236503"/>
          </a:xfrm>
        </p:grpSpPr>
        <p:grpSp>
          <p:nvGrpSpPr>
            <p:cNvPr id="18" name="Gruppieren 55"/>
            <p:cNvGrpSpPr>
              <a:grpSpLocks/>
            </p:cNvGrpSpPr>
            <p:nvPr/>
          </p:nvGrpSpPr>
          <p:grpSpPr bwMode="auto">
            <a:xfrm>
              <a:off x="550" y="3637114"/>
              <a:ext cx="5113229" cy="2833294"/>
              <a:chOff x="1429320" y="1374775"/>
              <a:chExt cx="6254180" cy="3919095"/>
            </a:xfrm>
          </p:grpSpPr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4005263" y="1966913"/>
                <a:ext cx="0" cy="261937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>
                <a:off x="5661025" y="1966913"/>
                <a:ext cx="0" cy="261937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>
                <a:off x="7323138" y="1966913"/>
                <a:ext cx="0" cy="2619375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>
                <a:off x="2349500" y="4324350"/>
                <a:ext cx="4973638" cy="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21"/>
              <p:cNvSpPr>
                <a:spLocks noChangeShapeType="1"/>
              </p:cNvSpPr>
              <p:nvPr/>
            </p:nvSpPr>
            <p:spPr bwMode="auto">
              <a:xfrm>
                <a:off x="2349500" y="3800475"/>
                <a:ext cx="4973638" cy="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>
                <a:off x="2349500" y="3276600"/>
                <a:ext cx="4973638" cy="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2211387" y="3049588"/>
                <a:ext cx="112712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0</a:t>
                </a:r>
                <a:endParaRPr lang="de-DE" sz="1200" b="1" dirty="0"/>
              </a:p>
            </p:txBody>
          </p:sp>
          <p:sp>
            <p:nvSpPr>
              <p:cNvPr id="26" name="Line 24"/>
              <p:cNvSpPr>
                <a:spLocks noChangeShapeType="1"/>
              </p:cNvSpPr>
              <p:nvPr/>
            </p:nvSpPr>
            <p:spPr bwMode="auto">
              <a:xfrm>
                <a:off x="2349500" y="2752725"/>
                <a:ext cx="4973638" cy="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Line 25"/>
              <p:cNvSpPr>
                <a:spLocks noChangeShapeType="1"/>
              </p:cNvSpPr>
              <p:nvPr/>
            </p:nvSpPr>
            <p:spPr bwMode="auto">
              <a:xfrm>
                <a:off x="2349500" y="2143125"/>
                <a:ext cx="4973638" cy="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1811338" y="2016123"/>
                <a:ext cx="527050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4</a:t>
                </a:r>
                <a:r>
                  <a:rPr lang="de-DE" sz="1200" b="1" dirty="0">
                    <a:solidFill>
                      <a:srgbClr val="000000"/>
                    </a:solidFill>
                    <a:sym typeface="Symbol" pitchFamily="-106" charset="2"/>
                  </a:rPr>
                  <a:t></a:t>
                </a:r>
                <a:r>
                  <a:rPr lang="de-DE" sz="1200" b="1" dirty="0">
                    <a:solidFill>
                      <a:srgbClr val="000000"/>
                    </a:solidFill>
                  </a:rPr>
                  <a:t>10</a:t>
                </a:r>
                <a:r>
                  <a:rPr lang="de-DE" sz="1200" b="1" baseline="30000" dirty="0">
                    <a:solidFill>
                      <a:srgbClr val="000000"/>
                    </a:solidFill>
                  </a:rPr>
                  <a:t>7</a:t>
                </a:r>
                <a:endParaRPr lang="de-DE" sz="1200" b="1" baseline="30000" dirty="0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2349500" y="1966913"/>
                <a:ext cx="4973638" cy="261937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Oval 28"/>
              <p:cNvSpPr>
                <a:spLocks noChangeAspect="1" noChangeArrowheads="1"/>
              </p:cNvSpPr>
              <p:nvPr/>
            </p:nvSpPr>
            <p:spPr bwMode="auto">
              <a:xfrm>
                <a:off x="6880225" y="2700338"/>
                <a:ext cx="69850" cy="650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29"/>
              <p:cNvSpPr>
                <a:spLocks noChangeAspect="1" noChangeArrowheads="1"/>
              </p:cNvSpPr>
              <p:nvPr/>
            </p:nvSpPr>
            <p:spPr bwMode="auto">
              <a:xfrm>
                <a:off x="3621088" y="3479800"/>
                <a:ext cx="68262" cy="635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30"/>
              <p:cNvSpPr>
                <a:spLocks noChangeAspect="1" noChangeArrowheads="1"/>
              </p:cNvSpPr>
              <p:nvPr/>
            </p:nvSpPr>
            <p:spPr bwMode="auto">
              <a:xfrm>
                <a:off x="5226050" y="3465513"/>
                <a:ext cx="68263" cy="650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31"/>
              <p:cNvSpPr>
                <a:spLocks noChangeAspect="1" noChangeArrowheads="1"/>
              </p:cNvSpPr>
              <p:nvPr/>
            </p:nvSpPr>
            <p:spPr bwMode="auto">
              <a:xfrm>
                <a:off x="5716588" y="3787775"/>
                <a:ext cx="68262" cy="635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Oval 32"/>
              <p:cNvSpPr>
                <a:spLocks noChangeAspect="1" noChangeArrowheads="1"/>
              </p:cNvSpPr>
              <p:nvPr/>
            </p:nvSpPr>
            <p:spPr bwMode="auto">
              <a:xfrm>
                <a:off x="6137275" y="3327400"/>
                <a:ext cx="68263" cy="650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33"/>
              <p:cNvSpPr>
                <a:spLocks noChangeAspect="1" noChangeArrowheads="1"/>
              </p:cNvSpPr>
              <p:nvPr/>
            </p:nvSpPr>
            <p:spPr bwMode="auto">
              <a:xfrm>
                <a:off x="6845300" y="3322638"/>
                <a:ext cx="69850" cy="650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 flipV="1">
                <a:off x="6908800" y="2065338"/>
                <a:ext cx="0" cy="132238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 flipV="1">
                <a:off x="3648075" y="2706688"/>
                <a:ext cx="0" cy="15970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 flipV="1">
                <a:off x="5253038" y="2890838"/>
                <a:ext cx="0" cy="120967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7"/>
              <p:cNvSpPr>
                <a:spLocks noChangeShapeType="1"/>
              </p:cNvSpPr>
              <p:nvPr/>
            </p:nvSpPr>
            <p:spPr bwMode="auto">
              <a:xfrm flipV="1">
                <a:off x="5745163" y="3406775"/>
                <a:ext cx="0" cy="81915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 flipV="1">
                <a:off x="6165850" y="3079750"/>
                <a:ext cx="0" cy="550863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 flipV="1">
                <a:off x="6873875" y="3132138"/>
                <a:ext cx="0" cy="43180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>
                <a:off x="6666401" y="2727325"/>
                <a:ext cx="51276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>
                <a:off x="4889500" y="3492500"/>
                <a:ext cx="72866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42"/>
              <p:cNvSpPr>
                <a:spLocks noChangeShapeType="1"/>
              </p:cNvSpPr>
              <p:nvPr/>
            </p:nvSpPr>
            <p:spPr bwMode="auto">
              <a:xfrm>
                <a:off x="5421313" y="3813175"/>
                <a:ext cx="646112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43"/>
              <p:cNvSpPr>
                <a:spLocks noChangeShapeType="1"/>
              </p:cNvSpPr>
              <p:nvPr/>
            </p:nvSpPr>
            <p:spPr bwMode="auto">
              <a:xfrm>
                <a:off x="5870575" y="3355975"/>
                <a:ext cx="58896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44"/>
              <p:cNvSpPr>
                <a:spLocks noChangeShapeType="1"/>
              </p:cNvSpPr>
              <p:nvPr/>
            </p:nvSpPr>
            <p:spPr bwMode="auto">
              <a:xfrm>
                <a:off x="6613525" y="3348038"/>
                <a:ext cx="519113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>
                <a:off x="2349500" y="3276600"/>
                <a:ext cx="4973638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6"/>
              <p:cNvSpPr>
                <a:spLocks noChangeArrowheads="1"/>
              </p:cNvSpPr>
              <p:nvPr/>
            </p:nvSpPr>
            <p:spPr bwMode="auto">
              <a:xfrm>
                <a:off x="2616200" y="4995862"/>
                <a:ext cx="4795837" cy="298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400" dirty="0">
                    <a:solidFill>
                      <a:srgbClr val="000000"/>
                    </a:solidFill>
                  </a:rPr>
                  <a:t>|</a:t>
                </a:r>
                <a:r>
                  <a:rPr lang="de-DE" sz="1200" dirty="0">
                    <a:solidFill>
                      <a:srgbClr val="000000"/>
                    </a:solidFill>
                  </a:rPr>
                  <a:t>Relative velocity of electrons in proton rest frame| (c)</a:t>
                </a:r>
                <a:endParaRPr lang="de-DE" sz="1200" dirty="0"/>
              </a:p>
            </p:txBody>
          </p:sp>
          <p:sp>
            <p:nvSpPr>
              <p:cNvPr id="49" name="Rectangle 47"/>
              <p:cNvSpPr>
                <a:spLocks noChangeArrowheads="1"/>
              </p:cNvSpPr>
              <p:nvPr/>
            </p:nvSpPr>
            <p:spPr bwMode="auto">
              <a:xfrm rot="16200000">
                <a:off x="817825" y="2831345"/>
                <a:ext cx="1448862" cy="225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dirty="0">
                    <a:solidFill>
                      <a:srgbClr val="000000"/>
                    </a:solidFill>
                    <a:sym typeface="Symbol" pitchFamily="-106" charset="2"/>
                  </a:rPr>
                  <a:t></a:t>
                </a:r>
                <a:r>
                  <a:rPr lang="de-DE" sz="1200" baseline="-25000" dirty="0">
                    <a:solidFill>
                      <a:srgbClr val="000000"/>
                    </a:solidFill>
                  </a:rPr>
                  <a:t>depol</a:t>
                </a:r>
                <a:r>
                  <a:rPr lang="de-DE" sz="1200" dirty="0">
                    <a:solidFill>
                      <a:srgbClr val="000000"/>
                    </a:solidFill>
                  </a:rPr>
                  <a:t> (barn)</a:t>
                </a:r>
                <a:endParaRPr lang="de-DE" sz="1200" dirty="0"/>
              </a:p>
            </p:txBody>
          </p:sp>
          <p:sp>
            <p:nvSpPr>
              <p:cNvPr id="50" name="Line 48"/>
              <p:cNvSpPr>
                <a:spLocks noChangeShapeType="1"/>
              </p:cNvSpPr>
              <p:nvPr/>
            </p:nvSpPr>
            <p:spPr bwMode="auto">
              <a:xfrm>
                <a:off x="2967038" y="3505200"/>
                <a:ext cx="1360487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Rectangle 49"/>
              <p:cNvSpPr>
                <a:spLocks noChangeArrowheads="1"/>
              </p:cNvSpPr>
              <p:nvPr/>
            </p:nvSpPr>
            <p:spPr bwMode="auto">
              <a:xfrm>
                <a:off x="2597149" y="1374775"/>
                <a:ext cx="4565650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dirty="0">
                    <a:solidFill>
                      <a:srgbClr val="000000"/>
                    </a:solidFill>
                  </a:rPr>
                  <a:t>Nominal proton energy in electron rest frame (keV)</a:t>
                </a:r>
                <a:endParaRPr lang="de-DE" sz="1200" dirty="0"/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2314574" y="1625601"/>
                <a:ext cx="112713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0</a:t>
                </a:r>
                <a:endParaRPr lang="de-DE" sz="1200" b="1" dirty="0"/>
              </a:p>
            </p:txBody>
          </p:sp>
          <p:sp>
            <p:nvSpPr>
              <p:cNvPr id="53" name="Rectangle 52"/>
              <p:cNvSpPr>
                <a:spLocks noChangeArrowheads="1"/>
              </p:cNvSpPr>
              <p:nvPr/>
            </p:nvSpPr>
            <p:spPr bwMode="auto">
              <a:xfrm>
                <a:off x="3957712" y="1612729"/>
                <a:ext cx="112713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1</a:t>
                </a:r>
                <a:endParaRPr lang="de-DE" sz="1200" b="1" baseline="30000" dirty="0"/>
              </a:p>
            </p:txBody>
          </p:sp>
          <p:sp>
            <p:nvSpPr>
              <p:cNvPr id="54" name="Rectangle 53"/>
              <p:cNvSpPr>
                <a:spLocks noChangeArrowheads="1"/>
              </p:cNvSpPr>
              <p:nvPr/>
            </p:nvSpPr>
            <p:spPr bwMode="auto">
              <a:xfrm>
                <a:off x="5592762" y="1625601"/>
                <a:ext cx="112712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2</a:t>
                </a:r>
                <a:endParaRPr lang="de-DE" sz="1200" b="1" baseline="30000" dirty="0"/>
              </a:p>
            </p:txBody>
          </p:sp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7283450" y="1625601"/>
                <a:ext cx="112713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3</a:t>
                </a:r>
                <a:endParaRPr lang="de-DE" sz="1200" b="1" baseline="30000" dirty="0"/>
              </a:p>
            </p:txBody>
          </p:sp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2314574" y="4611688"/>
                <a:ext cx="112713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0</a:t>
                </a:r>
                <a:endParaRPr lang="de-DE" sz="1200" b="1" dirty="0"/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3789362" y="4611688"/>
                <a:ext cx="573087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1</a:t>
                </a:r>
                <a:r>
                  <a:rPr lang="de-DE" sz="1200" b="1" dirty="0">
                    <a:solidFill>
                      <a:srgbClr val="000000"/>
                    </a:solidFill>
                    <a:sym typeface="Symbol" pitchFamily="-106" charset="2"/>
                  </a:rPr>
                  <a:t></a:t>
                </a:r>
                <a:r>
                  <a:rPr lang="de-DE" sz="1200" b="1" dirty="0">
                    <a:solidFill>
                      <a:srgbClr val="000000"/>
                    </a:solidFill>
                  </a:rPr>
                  <a:t>10</a:t>
                </a:r>
                <a:r>
                  <a:rPr lang="de-DE" sz="1200" b="1" baseline="30000" dirty="0">
                    <a:solidFill>
                      <a:srgbClr val="000000"/>
                    </a:solidFill>
                  </a:rPr>
                  <a:t>-3</a:t>
                </a:r>
                <a:endParaRPr lang="de-DE" sz="1200" b="1" baseline="30000" dirty="0"/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5454648" y="4611688"/>
                <a:ext cx="573087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2</a:t>
                </a:r>
                <a:r>
                  <a:rPr lang="de-DE" sz="1200" b="1" dirty="0">
                    <a:solidFill>
                      <a:srgbClr val="000000"/>
                    </a:solidFill>
                    <a:sym typeface="Symbol" pitchFamily="-106" charset="2"/>
                  </a:rPr>
                  <a:t></a:t>
                </a:r>
                <a:r>
                  <a:rPr lang="de-DE" sz="1200" b="1" dirty="0">
                    <a:solidFill>
                      <a:srgbClr val="000000"/>
                    </a:solidFill>
                  </a:rPr>
                  <a:t>10</a:t>
                </a:r>
                <a:r>
                  <a:rPr lang="de-DE" sz="1200" b="1" baseline="30000" dirty="0">
                    <a:solidFill>
                      <a:srgbClr val="000000"/>
                    </a:solidFill>
                  </a:rPr>
                  <a:t>-3</a:t>
                </a:r>
                <a:endParaRPr lang="de-DE" sz="1200" b="1" baseline="30000" dirty="0"/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7110413" y="4611688"/>
                <a:ext cx="573087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3</a:t>
                </a:r>
                <a:r>
                  <a:rPr lang="de-DE" sz="1200" b="1" dirty="0">
                    <a:solidFill>
                      <a:srgbClr val="000000"/>
                    </a:solidFill>
                    <a:sym typeface="Symbol" pitchFamily="-106" charset="2"/>
                  </a:rPr>
                  <a:t></a:t>
                </a:r>
                <a:r>
                  <a:rPr lang="de-DE" sz="1200" b="1" dirty="0">
                    <a:solidFill>
                      <a:srgbClr val="000000"/>
                    </a:solidFill>
                  </a:rPr>
                  <a:t>10</a:t>
                </a:r>
                <a:r>
                  <a:rPr lang="de-DE" sz="1200" b="1" baseline="30000" dirty="0">
                    <a:solidFill>
                      <a:srgbClr val="000000"/>
                    </a:solidFill>
                  </a:rPr>
                  <a:t>-3</a:t>
                </a:r>
                <a:endParaRPr lang="de-DE" sz="1200" b="1" baseline="30000" dirty="0"/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auto">
              <a:xfrm>
                <a:off x="1811338" y="2601912"/>
                <a:ext cx="527050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2</a:t>
                </a:r>
                <a:r>
                  <a:rPr lang="de-DE" sz="1200" b="1" dirty="0">
                    <a:solidFill>
                      <a:srgbClr val="000000"/>
                    </a:solidFill>
                    <a:sym typeface="Symbol" pitchFamily="-106" charset="2"/>
                  </a:rPr>
                  <a:t></a:t>
                </a:r>
                <a:r>
                  <a:rPr lang="de-DE" sz="1200" b="1" dirty="0">
                    <a:solidFill>
                      <a:srgbClr val="000000"/>
                    </a:solidFill>
                  </a:rPr>
                  <a:t>10</a:t>
                </a:r>
                <a:r>
                  <a:rPr lang="de-DE" sz="1200" b="1" baseline="30000" dirty="0">
                    <a:solidFill>
                      <a:srgbClr val="000000"/>
                    </a:solidFill>
                  </a:rPr>
                  <a:t>7</a:t>
                </a:r>
                <a:endParaRPr lang="de-DE" sz="1200" b="1" baseline="30000" dirty="0"/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auto">
              <a:xfrm>
                <a:off x="1743074" y="3656013"/>
                <a:ext cx="595312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-2</a:t>
                </a:r>
                <a:r>
                  <a:rPr lang="de-DE" sz="1200" b="1" dirty="0">
                    <a:solidFill>
                      <a:srgbClr val="000000"/>
                    </a:solidFill>
                    <a:sym typeface="Symbol" pitchFamily="-106" charset="2"/>
                  </a:rPr>
                  <a:t></a:t>
                </a:r>
                <a:r>
                  <a:rPr lang="de-DE" sz="1200" b="1" dirty="0">
                    <a:solidFill>
                      <a:srgbClr val="000000"/>
                    </a:solidFill>
                  </a:rPr>
                  <a:t>10</a:t>
                </a:r>
                <a:r>
                  <a:rPr lang="de-DE" sz="1200" b="1" baseline="30000" dirty="0">
                    <a:solidFill>
                      <a:srgbClr val="000000"/>
                    </a:solidFill>
                  </a:rPr>
                  <a:t>7</a:t>
                </a:r>
                <a:endParaRPr lang="de-DE" sz="1200" b="1" baseline="30000" dirty="0"/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auto">
              <a:xfrm>
                <a:off x="1743074" y="4121150"/>
                <a:ext cx="595312" cy="255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200" b="1" dirty="0">
                    <a:solidFill>
                      <a:srgbClr val="000000"/>
                    </a:solidFill>
                  </a:rPr>
                  <a:t>-4</a:t>
                </a:r>
                <a:r>
                  <a:rPr lang="de-DE" sz="1200" b="1" dirty="0">
                    <a:solidFill>
                      <a:srgbClr val="000000"/>
                    </a:solidFill>
                    <a:sym typeface="Symbol" pitchFamily="-106" charset="2"/>
                  </a:rPr>
                  <a:t></a:t>
                </a:r>
                <a:r>
                  <a:rPr lang="de-DE" sz="1200" b="1" dirty="0">
                    <a:solidFill>
                      <a:srgbClr val="000000"/>
                    </a:solidFill>
                  </a:rPr>
                  <a:t>10</a:t>
                </a:r>
                <a:r>
                  <a:rPr lang="de-DE" sz="1200" b="1" baseline="30000" dirty="0">
                    <a:solidFill>
                      <a:srgbClr val="000000"/>
                    </a:solidFill>
                  </a:rPr>
                  <a:t>7</a:t>
                </a:r>
                <a:endParaRPr lang="de-DE" sz="1200" b="1" baseline="30000" dirty="0"/>
              </a:p>
            </p:txBody>
          </p:sp>
          <p:sp>
            <p:nvSpPr>
              <p:cNvPr id="64" name="Rechteck 52"/>
              <p:cNvSpPr>
                <a:spLocks noChangeArrowheads="1"/>
              </p:cNvSpPr>
              <p:nvPr/>
            </p:nvSpPr>
            <p:spPr bwMode="auto">
              <a:xfrm>
                <a:off x="2490787" y="2072527"/>
                <a:ext cx="4125913" cy="361867"/>
              </a:xfrm>
              <a:prstGeom prst="rect">
                <a:avLst/>
              </a:prstGeom>
              <a:solidFill>
                <a:srgbClr val="3A6F8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100" dirty="0" err="1">
                    <a:solidFill>
                      <a:schemeClr val="bg1"/>
                    </a:solidFill>
                  </a:rPr>
                  <a:t>D.Oellers</a:t>
                </a:r>
                <a:r>
                  <a:rPr lang="en-US" sz="1100" dirty="0">
                    <a:solidFill>
                      <a:schemeClr val="bg1"/>
                    </a:solidFill>
                  </a:rPr>
                  <a:t> et al., Physics Letters B 674 (2009) 269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5020814" y="3233905"/>
              <a:ext cx="4049710" cy="2338512"/>
              <a:chOff x="5020814" y="3233905"/>
              <a:chExt cx="4049710" cy="2338512"/>
            </a:xfrm>
          </p:grpSpPr>
          <p:pic>
            <p:nvPicPr>
              <p:cNvPr id="67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020814" y="3233905"/>
                <a:ext cx="4049710" cy="23385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</p:spPr>
          </p:pic>
          <p:sp>
            <p:nvSpPr>
              <p:cNvPr id="68" name="Rectangle 11"/>
              <p:cNvSpPr>
                <a:spLocks noChangeArrowheads="1"/>
              </p:cNvSpPr>
              <p:nvPr/>
            </p:nvSpPr>
            <p:spPr bwMode="auto">
              <a:xfrm>
                <a:off x="5320253" y="4005727"/>
                <a:ext cx="3530600" cy="231372"/>
              </a:xfrm>
              <a:prstGeom prst="rect">
                <a:avLst/>
              </a:prstGeom>
              <a:solidFill>
                <a:srgbClr val="FFFF00">
                  <a:alpha val="24001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0" name="Text Box 11"/>
            <p:cNvSpPr txBox="1">
              <a:spLocks noChangeArrowheads="1"/>
            </p:cNvSpPr>
            <p:nvPr/>
          </p:nvSpPr>
          <p:spPr bwMode="auto">
            <a:xfrm>
              <a:off x="5233456" y="5784460"/>
              <a:ext cx="3741708" cy="371513"/>
            </a:xfrm>
            <a:prstGeom prst="rect">
              <a:avLst/>
            </a:prstGeom>
            <a:solidFill>
              <a:srgbClr val="FFFF99"/>
            </a:solidFill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/>
                <a:t>~ 1 </a:t>
              </a:r>
              <a:r>
                <a:rPr lang="en-US" dirty="0" err="1" smtClean="0"/>
                <a:t>mb</a:t>
              </a:r>
              <a:r>
                <a:rPr lang="en-US" dirty="0" smtClean="0"/>
                <a:t> </a:t>
              </a:r>
              <a:r>
                <a:rPr lang="en-US" dirty="0" smtClean="0">
                  <a:latin typeface="Arial"/>
                  <a:cs typeface="Arial"/>
                  <a:sym typeface="Wingdings" pitchFamily="2" charset="2"/>
                </a:rPr>
                <a:t>→ </a:t>
              </a:r>
              <a:r>
                <a:rPr lang="en-US" b="1" dirty="0" smtClean="0">
                  <a:solidFill>
                    <a:srgbClr val="006699"/>
                  </a:solidFill>
                  <a:sym typeface="Wingdings" pitchFamily="2" charset="2"/>
                </a:rPr>
                <a:t>No </a:t>
              </a:r>
              <a:r>
                <a:rPr lang="en-US" b="1" dirty="0">
                  <a:solidFill>
                    <a:srgbClr val="006699"/>
                  </a:solidFill>
                  <a:sym typeface="Wingdings" pitchFamily="2" charset="2"/>
                </a:rPr>
                <a:t>effect </a:t>
              </a:r>
              <a:r>
                <a:rPr lang="en-US" b="1" dirty="0" smtClean="0">
                  <a:solidFill>
                    <a:srgbClr val="006699"/>
                  </a:solidFill>
                  <a:sym typeface="Wingdings" pitchFamily="2" charset="2"/>
                </a:rPr>
                <a:t>expected!</a:t>
              </a:r>
              <a:endParaRPr lang="en-US" b="1" dirty="0">
                <a:solidFill>
                  <a:srgbClr val="006699"/>
                </a:solidFill>
              </a:endParaRPr>
            </a:p>
          </p:txBody>
        </p:sp>
      </p:grp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67</a:t>
            </a:fld>
            <a:endParaRPr lang="en-US" sz="1200" dirty="0">
              <a:solidFill>
                <a:srgbClr val="898989"/>
              </a:solidFill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228600" y="1048127"/>
            <a:ext cx="5554663" cy="738655"/>
            <a:chOff x="965200" y="590928"/>
            <a:chExt cx="5554663" cy="738655"/>
          </a:xfrm>
        </p:grpSpPr>
        <p:sp>
          <p:nvSpPr>
            <p:cNvPr id="15" name="Rectangle 47"/>
            <p:cNvSpPr>
              <a:spLocks noChangeArrowheads="1"/>
            </p:cNvSpPr>
            <p:nvPr/>
          </p:nvSpPr>
          <p:spPr bwMode="auto">
            <a:xfrm>
              <a:off x="965200" y="590929"/>
              <a:ext cx="5554663" cy="7386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48"/>
            <p:cNvSpPr>
              <a:spLocks noChangeArrowheads="1"/>
            </p:cNvSpPr>
            <p:nvPr/>
          </p:nvSpPr>
          <p:spPr bwMode="auto">
            <a:xfrm>
              <a:off x="4648200" y="590928"/>
              <a:ext cx="1871663" cy="738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1" tIns="45715" rIns="91431" bIns="45715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P beam polarization</a:t>
              </a:r>
            </a:p>
            <a:p>
              <a:r>
                <a:rPr lang="en-US" sz="1400" dirty="0">
                  <a:solidFill>
                    <a:srgbClr val="0066FF"/>
                  </a:solidFill>
                </a:rPr>
                <a:t>Q target polarization</a:t>
              </a:r>
              <a:endParaRPr lang="en-US" sz="1400" dirty="0">
                <a:solidFill>
                  <a:schemeClr val="accent1"/>
                </a:solidFill>
              </a:endParaRPr>
            </a:p>
            <a:p>
              <a:r>
                <a:rPr lang="en-US" sz="1400" dirty="0" err="1"/>
                <a:t>k</a:t>
              </a:r>
              <a:r>
                <a:rPr lang="en-US" sz="1400" dirty="0"/>
                <a:t> || beam direction</a:t>
              </a:r>
            </a:p>
          </p:txBody>
        </p:sp>
        <p:sp>
          <p:nvSpPr>
            <p:cNvPr id="17" name="Text Box 49"/>
            <p:cNvSpPr txBox="1">
              <a:spLocks noChangeArrowheads="1"/>
            </p:cNvSpPr>
            <p:nvPr/>
          </p:nvSpPr>
          <p:spPr bwMode="auto">
            <a:xfrm>
              <a:off x="1016001" y="857582"/>
              <a:ext cx="3561248" cy="3693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1" tIns="45715" rIns="91431" bIns="45715">
              <a:prstTxWarp prst="textNoShape">
                <a:avLst/>
              </a:prstTxWarp>
              <a:spAutoFit/>
            </a:bodyPr>
            <a:lstStyle/>
            <a:p>
              <a:r>
                <a:rPr lang="el-GR" dirty="0"/>
                <a:t>σ</a:t>
              </a:r>
              <a:r>
                <a:rPr lang="de-DE" baseline="-25000" dirty="0"/>
                <a:t>tot</a:t>
              </a:r>
              <a:r>
                <a:rPr lang="de-DE" dirty="0"/>
                <a:t> = </a:t>
              </a:r>
              <a:r>
                <a:rPr lang="el-GR" dirty="0"/>
                <a:t>σ</a:t>
              </a:r>
              <a:r>
                <a:rPr lang="de-DE" baseline="-25000" dirty="0"/>
                <a:t>0</a:t>
              </a:r>
              <a:r>
                <a:rPr lang="de-DE" dirty="0"/>
                <a:t> + </a:t>
              </a:r>
              <a:r>
                <a:rPr lang="el-GR" dirty="0">
                  <a:solidFill>
                    <a:srgbClr val="FF3300"/>
                  </a:solidFill>
                </a:rPr>
                <a:t>σ</a:t>
              </a:r>
              <a:r>
                <a:rPr lang="de-DE" baseline="-25000" dirty="0">
                  <a:solidFill>
                    <a:srgbClr val="FF3300"/>
                  </a:solidFill>
                  <a:sym typeface="Symbol" pitchFamily="-65" charset="2"/>
                </a:rPr>
                <a:t>1</a:t>
              </a:r>
              <a:r>
                <a:rPr lang="en-US" dirty="0"/>
                <a:t>·</a:t>
              </a:r>
              <a:r>
                <a:rPr lang="en-US" dirty="0">
                  <a:solidFill>
                    <a:srgbClr val="00B050"/>
                  </a:solidFill>
                </a:rPr>
                <a:t>P</a:t>
              </a:r>
              <a:r>
                <a:rPr lang="en-US" dirty="0"/>
                <a:t>·</a:t>
              </a:r>
              <a:r>
                <a:rPr lang="en-US" dirty="0">
                  <a:solidFill>
                    <a:srgbClr val="0066FF"/>
                  </a:solidFill>
                </a:rPr>
                <a:t>Q </a:t>
              </a:r>
              <a:r>
                <a:rPr lang="en-US" dirty="0"/>
                <a:t>+ </a:t>
              </a:r>
              <a:r>
                <a:rPr lang="el-GR" dirty="0"/>
                <a:t>σ</a:t>
              </a:r>
              <a:r>
                <a:rPr lang="de-DE" baseline="-25000" dirty="0"/>
                <a:t>2</a:t>
              </a:r>
              <a:r>
                <a:rPr lang="en-US" dirty="0"/>
                <a:t>·(</a:t>
              </a:r>
              <a:r>
                <a:rPr lang="en-US" dirty="0" err="1">
                  <a:solidFill>
                    <a:srgbClr val="00B050"/>
                  </a:solidFill>
                </a:rPr>
                <a:t>P</a:t>
              </a:r>
              <a:r>
                <a:rPr lang="en-US" dirty="0" err="1"/>
                <a:t>·k)(</a:t>
              </a:r>
              <a:r>
                <a:rPr lang="en-US" dirty="0" err="1">
                  <a:solidFill>
                    <a:srgbClr val="0066FF"/>
                  </a:solidFill>
                </a:rPr>
                <a:t>Q</a:t>
              </a:r>
              <a:r>
                <a:rPr lang="en-US" dirty="0" err="1"/>
                <a:t>·k</a:t>
              </a:r>
              <a:r>
                <a:rPr lang="en-US" dirty="0"/>
                <a:t>)</a:t>
              </a:r>
            </a:p>
          </p:txBody>
        </p:sp>
        <p:sp>
          <p:nvSpPr>
            <p:cNvPr id="18" name="Line 50"/>
            <p:cNvSpPr>
              <a:spLocks noChangeShapeType="1"/>
            </p:cNvSpPr>
            <p:nvPr/>
          </p:nvSpPr>
          <p:spPr bwMode="auto">
            <a:xfrm>
              <a:off x="2667000" y="912974"/>
              <a:ext cx="19526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51"/>
            <p:cNvSpPr>
              <a:spLocks noChangeShapeType="1"/>
            </p:cNvSpPr>
            <p:nvPr/>
          </p:nvSpPr>
          <p:spPr bwMode="auto">
            <a:xfrm>
              <a:off x="2438400" y="912974"/>
              <a:ext cx="195263" cy="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3462338" y="912974"/>
              <a:ext cx="195262" cy="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3995737" y="912974"/>
              <a:ext cx="195263" cy="0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267200" y="912974"/>
              <a:ext cx="1952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3733800" y="912974"/>
              <a:ext cx="195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062726"/>
            <a:ext cx="2850653" cy="3886200"/>
          </a:xfrm>
          <a:prstGeom prst="rect">
            <a:avLst/>
          </a:prstGeom>
          <a:noFill/>
          <a:ln w="19050">
            <a:solidFill>
              <a:srgbClr val="006699"/>
            </a:solidFill>
            <a:miter lim="800000"/>
            <a:headEnd/>
            <a:tailEnd/>
          </a:ln>
        </p:spPr>
      </p:pic>
      <p:sp>
        <p:nvSpPr>
          <p:cNvPr id="37" name="Rechteck 6"/>
          <p:cNvSpPr>
            <a:spLocks noChangeArrowheads="1"/>
          </p:cNvSpPr>
          <p:nvPr/>
        </p:nvSpPr>
        <p:spPr bwMode="auto">
          <a:xfrm>
            <a:off x="5395602" y="5060177"/>
            <a:ext cx="3575050" cy="1015663"/>
          </a:xfrm>
          <a:prstGeom prst="rect">
            <a:avLst/>
          </a:prstGeom>
          <a:solidFill>
            <a:srgbClr val="FFFF99"/>
          </a:solidFill>
          <a:ln w="19050">
            <a:solidFill>
              <a:srgbClr val="3A6F8A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177800" indent="-177800"/>
            <a:r>
              <a:rPr lang="it-IT" sz="1000" b="1" dirty="0" err="1"/>
              <a:t>Model</a:t>
            </a:r>
            <a:r>
              <a:rPr lang="it-IT" sz="1000" b="1" dirty="0"/>
              <a:t> A:</a:t>
            </a:r>
            <a:r>
              <a:rPr lang="it-IT" sz="1000" dirty="0"/>
              <a:t> T. </a:t>
            </a:r>
            <a:r>
              <a:rPr lang="it-IT" sz="1000" dirty="0" err="1"/>
              <a:t>Hippchen</a:t>
            </a:r>
            <a:r>
              <a:rPr lang="it-IT" sz="1000" dirty="0"/>
              <a:t> </a:t>
            </a:r>
            <a:r>
              <a:rPr lang="it-IT" sz="1000" dirty="0" err="1"/>
              <a:t>et</a:t>
            </a:r>
            <a:r>
              <a:rPr lang="it-IT" sz="1000" dirty="0"/>
              <a:t> al., </a:t>
            </a:r>
            <a:r>
              <a:rPr lang="it-IT" sz="1000" dirty="0" err="1"/>
              <a:t>Phys</a:t>
            </a:r>
            <a:r>
              <a:rPr lang="it-IT" sz="1000" dirty="0"/>
              <a:t>. Rev. </a:t>
            </a:r>
            <a:r>
              <a:rPr lang="it-IT" sz="1000" dirty="0" err="1"/>
              <a:t>C</a:t>
            </a:r>
            <a:r>
              <a:rPr lang="it-IT" sz="1000" dirty="0"/>
              <a:t> 44, 1323 (1991).</a:t>
            </a:r>
          </a:p>
          <a:p>
            <a:pPr marL="177800" indent="-177800"/>
            <a:endParaRPr lang="it-IT" sz="1000" dirty="0"/>
          </a:p>
          <a:p>
            <a:pPr marL="177800" indent="-177800"/>
            <a:r>
              <a:rPr lang="it-IT" sz="1000" b="1" dirty="0" err="1"/>
              <a:t>Model</a:t>
            </a:r>
            <a:r>
              <a:rPr lang="it-IT" sz="1000" b="1" dirty="0"/>
              <a:t> OBEPF:</a:t>
            </a:r>
            <a:r>
              <a:rPr lang="it-IT" sz="1000" dirty="0"/>
              <a:t> </a:t>
            </a:r>
            <a:r>
              <a:rPr lang="en-US" sz="1000" dirty="0"/>
              <a:t>J. </a:t>
            </a:r>
            <a:r>
              <a:rPr lang="en-US" sz="1000" dirty="0" err="1"/>
              <a:t>Haidenbauer</a:t>
            </a:r>
            <a:r>
              <a:rPr lang="en-US" sz="1000" dirty="0"/>
              <a:t>, K. </a:t>
            </a:r>
            <a:r>
              <a:rPr lang="en-US" sz="1000" dirty="0" err="1"/>
              <a:t>Holinde</a:t>
            </a:r>
            <a:r>
              <a:rPr lang="en-US" sz="1000" dirty="0"/>
              <a:t>, A.W. Thomas,</a:t>
            </a:r>
            <a:r>
              <a:rPr lang="en-US" sz="1000" dirty="0" smtClean="0"/>
              <a:t> </a:t>
            </a:r>
          </a:p>
          <a:p>
            <a:pPr marL="177800" indent="-177800"/>
            <a:r>
              <a:rPr lang="en-US" sz="1000" dirty="0" smtClean="0"/>
              <a:t>                 Phys</a:t>
            </a:r>
            <a:r>
              <a:rPr lang="en-US" sz="1000" dirty="0"/>
              <a:t>. Rev. C 45, 952 (1992).</a:t>
            </a:r>
          </a:p>
          <a:p>
            <a:pPr marL="177800" indent="-177800"/>
            <a:endParaRPr lang="de-DE" sz="1000" dirty="0"/>
          </a:p>
          <a:p>
            <a:pPr marL="177800" indent="-177800"/>
            <a:r>
              <a:rPr lang="it-IT" sz="1000" b="1" dirty="0" err="1"/>
              <a:t>Model</a:t>
            </a:r>
            <a:r>
              <a:rPr lang="it-IT" sz="1000" b="1" dirty="0"/>
              <a:t> </a:t>
            </a:r>
            <a:r>
              <a:rPr lang="it-IT" sz="1000" b="1" dirty="0" err="1"/>
              <a:t>D</a:t>
            </a:r>
            <a:r>
              <a:rPr lang="it-IT" sz="1000" b="1" dirty="0"/>
              <a:t>:</a:t>
            </a:r>
            <a:r>
              <a:rPr lang="it-IT" sz="1000" dirty="0"/>
              <a:t> V. Mull, </a:t>
            </a:r>
            <a:r>
              <a:rPr lang="it-IT" sz="1000" dirty="0" err="1"/>
              <a:t>K</a:t>
            </a:r>
            <a:r>
              <a:rPr lang="it-IT" sz="1000" dirty="0"/>
              <a:t>. </a:t>
            </a:r>
            <a:r>
              <a:rPr lang="it-IT" sz="1000" dirty="0" err="1"/>
              <a:t>Holinde</a:t>
            </a:r>
            <a:r>
              <a:rPr lang="it-IT" sz="1000" dirty="0"/>
              <a:t>, </a:t>
            </a:r>
            <a:r>
              <a:rPr lang="it-IT" sz="1000" dirty="0" err="1"/>
              <a:t>Phys</a:t>
            </a:r>
            <a:r>
              <a:rPr lang="it-IT" sz="1000" dirty="0"/>
              <a:t>. Rev. </a:t>
            </a:r>
            <a:r>
              <a:rPr lang="it-IT" sz="1000" dirty="0" err="1"/>
              <a:t>C</a:t>
            </a:r>
            <a:r>
              <a:rPr lang="it-IT" sz="1000" dirty="0"/>
              <a:t> 51, 2360 (1995).</a:t>
            </a:r>
          </a:p>
        </p:txBody>
      </p:sp>
      <p:grpSp>
        <p:nvGrpSpPr>
          <p:cNvPr id="3" name="Group 27"/>
          <p:cNvGrpSpPr/>
          <p:nvPr/>
        </p:nvGrpSpPr>
        <p:grpSpPr>
          <a:xfrm>
            <a:off x="304800" y="1848383"/>
            <a:ext cx="4476268" cy="4651177"/>
            <a:chOff x="304800" y="1600200"/>
            <a:chExt cx="4476268" cy="4651177"/>
          </a:xfrm>
        </p:grpSpPr>
        <p:sp>
          <p:nvSpPr>
            <p:cNvPr id="31" name="Rechteck 14"/>
            <p:cNvSpPr>
              <a:spLocks noChangeArrowheads="1"/>
            </p:cNvSpPr>
            <p:nvPr/>
          </p:nvSpPr>
          <p:spPr bwMode="auto">
            <a:xfrm>
              <a:off x="304800" y="1600200"/>
              <a:ext cx="4418012" cy="465117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6699"/>
              </a:solidFill>
              <a:round/>
              <a:headEnd/>
              <a:tailEnd/>
            </a:ln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633412" y="5360987"/>
              <a:ext cx="3816297" cy="371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b="1" dirty="0">
                  <a:solidFill>
                    <a:srgbClr val="3A6F8A"/>
                  </a:solidFill>
                  <a:sym typeface="Wingdings" pitchFamily="-65" charset="2"/>
                </a:rPr>
                <a:t>→</a:t>
              </a:r>
              <a:r>
                <a:rPr lang="de-DE" dirty="0">
                  <a:solidFill>
                    <a:srgbClr val="FF3300"/>
                  </a:solidFill>
                  <a:sym typeface="Wingdings" pitchFamily="-65" charset="2"/>
                </a:rPr>
                <a:t> </a:t>
              </a:r>
              <a:r>
                <a:rPr lang="de-DE" dirty="0">
                  <a:solidFill>
                    <a:srgbClr val="C00000"/>
                  </a:solidFill>
                </a:rPr>
                <a:t>Spin filtering works </a:t>
              </a:r>
              <a:r>
                <a:rPr lang="de-DE" dirty="0">
                  <a:solidFill>
                    <a:srgbClr val="3A6F8A"/>
                  </a:solidFill>
                </a:rPr>
                <a:t>for protons </a:t>
              </a:r>
            </a:p>
          </p:txBody>
        </p:sp>
        <p:grpSp>
          <p:nvGrpSpPr>
            <p:cNvPr id="4" name="Gruppieren 9"/>
            <p:cNvGrpSpPr>
              <a:grpSpLocks/>
            </p:cNvGrpSpPr>
            <p:nvPr/>
          </p:nvGrpSpPr>
          <p:grpSpPr bwMode="auto">
            <a:xfrm>
              <a:off x="501995" y="1746250"/>
              <a:ext cx="4032194" cy="3528964"/>
              <a:chOff x="4593838" y="1844675"/>
              <a:chExt cx="4032250" cy="3529013"/>
            </a:xfrm>
          </p:grpSpPr>
          <p:pic>
            <p:nvPicPr>
              <p:cNvPr id="34" name="Picture 10" descr="filtering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93838" y="1844675"/>
                <a:ext cx="4032250" cy="35290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5" name="Text Box 13"/>
              <p:cNvSpPr txBox="1">
                <a:spLocks noChangeArrowheads="1"/>
              </p:cNvSpPr>
              <p:nvPr/>
            </p:nvSpPr>
            <p:spPr bwMode="auto">
              <a:xfrm>
                <a:off x="5388113" y="1959688"/>
                <a:ext cx="1570059" cy="430871"/>
              </a:xfrm>
              <a:prstGeom prst="rect">
                <a:avLst/>
              </a:prstGeom>
              <a:solidFill>
                <a:srgbClr val="3A6F8A">
                  <a:alpha val="58038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1423" tIns="45712" rIns="91423" bIns="45712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100">
                    <a:solidFill>
                      <a:schemeClr val="bg1"/>
                    </a:solidFill>
                  </a:rPr>
                  <a:t>F. Rathmann et al., PRL 71, 1379 (1993)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04800" y="5710016"/>
              <a:ext cx="4476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Polarization buildup process quantitatively understood</a:t>
              </a:r>
            </a:p>
            <a:p>
              <a:r>
                <a:rPr lang="en-US" sz="1400" dirty="0" smtClean="0"/>
                <a:t>D. </a:t>
              </a:r>
              <a:r>
                <a:rPr lang="en-US" sz="1400" dirty="0" err="1" smtClean="0"/>
                <a:t>Oellers</a:t>
              </a:r>
              <a:r>
                <a:rPr lang="en-US" sz="1400" dirty="0" smtClean="0"/>
                <a:t> et al., PLB 674 (2009) 269 </a:t>
              </a:r>
              <a:endParaRPr lang="en-US" sz="14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410200" y="6162585"/>
            <a:ext cx="3587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Xsec</a:t>
            </a:r>
            <a:r>
              <a:rPr lang="en-US" sz="1400" dirty="0" smtClean="0"/>
              <a:t> and spin correlations to be measured</a:t>
            </a:r>
            <a:endParaRPr lang="en-US" sz="1400" dirty="0"/>
          </a:p>
        </p:txBody>
      </p:sp>
      <p:sp>
        <p:nvSpPr>
          <p:cNvPr id="40" name="Rectangle 2"/>
          <p:cNvSpPr>
            <a:spLocks noRot="1" noChangeArrowheads="1"/>
          </p:cNvSpPr>
          <p:nvPr/>
        </p:nvSpPr>
        <p:spPr bwMode="auto">
          <a:xfrm>
            <a:off x="0" y="-43797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914400">
              <a:buClr>
                <a:srgbClr val="FFFF00"/>
              </a:buClr>
              <a:buFont typeface="Copperplate Gothic Bold" charset="0"/>
              <a:buNone/>
            </a:pPr>
            <a:r>
              <a:rPr lang="en-US" sz="3600" b="1" dirty="0" smtClean="0">
                <a:solidFill>
                  <a:srgbClr val="0000FF"/>
                </a:solidFill>
                <a:latin typeface="+mn-lt"/>
              </a:rPr>
              <a:t>The </a:t>
            </a:r>
            <a:r>
              <a:rPr lang="en-US" sz="3600" b="1" smtClean="0">
                <a:solidFill>
                  <a:srgbClr val="0000FF"/>
                </a:solidFill>
                <a:latin typeface="+mn-lt"/>
              </a:rPr>
              <a:t>spin filtering</a:t>
            </a:r>
            <a:endParaRPr lang="ru-RU" sz="3600" b="1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52383" y="603694"/>
            <a:ext cx="649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Polarized antiproton beams         polarized valence </a:t>
            </a:r>
            <a:r>
              <a:rPr lang="en-US" dirty="0" err="1" smtClean="0">
                <a:solidFill>
                  <a:srgbClr val="FF0000"/>
                </a:solidFill>
              </a:rPr>
              <a:t>antiquarks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Left-Right Arrow 29"/>
          <p:cNvSpPr/>
          <p:nvPr/>
        </p:nvSpPr>
        <p:spPr>
          <a:xfrm>
            <a:off x="4335687" y="720486"/>
            <a:ext cx="344482" cy="184666"/>
          </a:xfrm>
          <a:prstGeom prst="leftRight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4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12" descr="PvsT_long_A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4991" y="3428322"/>
            <a:ext cx="3519249" cy="269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589" y="-76200"/>
            <a:ext cx="3174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PAX phases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904" y="802960"/>
            <a:ext cx="3069823" cy="1939068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1633" y="1524274"/>
            <a:ext cx="2033767" cy="1705557"/>
          </a:xfrm>
          <a:prstGeom prst="rect">
            <a:avLst/>
          </a:prstGeom>
          <a:noFill/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39214" y="630954"/>
            <a:ext cx="11684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it-IT" sz="2400" dirty="0">
                <a:solidFill>
                  <a:srgbClr val="FF3300"/>
                </a:solidFill>
              </a:rPr>
              <a:t>COSY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749300" y="1053544"/>
            <a:ext cx="1445902" cy="397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9089" tIns="44544" rIns="89089" bIns="44544">
            <a:prstTxWarp prst="textNoShape">
              <a:avLst/>
            </a:prstTxWarp>
            <a:spAutoFit/>
          </a:bodyPr>
          <a:lstStyle/>
          <a:p>
            <a:pPr defTabSz="841375"/>
            <a:r>
              <a:rPr lang="en-US" sz="2000" dirty="0"/>
              <a:t>2009-2011</a:t>
            </a:r>
            <a:endParaRPr lang="it-IT" sz="2000" dirty="0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062406" y="1037043"/>
            <a:ext cx="15779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089" tIns="44544" rIns="89089" bIns="44544">
            <a:prstTxWarp prst="textNoShape">
              <a:avLst/>
            </a:prstTxWarp>
            <a:spAutoFit/>
          </a:bodyPr>
          <a:lstStyle/>
          <a:p>
            <a:pPr defTabSz="841375"/>
            <a:r>
              <a:rPr lang="en-US" sz="2000" dirty="0"/>
              <a:t>2012-2014</a:t>
            </a:r>
            <a:endParaRPr lang="it-IT" sz="2000" dirty="0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444993" y="616355"/>
            <a:ext cx="736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it-IT" sz="2400" dirty="0">
                <a:solidFill>
                  <a:srgbClr val="FF3300"/>
                </a:solidFill>
              </a:rPr>
              <a:t>AD</a:t>
            </a:r>
          </a:p>
        </p:txBody>
      </p:sp>
      <p:pic>
        <p:nvPicPr>
          <p:cNvPr id="21" name="Picture 3" descr="COSY_rin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82649" y="1594181"/>
            <a:ext cx="2829624" cy="14087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69" y="3890739"/>
            <a:ext cx="5715698" cy="260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345"/>
          <p:cNvSpPr>
            <a:spLocks noChangeArrowheads="1"/>
          </p:cNvSpPr>
          <p:nvPr/>
        </p:nvSpPr>
        <p:spPr bwMode="auto">
          <a:xfrm>
            <a:off x="7718461" y="4285044"/>
            <a:ext cx="9683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L</a:t>
            </a:r>
            <a:r>
              <a:rPr lang="de-DE" sz="1400" b="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ongitudinal</a:t>
            </a:r>
            <a:endParaRPr lang="de-DE" sz="1400" b="0" dirty="0">
              <a:solidFill>
                <a:schemeClr val="tx1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6622" y="3229831"/>
            <a:ext cx="4264627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Strong dependence on the ring characteristics: vacuum, acceptance</a:t>
            </a:r>
            <a:endParaRPr lang="en-US" sz="1400" dirty="0" smtClean="0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092646" y="4715932"/>
            <a:ext cx="1912565" cy="39774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89098" tIns="44549" rIns="89098" bIns="44549">
            <a:prstTxWarp prst="textNoShape">
              <a:avLst/>
            </a:prstTxWarp>
            <a:spAutoFit/>
          </a:bodyPr>
          <a:lstStyle/>
          <a:p>
            <a:pPr algn="ctr" defTabSz="890588">
              <a:spcBef>
                <a:spcPct val="50000"/>
              </a:spcBef>
            </a:pPr>
            <a:r>
              <a:rPr lang="it-IT" sz="1000" dirty="0" err="1"/>
              <a:t>Model</a:t>
            </a:r>
            <a:r>
              <a:rPr lang="it-IT" sz="1000" dirty="0"/>
              <a:t> A: T. </a:t>
            </a:r>
            <a:r>
              <a:rPr lang="it-IT" sz="1000" dirty="0" err="1"/>
              <a:t>Hippchen</a:t>
            </a:r>
            <a:r>
              <a:rPr lang="it-IT" sz="1000" dirty="0"/>
              <a:t> </a:t>
            </a:r>
            <a:r>
              <a:rPr lang="it-IT" sz="1000" dirty="0" err="1"/>
              <a:t>et</a:t>
            </a:r>
            <a:r>
              <a:rPr lang="it-IT" sz="1000" dirty="0"/>
              <a:t> al.,</a:t>
            </a:r>
            <a:br>
              <a:rPr lang="it-IT" sz="1000" dirty="0"/>
            </a:br>
            <a:r>
              <a:rPr lang="it-IT" sz="1000" dirty="0"/>
              <a:t> </a:t>
            </a:r>
            <a:r>
              <a:rPr lang="it-IT" sz="1000" dirty="0" err="1"/>
              <a:t>Phys</a:t>
            </a:r>
            <a:r>
              <a:rPr lang="it-IT" sz="1000" dirty="0"/>
              <a:t>. Rev. </a:t>
            </a:r>
            <a:r>
              <a:rPr lang="it-IT" sz="1000" dirty="0" err="1"/>
              <a:t>C</a:t>
            </a:r>
            <a:r>
              <a:rPr lang="it-IT" sz="1000" dirty="0"/>
              <a:t> 44, 1323 (1991)</a:t>
            </a: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6222561" y="6188818"/>
            <a:ext cx="2828010" cy="305412"/>
          </a:xfrm>
          <a:prstGeom prst="rect">
            <a:avLst/>
          </a:prstGeom>
          <a:solidFill>
            <a:srgbClr val="FF0066"/>
          </a:solidFill>
          <a:ln w="63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89098" tIns="44549" rIns="89098" bIns="44549">
            <a:prstTxWarp prst="textNoShape">
              <a:avLst/>
            </a:prstTxWarp>
            <a:spAutoFit/>
          </a:bodyPr>
          <a:lstStyle/>
          <a:p>
            <a:pPr defTabSz="890588"/>
            <a:r>
              <a:rPr lang="de-DE" sz="1400" dirty="0" smtClean="0">
                <a:solidFill>
                  <a:srgbClr val="FFFFFF"/>
                </a:solidFill>
              </a:rPr>
              <a:t>TSR: </a:t>
            </a:r>
            <a:r>
              <a:rPr lang="de-DE" sz="1400" dirty="0">
                <a:solidFill>
                  <a:srgbClr val="FFFFFF"/>
                </a:solidFill>
              </a:rPr>
              <a:t>T = 23</a:t>
            </a:r>
            <a:r>
              <a:rPr lang="de-DE" sz="1400" dirty="0" smtClean="0">
                <a:solidFill>
                  <a:srgbClr val="FFFFFF"/>
                </a:solidFill>
              </a:rPr>
              <a:t> MeV, </a:t>
            </a:r>
            <a:r>
              <a:rPr lang="el-GR" sz="1400" dirty="0" smtClean="0">
                <a:solidFill>
                  <a:srgbClr val="FFFFFF"/>
                </a:solidFill>
              </a:rPr>
              <a:t>Ψ</a:t>
            </a:r>
            <a:r>
              <a:rPr lang="de-DE" sz="1400" baseline="-25000" dirty="0" smtClean="0">
                <a:solidFill>
                  <a:srgbClr val="FFFFFF"/>
                </a:solidFill>
              </a:rPr>
              <a:t>acc</a:t>
            </a:r>
            <a:r>
              <a:rPr lang="de-DE" sz="1400" dirty="0" smtClean="0">
                <a:solidFill>
                  <a:srgbClr val="FFFFFF"/>
                </a:solidFill>
              </a:rPr>
              <a:t>=</a:t>
            </a:r>
            <a:r>
              <a:rPr lang="en-US" sz="1400" dirty="0" smtClean="0">
                <a:solidFill>
                  <a:srgbClr val="FFFFFF"/>
                </a:solidFill>
              </a:rPr>
              <a:t> 4.4 </a:t>
            </a:r>
            <a:r>
              <a:rPr lang="en-US" sz="1400" dirty="0" err="1" smtClean="0">
                <a:solidFill>
                  <a:srgbClr val="FFFFFF"/>
                </a:solidFill>
              </a:rPr>
              <a:t>mrad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 flipV="1">
            <a:off x="6341520" y="5731924"/>
            <a:ext cx="61912" cy="346747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wrap="square" lIns="89098" tIns="44549" rIns="89098" bIns="44549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Oval 37"/>
          <p:cNvSpPr>
            <a:spLocks noChangeArrowheads="1"/>
          </p:cNvSpPr>
          <p:nvPr/>
        </p:nvSpPr>
        <p:spPr bwMode="auto">
          <a:xfrm>
            <a:off x="6326400" y="5527137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45"/>
          <p:cNvSpPr>
            <a:spLocks noChangeArrowheads="1"/>
          </p:cNvSpPr>
          <p:nvPr/>
        </p:nvSpPr>
        <p:spPr bwMode="auto">
          <a:xfrm>
            <a:off x="3388144" y="5913340"/>
            <a:ext cx="96833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 dirty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L</a:t>
            </a:r>
            <a:r>
              <a:rPr lang="de-DE" sz="1400" b="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ongitudinal</a:t>
            </a:r>
            <a:endParaRPr lang="de-DE" sz="1400" b="0" dirty="0">
              <a:solidFill>
                <a:schemeClr val="tx1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1" name="Rectangle 345"/>
          <p:cNvSpPr>
            <a:spLocks noChangeArrowheads="1"/>
          </p:cNvSpPr>
          <p:nvPr/>
        </p:nvSpPr>
        <p:spPr bwMode="auto">
          <a:xfrm>
            <a:off x="455044" y="5928458"/>
            <a:ext cx="93116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de-DE" sz="140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Transverse</a:t>
            </a:r>
            <a:r>
              <a:rPr lang="de-DE" sz="1400" b="0" dirty="0" smtClean="0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l</a:t>
            </a:r>
            <a:endParaRPr lang="de-DE" sz="1400" b="0" dirty="0">
              <a:solidFill>
                <a:schemeClr val="tx1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magine 3" descr="new_njimeg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1438001"/>
            <a:ext cx="84836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671888" y="4138338"/>
            <a:ext cx="5111750" cy="369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/>
              <a:t>V.F. Dimitriev at al. arXiv:1004.4716.v1 (2010)</a:t>
            </a:r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44513" y="4986338"/>
            <a:ext cx="8142287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buFont typeface="Arial" pitchFamily="-106" charset="0"/>
              <a:buChar char="•"/>
            </a:pPr>
            <a:r>
              <a:rPr lang="en-GB" dirty="0" smtClean="0">
                <a:latin typeface="Comic Sans MS" pitchFamily="-106" charset="0"/>
              </a:rPr>
              <a:t> Measurement </a:t>
            </a:r>
            <a:r>
              <a:rPr lang="en-GB" dirty="0">
                <a:latin typeface="Comic Sans MS" pitchFamily="-106" charset="0"/>
              </a:rPr>
              <a:t>of the </a:t>
            </a:r>
            <a:r>
              <a:rPr lang="en-GB" dirty="0" err="1">
                <a:latin typeface="Comic Sans MS" pitchFamily="-106" charset="0"/>
              </a:rPr>
              <a:t>buildup</a:t>
            </a:r>
            <a:r>
              <a:rPr lang="en-GB" dirty="0">
                <a:latin typeface="Comic Sans MS" pitchFamily="-106" charset="0"/>
              </a:rPr>
              <a:t> equivalent to the determination of </a:t>
            </a:r>
            <a:r>
              <a:rPr lang="en-GB" dirty="0">
                <a:latin typeface="Symbol" pitchFamily="-106" charset="2"/>
              </a:rPr>
              <a:t>s</a:t>
            </a:r>
            <a:r>
              <a:rPr lang="en-GB" baseline="-25000" dirty="0">
                <a:latin typeface="Comic Sans MS" pitchFamily="-106" charset="0"/>
              </a:rPr>
              <a:t>1</a:t>
            </a:r>
            <a:r>
              <a:rPr lang="en-GB" dirty="0">
                <a:latin typeface="Comic Sans MS" pitchFamily="-106" charset="0"/>
              </a:rPr>
              <a:t> and </a:t>
            </a:r>
            <a:r>
              <a:rPr lang="en-GB" dirty="0">
                <a:latin typeface="Symbol" pitchFamily="-106" charset="2"/>
              </a:rPr>
              <a:t>s</a:t>
            </a:r>
            <a:r>
              <a:rPr lang="en-GB" baseline="-25000" dirty="0">
                <a:latin typeface="Comic Sans MS" pitchFamily="-106" charset="0"/>
              </a:rPr>
              <a:t>2</a:t>
            </a:r>
            <a:endParaRPr lang="en-GB" baseline="-25000" dirty="0" smtClean="0">
              <a:latin typeface="Comic Sans MS" pitchFamily="-106" charset="0"/>
            </a:endParaRPr>
          </a:p>
          <a:p>
            <a:pPr algn="just">
              <a:buFont typeface="Arial" pitchFamily="-106" charset="0"/>
              <a:buChar char="•"/>
            </a:pPr>
            <a:r>
              <a:rPr lang="en-GB" dirty="0" smtClean="0">
                <a:latin typeface="Comic Sans MS" pitchFamily="-106" charset="0"/>
              </a:rPr>
              <a:t> Once </a:t>
            </a:r>
            <a:r>
              <a:rPr lang="en-GB" dirty="0">
                <a:latin typeface="Comic Sans MS" pitchFamily="-106" charset="0"/>
              </a:rPr>
              <a:t>a polarized </a:t>
            </a:r>
            <a:r>
              <a:rPr lang="en-GB" dirty="0" err="1">
                <a:latin typeface="Comic Sans MS" pitchFamily="-106" charset="0"/>
              </a:rPr>
              <a:t>pbar</a:t>
            </a:r>
            <a:r>
              <a:rPr lang="en-GB" dirty="0">
                <a:latin typeface="Comic Sans MS" pitchFamily="-106" charset="0"/>
              </a:rPr>
              <a:t> beam is available, differential double-spin observables can be measured (50-500 </a:t>
            </a:r>
            <a:r>
              <a:rPr lang="en-GB" dirty="0" err="1">
                <a:latin typeface="Comic Sans MS" pitchFamily="-106" charset="0"/>
              </a:rPr>
              <a:t>MeV</a:t>
            </a:r>
            <a:r>
              <a:rPr lang="en-GB" dirty="0">
                <a:latin typeface="Comic Sans MS" pitchFamily="-106" charset="0"/>
              </a:rPr>
              <a:t>) </a:t>
            </a:r>
            <a:r>
              <a:rPr lang="en-GB" dirty="0" err="1">
                <a:latin typeface="Comic Sans MS" pitchFamily="-106" charset="0"/>
                <a:sym typeface="Symbol" pitchFamily="-106" charset="2"/>
              </a:rPr>
              <a:t>pbar-p</a:t>
            </a:r>
            <a:r>
              <a:rPr lang="en-GB" dirty="0">
                <a:latin typeface="Comic Sans MS" pitchFamily="-106" charset="0"/>
                <a:sym typeface="Symbol" pitchFamily="-106" charset="2"/>
              </a:rPr>
              <a:t> </a:t>
            </a:r>
            <a:r>
              <a:rPr lang="en-GB" dirty="0" smtClean="0">
                <a:latin typeface="Comic Sans MS" pitchFamily="-106" charset="0"/>
                <a:sym typeface="Symbol" pitchFamily="-106" charset="2"/>
              </a:rPr>
              <a:t>potential</a:t>
            </a:r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69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3563" y="-76200"/>
            <a:ext cx="5340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Expected polarizations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302" y="1119347"/>
            <a:ext cx="4237554" cy="15862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48305" y="585072"/>
            <a:ext cx="3992519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2" name="Datumsplatzhalter 5"/>
          <p:cNvSpPr txBox="1">
            <a:spLocks noGrp="1"/>
          </p:cNvSpPr>
          <p:nvPr/>
        </p:nvSpPr>
        <p:spPr bwMode="auto">
          <a:xfrm>
            <a:off x="457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>
                <a:solidFill>
                  <a:srgbClr val="898989"/>
                </a:solidFill>
              </a:rPr>
              <a:t>M. Contalbrigo</a:t>
            </a:r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9943" name="Foliennummernplatzhalter 6"/>
          <p:cNvSpPr txBox="1">
            <a:spLocks noGrp="1"/>
          </p:cNvSpPr>
          <p:nvPr/>
        </p:nvSpPr>
        <p:spPr bwMode="auto">
          <a:xfrm>
            <a:off x="6553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E82FD8D-2E48-4E49-AE02-54312F64CE95}" type="slidenum">
              <a:rPr lang="en-US" sz="1200">
                <a:solidFill>
                  <a:srgbClr val="898989"/>
                </a:solidFill>
              </a:rPr>
              <a:pPr algn="r"/>
              <a:t>7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83086" y="-86910"/>
            <a:ext cx="720702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Sensitivity to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h</a:t>
            </a:r>
            <a:r>
              <a:rPr lang="en-US" sz="3600" b="1" baseline="-25000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width measurement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467780"/>
            <a:ext cx="3951287" cy="5492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4156" y="2609331"/>
            <a:ext cx="5856287" cy="392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/>
          <p:nvPr/>
        </p:nvGrpSpPr>
        <p:grpSpPr>
          <a:xfrm>
            <a:off x="163871" y="2121642"/>
            <a:ext cx="3516157" cy="3477875"/>
            <a:chOff x="163871" y="1643530"/>
            <a:chExt cx="3516157" cy="3477875"/>
          </a:xfrm>
        </p:grpSpPr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63871" y="1643530"/>
              <a:ext cx="2636760" cy="34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33 </a:t>
              </a:r>
              <a:r>
                <a:rPr lang="it-IT" sz="2000" dirty="0" err="1" smtClean="0">
                  <a:solidFill>
                    <a:srgbClr val="000099"/>
                  </a:solidFill>
                  <a:latin typeface="Calibri" pitchFamily="-106" charset="0"/>
                </a:rPr>
                <a:t>nb</a:t>
              </a:r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 </a:t>
              </a:r>
              <a:r>
                <a:rPr lang="it-IT" sz="2000" dirty="0" err="1" smtClean="0">
                  <a:solidFill>
                    <a:srgbClr val="000099"/>
                  </a:solidFill>
                  <a:latin typeface="Calibri" pitchFamily="-106" charset="0"/>
                </a:rPr>
                <a:t>xsec</a:t>
              </a:r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 </a:t>
              </a:r>
              <a:r>
                <a:rPr lang="it-IT" sz="2000" dirty="0" err="1" smtClean="0">
                  <a:solidFill>
                    <a:srgbClr val="000099"/>
                  </a:solidFill>
                  <a:latin typeface="Calibri" pitchFamily="-106" charset="0"/>
                </a:rPr>
                <a:t>for</a:t>
              </a:r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 </a:t>
              </a:r>
            </a:p>
            <a:p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2.6 10</a:t>
              </a:r>
              <a:r>
                <a:rPr lang="it-IT" sz="2000" baseline="30000" dirty="0" smtClean="0">
                  <a:solidFill>
                    <a:srgbClr val="000099"/>
                  </a:solidFill>
                  <a:latin typeface="Calibri" pitchFamily="-106" charset="0"/>
                </a:rPr>
                <a:t>-3  </a:t>
              </a:r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BR </a:t>
              </a:r>
              <a:r>
                <a:rPr lang="it-IT" sz="2000" dirty="0" err="1" smtClean="0">
                  <a:solidFill>
                    <a:srgbClr val="000099"/>
                  </a:solidFill>
                  <a:latin typeface="Calibri" pitchFamily="-106" charset="0"/>
                </a:rPr>
                <a:t>for</a:t>
              </a:r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 </a:t>
              </a:r>
              <a:endParaRPr lang="it-IT" sz="2000" baseline="30000" dirty="0" smtClean="0">
                <a:solidFill>
                  <a:srgbClr val="000099"/>
                </a:solidFill>
                <a:latin typeface="Calibri" pitchFamily="-106" charset="0"/>
              </a:endParaRPr>
            </a:p>
            <a:p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0.49 BR </a:t>
              </a:r>
              <a:r>
                <a:rPr lang="it-IT" sz="2000" dirty="0" err="1" smtClean="0">
                  <a:solidFill>
                    <a:srgbClr val="000099"/>
                  </a:solidFill>
                  <a:latin typeface="Calibri" pitchFamily="-106" charset="0"/>
                </a:rPr>
                <a:t>for</a:t>
              </a:r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 </a:t>
              </a:r>
            </a:p>
            <a:p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signal </a:t>
              </a:r>
              <a:r>
                <a:rPr lang="it-IT" sz="2000" dirty="0">
                  <a:solidFill>
                    <a:srgbClr val="000099"/>
                  </a:solidFill>
                  <a:latin typeface="Calibri" pitchFamily="-106" charset="0"/>
                </a:rPr>
                <a:t>efficiency</a:t>
              </a:r>
              <a:r>
                <a:rPr lang="it-IT" sz="2000" dirty="0" smtClean="0">
                  <a:solidFill>
                    <a:srgbClr val="000099"/>
                  </a:solidFill>
                  <a:latin typeface="Calibri" pitchFamily="-106" charset="0"/>
                </a:rPr>
                <a:t>  </a:t>
              </a:r>
              <a:r>
                <a:rPr lang="it-IT" sz="2000" dirty="0" smtClean="0">
                  <a:solidFill>
                    <a:srgbClr val="FF0000"/>
                  </a:solidFill>
                  <a:latin typeface="Calibri" pitchFamily="-106" charset="0"/>
                  <a:sym typeface="Symbol" pitchFamily="-106" charset="2"/>
                </a:rPr>
                <a:t></a:t>
              </a:r>
              <a:r>
                <a:rPr lang="it-IT" sz="2000" dirty="0">
                  <a:solidFill>
                    <a:srgbClr val="FF0000"/>
                  </a:solidFill>
                  <a:latin typeface="Calibri" pitchFamily="-106" charset="0"/>
                  <a:sym typeface="Symbol" pitchFamily="-106" charset="2"/>
                </a:rPr>
                <a:t>=0.24</a:t>
              </a:r>
              <a:endParaRPr lang="it-IT" sz="2000" dirty="0" smtClean="0">
                <a:solidFill>
                  <a:srgbClr val="FF0000"/>
                </a:solidFill>
                <a:latin typeface="Calibri" pitchFamily="-106" charset="0"/>
                <a:sym typeface="Symbol" pitchFamily="-106" charset="2"/>
              </a:endParaRPr>
            </a:p>
            <a:p>
              <a:endParaRPr lang="it-IT" sz="2000" dirty="0" smtClean="0">
                <a:solidFill>
                  <a:srgbClr val="000099"/>
                </a:solidFill>
                <a:latin typeface="Calibri" pitchFamily="-106" charset="0"/>
                <a:sym typeface="Symbol" pitchFamily="-106" charset="2"/>
              </a:endParaRPr>
            </a:p>
            <a:p>
              <a:endParaRPr lang="it-IT" sz="2000" dirty="0" smtClean="0">
                <a:solidFill>
                  <a:srgbClr val="000099"/>
                </a:solidFill>
                <a:latin typeface="Calibri" pitchFamily="-106" charset="0"/>
                <a:sym typeface="Symbol" pitchFamily="-106" charset="2"/>
              </a:endParaRPr>
            </a:p>
            <a:p>
              <a:endParaRPr lang="it-IT" sz="2000" dirty="0" smtClean="0">
                <a:solidFill>
                  <a:srgbClr val="000099"/>
                </a:solidFill>
                <a:latin typeface="Calibri" pitchFamily="-106" charset="0"/>
                <a:sym typeface="Symbol" pitchFamily="-106" charset="2"/>
              </a:endParaRPr>
            </a:p>
            <a:p>
              <a:endParaRPr lang="it-IT" sz="2000" dirty="0" smtClean="0">
                <a:solidFill>
                  <a:srgbClr val="000099"/>
                </a:solidFill>
                <a:latin typeface="Calibri" pitchFamily="-106" charset="0"/>
                <a:sym typeface="Symbol" pitchFamily="-106" charset="2"/>
              </a:endParaRPr>
            </a:p>
            <a:p>
              <a:endParaRPr lang="it-IT" sz="2000" dirty="0" smtClean="0">
                <a:solidFill>
                  <a:srgbClr val="000099"/>
                </a:solidFill>
                <a:latin typeface="Calibri" pitchFamily="-106" charset="0"/>
                <a:sym typeface="Symbol" pitchFamily="-106" charset="2"/>
              </a:endParaRPr>
            </a:p>
            <a:p>
              <a:r>
                <a:rPr lang="it-IT" sz="2000" dirty="0" err="1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each</a:t>
              </a:r>
              <a:r>
                <a:rPr lang="it-IT" sz="2000" dirty="0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 </a:t>
              </a:r>
              <a:r>
                <a:rPr lang="it-IT" sz="2000" dirty="0" err="1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point</a:t>
              </a:r>
              <a:r>
                <a:rPr lang="it-IT" sz="2000" dirty="0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 </a:t>
              </a:r>
              <a:r>
                <a:rPr lang="it-IT" sz="2000" dirty="0" err="1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corresponds</a:t>
              </a:r>
              <a:endParaRPr lang="it-IT" sz="2000" dirty="0">
                <a:solidFill>
                  <a:srgbClr val="000099"/>
                </a:solidFill>
                <a:latin typeface="Calibri" pitchFamily="-106" charset="0"/>
                <a:sym typeface="Symbol" pitchFamily="-106" charset="2"/>
              </a:endParaRPr>
            </a:p>
            <a:p>
              <a:r>
                <a:rPr lang="it-IT" sz="2000" dirty="0" err="1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to</a:t>
              </a:r>
              <a:r>
                <a:rPr lang="it-IT" sz="2000" dirty="0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 </a:t>
              </a:r>
              <a:r>
                <a:rPr lang="it-IT" sz="2000" dirty="0" err="1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5</a:t>
              </a:r>
              <a:r>
                <a:rPr lang="it-IT" sz="2000" dirty="0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 </a:t>
              </a:r>
              <a:r>
                <a:rPr lang="it-IT" sz="2000" dirty="0" err="1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days</a:t>
              </a:r>
              <a:r>
                <a:rPr lang="it-IT" sz="2000" dirty="0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 </a:t>
              </a:r>
              <a:r>
                <a:rPr lang="it-IT" sz="2000" dirty="0" err="1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of</a:t>
              </a:r>
              <a:r>
                <a:rPr lang="it-IT" sz="2000" dirty="0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 data </a:t>
              </a:r>
              <a:r>
                <a:rPr lang="it-IT" sz="2000" dirty="0" err="1">
                  <a:solidFill>
                    <a:srgbClr val="000099"/>
                  </a:solidFill>
                  <a:latin typeface="Calibri" pitchFamily="-106" charset="0"/>
                  <a:sym typeface="Symbol" pitchFamily="-106" charset="2"/>
                </a:rPr>
                <a:t>taking</a:t>
              </a:r>
              <a:endParaRPr lang="it-IT" sz="2000" dirty="0">
                <a:solidFill>
                  <a:srgbClr val="000099"/>
                </a:solidFill>
                <a:latin typeface="Calibri" pitchFamily="-106" charset="0"/>
                <a:sym typeface="Symbol" pitchFamily="-106" charset="2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38528" y="1699844"/>
              <a:ext cx="1841500" cy="3429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59628" y="2042744"/>
              <a:ext cx="1270000" cy="2921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4851" y="2304531"/>
              <a:ext cx="1244600" cy="304800"/>
            </a:xfrm>
            <a:prstGeom prst="rect">
              <a:avLst/>
            </a:prstGeom>
          </p:spPr>
        </p:pic>
      </p:grp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08069" y="5701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it-IT" dirty="0" smtClean="0">
                <a:solidFill>
                  <a:srgbClr val="FF0000"/>
                </a:solidFill>
              </a:rPr>
              <a:t>PANDA </a:t>
            </a:r>
            <a:r>
              <a:rPr lang="it-IT" dirty="0" err="1" smtClean="0">
                <a:solidFill>
                  <a:srgbClr val="FF0000"/>
                </a:solidFill>
              </a:rPr>
              <a:t>Physics</a:t>
            </a:r>
            <a:r>
              <a:rPr lang="it-IT" dirty="0" smtClean="0">
                <a:solidFill>
                  <a:srgbClr val="FF0000"/>
                </a:solidFill>
              </a:rPr>
              <a:t> Book</a:t>
            </a:r>
            <a:r>
              <a:rPr lang="it-IT" dirty="0" smtClean="0"/>
              <a:t> </a:t>
            </a:r>
            <a:r>
              <a:rPr lang="it-IT" dirty="0" err="1" smtClean="0"/>
              <a:t>completed</a:t>
            </a:r>
            <a:r>
              <a:rPr lang="it-IT" dirty="0" smtClean="0"/>
              <a:t>. </a:t>
            </a:r>
          </a:p>
          <a:p>
            <a:pPr eaLnBrk="1" hangingPunct="1"/>
            <a:r>
              <a:rPr lang="it-IT" dirty="0" err="1" smtClean="0"/>
              <a:t>ArXiV</a:t>
            </a:r>
            <a:r>
              <a:rPr lang="it-IT" dirty="0" smtClean="0"/>
              <a:t>:0903.3905. (</a:t>
            </a:r>
            <a:r>
              <a:rPr lang="it-IT" dirty="0" err="1" smtClean="0"/>
              <a:t>Chief</a:t>
            </a:r>
            <a:r>
              <a:rPr lang="it-IT" dirty="0" smtClean="0"/>
              <a:t> </a:t>
            </a:r>
            <a:r>
              <a:rPr lang="it-IT" dirty="0" err="1" smtClean="0"/>
              <a:t>Editor</a:t>
            </a:r>
            <a:r>
              <a:rPr lang="it-IT" dirty="0" smtClean="0"/>
              <a:t> DB)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/>
          <a:srcRect l="15585" t="5582"/>
          <a:stretch>
            <a:fillRect/>
          </a:stretch>
        </p:blipFill>
        <p:spPr bwMode="auto">
          <a:xfrm>
            <a:off x="4345546" y="3156244"/>
            <a:ext cx="4779028" cy="243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el 1"/>
          <p:cNvSpPr>
            <a:spLocks noGrp="1"/>
          </p:cNvSpPr>
          <p:nvPr>
            <p:ph type="title"/>
          </p:nvPr>
        </p:nvSpPr>
        <p:spPr>
          <a:xfrm>
            <a:off x="152400" y="626322"/>
            <a:ext cx="8666163" cy="555625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Comic Sans MS" pitchFamily="-106" charset="0"/>
              </a:rPr>
              <a:t>Installation and </a:t>
            </a:r>
            <a:r>
              <a:rPr lang="en-US" sz="2400" dirty="0" smtClean="0">
                <a:solidFill>
                  <a:srgbClr val="0000FF"/>
                </a:solidFill>
                <a:latin typeface="Comic Sans MS" pitchFamily="-106" charset="0"/>
              </a:rPr>
              <a:t>commissioning</a:t>
            </a:r>
            <a:endParaRPr lang="en-US" sz="2400" dirty="0">
              <a:solidFill>
                <a:srgbClr val="0000FF"/>
              </a:solidFill>
              <a:latin typeface="Comic Sans MS" pitchFamily="-106" charset="0"/>
            </a:endParaRPr>
          </a:p>
        </p:txBody>
      </p:sp>
      <p:pic>
        <p:nvPicPr>
          <p:cNvPr id="33796" name="Immagine 7" descr="beta_functi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0" y="3141304"/>
            <a:ext cx="4421741" cy="246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1249363" y="1316416"/>
            <a:ext cx="6791325" cy="1323975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Comic Sans MS" pitchFamily="66" charset="0"/>
                <a:ea typeface="+mn-ea"/>
                <a:cs typeface="Arial" pitchFamily="34" charset="0"/>
              </a:rPr>
              <a:t>2009 	Installation of  </a:t>
            </a:r>
            <a:r>
              <a:rPr lang="en-GB" sz="1600" dirty="0" err="1">
                <a:latin typeface="Comic Sans MS" pitchFamily="66" charset="0"/>
                <a:ea typeface="+mn-ea"/>
                <a:cs typeface="Arial" pitchFamily="34" charset="0"/>
              </a:rPr>
              <a:t>quadrupoles</a:t>
            </a:r>
            <a:r>
              <a:rPr lang="en-GB" sz="1600" dirty="0">
                <a:latin typeface="Comic Sans MS" pitchFamily="66" charset="0"/>
                <a:ea typeface="+mn-ea"/>
                <a:cs typeface="Arial" pitchFamily="34" charset="0"/>
              </a:rPr>
              <a:t> with additional </a:t>
            </a:r>
            <a:r>
              <a:rPr lang="en-GB" sz="1600" dirty="0" err="1">
                <a:latin typeface="Comic Sans MS" pitchFamily="66" charset="0"/>
                <a:ea typeface="+mn-ea"/>
                <a:cs typeface="Arial" pitchFamily="34" charset="0"/>
              </a:rPr>
              <a:t>steeres</a:t>
            </a:r>
            <a:endParaRPr lang="en-GB" sz="1600" dirty="0">
              <a:latin typeface="Comic Sans MS" pitchFamily="66" charset="0"/>
              <a:ea typeface="+mn-ea"/>
              <a:cs typeface="Arial" pitchFamily="34" charset="0"/>
            </a:endParaRPr>
          </a:p>
          <a:p>
            <a:pPr>
              <a:defRPr/>
            </a:pPr>
            <a:r>
              <a:rPr lang="en-GB" sz="1600" dirty="0" smtClean="0">
                <a:latin typeface="Comic Sans MS" pitchFamily="66" charset="0"/>
                <a:ea typeface="+mn-ea"/>
                <a:cs typeface="Arial" pitchFamily="34" charset="0"/>
              </a:rPr>
              <a:t>	       Fast </a:t>
            </a:r>
            <a:r>
              <a:rPr lang="en-GB" sz="1600" dirty="0">
                <a:latin typeface="Comic Sans MS" pitchFamily="66" charset="0"/>
                <a:ea typeface="+mn-ea"/>
                <a:cs typeface="Arial" pitchFamily="34" charset="0"/>
              </a:rPr>
              <a:t>shutters, NEG pumps, BMPs</a:t>
            </a:r>
          </a:p>
          <a:p>
            <a:pPr marL="342900" indent="-342900">
              <a:buFontTx/>
              <a:buAutoNum type="arabicPlain" startAt="2010"/>
              <a:defRPr/>
            </a:pPr>
            <a:r>
              <a:rPr lang="en-GB" sz="1600" dirty="0">
                <a:latin typeface="Comic Sans MS" pitchFamily="66" charset="0"/>
                <a:ea typeface="+mn-ea"/>
                <a:cs typeface="Arial" pitchFamily="34" charset="0"/>
              </a:rPr>
              <a:t> 	COSY </a:t>
            </a:r>
            <a:r>
              <a:rPr lang="en-GB" sz="1600" dirty="0" err="1">
                <a:latin typeface="Comic Sans MS" pitchFamily="66" charset="0"/>
                <a:ea typeface="+mn-ea"/>
                <a:cs typeface="Arial" pitchFamily="34" charset="0"/>
              </a:rPr>
              <a:t>quadrupole</a:t>
            </a:r>
            <a:r>
              <a:rPr lang="en-GB" sz="1600" dirty="0">
                <a:latin typeface="Comic Sans MS" pitchFamily="66" charset="0"/>
                <a:ea typeface="+mn-ea"/>
                <a:cs typeface="Arial" pitchFamily="34" charset="0"/>
              </a:rPr>
              <a:t> commissioning</a:t>
            </a:r>
            <a:endParaRPr lang="it-IT" sz="1600" dirty="0">
              <a:latin typeface="Comic Sans MS" pitchFamily="66" charset="0"/>
              <a:ea typeface="+mn-ea"/>
              <a:cs typeface="Arial" pitchFamily="34" charset="0"/>
            </a:endParaRPr>
          </a:p>
          <a:p>
            <a:pPr marL="800100" lvl="1" indent="-342900">
              <a:defRPr/>
            </a:pPr>
            <a:r>
              <a:rPr lang="en-GB" sz="1600" dirty="0">
                <a:latin typeface="Comic Sans MS" pitchFamily="66" charset="0"/>
                <a:ea typeface="+mn-ea"/>
                <a:cs typeface="Arial" pitchFamily="34" charset="0"/>
              </a:rPr>
              <a:t>		0.3 m beta functions at target place</a:t>
            </a:r>
          </a:p>
          <a:p>
            <a:pPr marL="800100" lvl="1" indent="-342900">
              <a:defRPr/>
            </a:pPr>
            <a:r>
              <a:rPr lang="en-GB" sz="1600" dirty="0">
                <a:latin typeface="Comic Sans MS" pitchFamily="66" charset="0"/>
                <a:ea typeface="+mn-ea"/>
                <a:cs typeface="Arial" pitchFamily="34" charset="0"/>
              </a:rPr>
              <a:t>		no negative impact on beam-lifetime</a:t>
            </a:r>
          </a:p>
        </p:txBody>
      </p:sp>
      <p:sp>
        <p:nvSpPr>
          <p:cNvPr id="10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430727" y="-113992"/>
            <a:ext cx="6208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PAX low-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</a:rPr>
              <a:t>b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section @ COSY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7"/>
          <p:cNvGrpSpPr>
            <a:grpSpLocks/>
          </p:cNvGrpSpPr>
          <p:nvPr/>
        </p:nvGrpSpPr>
        <p:grpSpPr bwMode="auto">
          <a:xfrm>
            <a:off x="1030288" y="1399331"/>
            <a:ext cx="7119937" cy="5075237"/>
            <a:chOff x="1214438" y="1571625"/>
            <a:chExt cx="6715125" cy="4748213"/>
          </a:xfrm>
        </p:grpSpPr>
        <p:pic>
          <p:nvPicPr>
            <p:cNvPr id="35849" name="Picture 2" descr="Z:\Diplomarbeit\images\BRP ABS side view wide 1000x707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14438" y="1571625"/>
              <a:ext cx="6715125" cy="4748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ight Arrow 7"/>
            <p:cNvSpPr/>
            <p:nvPr/>
          </p:nvSpPr>
          <p:spPr>
            <a:xfrm rot="21100156">
              <a:off x="2036633" y="4565471"/>
              <a:ext cx="1928826" cy="642942"/>
            </a:xfrm>
            <a:prstGeom prst="rightArrow">
              <a:avLst>
                <a:gd name="adj1" fmla="val 38755"/>
                <a:gd name="adj2" fmla="val 72020"/>
              </a:avLst>
            </a:prstGeom>
            <a:solidFill>
              <a:srgbClr val="3A6F8A"/>
            </a:solidFill>
            <a:ln>
              <a:solidFill>
                <a:srgbClr val="FF0000"/>
              </a:solidFill>
            </a:ln>
            <a:scene3d>
              <a:camera prst="orthographicFront">
                <a:rot lat="21551951" lon="7382751" rev="12396543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851" name="AutoShape 12"/>
            <p:cNvSpPr>
              <a:spLocks noChangeArrowheads="1"/>
            </p:cNvSpPr>
            <p:nvPr/>
          </p:nvSpPr>
          <p:spPr bwMode="auto">
            <a:xfrm>
              <a:off x="1249317" y="1639863"/>
              <a:ext cx="1357313" cy="476593"/>
            </a:xfrm>
            <a:prstGeom prst="wedgeRectCallout">
              <a:avLst>
                <a:gd name="adj1" fmla="val 121199"/>
                <a:gd name="adj2" fmla="val 193366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/>
                <a:t>ABS</a:t>
              </a:r>
            </a:p>
          </p:txBody>
        </p:sp>
        <p:sp>
          <p:nvSpPr>
            <p:cNvPr id="35852" name="AutoShape 12"/>
            <p:cNvSpPr>
              <a:spLocks noChangeArrowheads="1"/>
            </p:cNvSpPr>
            <p:nvPr/>
          </p:nvSpPr>
          <p:spPr bwMode="auto">
            <a:xfrm>
              <a:off x="1249317" y="3465513"/>
              <a:ext cx="1408113" cy="843202"/>
            </a:xfrm>
            <a:prstGeom prst="wedgeRectCallout">
              <a:avLst>
                <a:gd name="adj1" fmla="val 112884"/>
                <a:gd name="adj2" fmla="val 43676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/>
                <a:t>Target</a:t>
              </a:r>
            </a:p>
            <a:p>
              <a:pPr algn="ctr"/>
              <a:r>
                <a:rPr lang="en-US" sz="2000" b="1"/>
                <a:t>chamber</a:t>
              </a:r>
            </a:p>
          </p:txBody>
        </p:sp>
        <p:sp>
          <p:nvSpPr>
            <p:cNvPr id="35853" name="AutoShape 12"/>
            <p:cNvSpPr>
              <a:spLocks noChangeArrowheads="1"/>
            </p:cNvSpPr>
            <p:nvPr/>
          </p:nvSpPr>
          <p:spPr bwMode="auto">
            <a:xfrm>
              <a:off x="6021054" y="5398543"/>
              <a:ext cx="1820862" cy="843202"/>
            </a:xfrm>
            <a:prstGeom prst="wedgeRectCallout">
              <a:avLst>
                <a:gd name="adj1" fmla="val -85116"/>
                <a:gd name="adj2" fmla="val -79556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/>
                <a:t>Breit-Rabi</a:t>
              </a:r>
            </a:p>
            <a:p>
              <a:pPr algn="ctr"/>
              <a:r>
                <a:rPr lang="en-US" sz="2000" b="1"/>
                <a:t>polarimeter</a:t>
              </a:r>
            </a:p>
          </p:txBody>
        </p:sp>
        <p:sp>
          <p:nvSpPr>
            <p:cNvPr id="13" name="Rectangle 9"/>
            <p:cNvSpPr/>
            <p:nvPr/>
          </p:nvSpPr>
          <p:spPr>
            <a:xfrm>
              <a:off x="1322239" y="5327718"/>
              <a:ext cx="2197950" cy="843599"/>
            </a:xfrm>
            <a:prstGeom prst="rect">
              <a:avLst/>
            </a:prstGeom>
            <a:solidFill>
              <a:srgbClr val="DCDCDC">
                <a:alpha val="69804"/>
              </a:srgbClr>
            </a:solidFill>
            <a:ln>
              <a:solidFill>
                <a:srgbClr val="005B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80808"/>
                  </a:solidFill>
                </a:rPr>
                <a:t>COSY/AD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080808"/>
                  </a:solidFill>
                </a:rPr>
                <a:t>beam axis</a:t>
              </a:r>
            </a:p>
          </p:txBody>
        </p:sp>
        <p:sp>
          <p:nvSpPr>
            <p:cNvPr id="35855" name="AutoShape 12"/>
            <p:cNvSpPr>
              <a:spLocks noChangeArrowheads="1"/>
            </p:cNvSpPr>
            <p:nvPr/>
          </p:nvSpPr>
          <p:spPr bwMode="auto">
            <a:xfrm>
              <a:off x="5192721" y="1639863"/>
              <a:ext cx="1357312" cy="843202"/>
            </a:xfrm>
            <a:prstGeom prst="wedgeRectCallout">
              <a:avLst>
                <a:gd name="adj1" fmla="val -6704"/>
                <a:gd name="adj2" fmla="val 135093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/>
                <a:t>Electric power</a:t>
              </a:r>
            </a:p>
          </p:txBody>
        </p:sp>
        <p:sp>
          <p:nvSpPr>
            <p:cNvPr id="35856" name="AutoShape 12"/>
            <p:cNvSpPr>
              <a:spLocks noChangeArrowheads="1"/>
            </p:cNvSpPr>
            <p:nvPr/>
          </p:nvSpPr>
          <p:spPr bwMode="auto">
            <a:xfrm>
              <a:off x="6608345" y="1782751"/>
              <a:ext cx="1285875" cy="843202"/>
            </a:xfrm>
            <a:prstGeom prst="wedgeRectCallout">
              <a:avLst>
                <a:gd name="adj1" fmla="val -11361"/>
                <a:gd name="adj2" fmla="val 127481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/>
                <a:t>Cooling water</a:t>
              </a:r>
            </a:p>
          </p:txBody>
        </p:sp>
        <p:sp>
          <p:nvSpPr>
            <p:cNvPr id="35857" name="Rechteck 15"/>
            <p:cNvSpPr>
              <a:spLocks noChangeArrowheads="1"/>
            </p:cNvSpPr>
            <p:nvPr/>
          </p:nvSpPr>
          <p:spPr bwMode="auto">
            <a:xfrm>
              <a:off x="3630536" y="2516175"/>
              <a:ext cx="138178" cy="144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5843" name="Titel 1"/>
          <p:cNvSpPr>
            <a:spLocks noGrp="1"/>
          </p:cNvSpPr>
          <p:nvPr>
            <p:ph type="title" idx="4294967295"/>
          </p:nvPr>
        </p:nvSpPr>
        <p:spPr>
          <a:xfrm>
            <a:off x="358775" y="609604"/>
            <a:ext cx="8426450" cy="60483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800000"/>
                </a:solidFill>
                <a:latin typeface="Comic Sans MS" pitchFamily="-106" charset="0"/>
              </a:rPr>
              <a:t>(</a:t>
            </a:r>
            <a:r>
              <a:rPr lang="en-US" sz="1800" dirty="0">
                <a:solidFill>
                  <a:srgbClr val="800000"/>
                </a:solidFill>
                <a:latin typeface="Comic Sans MS" pitchFamily="-106" charset="0"/>
              </a:rPr>
              <a:t>from HERMES-DESY</a:t>
            </a:r>
            <a:r>
              <a:rPr lang="en-US" sz="1800" dirty="0" smtClean="0">
                <a:solidFill>
                  <a:srgbClr val="800000"/>
                </a:solidFill>
                <a:latin typeface="Comic Sans MS" pitchFamily="-106" charset="0"/>
              </a:rPr>
              <a:t>-HH</a:t>
            </a:r>
            <a:r>
              <a:rPr lang="en-US" sz="1800" dirty="0">
                <a:solidFill>
                  <a:srgbClr val="800000"/>
                </a:solidFill>
                <a:latin typeface="Comic Sans MS" pitchFamily="-106" charset="0"/>
              </a:rPr>
              <a:t>)</a:t>
            </a:r>
          </a:p>
        </p:txBody>
      </p:sp>
      <p:sp>
        <p:nvSpPr>
          <p:cNvPr id="35846" name="Rechteck 16"/>
          <p:cNvSpPr>
            <a:spLocks noChangeArrowheads="1"/>
          </p:cNvSpPr>
          <p:nvPr/>
        </p:nvSpPr>
        <p:spPr bwMode="auto">
          <a:xfrm>
            <a:off x="9296400" y="4311650"/>
            <a:ext cx="138113" cy="14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47" name="Text Box 17"/>
          <p:cNvSpPr txBox="1">
            <a:spLocks noChangeArrowheads="1"/>
          </p:cNvSpPr>
          <p:nvPr/>
        </p:nvSpPr>
        <p:spPr bwMode="auto">
          <a:xfrm>
            <a:off x="5580063" y="6165850"/>
            <a:ext cx="273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18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71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775" y="956846"/>
            <a:ext cx="4803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Ciullo</a:t>
            </a:r>
            <a:r>
              <a:rPr lang="en-US" dirty="0" smtClean="0"/>
              <a:t>, L. </a:t>
            </a:r>
            <a:r>
              <a:rPr lang="en-US" dirty="0" err="1" smtClean="0"/>
              <a:t>Barion</a:t>
            </a:r>
            <a:r>
              <a:rPr lang="en-US" dirty="0" smtClean="0"/>
              <a:t>, G. </a:t>
            </a:r>
            <a:r>
              <a:rPr lang="en-US" dirty="0" err="1" smtClean="0"/>
              <a:t>Guidoboni</a:t>
            </a:r>
            <a:r>
              <a:rPr lang="en-US" dirty="0" smtClean="0"/>
              <a:t>, M. </a:t>
            </a:r>
            <a:r>
              <a:rPr lang="en-US" dirty="0" err="1" smtClean="0"/>
              <a:t>Statera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0" y="-113992"/>
            <a:ext cx="8915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4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Atomic Beam Source &amp; </a:t>
            </a:r>
            <a:r>
              <a:rPr lang="en-US" sz="34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Breit</a:t>
            </a:r>
            <a:r>
              <a:rPr lang="en-US" sz="34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-Rabi </a:t>
            </a:r>
            <a:r>
              <a:rPr lang="en-US" sz="34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polarimeter</a:t>
            </a:r>
            <a:endParaRPr lang="en-US" sz="34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hteck 9"/>
          <p:cNvSpPr>
            <a:spLocks noChangeArrowheads="1"/>
          </p:cNvSpPr>
          <p:nvPr/>
        </p:nvSpPr>
        <p:spPr bwMode="auto">
          <a:xfrm>
            <a:off x="373063" y="2384425"/>
            <a:ext cx="8675687" cy="3816350"/>
          </a:xfrm>
          <a:prstGeom prst="rect">
            <a:avLst/>
          </a:prstGeom>
          <a:solidFill>
            <a:srgbClr val="FFFF99"/>
          </a:solidFill>
          <a:ln w="19050">
            <a:solidFill>
              <a:srgbClr val="3A6F8A"/>
            </a:solidFill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5" y="2997200"/>
            <a:ext cx="4173538" cy="3140075"/>
          </a:xfrm>
          <a:prstGeom prst="rect">
            <a:avLst/>
          </a:prstGeom>
          <a:noFill/>
          <a:ln w="9525">
            <a:solidFill>
              <a:srgbClr val="3A6F8A"/>
            </a:solidFill>
            <a:miter lim="800000"/>
            <a:headEnd/>
            <a:tailEnd/>
          </a:ln>
        </p:spPr>
      </p:pic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7275" y="3041650"/>
            <a:ext cx="4024313" cy="3087688"/>
          </a:xfrm>
          <a:prstGeom prst="rect">
            <a:avLst/>
          </a:prstGeom>
          <a:noFill/>
          <a:ln w="9525">
            <a:solidFill>
              <a:srgbClr val="3A6F8A"/>
            </a:solidFill>
            <a:miter lim="800000"/>
            <a:headEnd/>
            <a:tailEnd/>
          </a:ln>
        </p:spPr>
      </p:pic>
      <p:sp>
        <p:nvSpPr>
          <p:cNvPr id="36872" name="Rechteck 7"/>
          <p:cNvSpPr>
            <a:spLocks noChangeArrowheads="1"/>
          </p:cNvSpPr>
          <p:nvPr/>
        </p:nvSpPr>
        <p:spPr bwMode="auto">
          <a:xfrm>
            <a:off x="1936750" y="2492375"/>
            <a:ext cx="1692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3A6F8A"/>
                </a:solidFill>
                <a:latin typeface="Comic Sans MS" pitchFamily="-106" charset="0"/>
              </a:rPr>
              <a:t>At injection </a:t>
            </a:r>
          </a:p>
        </p:txBody>
      </p:sp>
      <p:sp>
        <p:nvSpPr>
          <p:cNvPr id="36873" name="Rechteck 8"/>
          <p:cNvSpPr>
            <a:spLocks noChangeArrowheads="1"/>
          </p:cNvSpPr>
          <p:nvPr/>
        </p:nvSpPr>
        <p:spPr bwMode="auto">
          <a:xfrm>
            <a:off x="6115050" y="2528888"/>
            <a:ext cx="1566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3A6F8A"/>
                </a:solidFill>
                <a:latin typeface="Comic Sans MS" pitchFamily="-106" charset="0"/>
              </a:rPr>
              <a:t>“Squeezed”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16033" y="914400"/>
            <a:ext cx="8337550" cy="1200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66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itchFamily="-106" charset="0"/>
              <a:buAutoNum type="arabicPeriod"/>
            </a:pPr>
            <a:r>
              <a:rPr lang="en-US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Beam is injected with low-</a:t>
            </a:r>
            <a:r>
              <a:rPr lang="el-GR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β</a:t>
            </a:r>
            <a:r>
              <a:rPr lang="de-DE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 section moderately powered on.</a:t>
            </a:r>
          </a:p>
          <a:p>
            <a:pPr marL="342900" indent="-342900">
              <a:buFont typeface="Arial" pitchFamily="-106" charset="0"/>
              <a:buAutoNum type="arabicPeriod"/>
            </a:pPr>
            <a:r>
              <a:rPr lang="de-DE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At experiment energy (T&lt;450 MeV), </a:t>
            </a:r>
            <a:r>
              <a:rPr lang="el-GR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β</a:t>
            </a:r>
            <a:r>
              <a:rPr lang="de-DE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-functions are „squeezed“ by fully </a:t>
            </a:r>
            <a:br>
              <a:rPr lang="de-DE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</a:br>
            <a:r>
              <a:rPr lang="de-DE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powering on low-</a:t>
            </a:r>
            <a:r>
              <a:rPr lang="el-GR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β</a:t>
            </a:r>
            <a:r>
              <a:rPr lang="de-DE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 magnets.</a:t>
            </a:r>
          </a:p>
          <a:p>
            <a:pPr marL="342900" indent="-342900">
              <a:buFont typeface="Arial" pitchFamily="-106" charset="0"/>
              <a:buAutoNum type="arabicPeriod"/>
            </a:pPr>
            <a:r>
              <a:rPr lang="de-DE">
                <a:solidFill>
                  <a:srgbClr val="000000"/>
                </a:solidFill>
                <a:latin typeface="Comic Sans MS" pitchFamily="-106" charset="0"/>
                <a:ea typeface="Arial" pitchFamily="-106" charset="0"/>
                <a:cs typeface="Arial" pitchFamily="-106" charset="0"/>
              </a:rPr>
              <a:t>Then storage cell is closed and gas is injected.</a:t>
            </a:r>
            <a:endParaRPr lang="en-US">
              <a:solidFill>
                <a:srgbClr val="000000"/>
              </a:solidFill>
              <a:latin typeface="Comic Sans MS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72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3440" y="-113992"/>
            <a:ext cx="7484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AD optics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3" descr="cell_clos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3" y="1165225"/>
            <a:ext cx="39592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Immagine 4" descr="cell_o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7125" y="1165225"/>
            <a:ext cx="3929063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feld 8"/>
          <p:cNvSpPr txBox="1">
            <a:spLocks noChangeArrowheads="1"/>
          </p:cNvSpPr>
          <p:nvPr/>
        </p:nvSpPr>
        <p:spPr bwMode="auto">
          <a:xfrm>
            <a:off x="1976197" y="798512"/>
            <a:ext cx="90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closed</a:t>
            </a:r>
          </a:p>
        </p:txBody>
      </p:sp>
      <p:sp>
        <p:nvSpPr>
          <p:cNvPr id="37894" name="Textfeld 9"/>
          <p:cNvSpPr txBox="1">
            <a:spLocks noChangeArrowheads="1"/>
          </p:cNvSpPr>
          <p:nvPr/>
        </p:nvSpPr>
        <p:spPr bwMode="auto">
          <a:xfrm>
            <a:off x="6553200" y="798511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opened</a:t>
            </a:r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73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2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163" y="5483412"/>
            <a:ext cx="243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</a:t>
            </a:r>
            <a:r>
              <a:rPr lang="en-US" dirty="0" err="1" smtClean="0"/>
              <a:t>Carassiti</a:t>
            </a:r>
            <a:r>
              <a:rPr lang="en-US" dirty="0" smtClean="0"/>
              <a:t>, G. </a:t>
            </a:r>
            <a:r>
              <a:rPr lang="en-US" dirty="0" err="1" smtClean="0"/>
              <a:t>Ciullo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153" y="5915498"/>
            <a:ext cx="449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Realization: Ferrara mechanical workshop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3440" y="-113992"/>
            <a:ext cx="7484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Openable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storage cell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3" descr="polarization_run_20091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025" y="873125"/>
            <a:ext cx="602615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43388" y="5072063"/>
            <a:ext cx="4429125" cy="923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GB" dirty="0">
                <a:latin typeface="Comic Sans MS" pitchFamily="66" charset="0"/>
                <a:ea typeface="Arial Unicode MS" pitchFamily="34" charset="-128"/>
                <a:cs typeface="Times New Roman" pitchFamily="18" charset="0"/>
              </a:rPr>
              <a:t>Performance almost ideal </a:t>
            </a:r>
          </a:p>
          <a:p>
            <a:pPr marL="342900" indent="-342900">
              <a:defRPr/>
            </a:pPr>
            <a:r>
              <a:rPr lang="en-GB" dirty="0">
                <a:latin typeface="Comic Sans MS" pitchFamily="66" charset="0"/>
                <a:ea typeface="Arial Unicode MS" pitchFamily="34" charset="-128"/>
                <a:cs typeface="Times New Roman" pitchFamily="18" charset="0"/>
              </a:rPr>
              <a:t>	- no loss in polarization</a:t>
            </a:r>
          </a:p>
          <a:p>
            <a:pPr marL="342900" indent="-342900">
              <a:defRPr/>
            </a:pPr>
            <a:r>
              <a:rPr lang="en-GB" dirty="0">
                <a:latin typeface="Comic Sans MS" pitchFamily="66" charset="0"/>
                <a:ea typeface="Arial Unicode MS" pitchFamily="34" charset="-128"/>
                <a:cs typeface="Times New Roman" pitchFamily="18" charset="0"/>
              </a:rPr>
              <a:t>	- no intensity loss </a:t>
            </a:r>
          </a:p>
        </p:txBody>
      </p:sp>
      <p:sp>
        <p:nvSpPr>
          <p:cNvPr id="7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74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3440" y="-113992"/>
            <a:ext cx="7484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Cell performance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785938"/>
            <a:ext cx="395128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C:\Users\weidi\Documents\Doktorarbeit\Bilder\Detektor\Speicherzel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785938"/>
            <a:ext cx="47926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4"/>
          <p:cNvSpPr txBox="1"/>
          <p:nvPr/>
        </p:nvSpPr>
        <p:spPr>
          <a:xfrm>
            <a:off x="500034" y="5214950"/>
            <a:ext cx="1537600" cy="923330"/>
          </a:xfrm>
          <a:prstGeom prst="rect">
            <a:avLst/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w  =   97 mm</a:t>
            </a:r>
          </a:p>
          <a:p>
            <a:pPr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d</a:t>
            </a:r>
            <a:r>
              <a:rPr lang="de-DE" sz="1000" dirty="0">
                <a:latin typeface="Arial" pitchFamily="34" charset="0"/>
                <a:ea typeface="+mn-ea"/>
                <a:cs typeface="Arial" pitchFamily="34" charset="0"/>
              </a:rPr>
              <a:t>0</a:t>
            </a: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 =   80 mm</a:t>
            </a:r>
          </a:p>
          <a:p>
            <a:pPr>
              <a:defRPr/>
            </a:pP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d</a:t>
            </a:r>
            <a:r>
              <a:rPr lang="de-DE" sz="1000" dirty="0"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lang="de-DE" dirty="0">
                <a:latin typeface="Arial" pitchFamily="34" charset="0"/>
                <a:ea typeface="+mn-ea"/>
                <a:cs typeface="Arial" pitchFamily="34" charset="0"/>
              </a:rPr>
              <a:t> = 100 mm</a:t>
            </a:r>
          </a:p>
        </p:txBody>
      </p:sp>
      <p:sp>
        <p:nvSpPr>
          <p:cNvPr id="12" name="Rechteckige Legende 14"/>
          <p:cNvSpPr/>
          <p:nvPr/>
        </p:nvSpPr>
        <p:spPr>
          <a:xfrm>
            <a:off x="5572125" y="5286375"/>
            <a:ext cx="1704975" cy="622300"/>
          </a:xfrm>
          <a:prstGeom prst="wedgeRectCallout">
            <a:avLst>
              <a:gd name="adj1" fmla="val -56225"/>
              <a:gd name="adj2" fmla="val -222745"/>
            </a:avLst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err="1">
                <a:latin typeface="Comic Sans MS" pitchFamily="66" charset="0"/>
              </a:rPr>
              <a:t>openable</a:t>
            </a:r>
            <a:r>
              <a:rPr lang="de-DE" sz="1600" dirty="0">
                <a:latin typeface="Comic Sans MS" pitchFamily="66" charset="0"/>
              </a:rPr>
              <a:t> </a:t>
            </a:r>
            <a:r>
              <a:rPr lang="de-DE" sz="1600" dirty="0" err="1">
                <a:latin typeface="Comic Sans MS" pitchFamily="66" charset="0"/>
              </a:rPr>
              <a:t>storage</a:t>
            </a:r>
            <a:r>
              <a:rPr lang="de-DE" sz="1600" dirty="0">
                <a:latin typeface="Comic Sans MS" pitchFamily="66" charset="0"/>
              </a:rPr>
              <a:t> </a:t>
            </a:r>
            <a:r>
              <a:rPr lang="de-DE" sz="1600" dirty="0" err="1">
                <a:latin typeface="Comic Sans MS" pitchFamily="66" charset="0"/>
              </a:rPr>
              <a:t>cell</a:t>
            </a:r>
            <a:endParaRPr lang="de-DE" sz="1600" dirty="0">
              <a:latin typeface="Comic Sans MS" pitchFamily="66" charset="0"/>
            </a:endParaRPr>
          </a:p>
        </p:txBody>
      </p:sp>
      <p:sp>
        <p:nvSpPr>
          <p:cNvPr id="13" name="Rechteckige Legende 15"/>
          <p:cNvSpPr/>
          <p:nvPr/>
        </p:nvSpPr>
        <p:spPr>
          <a:xfrm>
            <a:off x="7715250" y="5072063"/>
            <a:ext cx="1285875" cy="479425"/>
          </a:xfrm>
          <a:prstGeom prst="wedgeRectCallout">
            <a:avLst>
              <a:gd name="adj1" fmla="val -25567"/>
              <a:gd name="adj2" fmla="val -354482"/>
            </a:avLst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latin typeface="Comic Sans MS" pitchFamily="66" charset="0"/>
              </a:rPr>
              <a:t>BRP </a:t>
            </a:r>
            <a:r>
              <a:rPr lang="de-DE" sz="1600" dirty="0" err="1">
                <a:latin typeface="Comic Sans MS" pitchFamily="66" charset="0"/>
              </a:rPr>
              <a:t>tube</a:t>
            </a:r>
            <a:endParaRPr lang="de-DE" sz="1600" dirty="0">
              <a:latin typeface="Comic Sans MS" pitchFamily="66" charset="0"/>
            </a:endParaRPr>
          </a:p>
        </p:txBody>
      </p:sp>
      <p:sp>
        <p:nvSpPr>
          <p:cNvPr id="14" name="Rechteckige Legende 16"/>
          <p:cNvSpPr/>
          <p:nvPr/>
        </p:nvSpPr>
        <p:spPr>
          <a:xfrm>
            <a:off x="7500938" y="1000125"/>
            <a:ext cx="1500187" cy="428625"/>
          </a:xfrm>
          <a:prstGeom prst="wedgeRectCallout">
            <a:avLst>
              <a:gd name="adj1" fmla="val -54397"/>
              <a:gd name="adj2" fmla="val 163018"/>
            </a:avLst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>
                <a:latin typeface="Comic Sans MS" pitchFamily="66" charset="0"/>
              </a:rPr>
              <a:t>ABS </a:t>
            </a:r>
            <a:r>
              <a:rPr lang="de-DE" sz="1600" dirty="0" err="1">
                <a:latin typeface="Comic Sans MS" pitchFamily="66" charset="0"/>
              </a:rPr>
              <a:t>tube</a:t>
            </a:r>
            <a:endParaRPr lang="de-DE" sz="1600" dirty="0">
              <a:latin typeface="Comic Sans MS" pitchFamily="66" charset="0"/>
            </a:endParaRPr>
          </a:p>
        </p:txBody>
      </p:sp>
      <p:sp>
        <p:nvSpPr>
          <p:cNvPr id="15" name="Rechteckige Legende 17"/>
          <p:cNvSpPr/>
          <p:nvPr/>
        </p:nvSpPr>
        <p:spPr>
          <a:xfrm>
            <a:off x="4214813" y="1357313"/>
            <a:ext cx="3000375" cy="622300"/>
          </a:xfrm>
          <a:prstGeom prst="wedgeRectCallout">
            <a:avLst>
              <a:gd name="adj1" fmla="val 36811"/>
              <a:gd name="adj2" fmla="val 189111"/>
            </a:avLst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de-DE" sz="1600">
                <a:solidFill>
                  <a:srgbClr val="000000"/>
                </a:solidFill>
                <a:latin typeface="Comic Sans MS" pitchFamily="-106" charset="0"/>
                <a:ea typeface="Arial" pitchFamily="-106" charset="0"/>
              </a:rPr>
              <a:t>HERMES detectors (300 </a:t>
            </a:r>
            <a:r>
              <a:rPr lang="el-GR" sz="1600">
                <a:solidFill>
                  <a:srgbClr val="000000"/>
                </a:solidFill>
                <a:latin typeface="Comic Sans MS" pitchFamily="-106" charset="0"/>
                <a:ea typeface="Arial" pitchFamily="-106" charset="0"/>
              </a:rPr>
              <a:t>μ</a:t>
            </a:r>
            <a:r>
              <a:rPr lang="de-DE" sz="1600">
                <a:solidFill>
                  <a:srgbClr val="000000"/>
                </a:solidFill>
                <a:latin typeface="Comic Sans MS" pitchFamily="-106" charset="0"/>
                <a:ea typeface="Arial" pitchFamily="-106" charset="0"/>
              </a:rPr>
              <a:t>m)   </a:t>
            </a:r>
          </a:p>
        </p:txBody>
      </p:sp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75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440" y="-113992"/>
            <a:ext cx="7484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Detector geometry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473976"/>
            <a:ext cx="6929438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3"/>
          <p:cNvSpPr txBox="1"/>
          <p:nvPr/>
        </p:nvSpPr>
        <p:spPr>
          <a:xfrm>
            <a:off x="1165225" y="1165315"/>
            <a:ext cx="6286500" cy="677862"/>
          </a:xfrm>
          <a:prstGeom prst="rect">
            <a:avLst/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de-DE" sz="2000" dirty="0">
                <a:latin typeface="Comic Sans MS" pitchFamily="66" charset="0"/>
                <a:ea typeface="+mn-ea"/>
                <a:cs typeface="Arial" pitchFamily="34" charset="0"/>
              </a:rPr>
              <a:t>  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2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protons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in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coincidence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in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opposite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detectors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 </a:t>
            </a:r>
          </a:p>
          <a:p>
            <a:pPr>
              <a:defRPr/>
            </a:pP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  (1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proton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with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1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hit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in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each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detector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layer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10" name="Textfeld 3"/>
          <p:cNvSpPr txBox="1"/>
          <p:nvPr/>
        </p:nvSpPr>
        <p:spPr>
          <a:xfrm>
            <a:off x="1223963" y="2005756"/>
            <a:ext cx="6286500" cy="400050"/>
          </a:xfrm>
          <a:prstGeom prst="rect">
            <a:avLst/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de-DE" sz="2000" dirty="0">
                <a:latin typeface="Comic Sans MS" pitchFamily="66" charset="0"/>
                <a:ea typeface="+mn-ea"/>
                <a:cs typeface="Arial" pitchFamily="34" charset="0"/>
              </a:rPr>
              <a:t> 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Accepted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</a:t>
            </a:r>
            <a:r>
              <a:rPr lang="de-DE" dirty="0" err="1">
                <a:latin typeface="Comic Sans MS" pitchFamily="66" charset="0"/>
                <a:ea typeface="+mn-ea"/>
                <a:cs typeface="Arial" pitchFamily="34" charset="0"/>
              </a:rPr>
              <a:t>events</a:t>
            </a:r>
            <a:r>
              <a:rPr lang="de-DE" dirty="0">
                <a:latin typeface="Comic Sans MS" pitchFamily="66" charset="0"/>
                <a:ea typeface="+mn-ea"/>
                <a:cs typeface="Arial" pitchFamily="34" charset="0"/>
              </a:rPr>
              <a:t> &gt; 17% </a:t>
            </a:r>
          </a:p>
        </p:txBody>
      </p:sp>
      <p:sp>
        <p:nvSpPr>
          <p:cNvPr id="11" name="Textfeld 3"/>
          <p:cNvSpPr txBox="1"/>
          <p:nvPr/>
        </p:nvSpPr>
        <p:spPr>
          <a:xfrm>
            <a:off x="395288" y="5750576"/>
            <a:ext cx="8461375" cy="708025"/>
          </a:xfrm>
          <a:prstGeom prst="rect">
            <a:avLst/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Comic Sans MS" pitchFamily="-106" charset="0"/>
              </a:rPr>
              <a:t>Good azimuthal coverage 	</a:t>
            </a:r>
            <a:r>
              <a:rPr lang="de-DE" sz="2000">
                <a:latin typeface="Comic Sans MS" pitchFamily="-106" charset="0"/>
                <a:sym typeface="Symbol" pitchFamily="-106" charset="2"/>
              </a:rPr>
              <a:t> additional measurements possible </a:t>
            </a:r>
          </a:p>
          <a:p>
            <a:r>
              <a:rPr lang="de-DE" sz="2000">
                <a:latin typeface="Comic Sans MS" pitchFamily="-106" charset="0"/>
                <a:sym typeface="Symbol" pitchFamily="-106" charset="2"/>
              </a:rPr>
              <a:t>				e.g. Deuteron – breakup studies </a:t>
            </a:r>
            <a:r>
              <a:rPr lang="de-DE">
                <a:latin typeface="Comic Sans MS" pitchFamily="-106" charset="0"/>
              </a:rPr>
              <a:t> </a:t>
            </a:r>
          </a:p>
        </p:txBody>
      </p:sp>
      <p:sp>
        <p:nvSpPr>
          <p:cNvPr id="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76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3440" y="-113992"/>
            <a:ext cx="7484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Event reconstruction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743440" y="776756"/>
            <a:ext cx="5747848" cy="27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it-IT" sz="2000" b="0" dirty="0" err="1" smtClean="0">
                <a:solidFill>
                  <a:schemeClr val="tx1"/>
                </a:solidFill>
              </a:rPr>
              <a:t>Simulations</a:t>
            </a:r>
            <a:r>
              <a:rPr lang="it-IT" sz="2000" b="0" dirty="0" smtClean="0">
                <a:solidFill>
                  <a:schemeClr val="tx1"/>
                </a:solidFill>
              </a:rPr>
              <a:t>: </a:t>
            </a:r>
            <a:r>
              <a:rPr lang="it-IT" sz="2000" b="0" dirty="0" smtClean="0"/>
              <a:t>M</a:t>
            </a:r>
            <a:r>
              <a:rPr lang="it-IT" sz="2000" b="0" dirty="0"/>
              <a:t>. </a:t>
            </a:r>
            <a:r>
              <a:rPr lang="it-IT" sz="2000" b="0" dirty="0" err="1" smtClean="0"/>
              <a:t>Contalbrigo</a:t>
            </a:r>
            <a:r>
              <a:rPr lang="it-IT" sz="2000" b="0" dirty="0" smtClean="0"/>
              <a:t>, S. </a:t>
            </a:r>
            <a:r>
              <a:rPr lang="it-IT" sz="2000" b="0" dirty="0" err="1" smtClean="0"/>
              <a:t>Bertelli</a:t>
            </a:r>
            <a:endParaRPr lang="it-IT" sz="2000" b="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10" name="Text Box 6"/>
          <p:cNvSpPr txBox="1">
            <a:spLocks noChangeArrowheads="1"/>
          </p:cNvSpPr>
          <p:nvPr/>
        </p:nvSpPr>
        <p:spPr bwMode="auto">
          <a:xfrm>
            <a:off x="743440" y="1272277"/>
            <a:ext cx="5747848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it-IT" sz="2000" b="0" dirty="0">
                <a:solidFill>
                  <a:schemeClr val="tx1"/>
                </a:solidFill>
              </a:rPr>
              <a:t>Trigger </a:t>
            </a:r>
            <a:r>
              <a:rPr lang="it-IT" sz="2000" b="0" dirty="0" err="1">
                <a:solidFill>
                  <a:schemeClr val="tx1"/>
                </a:solidFill>
              </a:rPr>
              <a:t>board</a:t>
            </a:r>
            <a:r>
              <a:rPr lang="it-IT" sz="2000" b="0" dirty="0">
                <a:solidFill>
                  <a:schemeClr val="tx1"/>
                </a:solidFill>
              </a:rPr>
              <a:t> project: </a:t>
            </a:r>
            <a:r>
              <a:rPr lang="it-IT" sz="2000" b="0" dirty="0"/>
              <a:t>ing. A. </a:t>
            </a:r>
            <a:r>
              <a:rPr lang="it-IT" sz="2000" b="0" dirty="0" smtClean="0"/>
              <a:t>Cotta, P. </a:t>
            </a:r>
            <a:r>
              <a:rPr lang="it-IT" sz="2000" b="0" dirty="0" err="1" smtClean="0"/>
              <a:t>Benati</a:t>
            </a:r>
            <a:endParaRPr lang="it-IT" sz="2000" b="0" dirty="0" smtClean="0"/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it-IT" sz="2000" b="0" dirty="0" err="1">
                <a:solidFill>
                  <a:schemeClr val="tx1"/>
                </a:solidFill>
              </a:rPr>
              <a:t>Realization</a:t>
            </a:r>
            <a:r>
              <a:rPr lang="it-IT" sz="2000" b="0" dirty="0">
                <a:solidFill>
                  <a:schemeClr val="tx1"/>
                </a:solidFill>
              </a:rPr>
              <a:t>: </a:t>
            </a:r>
            <a:r>
              <a:rPr lang="it-IT" sz="2000" b="0" dirty="0" smtClean="0"/>
              <a:t>Ferrara electronic </a:t>
            </a:r>
            <a:r>
              <a:rPr lang="it-IT" sz="2000" b="0" dirty="0"/>
              <a:t>Workshop</a:t>
            </a:r>
          </a:p>
        </p:txBody>
      </p:sp>
      <p:sp>
        <p:nvSpPr>
          <p:cNvPr id="1327112" name="Text Box 8"/>
          <p:cNvSpPr txBox="1">
            <a:spLocks noChangeArrowheads="1"/>
          </p:cNvSpPr>
          <p:nvPr/>
        </p:nvSpPr>
        <p:spPr bwMode="auto">
          <a:xfrm>
            <a:off x="743440" y="2216740"/>
            <a:ext cx="4737100" cy="27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it-IT" sz="2000" b="0" dirty="0" err="1">
                <a:solidFill>
                  <a:srgbClr val="FF0000"/>
                </a:solidFill>
              </a:rPr>
              <a:t>Modules</a:t>
            </a:r>
            <a:r>
              <a:rPr lang="it-IT" sz="2000" b="0" dirty="0">
                <a:solidFill>
                  <a:srgbClr val="FF0000"/>
                </a:solidFill>
              </a:rPr>
              <a:t>. INFN Ferrara + HERMES</a:t>
            </a:r>
          </a:p>
        </p:txBody>
      </p:sp>
      <p:pic>
        <p:nvPicPr>
          <p:cNvPr id="1327116" name="Picture 12" descr="triggerboar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9600" y="2597150"/>
            <a:ext cx="1541463" cy="3803650"/>
          </a:xfrm>
          <a:prstGeom prst="rect">
            <a:avLst/>
          </a:prstGeom>
          <a:noFill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03213" y="2686050"/>
            <a:ext cx="6188075" cy="3700463"/>
            <a:chOff x="191" y="1692"/>
            <a:chExt cx="3898" cy="2331"/>
          </a:xfrm>
        </p:grpSpPr>
        <p:pic>
          <p:nvPicPr>
            <p:cNvPr id="1327111" name="Picture 7" descr="detecto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1" y="1692"/>
              <a:ext cx="3898" cy="2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27117" name="Text Box 13"/>
            <p:cNvSpPr txBox="1">
              <a:spLocks noChangeArrowheads="1"/>
            </p:cNvSpPr>
            <p:nvPr/>
          </p:nvSpPr>
          <p:spPr bwMode="auto">
            <a:xfrm>
              <a:off x="2136" y="1880"/>
              <a:ext cx="1864" cy="51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89089" tIns="44544" rIns="89089" bIns="44544">
              <a:prstTxWarp prst="textNoShape">
                <a:avLst/>
              </a:prstTxWarp>
              <a:spAutoFit/>
            </a:bodyPr>
            <a:lstStyle/>
            <a:p>
              <a:pPr algn="l" defTabSz="841375">
                <a:spcBef>
                  <a:spcPct val="50000"/>
                </a:spcBef>
              </a:pPr>
              <a:r>
                <a:rPr lang="en-US" sz="1200" b="0">
                  <a:solidFill>
                    <a:schemeClr val="tx1"/>
                  </a:solidFill>
                  <a:latin typeface="Arial" pitchFamily="-106" charset="0"/>
                </a:rPr>
                <a:t>Works in vaacum</a:t>
              </a:r>
            </a:p>
            <a:p>
              <a:pPr algn="l" defTabSz="841375">
                <a:spcBef>
                  <a:spcPct val="50000"/>
                </a:spcBef>
              </a:pPr>
              <a:r>
                <a:rPr lang="en-US" sz="1200" b="0">
                  <a:solidFill>
                    <a:schemeClr val="tx1"/>
                  </a:solidFill>
                  <a:latin typeface="Arial" pitchFamily="-106" charset="0"/>
                </a:rPr>
                <a:t>Particles with 1 – 10 MeV kinetic energy</a:t>
              </a:r>
            </a:p>
            <a:p>
              <a:pPr algn="l" defTabSz="841375">
                <a:spcBef>
                  <a:spcPct val="50000"/>
                </a:spcBef>
              </a:pPr>
              <a:r>
                <a:rPr lang="en-US" sz="1200" b="0">
                  <a:solidFill>
                    <a:schemeClr val="tx1"/>
                  </a:solidFill>
                  <a:latin typeface="Arial" pitchFamily="-106" charset="0"/>
                </a:rPr>
                <a:t>Self –triggering capability </a:t>
              </a:r>
              <a:endParaRPr lang="it-IT" sz="1200" b="0">
                <a:solidFill>
                  <a:schemeClr val="tx1"/>
                </a:solidFill>
                <a:latin typeface="Arial" pitchFamily="-106" charset="0"/>
              </a:endParaRPr>
            </a:p>
          </p:txBody>
        </p:sp>
      </p:grpSp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77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440" y="-113992"/>
            <a:ext cx="7484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Silicon detector for beam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polarimetry</a:t>
            </a:r>
            <a:endParaRPr lang="en-US" sz="36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2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14" name="Text Box 10"/>
          <p:cNvSpPr txBox="1">
            <a:spLocks noChangeArrowheads="1"/>
          </p:cNvSpPr>
          <p:nvPr/>
        </p:nvSpPr>
        <p:spPr bwMode="auto">
          <a:xfrm>
            <a:off x="743440" y="776756"/>
            <a:ext cx="5747848" cy="27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it-IT" sz="2000" b="0" dirty="0" err="1" smtClean="0">
                <a:solidFill>
                  <a:schemeClr val="tx1"/>
                </a:solidFill>
              </a:rPr>
              <a:t>Test-bench</a:t>
            </a:r>
            <a:r>
              <a:rPr lang="it-IT" sz="2000" b="0" dirty="0" smtClean="0">
                <a:solidFill>
                  <a:schemeClr val="tx1"/>
                </a:solidFill>
              </a:rPr>
              <a:t>: </a:t>
            </a:r>
            <a:r>
              <a:rPr lang="it-IT" sz="2000" b="0" dirty="0" smtClean="0"/>
              <a:t>M</a:t>
            </a:r>
            <a:r>
              <a:rPr lang="it-IT" sz="2000" b="0" dirty="0"/>
              <a:t>. </a:t>
            </a:r>
            <a:r>
              <a:rPr lang="it-IT" sz="2000" b="0" dirty="0" err="1" smtClean="0"/>
              <a:t>Contalbrigo</a:t>
            </a:r>
            <a:r>
              <a:rPr lang="it-IT" sz="2000" b="0" dirty="0" smtClean="0"/>
              <a:t>, L. </a:t>
            </a:r>
            <a:r>
              <a:rPr lang="it-IT" sz="2000" b="0" dirty="0" err="1" smtClean="0"/>
              <a:t>Barion</a:t>
            </a:r>
            <a:r>
              <a:rPr lang="it-IT" sz="2000" b="0" dirty="0" smtClean="0"/>
              <a:t>, P. </a:t>
            </a:r>
            <a:r>
              <a:rPr lang="it-IT" sz="2000" b="0" dirty="0" err="1" smtClean="0"/>
              <a:t>Benati</a:t>
            </a:r>
            <a:endParaRPr lang="it-IT" sz="2000" b="0" dirty="0"/>
          </a:p>
        </p:txBody>
      </p:sp>
      <p:sp>
        <p:nvSpPr>
          <p:cNvPr id="16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440" y="-113992"/>
            <a:ext cx="74846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Silicon detector for beam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polarimetry</a:t>
            </a:r>
            <a:endParaRPr lang="en-US" sz="36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45588" y="1171143"/>
            <a:ext cx="7038766" cy="27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</a:pPr>
            <a:r>
              <a:rPr lang="it-IT" sz="2000" b="0" dirty="0" err="1" smtClean="0">
                <a:solidFill>
                  <a:schemeClr val="tx1"/>
                </a:solidFill>
              </a:rPr>
              <a:t>Slow-control</a:t>
            </a:r>
            <a:r>
              <a:rPr lang="it-IT" sz="2000" b="0" dirty="0" smtClean="0">
                <a:solidFill>
                  <a:schemeClr val="tx1"/>
                </a:solidFill>
              </a:rPr>
              <a:t>: </a:t>
            </a:r>
            <a:r>
              <a:rPr lang="it-IT" sz="2000" b="0" dirty="0" smtClean="0"/>
              <a:t>M</a:t>
            </a:r>
            <a:r>
              <a:rPr lang="it-IT" sz="2000" b="0" dirty="0"/>
              <a:t>. </a:t>
            </a:r>
            <a:r>
              <a:rPr lang="it-IT" sz="2000" b="0" dirty="0" err="1" smtClean="0"/>
              <a:t>Contalbrigo</a:t>
            </a:r>
            <a:r>
              <a:rPr lang="it-IT" sz="2000" b="0" dirty="0" smtClean="0"/>
              <a:t>, L. </a:t>
            </a:r>
            <a:r>
              <a:rPr lang="it-IT" sz="2000" b="0" dirty="0" err="1" smtClean="0"/>
              <a:t>Barion</a:t>
            </a:r>
            <a:r>
              <a:rPr lang="it-IT" sz="2000" b="0" dirty="0" smtClean="0"/>
              <a:t>, </a:t>
            </a:r>
            <a:r>
              <a:rPr lang="it-IT" sz="2000" dirty="0" smtClean="0"/>
              <a:t>L. Pappalardo</a:t>
            </a:r>
            <a:endParaRPr lang="it-IT" sz="2000" b="0" dirty="0"/>
          </a:p>
        </p:txBody>
      </p:sp>
      <p:pic>
        <p:nvPicPr>
          <p:cNvPr id="23" name="Picture 22" descr="dscn5197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73" y="1600160"/>
            <a:ext cx="6317185" cy="4737889"/>
          </a:xfrm>
          <a:prstGeom prst="rect">
            <a:avLst/>
          </a:prstGeom>
        </p:spPr>
      </p:pic>
      <p:sp>
        <p:nvSpPr>
          <p:cNvPr id="24" name="Rechteckige Legende 16"/>
          <p:cNvSpPr/>
          <p:nvPr/>
        </p:nvSpPr>
        <p:spPr>
          <a:xfrm>
            <a:off x="4094349" y="2420472"/>
            <a:ext cx="1500187" cy="622860"/>
          </a:xfrm>
          <a:prstGeom prst="wedgeRectCallout">
            <a:avLst>
              <a:gd name="adj1" fmla="val -54397"/>
              <a:gd name="adj2" fmla="val 163018"/>
            </a:avLst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latin typeface="Comic Sans MS" pitchFamily="66" charset="0"/>
              </a:rPr>
              <a:t>Vacuum chamber</a:t>
            </a:r>
            <a:endParaRPr lang="de-DE" sz="1600" dirty="0">
              <a:latin typeface="Comic Sans MS" pitchFamily="66" charset="0"/>
            </a:endParaRPr>
          </a:p>
        </p:txBody>
      </p:sp>
      <p:sp>
        <p:nvSpPr>
          <p:cNvPr id="25" name="Rechteckige Legende 16"/>
          <p:cNvSpPr/>
          <p:nvPr/>
        </p:nvSpPr>
        <p:spPr>
          <a:xfrm>
            <a:off x="6284167" y="3947459"/>
            <a:ext cx="1500187" cy="428625"/>
          </a:xfrm>
          <a:prstGeom prst="wedgeRectCallout">
            <a:avLst>
              <a:gd name="adj1" fmla="val -54397"/>
              <a:gd name="adj2" fmla="val 163018"/>
            </a:avLst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latin typeface="Comic Sans MS" pitchFamily="66" charset="0"/>
              </a:rPr>
              <a:t>MPOD</a:t>
            </a:r>
            <a:endParaRPr lang="de-DE" sz="1600" dirty="0">
              <a:latin typeface="Comic Sans MS" pitchFamily="66" charset="0"/>
            </a:endParaRPr>
          </a:p>
        </p:txBody>
      </p:sp>
      <p:sp>
        <p:nvSpPr>
          <p:cNvPr id="28" name="Rechteckige Legende 14"/>
          <p:cNvSpPr/>
          <p:nvPr/>
        </p:nvSpPr>
        <p:spPr>
          <a:xfrm>
            <a:off x="2430223" y="5715749"/>
            <a:ext cx="1349896" cy="425075"/>
          </a:xfrm>
          <a:prstGeom prst="wedgeRectCallout">
            <a:avLst>
              <a:gd name="adj1" fmla="val -56225"/>
              <a:gd name="adj2" fmla="val -222745"/>
            </a:avLst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latin typeface="Comic Sans MS" pitchFamily="66" charset="0"/>
              </a:rPr>
              <a:t>Chiller</a:t>
            </a:r>
            <a:endParaRPr lang="de-DE" sz="1600" dirty="0">
              <a:latin typeface="Comic Sans MS" pitchFamily="66" charset="0"/>
            </a:endParaRPr>
          </a:p>
        </p:txBody>
      </p:sp>
      <p:sp>
        <p:nvSpPr>
          <p:cNvPr id="29" name="Rechteckige Legende 16"/>
          <p:cNvSpPr/>
          <p:nvPr/>
        </p:nvSpPr>
        <p:spPr>
          <a:xfrm>
            <a:off x="2279932" y="2186081"/>
            <a:ext cx="1500187" cy="428625"/>
          </a:xfrm>
          <a:prstGeom prst="wedgeRectCallout">
            <a:avLst>
              <a:gd name="adj1" fmla="val -54397"/>
              <a:gd name="adj2" fmla="val 163018"/>
            </a:avLst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latin typeface="Comic Sans MS" pitchFamily="66" charset="0"/>
              </a:rPr>
              <a:t>Services</a:t>
            </a:r>
          </a:p>
        </p:txBody>
      </p:sp>
      <p:sp>
        <p:nvSpPr>
          <p:cNvPr id="30" name="Rechteckige Legende 15"/>
          <p:cNvSpPr/>
          <p:nvPr/>
        </p:nvSpPr>
        <p:spPr>
          <a:xfrm>
            <a:off x="390935" y="4376084"/>
            <a:ext cx="1360861" cy="479425"/>
          </a:xfrm>
          <a:prstGeom prst="wedgeRectCallout">
            <a:avLst>
              <a:gd name="adj1" fmla="val 18587"/>
              <a:gd name="adj2" fmla="val -151911"/>
            </a:avLst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latin typeface="Comic Sans MS" pitchFamily="66" charset="0"/>
              </a:rPr>
              <a:t>Dry cabinet</a:t>
            </a:r>
            <a:endParaRPr lang="de-DE" sz="1600" dirty="0">
              <a:latin typeface="Comic Sans MS" pitchFamily="66" charset="0"/>
            </a:endParaRPr>
          </a:p>
        </p:txBody>
      </p:sp>
      <p:sp>
        <p:nvSpPr>
          <p:cNvPr id="31" name="Rechteckige Legende 16"/>
          <p:cNvSpPr/>
          <p:nvPr/>
        </p:nvSpPr>
        <p:spPr>
          <a:xfrm>
            <a:off x="6553200" y="2614707"/>
            <a:ext cx="1500187" cy="428625"/>
          </a:xfrm>
          <a:prstGeom prst="wedgeRectCallout">
            <a:avLst>
              <a:gd name="adj1" fmla="val -54397"/>
              <a:gd name="adj2" fmla="val 163018"/>
            </a:avLst>
          </a:prstGeom>
          <a:solidFill>
            <a:schemeClr val="bg1"/>
          </a:solidFill>
          <a:ln>
            <a:solidFill>
              <a:srgbClr val="3A6F8A"/>
            </a:solidFill>
          </a:ln>
          <a:effectLst>
            <a:outerShdw blurRad="50800" dist="38100" dir="2700000" algn="tl" rotWithShape="0">
              <a:srgbClr val="3A6F8A">
                <a:alpha val="40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 dirty="0" smtClean="0">
                <a:latin typeface="Comic Sans MS" pitchFamily="66" charset="0"/>
              </a:rPr>
              <a:t>DAQ+Trigger</a:t>
            </a:r>
            <a:endParaRPr lang="de-DE" sz="1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0293" name="Group 357"/>
          <p:cNvGraphicFramePr>
            <a:graphicFrameLocks noGrp="1"/>
          </p:cNvGraphicFramePr>
          <p:nvPr>
            <p:ph sz="half" idx="1"/>
          </p:nvPr>
        </p:nvGraphicFramePr>
        <p:xfrm>
          <a:off x="228600" y="1892300"/>
          <a:ext cx="4089400" cy="4012438"/>
        </p:xfrm>
        <a:graphic>
          <a:graphicData uri="http://schemas.openxmlformats.org/drawingml/2006/table">
            <a:tbl>
              <a:tblPr/>
              <a:tblGrid>
                <a:gridCol w="3505200"/>
                <a:gridCol w="5842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Name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FTE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P. Lenisa  (Co-spokesperson e resp. naz.) 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0.8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L. Barion (Post Doc)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P. Benati (PhD)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S. Bertelli (PhD)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G. Ciullo (Staff)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0.8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M. Contalbrigo (Staff)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0.5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P.F. Dalpiaz (Senior)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0.5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G.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Guidoboni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(PhD)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L. Pappalardo (Post Doc)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0.4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E.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Steffens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 (Senior)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Tot.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8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20249" name="Group 313"/>
          <p:cNvGraphicFramePr>
            <a:graphicFrameLocks noGrp="1"/>
          </p:cNvGraphicFramePr>
          <p:nvPr>
            <p:ph sz="quarter" idx="2"/>
          </p:nvPr>
        </p:nvGraphicFramePr>
        <p:xfrm>
          <a:off x="5041900" y="2247900"/>
          <a:ext cx="3810000" cy="1270822"/>
        </p:xfrm>
        <a:graphic>
          <a:graphicData uri="http://schemas.openxmlformats.org/drawingml/2006/table">
            <a:tbl>
              <a:tblPr/>
              <a:tblGrid>
                <a:gridCol w="3267075"/>
                <a:gridCol w="542925"/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Name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FTE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V. Carassiti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0.3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A. Cotta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0.1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Tot.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0.4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20270" name="Group 334"/>
          <p:cNvGraphicFramePr>
            <a:graphicFrameLocks noGrp="1"/>
          </p:cNvGraphicFramePr>
          <p:nvPr>
            <p:ph sz="quarter" idx="3"/>
          </p:nvPr>
        </p:nvGraphicFramePr>
        <p:xfrm>
          <a:off x="5041900" y="3873500"/>
          <a:ext cx="3810000" cy="1559747"/>
        </p:xfrm>
        <a:graphic>
          <a:graphicData uri="http://schemas.openxmlformats.org/drawingml/2006/table">
            <a:tbl>
              <a:tblPr/>
              <a:tblGrid>
                <a:gridCol w="3267075"/>
                <a:gridCol w="542925"/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Servizio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MU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Elettronica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4.8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Officina meccanica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6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Progettazione meccanica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3.6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Tot.</a:t>
                      </a: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14.4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20271" name="Text Box 335"/>
          <p:cNvSpPr txBox="1">
            <a:spLocks noChangeArrowheads="1"/>
          </p:cNvSpPr>
          <p:nvPr/>
        </p:nvSpPr>
        <p:spPr bwMode="auto">
          <a:xfrm>
            <a:off x="952500" y="1320800"/>
            <a:ext cx="24511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089" tIns="44544" rIns="89089" bIns="44544">
            <a:prstTxWarp prst="textNoShape">
              <a:avLst/>
            </a:prstTxWarp>
            <a:spAutoFit/>
          </a:bodyPr>
          <a:lstStyle/>
          <a:p>
            <a:pPr defTabSz="841375">
              <a:spcBef>
                <a:spcPct val="50000"/>
              </a:spcBef>
            </a:pPr>
            <a:r>
              <a:rPr lang="it-IT" sz="2800" b="0">
                <a:solidFill>
                  <a:schemeClr val="accent2"/>
                </a:solidFill>
              </a:rPr>
              <a:t>Ricerca</a:t>
            </a:r>
          </a:p>
        </p:txBody>
      </p:sp>
      <p:sp>
        <p:nvSpPr>
          <p:cNvPr id="1320272" name="Text Box 336"/>
          <p:cNvSpPr txBox="1">
            <a:spLocks noChangeArrowheads="1"/>
          </p:cNvSpPr>
          <p:nvPr/>
        </p:nvSpPr>
        <p:spPr bwMode="auto">
          <a:xfrm>
            <a:off x="5943600" y="1320800"/>
            <a:ext cx="24511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089" tIns="44544" rIns="89089" bIns="44544">
            <a:prstTxWarp prst="textNoShape">
              <a:avLst/>
            </a:prstTxWarp>
            <a:spAutoFit/>
          </a:bodyPr>
          <a:lstStyle/>
          <a:p>
            <a:pPr defTabSz="841375">
              <a:spcBef>
                <a:spcPct val="50000"/>
              </a:spcBef>
            </a:pPr>
            <a:r>
              <a:rPr lang="it-IT" sz="2800" b="0">
                <a:solidFill>
                  <a:schemeClr val="accent2"/>
                </a:solidFill>
              </a:rPr>
              <a:t>Servizi</a:t>
            </a:r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79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11589" y="-76200"/>
            <a:ext cx="3174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Manpower PAX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-149410"/>
            <a:ext cx="8229600" cy="68580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</a:rPr>
              <a:t>What about </a:t>
            </a:r>
            <a:r>
              <a:rPr lang="en-US" sz="3600" b="1" dirty="0" err="1" smtClean="0">
                <a:solidFill>
                  <a:srgbClr val="0000FF"/>
                </a:solidFill>
              </a:rPr>
              <a:t>charmonium</a:t>
            </a:r>
            <a:r>
              <a:rPr lang="en-US" sz="3600" b="1" dirty="0" smtClean="0">
                <a:solidFill>
                  <a:srgbClr val="0000FF"/>
                </a:solidFill>
              </a:rPr>
              <a:t> polarization?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9308" y="823259"/>
            <a:ext cx="4038600" cy="29456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3050" indent="-273050">
              <a:lnSpc>
                <a:spcPct val="80000"/>
              </a:lnSpc>
            </a:pPr>
            <a:r>
              <a:rPr lang="en-US" sz="1600" i="1" dirty="0"/>
              <a:t>Given</a:t>
            </a:r>
            <a:r>
              <a:rPr lang="en-US" sz="1600" dirty="0"/>
              <a:t> a non-zero gluon </a:t>
            </a:r>
            <a:r>
              <a:rPr lang="en-US" sz="1600" dirty="0" err="1"/>
              <a:t>Sivers</a:t>
            </a:r>
            <a:r>
              <a:rPr lang="en-US" sz="1600" dirty="0"/>
              <a:t> function, non-zero transverse SSA expected for J/</a:t>
            </a:r>
            <a:r>
              <a:rPr lang="en-US" sz="1600" dirty="0" err="1"/>
              <a:t>Psi</a:t>
            </a:r>
            <a:r>
              <a:rPr lang="en-US" sz="1600" dirty="0"/>
              <a:t> only in color-singlet model in </a:t>
            </a:r>
            <a:r>
              <a:rPr lang="en-US" sz="1600" dirty="0" err="1"/>
              <a:t>p+p</a:t>
            </a:r>
            <a:r>
              <a:rPr lang="en-US" sz="1600" dirty="0"/>
              <a:t>, only in color-octet in SIDIS—Yuan, PRD78, 014024 (2008)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SSA sensitive to production mechanism!</a:t>
            </a:r>
          </a:p>
          <a:p>
            <a:pPr marL="273050" indent="-273050">
              <a:lnSpc>
                <a:spcPct val="80000"/>
              </a:lnSpc>
            </a:pPr>
            <a:endParaRPr lang="en-US" sz="1600" dirty="0"/>
          </a:p>
          <a:p>
            <a:pPr marL="273050" indent="-273050">
              <a:lnSpc>
                <a:spcPct val="80000"/>
              </a:lnSpc>
            </a:pPr>
            <a:r>
              <a:rPr lang="en-US" sz="1600" dirty="0"/>
              <a:t>Application of </a:t>
            </a:r>
            <a:r>
              <a:rPr lang="en-US" sz="1600" dirty="0" err="1"/>
              <a:t>TMDs</a:t>
            </a:r>
            <a:r>
              <a:rPr lang="en-US" sz="1600" dirty="0"/>
              <a:t> to long-standing issues in QCD traditionally considered via other approaches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A maturing field!</a:t>
            </a:r>
          </a:p>
          <a:p>
            <a:pPr marL="273050" indent="-273050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1" name="Picture 3" descr="Jpsi_po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1575" y="4343400"/>
            <a:ext cx="6397625" cy="2218400"/>
          </a:xfrm>
          <a:prstGeom prst="rect">
            <a:avLst/>
          </a:prstGeom>
          <a:noFill/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28601" y="3783898"/>
            <a:ext cx="3170238" cy="59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6741" tIns="48370" rIns="96741" bIns="48370">
            <a:prstTxWarp prst="textNoShape">
              <a:avLst/>
            </a:prstTxWarp>
            <a:spAutoFit/>
          </a:bodyPr>
          <a:lstStyle/>
          <a:p>
            <a:pPr defTabSz="890588"/>
            <a:r>
              <a:rPr lang="en-US" sz="1600" b="0" dirty="0" smtClean="0">
                <a:latin typeface="Arial"/>
              </a:rPr>
              <a:t>NRQCD Able </a:t>
            </a:r>
            <a:r>
              <a:rPr lang="en-US" sz="1600" b="0" dirty="0">
                <a:latin typeface="Arial"/>
              </a:rPr>
              <a:t>to reproduce the</a:t>
            </a:r>
            <a:r>
              <a:rPr lang="en-US" sz="1600" b="0" dirty="0" smtClean="0">
                <a:latin typeface="Arial"/>
              </a:rPr>
              <a:t> </a:t>
            </a:r>
            <a:r>
              <a:rPr lang="en-US" sz="1600" b="0" dirty="0" err="1" smtClean="0">
                <a:latin typeface="Arial"/>
              </a:rPr>
              <a:t>unpolarized</a:t>
            </a:r>
            <a:r>
              <a:rPr lang="en-US" sz="1600" b="0" dirty="0" smtClean="0">
                <a:latin typeface="Arial"/>
              </a:rPr>
              <a:t> </a:t>
            </a:r>
            <a:r>
              <a:rPr lang="en-US" sz="1600" b="0" dirty="0" err="1">
                <a:latin typeface="Arial"/>
              </a:rPr>
              <a:t>xsec</a:t>
            </a:r>
            <a:endParaRPr lang="en-US" sz="1600" b="0" dirty="0">
              <a:latin typeface="Arial"/>
            </a:endParaRPr>
          </a:p>
        </p:txBody>
      </p:sp>
      <p:graphicFrame>
        <p:nvGraphicFramePr>
          <p:cNvPr id="15" name="Object 10"/>
          <p:cNvGraphicFramePr>
            <a:graphicFrameLocks noChangeAspect="1"/>
          </p:cNvGraphicFramePr>
          <p:nvPr/>
        </p:nvGraphicFramePr>
        <p:xfrm>
          <a:off x="228601" y="5222704"/>
          <a:ext cx="1981200" cy="538334"/>
        </p:xfrm>
        <a:graphic>
          <a:graphicData uri="http://schemas.openxmlformats.org/presentationml/2006/ole">
            <p:oleObj spid="_x0000_s1457154" name="Equation" r:id="rId5" imgW="7315200" imgH="1993900" progId="Equation.3">
              <p:embed/>
            </p:oleObj>
          </a:graphicData>
        </a:graphic>
      </p:graphicFrame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956050" y="7576494"/>
            <a:ext cx="394705" cy="70788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 pitchFamily="-65" charset="0"/>
              </a:rPr>
              <a:t>J</a:t>
            </a:r>
            <a:r>
              <a:rPr lang="en-US" sz="2000" dirty="0"/>
              <a:t>/</a:t>
            </a:r>
            <a:r>
              <a:rPr lang="en-US" sz="2000" dirty="0" err="1">
                <a:latin typeface="Symbol" pitchFamily="-65" charset="2"/>
              </a:rPr>
              <a:t>y</a:t>
            </a:r>
            <a:endParaRPr lang="it-IT" sz="2000" dirty="0">
              <a:latin typeface="Symbol" pitchFamily="-65" charset="2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7102475" y="7576494"/>
            <a:ext cx="578901" cy="70788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Symbol" pitchFamily="-65" charset="2"/>
              </a:rPr>
              <a:t>y</a:t>
            </a:r>
            <a:r>
              <a:rPr lang="en-US" sz="2000" dirty="0">
                <a:latin typeface="Arial" pitchFamily="-65" charset="0"/>
              </a:rPr>
              <a:t>(2S)</a:t>
            </a:r>
            <a:endParaRPr lang="it-IT" sz="2000" dirty="0">
              <a:latin typeface="Arial" pitchFamily="-65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76200" y="4495800"/>
            <a:ext cx="2524125" cy="6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2" tIns="45705" rIns="91412" bIns="45705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  <a:sym typeface="Symbol" pitchFamily="-65" charset="2"/>
              </a:rPr>
              <a:t>   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  <a:sym typeface="Symbol" pitchFamily="-65" charset="2"/>
              </a:rPr>
              <a:t>Fails in predicting </a:t>
            </a:r>
          </a:p>
          <a:p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  <a:sym typeface="Symbol" pitchFamily="-65" charset="2"/>
              </a:rPr>
              <a:t>polarization </a:t>
            </a:r>
            <a:r>
              <a:rPr lang="en-US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  <a:sym typeface="Symbol" pitchFamily="-65" charset="2"/>
              </a:rPr>
              <a:t>vs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  <a:sym typeface="Symbol" pitchFamily="-65" charset="2"/>
              </a:rPr>
              <a:t> </a:t>
            </a:r>
            <a:r>
              <a:rPr lang="en-US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  <a:sym typeface="Symbol" pitchFamily="-65" charset="2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  <a:sym typeface="Symbol" pitchFamily="-65" charset="2"/>
              </a:rPr>
              <a:t>T</a:t>
            </a:r>
            <a:r>
              <a:rPr lang="en-US" sz="16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  <a:sym typeface="Symbol" pitchFamily="-65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65" charset="0"/>
                <a:sym typeface="Symbol" pitchFamily="-65" charset="2"/>
              </a:rPr>
              <a:t>at CDF</a:t>
            </a: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457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9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8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pic>
        <p:nvPicPr>
          <p:cNvPr id="24" name="Picture 4" descr="Jpsi_sigmau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2308" y="1003954"/>
            <a:ext cx="5072062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7294563" y="1800225"/>
            <a:ext cx="1849437" cy="49847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2" tIns="45705" rIns="91412" bIns="4570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00" b="0">
                <a:latin typeface="Comic Sans MS" pitchFamily="-106" charset="0"/>
              </a:rPr>
              <a:t>F. Maltoni et al., </a:t>
            </a:r>
          </a:p>
          <a:p>
            <a:pPr algn="ctr"/>
            <a:r>
              <a:rPr lang="en-US" sz="1300" b="0">
                <a:latin typeface="Comic Sans MS" pitchFamily="-106" charset="0"/>
              </a:rPr>
              <a:t>hep-ph/0601203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6556745" y="2312054"/>
            <a:ext cx="2306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5" rIns="91412" bIns="4570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66FF"/>
                </a:solidFill>
                <a:latin typeface="Comic Sans MS" pitchFamily="-106" charset="0"/>
              </a:rPr>
              <a:t>Fixed target exp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0293" name="Group 357"/>
          <p:cNvGraphicFramePr>
            <a:graphicFrameLocks noGrp="1"/>
          </p:cNvGraphicFramePr>
          <p:nvPr>
            <p:ph sz="half" idx="1"/>
          </p:nvPr>
        </p:nvGraphicFramePr>
        <p:xfrm>
          <a:off x="296622" y="1822824"/>
          <a:ext cx="8390179" cy="3293986"/>
        </p:xfrm>
        <a:graphic>
          <a:graphicData uri="http://schemas.openxmlformats.org/drawingml/2006/table">
            <a:tbl>
              <a:tblPr/>
              <a:tblGrid>
                <a:gridCol w="1267311"/>
                <a:gridCol w="626952"/>
                <a:gridCol w="596998"/>
                <a:gridCol w="645867"/>
                <a:gridCol w="807333"/>
                <a:gridCol w="901523"/>
                <a:gridCol w="834245"/>
                <a:gridCol w="834245"/>
                <a:gridCol w="1875705"/>
              </a:tblGrid>
              <a:tr h="504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Experiment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FTE</a:t>
                      </a: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MI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ME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CNS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INV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Trasp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APP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TOT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PANDA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4.2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4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25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11.5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5.5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46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4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PAX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8.4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7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71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70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13.5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159.5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JLaB12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2.0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4.5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11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2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3.5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4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27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52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Hermes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(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Dotz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.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3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--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3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8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11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Dotz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.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3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14.6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7.5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16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20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-106" charset="0"/>
                        </a:rPr>
                        <a:t>53.5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-106" charset="0"/>
                      </a:endParaRPr>
                    </a:p>
                  </a:txBody>
                  <a:tcPr marL="89089" marR="89089" marT="44544" marB="4454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553200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rgbClr val="898989"/>
                </a:solidFill>
              </a:rPr>
              <a:pPr algn="r"/>
              <a:t>80</a:t>
            </a:fld>
            <a:endParaRPr lang="en-US" sz="1200" dirty="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5"/>
          <p:cNvSpPr txBox="1">
            <a:spLocks noGrp="1"/>
          </p:cNvSpPr>
          <p:nvPr/>
        </p:nvSpPr>
        <p:spPr>
          <a:xfrm>
            <a:off x="296622" y="6486525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rgbClr val="898989"/>
                </a:solidFill>
              </a:rPr>
              <a:t>M. Contalbrigo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11589" y="-76200"/>
            <a:ext cx="3174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Fund requests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Datumsplatzhalter 5"/>
          <p:cNvSpPr txBox="1">
            <a:spLocks noGrp="1"/>
          </p:cNvSpPr>
          <p:nvPr/>
        </p:nvSpPr>
        <p:spPr bwMode="auto">
          <a:xfrm>
            <a:off x="457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>
                <a:solidFill>
                  <a:srgbClr val="898989"/>
                </a:solidFill>
              </a:rPr>
              <a:t>M. Contalbrigo</a:t>
            </a:r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9943" name="Foliennummernplatzhalter 6"/>
          <p:cNvSpPr txBox="1">
            <a:spLocks noGrp="1"/>
          </p:cNvSpPr>
          <p:nvPr/>
        </p:nvSpPr>
        <p:spPr bwMode="auto">
          <a:xfrm>
            <a:off x="6553200" y="648652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E82FD8D-2E48-4E49-AE02-54312F64CE95}" type="slidenum">
              <a:rPr lang="en-US" sz="1200">
                <a:solidFill>
                  <a:srgbClr val="898989"/>
                </a:solidFill>
              </a:rPr>
              <a:pPr algn="r"/>
              <a:t>9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65532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400" y="568543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17288" y="-86910"/>
            <a:ext cx="753861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Quasi-real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photoproduction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@ CLAS12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82" y="1063903"/>
            <a:ext cx="7004424" cy="3488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22517" y="2095326"/>
            <a:ext cx="6111667" cy="1541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259" y="4752808"/>
            <a:ext cx="47131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 mesons with masses from 1 to 3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Charm near threshold</a:t>
            </a:r>
          </a:p>
          <a:p>
            <a:endParaRPr lang="en-US" dirty="0" smtClean="0"/>
          </a:p>
          <a:p>
            <a:r>
              <a:rPr lang="en-US" dirty="0" smtClean="0"/>
              <a:t>Strange Baryons (cascades)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15842" y="2229795"/>
            <a:ext cx="2328158" cy="1138773"/>
          </a:xfrm>
          <a:prstGeom prst="rect">
            <a:avLst/>
          </a:prstGeom>
          <a:solidFill>
            <a:schemeClr val="accent6">
              <a:lumMod val="60000"/>
              <a:lumOff val="40000"/>
              <a:alpha val="21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Calorimeter </a:t>
            </a:r>
          </a:p>
          <a:p>
            <a:endParaRPr lang="en-US" dirty="0" smtClean="0"/>
          </a:p>
          <a:p>
            <a:r>
              <a:rPr lang="en-US" sz="1600" dirty="0" smtClean="0"/>
              <a:t>PbW04 crystals</a:t>
            </a:r>
          </a:p>
          <a:p>
            <a:r>
              <a:rPr lang="en-US" sz="1600" dirty="0" smtClean="0"/>
              <a:t>Quartz Fiber +Radiator</a:t>
            </a:r>
            <a:endParaRPr lang="en-US" sz="1600" dirty="0"/>
          </a:p>
        </p:txBody>
      </p:sp>
      <p:sp>
        <p:nvSpPr>
          <p:cNvPr id="15" name="Oval 14"/>
          <p:cNvSpPr/>
          <p:nvPr/>
        </p:nvSpPr>
        <p:spPr>
          <a:xfrm>
            <a:off x="5184589" y="2375644"/>
            <a:ext cx="1079478" cy="1030941"/>
          </a:xfrm>
          <a:prstGeom prst="ellipse">
            <a:avLst/>
          </a:prstGeom>
          <a:solidFill>
            <a:schemeClr val="accent6">
              <a:lumMod val="60000"/>
              <a:lumOff val="40000"/>
              <a:alpha val="19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6160" y="724453"/>
            <a:ext cx="728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Idea: tag electrons at very low scattering angle thus with very small Q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952" y="3827042"/>
            <a:ext cx="2610987" cy="2719247"/>
          </a:xfrm>
          <a:prstGeom prst="rect">
            <a:avLst/>
          </a:prstGeom>
        </p:spPr>
      </p:pic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492875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err="1" smtClean="0">
                <a:solidFill>
                  <a:srgbClr val="898989"/>
                </a:solidFill>
              </a:rPr>
              <a:t>Consiglio</a:t>
            </a:r>
            <a:r>
              <a:rPr lang="en-US" sz="1200" dirty="0" smtClean="0">
                <a:solidFill>
                  <a:srgbClr val="898989"/>
                </a:solidFill>
              </a:rPr>
              <a:t> di Sezione, 1 </a:t>
            </a:r>
            <a:r>
              <a:rPr lang="en-US" sz="1200" dirty="0" err="1" smtClean="0">
                <a:solidFill>
                  <a:srgbClr val="898989"/>
                </a:solidFill>
              </a:rPr>
              <a:t>luglio</a:t>
            </a:r>
            <a:r>
              <a:rPr lang="en-US" sz="1200" dirty="0" smtClean="0">
                <a:solidFill>
                  <a:srgbClr val="898989"/>
                </a:solidFill>
              </a:rPr>
              <a:t> 2010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definecolor{dgreen}{rgb}{0,0.5,0}&#10;\begin{document}&#10;$ g_1^q(x,k_{\perp})=g_1^q(x)\frac{1}{\pi\mu_2^2}exp(-\frac{k_{\perp}^2}{\mu_2^2}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292"/>
  <p:tag name="PICTUREFILESIZE" val="31633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definecolor{dgreen}{rgb}{0,0.5,0}&#10;\begin{document}&#10;$ f_1^q(x,k_{\perp})=f_1^q(x)\frac{1}{\pi\mu_0^2}exp(-\frac{k_{\perp}^2}{\mu_0^2}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292"/>
  <p:tag name="PICTUREFILESIZE" val="31362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article}\pagestyle{empty}&#10;\usepackage{colordvi}&#10;\begin{document}&#10;\textBlue&#10;$\displaystyle&#10;\left.\frac{\sigma^{pd}}{2\sigma^{pp}}\right|_{x_b\gg x_t} \approx \frac{1}{2}\left[1+\frac{\bar d(x_t)}{\bar u(x_t)}\right]&#10;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---"/>
  <p:tag name="BITMAPFORMAT" val="bmp256"/>
  <p:tag name="DEBUGINTERACTIVE" val="True"/>
  <p:tag name="ORIGWIDTH" val="914.375"/>
  <p:tag name="PICTUREFILESIZE" val="2378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22272</TotalTime>
  <Words>5162</Words>
  <Application>Microsoft Macintosh PowerPoint</Application>
  <PresentationFormat>On-screen Show (4:3)</PresentationFormat>
  <Paragraphs>1298</Paragraphs>
  <Slides>80</Slides>
  <Notes>52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Office Theme</vt:lpstr>
      <vt:lpstr>Equation</vt:lpstr>
      <vt:lpstr>Image</vt:lpstr>
      <vt:lpstr>Slide 1</vt:lpstr>
      <vt:lpstr>Manpower</vt:lpstr>
      <vt:lpstr>The landscape</vt:lpstr>
      <vt:lpstr>Slide 4</vt:lpstr>
      <vt:lpstr>Slide 5</vt:lpstr>
      <vt:lpstr>Slide 6</vt:lpstr>
      <vt:lpstr>Slide 7</vt:lpstr>
      <vt:lpstr>What about charmonium polarization?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Polarized beam @ CLAS12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Hunting for Lq</vt:lpstr>
      <vt:lpstr>Hunting for Lq</vt:lpstr>
      <vt:lpstr>DVCS: transverse target-spin  asymmetry</vt:lpstr>
      <vt:lpstr>Slide 40</vt:lpstr>
      <vt:lpstr>Exclusivity @HERMES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FAIR project staging</vt:lpstr>
      <vt:lpstr>Attività del Gruppo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Installation and commissioning</vt:lpstr>
      <vt:lpstr>(from HERMES-DESY-HH)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</vt:vector>
  </TitlesOfParts>
  <Company>INFN - Sezione di Ferrara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338</cp:revision>
  <dcterms:created xsi:type="dcterms:W3CDTF">2010-07-01T10:56:07Z</dcterms:created>
  <dcterms:modified xsi:type="dcterms:W3CDTF">2010-07-01T11:22:14Z</dcterms:modified>
</cp:coreProperties>
</file>