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1743" r:id="rId2"/>
    <p:sldId id="289" r:id="rId3"/>
    <p:sldId id="256" r:id="rId4"/>
    <p:sldId id="1762" r:id="rId5"/>
    <p:sldId id="291" r:id="rId6"/>
    <p:sldId id="1719" r:id="rId7"/>
    <p:sldId id="292" r:id="rId8"/>
    <p:sldId id="1720" r:id="rId9"/>
    <p:sldId id="1721" r:id="rId10"/>
    <p:sldId id="1790" r:id="rId11"/>
    <p:sldId id="1796" r:id="rId12"/>
    <p:sldId id="1725" r:id="rId13"/>
    <p:sldId id="1726" r:id="rId14"/>
    <p:sldId id="301" r:id="rId15"/>
    <p:sldId id="1732" r:id="rId16"/>
    <p:sldId id="1802" r:id="rId17"/>
    <p:sldId id="1791" r:id="rId18"/>
    <p:sldId id="1797" r:id="rId19"/>
    <p:sldId id="305" r:id="rId20"/>
    <p:sldId id="1744" r:id="rId21"/>
    <p:sldId id="1699" r:id="rId22"/>
    <p:sldId id="1779" r:id="rId23"/>
    <p:sldId id="1778" r:id="rId24"/>
    <p:sldId id="1783" r:id="rId25"/>
    <p:sldId id="1784" r:id="rId26"/>
    <p:sldId id="1788" r:id="rId27"/>
    <p:sldId id="1785" r:id="rId28"/>
    <p:sldId id="1775" r:id="rId29"/>
    <p:sldId id="1798" r:id="rId30"/>
    <p:sldId id="1799" r:id="rId31"/>
    <p:sldId id="1800" r:id="rId32"/>
    <p:sldId id="1801" r:id="rId33"/>
    <p:sldId id="1782" r:id="rId34"/>
    <p:sldId id="1787" r:id="rId35"/>
    <p:sldId id="1781" r:id="rId36"/>
    <p:sldId id="1704" r:id="rId37"/>
    <p:sldId id="1776" r:id="rId38"/>
    <p:sldId id="1692" r:id="rId39"/>
  </p:sldIdLst>
  <p:sldSz cx="9144000" cy="6858000" type="screen4x3"/>
  <p:notesSz cx="7315200" cy="96012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0000FF"/>
    <a:srgbClr val="18F7FC"/>
    <a:srgbClr val="CC99FF"/>
    <a:srgbClr val="0066FF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64" autoAdjust="0"/>
    <p:restoredTop sz="81529" autoAdjust="0"/>
  </p:normalViewPr>
  <p:slideViewPr>
    <p:cSldViewPr>
      <p:cViewPr varScale="1">
        <p:scale>
          <a:sx n="128" d="100"/>
          <a:sy n="128" d="100"/>
        </p:scale>
        <p:origin x="408" y="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0060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4506D798-07D8-405B-B536-3EF85CBFE7BE}" type="datetimeFigureOut">
              <a:rPr lang="it-IT" smtClean="0"/>
              <a:t>01/07/24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DBE6D38-CBDC-464C-88E4-92B76605B27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2237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1203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5516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92735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5415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1970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95102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29516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57635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08050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89353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8128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94238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0857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38750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35314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62732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01425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42627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27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25213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28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72610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29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49415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30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8927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12633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31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33056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32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42125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33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12811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34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58326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35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03897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36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82465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37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79552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38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8485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4115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4783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9102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7337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3937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EA858-991A-443F-9496-D0CE6E0EBED6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QNP2012 - Palaiseau (France) - April 16-20 2012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024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/>
              <a:t>01/07/24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4402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/>
              <a:t>01/07/24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8076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/>
              <a:t>01/07/24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9993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/>
              <a:t>01/07/24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1431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/>
              <a:t>01/07/24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0213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/>
              <a:t>01/07/24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6633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/>
              <a:t>01/07/24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9617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/>
              <a:t>01/07/24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1932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/>
              <a:t>01/07/24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5062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/>
              <a:t>01/07/24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2263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C33F2-851D-430E-8305-E8A4FA0413E7}" type="datetimeFigureOut">
              <a:rPr lang="it-IT" smtClean="0"/>
              <a:t>01/07/24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1772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C33F2-851D-430E-8305-E8A4FA0413E7}" type="datetimeFigureOut">
              <a:rPr lang="it-IT" smtClean="0"/>
              <a:t>01/07/24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5B828-A09D-4C8C-A11C-B48518CE2C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4933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jpg"/><Relationship Id="rId18" Type="http://schemas.openxmlformats.org/officeDocument/2006/relationships/image" Target="../media/image63.png"/><Relationship Id="rId3" Type="http://schemas.openxmlformats.org/officeDocument/2006/relationships/image" Target="../media/image48.png"/><Relationship Id="rId21" Type="http://schemas.openxmlformats.org/officeDocument/2006/relationships/image" Target="../media/image66.png"/><Relationship Id="rId7" Type="http://schemas.openxmlformats.org/officeDocument/2006/relationships/image" Target="../media/image52.png"/><Relationship Id="rId12" Type="http://schemas.openxmlformats.org/officeDocument/2006/relationships/image" Target="../media/image57.jp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61.png"/><Relationship Id="rId20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tiff"/><Relationship Id="rId5" Type="http://schemas.openxmlformats.org/officeDocument/2006/relationships/image" Target="../media/image50.jpg"/><Relationship Id="rId15" Type="http://schemas.openxmlformats.org/officeDocument/2006/relationships/image" Target="../media/image60.png"/><Relationship Id="rId23" Type="http://schemas.openxmlformats.org/officeDocument/2006/relationships/image" Target="../media/image69.png"/><Relationship Id="rId10" Type="http://schemas.openxmlformats.org/officeDocument/2006/relationships/image" Target="../media/image55.tiff"/><Relationship Id="rId19" Type="http://schemas.openxmlformats.org/officeDocument/2006/relationships/image" Target="../media/image64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tiff"/><Relationship Id="rId22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g"/><Relationship Id="rId4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jp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jpg"/><Relationship Id="rId4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image" Target="../media/image15.wmf"/><Relationship Id="rId3" Type="http://schemas.openxmlformats.org/officeDocument/2006/relationships/image" Target="../media/image9.jpeg"/><Relationship Id="rId7" Type="http://schemas.openxmlformats.org/officeDocument/2006/relationships/oleObject" Target="../embeddings/oleObject2.bin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17.wmf"/><Relationship Id="rId2" Type="http://schemas.openxmlformats.org/officeDocument/2006/relationships/notesSlide" Target="../notesSlides/notesSlide6.xml"/><Relationship Id="rId16" Type="http://schemas.openxmlformats.org/officeDocument/2006/relationships/oleObject" Target="../embeddings/oleObject6.bin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wmf"/><Relationship Id="rId11" Type="http://schemas.openxmlformats.org/officeDocument/2006/relationships/image" Target="../media/image14.wmf"/><Relationship Id="rId5" Type="http://schemas.openxmlformats.org/officeDocument/2006/relationships/oleObject" Target="../embeddings/oleObject1.bin"/><Relationship Id="rId15" Type="http://schemas.openxmlformats.org/officeDocument/2006/relationships/image" Target="../media/image16.wmf"/><Relationship Id="rId10" Type="http://schemas.openxmlformats.org/officeDocument/2006/relationships/oleObject" Target="../embeddings/oleObject3.bin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17.wmf"/><Relationship Id="rId3" Type="http://schemas.openxmlformats.org/officeDocument/2006/relationships/image" Target="../media/image18.png"/><Relationship Id="rId7" Type="http://schemas.openxmlformats.org/officeDocument/2006/relationships/image" Target="../media/image11.wmf"/><Relationship Id="rId12" Type="http://schemas.openxmlformats.org/officeDocument/2006/relationships/image" Target="../media/image14.wmf"/><Relationship Id="rId17" Type="http://schemas.openxmlformats.org/officeDocument/2006/relationships/oleObject" Target="../embeddings/oleObject6.bin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6.wmf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.bin"/><Relationship Id="rId11" Type="http://schemas.openxmlformats.org/officeDocument/2006/relationships/oleObject" Target="../embeddings/oleObject3.bin"/><Relationship Id="rId5" Type="http://schemas.openxmlformats.org/officeDocument/2006/relationships/image" Target="../media/image10.png"/><Relationship Id="rId15" Type="http://schemas.openxmlformats.org/officeDocument/2006/relationships/oleObject" Target="../embeddings/oleObject5.bin"/><Relationship Id="rId10" Type="http://schemas.openxmlformats.org/officeDocument/2006/relationships/image" Target="../media/image13.png"/><Relationship Id="rId4" Type="http://schemas.openxmlformats.org/officeDocument/2006/relationships/image" Target="../media/image9.jpeg"/><Relationship Id="rId9" Type="http://schemas.openxmlformats.org/officeDocument/2006/relationships/image" Target="../media/image12.wmf"/><Relationship Id="rId14" Type="http://schemas.openxmlformats.org/officeDocument/2006/relationships/image" Target="../media/image15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79712CA-4240-0D41-BBEB-A763B7869575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BAED508-9771-0A49-B6B7-46944583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B88D2510-C7EB-CF43-AA7C-F55E777F34B7}"/>
              </a:ext>
            </a:extLst>
          </p:cNvPr>
          <p:cNvGrpSpPr/>
          <p:nvPr/>
        </p:nvGrpSpPr>
        <p:grpSpPr>
          <a:xfrm>
            <a:off x="143614" y="1556792"/>
            <a:ext cx="8748866" cy="1292662"/>
            <a:chOff x="143614" y="1052736"/>
            <a:chExt cx="8748866" cy="1292662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E432F924-DB5E-D341-8193-B8CBC77CD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614" y="1176343"/>
              <a:ext cx="2160240" cy="1008112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6499967C-F761-E146-A04A-4673B5EC033C}"/>
                </a:ext>
              </a:extLst>
            </p:cNvPr>
            <p:cNvSpPr txBox="1"/>
            <p:nvPr/>
          </p:nvSpPr>
          <p:spPr>
            <a:xfrm>
              <a:off x="2519877" y="1052736"/>
              <a:ext cx="6372603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rgbClr val="0000FF"/>
                  </a:solidFill>
                </a:rPr>
                <a:t>JLab12</a:t>
              </a:r>
              <a:r>
                <a:rPr lang="it-IT" sz="2400" dirty="0"/>
                <a:t> </a:t>
              </a:r>
              <a:r>
                <a:rPr lang="it-IT" sz="2400" b="1" dirty="0">
                  <a:solidFill>
                    <a:srgbClr val="FF0000"/>
                  </a:solidFill>
                </a:rPr>
                <a:t>(R.N. &amp; R.L.: Marco </a:t>
              </a:r>
              <a:r>
                <a:rPr lang="it-IT" sz="2400" b="1" dirty="0" err="1">
                  <a:solidFill>
                    <a:srgbClr val="FF0000"/>
                  </a:solidFill>
                </a:rPr>
                <a:t>Contalbrigo</a:t>
              </a:r>
              <a:r>
                <a:rPr lang="it-IT" sz="2400" b="1" dirty="0">
                  <a:solidFill>
                    <a:srgbClr val="FF0000"/>
                  </a:solidFill>
                </a:rPr>
                <a:t>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Nucleon</a:t>
              </a: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structure</a:t>
              </a: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 and spin </a:t>
              </a: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physics</a:t>
              </a:r>
              <a:endParaRPr lang="it-IT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Transverse</a:t>
              </a: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momentum</a:t>
              </a: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phenomena</a:t>
              </a: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TMDs</a:t>
              </a: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) &amp; 3D </a:t>
              </a: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imaging</a:t>
              </a:r>
              <a:endParaRPr lang="it-IT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GPDs</a:t>
              </a: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 &amp; EM Form </a:t>
              </a: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Factors</a:t>
              </a: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 of the </a:t>
              </a: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nucleon</a:t>
              </a:r>
              <a:endParaRPr lang="it-IT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81366C5-52CF-B102-A7D2-5FE72491D7FD}"/>
              </a:ext>
            </a:extLst>
          </p:cNvPr>
          <p:cNvSpPr txBox="1"/>
          <p:nvPr/>
        </p:nvSpPr>
        <p:spPr>
          <a:xfrm>
            <a:off x="683568" y="4430320"/>
            <a:ext cx="798019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/>
              <a:t>M. Contalbrigo </a:t>
            </a:r>
            <a:r>
              <a:rPr lang="en-IT" dirty="0"/>
              <a:t>elected in the Chair line of the JLab User Organization</a:t>
            </a:r>
          </a:p>
          <a:p>
            <a:r>
              <a:rPr lang="en-IT" dirty="0"/>
              <a:t>			           (1900 users from US and all over the World)</a:t>
            </a:r>
          </a:p>
          <a:p>
            <a:endParaRPr lang="en-IT" dirty="0"/>
          </a:p>
          <a:p>
            <a:r>
              <a:rPr lang="en-IT" b="1" dirty="0"/>
              <a:t>M. Contalbrigo </a:t>
            </a:r>
            <a:r>
              <a:rPr lang="en-IT" dirty="0"/>
              <a:t>PI of the CLAS12 RICH detector</a:t>
            </a:r>
          </a:p>
          <a:p>
            <a:endParaRPr lang="en-IT" dirty="0"/>
          </a:p>
          <a:p>
            <a:r>
              <a:rPr lang="en-IT" b="1" dirty="0"/>
              <a:t>M. Contalbrigo </a:t>
            </a:r>
            <a:r>
              <a:rPr lang="en-IT" dirty="0"/>
              <a:t>contact person for RGH group of experiment </a:t>
            </a:r>
          </a:p>
          <a:p>
            <a:r>
              <a:rPr lang="en-IT" dirty="0"/>
              <a:t>                                                                   		 with transversely polarized target</a:t>
            </a:r>
          </a:p>
        </p:txBody>
      </p:sp>
      <p:sp>
        <p:nvSpPr>
          <p:cNvPr id="3" name="Rectangle 72">
            <a:extLst>
              <a:ext uri="{FF2B5EF4-FFF2-40B4-BE49-F238E27FC236}">
                <a16:creationId xmlns:a16="http://schemas.microsoft.com/office/drawing/2014/main" id="{660F9AC7-289A-68DD-E287-B3EAF1C24590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04/07/2024</a:t>
            </a:r>
          </a:p>
        </p:txBody>
      </p:sp>
    </p:spTree>
    <p:extLst>
      <p:ext uri="{BB962C8B-B14F-4D97-AF65-F5344CB8AC3E}">
        <p14:creationId xmlns:p14="http://schemas.microsoft.com/office/powerpoint/2010/main" val="111480388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10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The RICH Front-End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electronics</a:t>
            </a:r>
            <a:endParaRPr lang="it-IT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EC468B7-0327-9546-BCA7-0E3560EEE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526125"/>
            <a:ext cx="3024336" cy="234784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87871E6-D6CB-5A43-90B4-D1C3F53D5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054" y="1694402"/>
            <a:ext cx="3490716" cy="180695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2EB25E3-8ED5-9945-83B5-424A178176F4}"/>
              </a:ext>
            </a:extLst>
          </p:cNvPr>
          <p:cNvSpPr txBox="1"/>
          <p:nvPr/>
        </p:nvSpPr>
        <p:spPr>
          <a:xfrm>
            <a:off x="5077220" y="1256781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FPGA Board (</a:t>
            </a:r>
            <a:r>
              <a:rPr lang="en-GB" dirty="0" err="1"/>
              <a:t>JLab</a:t>
            </a:r>
            <a:r>
              <a:rPr lang="en-GB" dirty="0"/>
              <a:t>)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9E2525A-FD9B-6647-9C78-CDB2036334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740" y="4211309"/>
            <a:ext cx="4685740" cy="153553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7A480F4-83E3-A74C-9A96-0D3AD2D24676}"/>
              </a:ext>
            </a:extLst>
          </p:cNvPr>
          <p:cNvSpPr txBox="1"/>
          <p:nvPr/>
        </p:nvSpPr>
        <p:spPr>
          <a:xfrm>
            <a:off x="5094386" y="368870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ASIC Board (Ferrara)</a:t>
            </a:r>
          </a:p>
        </p:txBody>
      </p:sp>
      <p:sp>
        <p:nvSpPr>
          <p:cNvPr id="14" name="TextBox 23">
            <a:extLst>
              <a:ext uri="{FF2B5EF4-FFF2-40B4-BE49-F238E27FC236}">
                <a16:creationId xmlns:a16="http://schemas.microsoft.com/office/drawing/2014/main" id="{6DF41CB6-164C-0449-A5DD-0860FB2A160D}"/>
              </a:ext>
            </a:extLst>
          </p:cNvPr>
          <p:cNvSpPr txBox="1"/>
          <p:nvPr/>
        </p:nvSpPr>
        <p:spPr>
          <a:xfrm>
            <a:off x="252846" y="823464"/>
            <a:ext cx="856879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rgbClr val="FF0000"/>
                </a:solidFill>
                <a:latin typeface="Comic Sans MS"/>
                <a:cs typeface="Comic Sans MS"/>
              </a:rPr>
              <a:t>Compact and modular electronics to readout multi-anode PMTs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85E1F06-3897-9D4D-B73F-E865D884C7E0}"/>
              </a:ext>
            </a:extLst>
          </p:cNvPr>
          <p:cNvSpPr txBox="1"/>
          <p:nvPr/>
        </p:nvSpPr>
        <p:spPr>
          <a:xfrm>
            <a:off x="392696" y="4371114"/>
            <a:ext cx="34907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/>
              <a:t>Adopted</a:t>
            </a:r>
            <a:r>
              <a:rPr lang="it-IT" sz="1600" dirty="0"/>
              <a:t> by </a:t>
            </a:r>
            <a:r>
              <a:rPr lang="it-IT" sz="1600" dirty="0" err="1"/>
              <a:t>other</a:t>
            </a:r>
            <a:r>
              <a:rPr lang="it-IT" sz="1600" dirty="0"/>
              <a:t> </a:t>
            </a:r>
            <a:r>
              <a:rPr lang="it-IT" sz="1600" dirty="0" err="1"/>
              <a:t>experiments</a:t>
            </a:r>
            <a:r>
              <a:rPr lang="it-IT" sz="1600" dirty="0"/>
              <a:t>: </a:t>
            </a:r>
          </a:p>
          <a:p>
            <a:r>
              <a:rPr lang="it-IT" sz="1600" dirty="0" err="1"/>
              <a:t>Gluex</a:t>
            </a:r>
            <a:r>
              <a:rPr lang="it-IT" sz="1600" dirty="0"/>
              <a:t>, SOLID, EIC R&amp;D...</a:t>
            </a:r>
          </a:p>
          <a:p>
            <a:endParaRPr lang="it-IT" sz="1600" dirty="0"/>
          </a:p>
          <a:p>
            <a:r>
              <a:rPr lang="it-IT" sz="1600" dirty="0" err="1"/>
              <a:t>Adapted</a:t>
            </a:r>
            <a:r>
              <a:rPr lang="it-IT" sz="1600" dirty="0"/>
              <a:t> to </a:t>
            </a:r>
            <a:r>
              <a:rPr lang="it-IT" sz="1600" dirty="0" err="1"/>
              <a:t>different</a:t>
            </a:r>
            <a:r>
              <a:rPr lang="it-IT" sz="1600" dirty="0"/>
              <a:t> </a:t>
            </a:r>
            <a:r>
              <a:rPr lang="it-IT" sz="1600" dirty="0" err="1"/>
              <a:t>sensors</a:t>
            </a:r>
            <a:r>
              <a:rPr lang="it-IT" sz="1600" dirty="0"/>
              <a:t>:</a:t>
            </a:r>
          </a:p>
          <a:p>
            <a:r>
              <a:rPr lang="it-IT" sz="1600" dirty="0"/>
              <a:t>Multi-</a:t>
            </a:r>
            <a:r>
              <a:rPr lang="it-IT" sz="1600" dirty="0" err="1"/>
              <a:t>anode</a:t>
            </a:r>
            <a:r>
              <a:rPr lang="it-IT" sz="1600" dirty="0"/>
              <a:t> PMT H12700, H13700</a:t>
            </a:r>
          </a:p>
          <a:p>
            <a:r>
              <a:rPr lang="it-IT" sz="1600" dirty="0" err="1"/>
              <a:t>SiPM</a:t>
            </a:r>
            <a:r>
              <a:rPr lang="it-IT" sz="1600" dirty="0"/>
              <a:t> array S12642, H13361</a:t>
            </a:r>
          </a:p>
        </p:txBody>
      </p:sp>
      <p:sp>
        <p:nvSpPr>
          <p:cNvPr id="3" name="CasellaDiTesto 6">
            <a:extLst>
              <a:ext uri="{FF2B5EF4-FFF2-40B4-BE49-F238E27FC236}">
                <a16:creationId xmlns:a16="http://schemas.microsoft.com/office/drawing/2014/main" id="{2227C2DA-F589-DF28-21BB-113314FD8DBE}"/>
              </a:ext>
            </a:extLst>
          </p:cNvPr>
          <p:cNvSpPr txBox="1"/>
          <p:nvPr/>
        </p:nvSpPr>
        <p:spPr>
          <a:xfrm>
            <a:off x="4466542" y="6118850"/>
            <a:ext cx="4355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C00000"/>
                </a:solidFill>
              </a:rPr>
              <a:t>Developed</a:t>
            </a:r>
            <a:r>
              <a:rPr lang="it-IT" b="1" dirty="0">
                <a:solidFill>
                  <a:srgbClr val="C00000"/>
                </a:solidFill>
              </a:rPr>
              <a:t> thanks to Roberto M., L. Barion</a:t>
            </a:r>
            <a:endParaRPr lang="it-IT" sz="1050" b="1" dirty="0">
              <a:solidFill>
                <a:srgbClr val="C00000"/>
              </a:solidFill>
            </a:endParaRPr>
          </a:p>
        </p:txBody>
      </p:sp>
      <p:sp>
        <p:nvSpPr>
          <p:cNvPr id="9" name="Rectangle 72">
            <a:extLst>
              <a:ext uri="{FF2B5EF4-FFF2-40B4-BE49-F238E27FC236}">
                <a16:creationId xmlns:a16="http://schemas.microsoft.com/office/drawing/2014/main" id="{5C21149B-3FAA-B0D6-4718-B33FD7850465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04/07/2024</a:t>
            </a:r>
          </a:p>
        </p:txBody>
      </p:sp>
    </p:spTree>
    <p:extLst>
      <p:ext uri="{BB962C8B-B14F-4D97-AF65-F5344CB8AC3E}">
        <p14:creationId xmlns:p14="http://schemas.microsoft.com/office/powerpoint/2010/main" val="155654296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11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The RICH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Reconstruction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9" name="Rectangle 72">
            <a:extLst>
              <a:ext uri="{FF2B5EF4-FFF2-40B4-BE49-F238E27FC236}">
                <a16:creationId xmlns:a16="http://schemas.microsoft.com/office/drawing/2014/main" id="{5C21149B-3FAA-B0D6-4718-B33FD7850465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05/07/2023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C14800-7167-E171-F0DF-85FD2A8F4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982" y="874435"/>
            <a:ext cx="4244993" cy="2603312"/>
          </a:xfrm>
          <a:prstGeom prst="rect">
            <a:avLst/>
          </a:prstGeom>
        </p:spPr>
      </p:pic>
      <p:pic>
        <p:nvPicPr>
          <p:cNvPr id="3" name="Picture 2" descr="richx2.jpg">
            <a:extLst>
              <a:ext uri="{FF2B5EF4-FFF2-40B4-BE49-F238E27FC236}">
                <a16:creationId xmlns:a16="http://schemas.microsoft.com/office/drawing/2014/main" id="{E559D019-9E27-3C97-BFBD-61CA2458D7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35252"/>
            <a:ext cx="3207333" cy="25973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EE407A-A3ED-749D-B08A-1EB2355781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3837571"/>
            <a:ext cx="3864409" cy="2508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5923B4-3801-70CD-7CA4-AD7BFF9DDC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5168" y="3952776"/>
            <a:ext cx="3896623" cy="25088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7831D7-66B5-03EB-FE0B-3BE428D6DBC1}"/>
              </a:ext>
            </a:extLst>
          </p:cNvPr>
          <p:cNvSpPr txBox="1"/>
          <p:nvPr/>
        </p:nvSpPr>
        <p:spPr>
          <a:xfrm>
            <a:off x="5868144" y="266787"/>
            <a:ext cx="1997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b="1" dirty="0">
                <a:solidFill>
                  <a:srgbClr val="C00000"/>
                </a:solidFill>
              </a:rPr>
              <a:t>S. Vallarino PhD theis</a:t>
            </a:r>
          </a:p>
        </p:txBody>
      </p:sp>
    </p:spTree>
    <p:extLst>
      <p:ext uri="{BB962C8B-B14F-4D97-AF65-F5344CB8AC3E}">
        <p14:creationId xmlns:p14="http://schemas.microsoft.com/office/powerpoint/2010/main" val="263949952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12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The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Transverse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target</a:t>
            </a:r>
          </a:p>
        </p:txBody>
      </p:sp>
      <p:grpSp>
        <p:nvGrpSpPr>
          <p:cNvPr id="9" name="Group 19">
            <a:extLst>
              <a:ext uri="{FF2B5EF4-FFF2-40B4-BE49-F238E27FC236}">
                <a16:creationId xmlns:a16="http://schemas.microsoft.com/office/drawing/2014/main" id="{1CCDD9FE-12C1-F142-A8DD-8B86679A2136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3203848" y="1124745"/>
            <a:ext cx="5836145" cy="4935338"/>
            <a:chOff x="133350" y="1028700"/>
            <a:chExt cx="6279150" cy="5256108"/>
          </a:xfrm>
        </p:grpSpPr>
        <p:grpSp>
          <p:nvGrpSpPr>
            <p:cNvPr id="13" name="Group 18">
              <a:extLst>
                <a:ext uri="{FF2B5EF4-FFF2-40B4-BE49-F238E27FC236}">
                  <a16:creationId xmlns:a16="http://schemas.microsoft.com/office/drawing/2014/main" id="{711B3CAA-162C-D543-B3DE-16E30647A7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3350" y="1028700"/>
              <a:ext cx="6279150" cy="5256108"/>
              <a:chOff x="133350" y="1028700"/>
              <a:chExt cx="6279150" cy="5256108"/>
            </a:xfrm>
          </p:grpSpPr>
          <p:grpSp>
            <p:nvGrpSpPr>
              <p:cNvPr id="15" name="Group 6">
                <a:extLst>
                  <a:ext uri="{FF2B5EF4-FFF2-40B4-BE49-F238E27FC236}">
                    <a16:creationId xmlns:a16="http://schemas.microsoft.com/office/drawing/2014/main" id="{9EF08A97-51FE-2B48-84A1-48A80B4078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3350" y="1028700"/>
                <a:ext cx="6042967" cy="5256108"/>
                <a:chOff x="3456310" y="940039"/>
                <a:chExt cx="6042732" cy="5254993"/>
              </a:xfrm>
            </p:grpSpPr>
            <p:pic>
              <p:nvPicPr>
                <p:cNvPr id="18" name="Picture 7" descr="clas12.jpg">
                  <a:extLst>
                    <a:ext uri="{FF2B5EF4-FFF2-40B4-BE49-F238E27FC236}">
                      <a16:creationId xmlns:a16="http://schemas.microsoft.com/office/drawing/2014/main" id="{82C990F6-2B5B-D14B-9730-423DF7F550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62"/>
                <a:stretch>
                  <a:fillRect/>
                </a:stretch>
              </p:blipFill>
              <p:spPr bwMode="auto">
                <a:xfrm>
                  <a:off x="3456310" y="940039"/>
                  <a:ext cx="5592752" cy="51916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9" name="TextBox 14">
                  <a:extLst>
                    <a:ext uri="{FF2B5EF4-FFF2-40B4-BE49-F238E27FC236}">
                      <a16:creationId xmlns:a16="http://schemas.microsoft.com/office/drawing/2014/main" id="{3154E619-7666-A54E-99F2-AF7A7F055AA1}"/>
                    </a:ext>
                  </a:extLst>
                </p:cNvPr>
                <p:cNvSpPr txBox="1"/>
                <p:nvPr/>
              </p:nvSpPr>
              <p:spPr>
                <a:xfrm>
                  <a:off x="4780320" y="5572382"/>
                  <a:ext cx="1745215" cy="622650"/>
                </a:xfrm>
                <a:prstGeom prst="rect">
                  <a:avLst/>
                </a:prstGeom>
                <a:gradFill>
                  <a:gsLst>
                    <a:gs pos="0">
                      <a:srgbClr val="E4C535"/>
                    </a:gs>
                    <a:gs pos="100000">
                      <a:schemeClr val="accent3">
                        <a:lumMod val="20000"/>
                        <a:lumOff val="80000"/>
                      </a:schemeClr>
                    </a:gs>
                  </a:gsLst>
                </a:gradFill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dirty="0">
                      <a:solidFill>
                        <a:schemeClr val="tx1"/>
                      </a:solidFill>
                    </a:rPr>
                    <a:t>superconducting 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dirty="0">
                      <a:solidFill>
                        <a:schemeClr val="tx1"/>
                      </a:solidFill>
                    </a:rPr>
                    <a:t>torus</a:t>
                  </a:r>
                </a:p>
              </p:txBody>
            </p:sp>
            <p:sp>
              <p:nvSpPr>
                <p:cNvPr id="20" name="TextBox 15">
                  <a:extLst>
                    <a:ext uri="{FF2B5EF4-FFF2-40B4-BE49-F238E27FC236}">
                      <a16:creationId xmlns:a16="http://schemas.microsoft.com/office/drawing/2014/main" id="{5C645C75-A9E2-6A44-8CAE-E789BF80605C}"/>
                    </a:ext>
                  </a:extLst>
                </p:cNvPr>
                <p:cNvSpPr txBox="1"/>
                <p:nvPr/>
              </p:nvSpPr>
              <p:spPr>
                <a:xfrm>
                  <a:off x="6652691" y="5434129"/>
                  <a:ext cx="1746805" cy="622650"/>
                </a:xfrm>
                <a:prstGeom prst="rect">
                  <a:avLst/>
                </a:prstGeom>
                <a:gradFill>
                  <a:gsLst>
                    <a:gs pos="0">
                      <a:srgbClr val="0000FF"/>
                    </a:gs>
                    <a:gs pos="100000">
                      <a:schemeClr val="tx2">
                        <a:lumMod val="60000"/>
                        <a:lumOff val="4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dirty="0"/>
                    <a:t>superconducting</a:t>
                  </a: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dirty="0"/>
                    <a:t>solenoid</a:t>
                  </a:r>
                </a:p>
              </p:txBody>
            </p:sp>
            <p:sp>
              <p:nvSpPr>
                <p:cNvPr id="21" name="10-Point Star 16">
                  <a:extLst>
                    <a:ext uri="{FF2B5EF4-FFF2-40B4-BE49-F238E27FC236}">
                      <a16:creationId xmlns:a16="http://schemas.microsoft.com/office/drawing/2014/main" id="{7F27408A-ADF6-5348-ABFF-D5637AE90664}"/>
                    </a:ext>
                  </a:extLst>
                </p:cNvPr>
                <p:cNvSpPr/>
                <p:nvPr/>
              </p:nvSpPr>
              <p:spPr>
                <a:xfrm>
                  <a:off x="8399496" y="4342387"/>
                  <a:ext cx="1099546" cy="570502"/>
                </a:xfrm>
                <a:prstGeom prst="star10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500" dirty="0">
                      <a:latin typeface="Arial"/>
                      <a:cs typeface="Arial"/>
                    </a:rPr>
                    <a:t>target</a:t>
                  </a:r>
                </a:p>
              </p:txBody>
            </p:sp>
          </p:grpSp>
          <p:sp>
            <p:nvSpPr>
              <p:cNvPr id="16" name="Text Box 7">
                <a:extLst>
                  <a:ext uri="{FF2B5EF4-FFF2-40B4-BE49-F238E27FC236}">
                    <a16:creationId xmlns:a16="http://schemas.microsoft.com/office/drawing/2014/main" id="{DD90DC28-8BED-894A-ACB3-5980391EB7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24103" y="5422900"/>
                <a:ext cx="1088397" cy="590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500" dirty="0">
                    <a:solidFill>
                      <a:srgbClr val="FF0000"/>
                    </a:solidFill>
                    <a:latin typeface="Calibri" charset="0"/>
                    <a:cs typeface="Arial" charset="0"/>
                  </a:rPr>
                  <a:t>polarized </a:t>
                </a:r>
              </a:p>
              <a:p>
                <a:pPr eaLnBrk="1" hangingPunct="1"/>
                <a:r>
                  <a:rPr lang="en-US" sz="1500" dirty="0">
                    <a:solidFill>
                      <a:srgbClr val="FF0000"/>
                    </a:solidFill>
                    <a:latin typeface="Calibri" charset="0"/>
                    <a:cs typeface="Arial" charset="0"/>
                  </a:rPr>
                  <a:t> e</a:t>
                </a:r>
                <a:r>
                  <a:rPr lang="en-US" sz="1500" baseline="30000" dirty="0">
                    <a:solidFill>
                      <a:srgbClr val="FF0000"/>
                    </a:solidFill>
                    <a:latin typeface="Calibri" charset="0"/>
                    <a:cs typeface="Arial" charset="0"/>
                  </a:rPr>
                  <a:t>-</a:t>
                </a:r>
                <a:r>
                  <a:rPr lang="en-US" sz="1500" dirty="0">
                    <a:solidFill>
                      <a:srgbClr val="FF0000"/>
                    </a:solidFill>
                    <a:latin typeface="Calibri" charset="0"/>
                    <a:cs typeface="Arial" charset="0"/>
                  </a:rPr>
                  <a:t> beam</a:t>
                </a:r>
                <a:endParaRPr lang="it-IT" sz="1500" dirty="0">
                  <a:solidFill>
                    <a:srgbClr val="FF0000"/>
                  </a:solidFill>
                  <a:latin typeface="Calibri" charset="0"/>
                  <a:cs typeface="Arial" charset="0"/>
                </a:endParaRPr>
              </a:p>
            </p:txBody>
          </p:sp>
          <p:sp>
            <p:nvSpPr>
              <p:cNvPr id="17" name="Line 22">
                <a:extLst>
                  <a:ext uri="{FF2B5EF4-FFF2-40B4-BE49-F238E27FC236}">
                    <a16:creationId xmlns:a16="http://schemas.microsoft.com/office/drawing/2014/main" id="{DFC62A74-0B00-684E-8523-8EED830A60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865688" y="5127625"/>
                <a:ext cx="609600" cy="369888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lg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</p:grpSp>
        <p:sp>
          <p:nvSpPr>
            <p:cNvPr id="14" name="Line 22">
              <a:extLst>
                <a:ext uri="{FF2B5EF4-FFF2-40B4-BE49-F238E27FC236}">
                  <a16:creationId xmlns:a16="http://schemas.microsoft.com/office/drawing/2014/main" id="{230561E7-99DC-854D-801A-D1BDF774CB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02163" y="4818063"/>
              <a:ext cx="474662" cy="117475"/>
            </a:xfrm>
            <a:prstGeom prst="line">
              <a:avLst/>
            </a:prstGeom>
            <a:noFill/>
            <a:ln w="31750">
              <a:solidFill>
                <a:schemeClr val="accent2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</p:grpSp>
      <p:sp>
        <p:nvSpPr>
          <p:cNvPr id="22" name="Rettangolo 2">
            <a:extLst>
              <a:ext uri="{FF2B5EF4-FFF2-40B4-BE49-F238E27FC236}">
                <a16:creationId xmlns:a16="http://schemas.microsoft.com/office/drawing/2014/main" id="{E14B4A10-F86D-7143-A6AC-8D9EF61766A3}"/>
              </a:ext>
            </a:extLst>
          </p:cNvPr>
          <p:cNvSpPr/>
          <p:nvPr/>
        </p:nvSpPr>
        <p:spPr>
          <a:xfrm>
            <a:off x="95992" y="1052736"/>
            <a:ext cx="39789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 err="1">
                <a:solidFill>
                  <a:srgbClr val="FF0000"/>
                </a:solidFill>
                <a:latin typeface="Comic Sans MS" panose="030F0902030302020204" pitchFamily="66" charset="0"/>
              </a:rPr>
              <a:t>Internal</a:t>
            </a:r>
            <a:r>
              <a:rPr lang="it-IT" sz="1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 Target</a:t>
            </a:r>
            <a:r>
              <a:rPr lang="it-IT" sz="1600" dirty="0">
                <a:latin typeface="Comic Sans MS" panose="030F0902030302020204" pitchFamily="66" charset="0"/>
              </a:rPr>
              <a:t> </a:t>
            </a:r>
          </a:p>
          <a:p>
            <a:r>
              <a:rPr lang="it-IT" sz="1600" dirty="0">
                <a:latin typeface="Comic Sans MS" panose="030F0902030302020204" pitchFamily="66" charset="0"/>
              </a:rPr>
              <a:t>To </a:t>
            </a:r>
            <a:r>
              <a:rPr lang="it-IT" sz="1600" dirty="0" err="1">
                <a:latin typeface="Comic Sans MS" panose="030F0902030302020204" pitchFamily="66" charset="0"/>
              </a:rPr>
              <a:t>maintain</a:t>
            </a:r>
            <a:r>
              <a:rPr lang="it-IT" sz="1600" dirty="0">
                <a:latin typeface="Comic Sans MS" panose="030F0902030302020204" pitchFamily="66" charset="0"/>
              </a:rPr>
              <a:t> </a:t>
            </a:r>
            <a:r>
              <a:rPr lang="it-IT" sz="1600" dirty="0" err="1">
                <a:latin typeface="Comic Sans MS" panose="030F0902030302020204" pitchFamily="66" charset="0"/>
              </a:rPr>
              <a:t>transverse</a:t>
            </a:r>
            <a:r>
              <a:rPr lang="it-IT" sz="1600" dirty="0">
                <a:latin typeface="Comic Sans MS" panose="030F0902030302020204" pitchFamily="66" charset="0"/>
              </a:rPr>
              <a:t> spin </a:t>
            </a:r>
            <a:r>
              <a:rPr lang="it-IT" sz="1600" dirty="0" err="1">
                <a:latin typeface="Comic Sans MS" panose="030F0902030302020204" pitchFamily="66" charset="0"/>
              </a:rPr>
              <a:t>polarization</a:t>
            </a:r>
            <a:endParaRPr lang="it-IT" sz="1600" dirty="0">
              <a:latin typeface="Comic Sans MS" panose="030F0902030302020204" pitchFamily="66" charset="0"/>
            </a:endParaRPr>
          </a:p>
          <a:p>
            <a:r>
              <a:rPr lang="it-IT" sz="1600" dirty="0" err="1">
                <a:latin typeface="Comic Sans MS" panose="030F0902030302020204" pitchFamily="66" charset="0"/>
              </a:rPr>
              <a:t>within</a:t>
            </a:r>
            <a:r>
              <a:rPr lang="it-IT" sz="1600" dirty="0">
                <a:latin typeface="Comic Sans MS" panose="030F0902030302020204" pitchFamily="66" charset="0"/>
              </a:rPr>
              <a:t> the CLAS12 </a:t>
            </a:r>
            <a:r>
              <a:rPr lang="it-IT" sz="1600" dirty="0" err="1">
                <a:latin typeface="Comic Sans MS" panose="030F0902030302020204" pitchFamily="66" charset="0"/>
              </a:rPr>
              <a:t>solenoid</a:t>
            </a:r>
            <a:r>
              <a:rPr lang="it-IT" sz="1600" dirty="0">
                <a:latin typeface="Comic Sans MS" panose="030F0902030302020204" pitchFamily="66" charset="0"/>
              </a:rPr>
              <a:t> and </a:t>
            </a:r>
            <a:r>
              <a:rPr lang="it-IT" sz="1600" dirty="0" err="1">
                <a:latin typeface="Comic Sans MS" panose="030F0902030302020204" pitchFamily="66" charset="0"/>
              </a:rPr>
              <a:t>preserve</a:t>
            </a:r>
            <a:r>
              <a:rPr lang="it-IT" sz="1600" dirty="0">
                <a:latin typeface="Comic Sans MS" panose="030F0902030302020204" pitchFamily="66" charset="0"/>
              </a:rPr>
              <a:t> wide </a:t>
            </a:r>
            <a:r>
              <a:rPr lang="it-IT" sz="1600" dirty="0" err="1">
                <a:latin typeface="Comic Sans MS" panose="030F0902030302020204" pitchFamily="66" charset="0"/>
              </a:rPr>
              <a:t>acceptance</a:t>
            </a:r>
            <a:r>
              <a:rPr lang="it-IT" sz="1600" dirty="0">
                <a:latin typeface="Comic Sans MS" panose="030F0902030302020204" pitchFamily="66" charset="0"/>
              </a:rPr>
              <a:t> for the </a:t>
            </a:r>
            <a:r>
              <a:rPr lang="it-IT" sz="1600" dirty="0" err="1">
                <a:latin typeface="Comic Sans MS" panose="030F0902030302020204" pitchFamily="66" charset="0"/>
              </a:rPr>
              <a:t>final</a:t>
            </a:r>
            <a:r>
              <a:rPr lang="it-IT" sz="1600" dirty="0">
                <a:latin typeface="Comic Sans MS" panose="030F0902030302020204" pitchFamily="66" charset="0"/>
              </a:rPr>
              <a:t>-state </a:t>
            </a:r>
            <a:r>
              <a:rPr lang="it-IT" sz="1600" dirty="0" err="1">
                <a:latin typeface="Comic Sans MS" panose="030F0902030302020204" pitchFamily="66" charset="0"/>
              </a:rPr>
              <a:t>particles</a:t>
            </a:r>
            <a:r>
              <a:rPr lang="it-IT" sz="1600" dirty="0">
                <a:latin typeface="Comic Sans MS" panose="030F0902030302020204" pitchFamily="66" charset="0"/>
              </a:rPr>
              <a:t>, n</a:t>
            </a:r>
            <a:r>
              <a:rPr lang="it-IT" sz="1600" dirty="0">
                <a:effectLst/>
                <a:latin typeface="Comic Sans MS" panose="030F0902030302020204" pitchFamily="66" charset="0"/>
              </a:rPr>
              <a:t>ew </a:t>
            </a:r>
            <a:r>
              <a:rPr lang="it-IT" sz="1600" dirty="0" err="1">
                <a:effectLst/>
                <a:latin typeface="Comic Sans MS" panose="030F0902030302020204" pitchFamily="66" charset="0"/>
              </a:rPr>
              <a:t>magneti</a:t>
            </a:r>
            <a:r>
              <a:rPr lang="it-IT" sz="1600" dirty="0" err="1">
                <a:latin typeface="Comic Sans MS" panose="030F0902030302020204" pitchFamily="66" charset="0"/>
              </a:rPr>
              <a:t>c</a:t>
            </a:r>
            <a:r>
              <a:rPr lang="it-IT" sz="1600" dirty="0">
                <a:latin typeface="Comic Sans MS" panose="030F0902030302020204" pitchFamily="66" charset="0"/>
              </a:rPr>
              <a:t> </a:t>
            </a:r>
            <a:r>
              <a:rPr lang="it-IT" sz="1600" dirty="0" err="1">
                <a:latin typeface="Comic Sans MS" panose="030F0902030302020204" pitchFamily="66" charset="0"/>
              </a:rPr>
              <a:t>solutions</a:t>
            </a:r>
            <a:r>
              <a:rPr lang="it-IT" sz="1600" dirty="0">
                <a:latin typeface="Comic Sans MS" panose="030F0902030302020204" pitchFamily="66" charset="0"/>
              </a:rPr>
              <a:t> are </a:t>
            </a:r>
            <a:r>
              <a:rPr lang="it-IT" sz="1600" dirty="0" err="1">
                <a:latin typeface="Comic Sans MS" panose="030F0902030302020204" pitchFamily="66" charset="0"/>
              </a:rPr>
              <a:t>required</a:t>
            </a:r>
            <a:r>
              <a:rPr lang="it-IT" sz="1600" dirty="0">
                <a:latin typeface="Comic Sans MS" panose="030F0902030302020204" pitchFamily="66" charset="0"/>
              </a:rPr>
              <a:t>.</a:t>
            </a:r>
            <a:endParaRPr lang="it-IT" sz="1600" dirty="0">
              <a:effectLst/>
              <a:latin typeface="Comic Sans MS" panose="030F0902030302020204" pitchFamily="66" charset="0"/>
            </a:endParaRPr>
          </a:p>
        </p:txBody>
      </p:sp>
      <p:sp>
        <p:nvSpPr>
          <p:cNvPr id="2" name="Rectangle 72">
            <a:extLst>
              <a:ext uri="{FF2B5EF4-FFF2-40B4-BE49-F238E27FC236}">
                <a16:creationId xmlns:a16="http://schemas.microsoft.com/office/drawing/2014/main" id="{A23B314E-3ACF-A6E4-3B68-A445B4CB6BC0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05/07/2023</a:t>
            </a:r>
          </a:p>
        </p:txBody>
      </p:sp>
    </p:spTree>
    <p:extLst>
      <p:ext uri="{BB962C8B-B14F-4D97-AF65-F5344CB8AC3E}">
        <p14:creationId xmlns:p14="http://schemas.microsoft.com/office/powerpoint/2010/main" val="194976837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5">
            <a:extLst>
              <a:ext uri="{FF2B5EF4-FFF2-40B4-BE49-F238E27FC236}">
                <a16:creationId xmlns:a16="http://schemas.microsoft.com/office/drawing/2014/main" id="{9154EA37-3866-964C-A000-703FC3A9D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82" y="4741826"/>
            <a:ext cx="3454714" cy="1135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0000"/>
                </a:solidFill>
                <a:latin typeface="Comic Sans MS"/>
                <a:cs typeface="Comic Sans MS"/>
              </a:rPr>
              <a:t>Transverse Target: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dirty="0">
                <a:latin typeface="Comic Sans MS"/>
                <a:cs typeface="Comic Sans MS"/>
              </a:rPr>
              <a:t> high polarization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dirty="0">
                <a:latin typeface="Comic Sans MS"/>
                <a:cs typeface="Comic Sans MS"/>
              </a:rPr>
              <a:t> d 25 mm – Length 10 mm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dirty="0">
                <a:latin typeface="Comic Sans MS"/>
                <a:cs typeface="Comic Sans MS"/>
              </a:rPr>
              <a:t> transverse field up to 2 T </a:t>
            </a:r>
          </a:p>
        </p:txBody>
      </p:sp>
      <p:sp>
        <p:nvSpPr>
          <p:cNvPr id="22" name="Rectangle 19">
            <a:extLst>
              <a:ext uri="{FF2B5EF4-FFF2-40B4-BE49-F238E27FC236}">
                <a16:creationId xmlns:a16="http://schemas.microsoft.com/office/drawing/2014/main" id="{96D1283A-24EF-E94C-BBF0-43AB8D601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21" y="3117468"/>
            <a:ext cx="3731311" cy="1117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100794" tIns="50397" rIns="100794" bIns="50397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  <a:latin typeface="Comic Sans MS"/>
                <a:cs typeface="Comic Sans MS"/>
              </a:rPr>
              <a:t>Tracking</a:t>
            </a:r>
            <a:r>
              <a:rPr lang="it-IT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Comic Sans MS"/>
                <a:cs typeface="Comic Sans MS"/>
              </a:rPr>
              <a:t>solenoid</a:t>
            </a:r>
            <a:endParaRPr lang="it-IT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>
              <a:buFont typeface="Arial" charset="0"/>
              <a:buChar char="•"/>
            </a:pPr>
            <a:r>
              <a:rPr lang="it-IT" sz="1600" dirty="0">
                <a:latin typeface="Comic Sans MS"/>
                <a:cs typeface="Comic Sans MS"/>
              </a:rPr>
              <a:t> design up to 5 T </a:t>
            </a:r>
            <a:r>
              <a:rPr lang="it-IT" sz="1600" dirty="0" err="1">
                <a:latin typeface="Comic Sans MS"/>
                <a:cs typeface="Comic Sans MS"/>
              </a:rPr>
              <a:t>longitudinal</a:t>
            </a:r>
            <a:endParaRPr lang="it-IT" sz="1600" dirty="0">
              <a:latin typeface="Comic Sans MS"/>
              <a:cs typeface="Comic Sans MS"/>
            </a:endParaRPr>
          </a:p>
          <a:p>
            <a:pPr>
              <a:buFont typeface="Arial" charset="0"/>
              <a:buChar char="•"/>
            </a:pPr>
            <a:r>
              <a:rPr lang="it-IT" sz="1600" dirty="0">
                <a:latin typeface="Comic Sans MS"/>
                <a:cs typeface="Comic Sans MS"/>
              </a:rPr>
              <a:t> 4K L-He </a:t>
            </a:r>
            <a:r>
              <a:rPr lang="it-IT" sz="1600" dirty="0" err="1">
                <a:latin typeface="Comic Sans MS"/>
                <a:cs typeface="Comic Sans MS"/>
              </a:rPr>
              <a:t>cryostat</a:t>
            </a:r>
            <a:endParaRPr lang="it-IT" sz="1600" dirty="0">
              <a:latin typeface="Comic Sans MS"/>
              <a:cs typeface="Comic Sans MS"/>
            </a:endParaRPr>
          </a:p>
          <a:p>
            <a:pPr>
              <a:buFont typeface="Arial" charset="0"/>
              <a:buChar char="•"/>
            </a:pPr>
            <a:r>
              <a:rPr lang="it-IT" sz="1600" dirty="0">
                <a:latin typeface="Comic Sans MS"/>
                <a:cs typeface="Comic Sans MS"/>
              </a:rPr>
              <a:t> </a:t>
            </a:r>
            <a:r>
              <a:rPr lang="it-IT" sz="1600" dirty="0" err="1">
                <a:latin typeface="Comic Sans MS"/>
                <a:cs typeface="Comic Sans MS"/>
              </a:rPr>
              <a:t>length</a:t>
            </a:r>
            <a:r>
              <a:rPr lang="it-IT" sz="1600" dirty="0">
                <a:latin typeface="Comic Sans MS"/>
                <a:cs typeface="Comic Sans MS"/>
              </a:rPr>
              <a:t> 1500 mm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13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The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Transverse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target</a:t>
            </a:r>
          </a:p>
        </p:txBody>
      </p:sp>
      <p:grpSp>
        <p:nvGrpSpPr>
          <p:cNvPr id="9" name="Group 19">
            <a:extLst>
              <a:ext uri="{FF2B5EF4-FFF2-40B4-BE49-F238E27FC236}">
                <a16:creationId xmlns:a16="http://schemas.microsoft.com/office/drawing/2014/main" id="{1CCDD9FE-12C1-F142-A8DD-8B86679A2136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3203848" y="1124745"/>
            <a:ext cx="5836145" cy="4935338"/>
            <a:chOff x="133350" y="1028700"/>
            <a:chExt cx="6279150" cy="5256108"/>
          </a:xfrm>
        </p:grpSpPr>
        <p:grpSp>
          <p:nvGrpSpPr>
            <p:cNvPr id="13" name="Group 18">
              <a:extLst>
                <a:ext uri="{FF2B5EF4-FFF2-40B4-BE49-F238E27FC236}">
                  <a16:creationId xmlns:a16="http://schemas.microsoft.com/office/drawing/2014/main" id="{711B3CAA-162C-D543-B3DE-16E30647A7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3350" y="1028700"/>
              <a:ext cx="6279150" cy="5256108"/>
              <a:chOff x="133350" y="1028700"/>
              <a:chExt cx="6279150" cy="5256108"/>
            </a:xfrm>
          </p:grpSpPr>
          <p:grpSp>
            <p:nvGrpSpPr>
              <p:cNvPr id="15" name="Group 6">
                <a:extLst>
                  <a:ext uri="{FF2B5EF4-FFF2-40B4-BE49-F238E27FC236}">
                    <a16:creationId xmlns:a16="http://schemas.microsoft.com/office/drawing/2014/main" id="{9EF08A97-51FE-2B48-84A1-48A80B4078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3350" y="1028700"/>
                <a:ext cx="6042967" cy="5256108"/>
                <a:chOff x="3456310" y="940039"/>
                <a:chExt cx="6042732" cy="5254993"/>
              </a:xfrm>
            </p:grpSpPr>
            <p:pic>
              <p:nvPicPr>
                <p:cNvPr id="18" name="Picture 7" descr="clas12.jpg">
                  <a:extLst>
                    <a:ext uri="{FF2B5EF4-FFF2-40B4-BE49-F238E27FC236}">
                      <a16:creationId xmlns:a16="http://schemas.microsoft.com/office/drawing/2014/main" id="{82C990F6-2B5B-D14B-9730-423DF7F550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62"/>
                <a:stretch>
                  <a:fillRect/>
                </a:stretch>
              </p:blipFill>
              <p:spPr bwMode="auto">
                <a:xfrm>
                  <a:off x="3456310" y="940039"/>
                  <a:ext cx="5592752" cy="51916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9" name="TextBox 14">
                  <a:extLst>
                    <a:ext uri="{FF2B5EF4-FFF2-40B4-BE49-F238E27FC236}">
                      <a16:creationId xmlns:a16="http://schemas.microsoft.com/office/drawing/2014/main" id="{3154E619-7666-A54E-99F2-AF7A7F055AA1}"/>
                    </a:ext>
                  </a:extLst>
                </p:cNvPr>
                <p:cNvSpPr txBox="1"/>
                <p:nvPr/>
              </p:nvSpPr>
              <p:spPr>
                <a:xfrm>
                  <a:off x="4780320" y="5572382"/>
                  <a:ext cx="1745215" cy="622650"/>
                </a:xfrm>
                <a:prstGeom prst="rect">
                  <a:avLst/>
                </a:prstGeom>
                <a:gradFill>
                  <a:gsLst>
                    <a:gs pos="0">
                      <a:srgbClr val="E4C535"/>
                    </a:gs>
                    <a:gs pos="100000">
                      <a:schemeClr val="accent3">
                        <a:lumMod val="20000"/>
                        <a:lumOff val="80000"/>
                      </a:schemeClr>
                    </a:gs>
                  </a:gsLst>
                </a:gradFill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dirty="0">
                      <a:solidFill>
                        <a:schemeClr val="tx1"/>
                      </a:solidFill>
                    </a:rPr>
                    <a:t>superconducting 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dirty="0">
                      <a:solidFill>
                        <a:schemeClr val="tx1"/>
                      </a:solidFill>
                    </a:rPr>
                    <a:t>torus</a:t>
                  </a:r>
                </a:p>
              </p:txBody>
            </p:sp>
            <p:sp>
              <p:nvSpPr>
                <p:cNvPr id="20" name="TextBox 15">
                  <a:extLst>
                    <a:ext uri="{FF2B5EF4-FFF2-40B4-BE49-F238E27FC236}">
                      <a16:creationId xmlns:a16="http://schemas.microsoft.com/office/drawing/2014/main" id="{5C645C75-A9E2-6A44-8CAE-E789BF80605C}"/>
                    </a:ext>
                  </a:extLst>
                </p:cNvPr>
                <p:cNvSpPr txBox="1"/>
                <p:nvPr/>
              </p:nvSpPr>
              <p:spPr>
                <a:xfrm>
                  <a:off x="6652691" y="5434129"/>
                  <a:ext cx="1746805" cy="622650"/>
                </a:xfrm>
                <a:prstGeom prst="rect">
                  <a:avLst/>
                </a:prstGeom>
                <a:gradFill>
                  <a:gsLst>
                    <a:gs pos="0">
                      <a:srgbClr val="0000FF"/>
                    </a:gs>
                    <a:gs pos="100000">
                      <a:schemeClr val="tx2">
                        <a:lumMod val="60000"/>
                        <a:lumOff val="4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dirty="0"/>
                    <a:t>superconducting</a:t>
                  </a: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dirty="0"/>
                    <a:t>solenoid</a:t>
                  </a:r>
                </a:p>
              </p:txBody>
            </p:sp>
            <p:sp>
              <p:nvSpPr>
                <p:cNvPr id="21" name="10-Point Star 16">
                  <a:extLst>
                    <a:ext uri="{FF2B5EF4-FFF2-40B4-BE49-F238E27FC236}">
                      <a16:creationId xmlns:a16="http://schemas.microsoft.com/office/drawing/2014/main" id="{7F27408A-ADF6-5348-ABFF-D5637AE90664}"/>
                    </a:ext>
                  </a:extLst>
                </p:cNvPr>
                <p:cNvSpPr/>
                <p:nvPr/>
              </p:nvSpPr>
              <p:spPr>
                <a:xfrm>
                  <a:off x="8399496" y="4342387"/>
                  <a:ext cx="1099546" cy="570502"/>
                </a:xfrm>
                <a:prstGeom prst="star10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500" dirty="0">
                      <a:latin typeface="Arial"/>
                      <a:cs typeface="Arial"/>
                    </a:rPr>
                    <a:t>target</a:t>
                  </a:r>
                </a:p>
              </p:txBody>
            </p:sp>
          </p:grpSp>
          <p:sp>
            <p:nvSpPr>
              <p:cNvPr id="16" name="Text Box 7">
                <a:extLst>
                  <a:ext uri="{FF2B5EF4-FFF2-40B4-BE49-F238E27FC236}">
                    <a16:creationId xmlns:a16="http://schemas.microsoft.com/office/drawing/2014/main" id="{DD90DC28-8BED-894A-ACB3-5980391EB7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24103" y="5422900"/>
                <a:ext cx="1088397" cy="590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500" dirty="0">
                    <a:solidFill>
                      <a:srgbClr val="FF0000"/>
                    </a:solidFill>
                    <a:latin typeface="Calibri" charset="0"/>
                    <a:cs typeface="Arial" charset="0"/>
                  </a:rPr>
                  <a:t>polarized </a:t>
                </a:r>
              </a:p>
              <a:p>
                <a:pPr eaLnBrk="1" hangingPunct="1"/>
                <a:r>
                  <a:rPr lang="en-US" sz="1500" dirty="0">
                    <a:solidFill>
                      <a:srgbClr val="FF0000"/>
                    </a:solidFill>
                    <a:latin typeface="Calibri" charset="0"/>
                    <a:cs typeface="Arial" charset="0"/>
                  </a:rPr>
                  <a:t> e</a:t>
                </a:r>
                <a:r>
                  <a:rPr lang="en-US" sz="1500" baseline="30000" dirty="0">
                    <a:solidFill>
                      <a:srgbClr val="FF0000"/>
                    </a:solidFill>
                    <a:latin typeface="Calibri" charset="0"/>
                    <a:cs typeface="Arial" charset="0"/>
                  </a:rPr>
                  <a:t>-</a:t>
                </a:r>
                <a:r>
                  <a:rPr lang="en-US" sz="1500" dirty="0">
                    <a:solidFill>
                      <a:srgbClr val="FF0000"/>
                    </a:solidFill>
                    <a:latin typeface="Calibri" charset="0"/>
                    <a:cs typeface="Arial" charset="0"/>
                  </a:rPr>
                  <a:t> beam</a:t>
                </a:r>
                <a:endParaRPr lang="it-IT" sz="1500" dirty="0">
                  <a:solidFill>
                    <a:srgbClr val="FF0000"/>
                  </a:solidFill>
                  <a:latin typeface="Calibri" charset="0"/>
                  <a:cs typeface="Arial" charset="0"/>
                </a:endParaRPr>
              </a:p>
            </p:txBody>
          </p:sp>
          <p:sp>
            <p:nvSpPr>
              <p:cNvPr id="17" name="Line 22">
                <a:extLst>
                  <a:ext uri="{FF2B5EF4-FFF2-40B4-BE49-F238E27FC236}">
                    <a16:creationId xmlns:a16="http://schemas.microsoft.com/office/drawing/2014/main" id="{DFC62A74-0B00-684E-8523-8EED830A60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865688" y="5127625"/>
                <a:ext cx="609600" cy="369888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lg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</p:grpSp>
        <p:sp>
          <p:nvSpPr>
            <p:cNvPr id="14" name="Line 22">
              <a:extLst>
                <a:ext uri="{FF2B5EF4-FFF2-40B4-BE49-F238E27FC236}">
                  <a16:creationId xmlns:a16="http://schemas.microsoft.com/office/drawing/2014/main" id="{230561E7-99DC-854D-801A-D1BDF774CB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02163" y="4818063"/>
              <a:ext cx="474662" cy="117475"/>
            </a:xfrm>
            <a:prstGeom prst="line">
              <a:avLst/>
            </a:prstGeom>
            <a:noFill/>
            <a:ln w="31750">
              <a:solidFill>
                <a:schemeClr val="accent2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AD134C75-E4FA-8A4E-BD7A-F26BE3FEF010}"/>
              </a:ext>
            </a:extLst>
          </p:cNvPr>
          <p:cNvSpPr/>
          <p:nvPr/>
        </p:nvSpPr>
        <p:spPr>
          <a:xfrm>
            <a:off x="95992" y="1052736"/>
            <a:ext cx="39789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 err="1">
                <a:solidFill>
                  <a:srgbClr val="FF0000"/>
                </a:solidFill>
                <a:latin typeface="Comic Sans MS" panose="030F0902030302020204" pitchFamily="66" charset="0"/>
              </a:rPr>
              <a:t>Internal</a:t>
            </a:r>
            <a:r>
              <a:rPr lang="it-IT" sz="1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 Target</a:t>
            </a:r>
            <a:r>
              <a:rPr lang="it-IT" sz="1600" dirty="0">
                <a:latin typeface="Comic Sans MS" panose="030F0902030302020204" pitchFamily="66" charset="0"/>
              </a:rPr>
              <a:t> </a:t>
            </a:r>
          </a:p>
          <a:p>
            <a:r>
              <a:rPr lang="it-IT" sz="1600" dirty="0">
                <a:latin typeface="Comic Sans MS" panose="030F0902030302020204" pitchFamily="66" charset="0"/>
              </a:rPr>
              <a:t>To </a:t>
            </a:r>
            <a:r>
              <a:rPr lang="it-IT" sz="1600" dirty="0" err="1">
                <a:latin typeface="Comic Sans MS" panose="030F0902030302020204" pitchFamily="66" charset="0"/>
              </a:rPr>
              <a:t>maintain</a:t>
            </a:r>
            <a:r>
              <a:rPr lang="it-IT" sz="1600" dirty="0">
                <a:latin typeface="Comic Sans MS" panose="030F0902030302020204" pitchFamily="66" charset="0"/>
              </a:rPr>
              <a:t> </a:t>
            </a:r>
            <a:r>
              <a:rPr lang="it-IT" sz="1600" dirty="0" err="1">
                <a:latin typeface="Comic Sans MS" panose="030F0902030302020204" pitchFamily="66" charset="0"/>
              </a:rPr>
              <a:t>transverse</a:t>
            </a:r>
            <a:r>
              <a:rPr lang="it-IT" sz="1600" dirty="0">
                <a:latin typeface="Comic Sans MS" panose="030F0902030302020204" pitchFamily="66" charset="0"/>
              </a:rPr>
              <a:t> spin </a:t>
            </a:r>
            <a:r>
              <a:rPr lang="it-IT" sz="1600" dirty="0" err="1">
                <a:latin typeface="Comic Sans MS" panose="030F0902030302020204" pitchFamily="66" charset="0"/>
              </a:rPr>
              <a:t>polarization</a:t>
            </a:r>
            <a:endParaRPr lang="it-IT" sz="1600" dirty="0">
              <a:latin typeface="Comic Sans MS" panose="030F0902030302020204" pitchFamily="66" charset="0"/>
            </a:endParaRPr>
          </a:p>
          <a:p>
            <a:r>
              <a:rPr lang="it-IT" sz="1600" dirty="0" err="1">
                <a:latin typeface="Comic Sans MS" panose="030F0902030302020204" pitchFamily="66" charset="0"/>
              </a:rPr>
              <a:t>within</a:t>
            </a:r>
            <a:r>
              <a:rPr lang="it-IT" sz="1600" dirty="0">
                <a:latin typeface="Comic Sans MS" panose="030F0902030302020204" pitchFamily="66" charset="0"/>
              </a:rPr>
              <a:t> the CLAS12 </a:t>
            </a:r>
            <a:r>
              <a:rPr lang="it-IT" sz="1600" dirty="0" err="1">
                <a:latin typeface="Comic Sans MS" panose="030F0902030302020204" pitchFamily="66" charset="0"/>
              </a:rPr>
              <a:t>solenoid</a:t>
            </a:r>
            <a:r>
              <a:rPr lang="it-IT" sz="1600" dirty="0">
                <a:latin typeface="Comic Sans MS" panose="030F0902030302020204" pitchFamily="66" charset="0"/>
              </a:rPr>
              <a:t> and </a:t>
            </a:r>
            <a:r>
              <a:rPr lang="it-IT" sz="1600" dirty="0" err="1">
                <a:latin typeface="Comic Sans MS" panose="030F0902030302020204" pitchFamily="66" charset="0"/>
              </a:rPr>
              <a:t>preserve</a:t>
            </a:r>
            <a:r>
              <a:rPr lang="it-IT" sz="1600" dirty="0">
                <a:latin typeface="Comic Sans MS" panose="030F0902030302020204" pitchFamily="66" charset="0"/>
              </a:rPr>
              <a:t> wide </a:t>
            </a:r>
            <a:r>
              <a:rPr lang="it-IT" sz="1600" dirty="0" err="1">
                <a:latin typeface="Comic Sans MS" panose="030F0902030302020204" pitchFamily="66" charset="0"/>
              </a:rPr>
              <a:t>acceptance</a:t>
            </a:r>
            <a:r>
              <a:rPr lang="it-IT" sz="1600" dirty="0">
                <a:latin typeface="Comic Sans MS" panose="030F0902030302020204" pitchFamily="66" charset="0"/>
              </a:rPr>
              <a:t> for the </a:t>
            </a:r>
            <a:r>
              <a:rPr lang="it-IT" sz="1600" dirty="0" err="1">
                <a:latin typeface="Comic Sans MS" panose="030F0902030302020204" pitchFamily="66" charset="0"/>
              </a:rPr>
              <a:t>final</a:t>
            </a:r>
            <a:r>
              <a:rPr lang="it-IT" sz="1600" dirty="0">
                <a:latin typeface="Comic Sans MS" panose="030F0902030302020204" pitchFamily="66" charset="0"/>
              </a:rPr>
              <a:t>-state </a:t>
            </a:r>
            <a:r>
              <a:rPr lang="it-IT" sz="1600" dirty="0" err="1">
                <a:latin typeface="Comic Sans MS" panose="030F0902030302020204" pitchFamily="66" charset="0"/>
              </a:rPr>
              <a:t>particles</a:t>
            </a:r>
            <a:r>
              <a:rPr lang="it-IT" sz="1600" dirty="0">
                <a:latin typeface="Comic Sans MS" panose="030F0902030302020204" pitchFamily="66" charset="0"/>
              </a:rPr>
              <a:t>, n</a:t>
            </a:r>
            <a:r>
              <a:rPr lang="it-IT" sz="1600" dirty="0">
                <a:effectLst/>
                <a:latin typeface="Comic Sans MS" panose="030F0902030302020204" pitchFamily="66" charset="0"/>
              </a:rPr>
              <a:t>ew </a:t>
            </a:r>
            <a:r>
              <a:rPr lang="it-IT" sz="1600" dirty="0" err="1">
                <a:effectLst/>
                <a:latin typeface="Comic Sans MS" panose="030F0902030302020204" pitchFamily="66" charset="0"/>
              </a:rPr>
              <a:t>magneti</a:t>
            </a:r>
            <a:r>
              <a:rPr lang="it-IT" sz="1600" dirty="0" err="1">
                <a:latin typeface="Comic Sans MS" panose="030F0902030302020204" pitchFamily="66" charset="0"/>
              </a:rPr>
              <a:t>c</a:t>
            </a:r>
            <a:r>
              <a:rPr lang="it-IT" sz="1600" dirty="0">
                <a:latin typeface="Comic Sans MS" panose="030F0902030302020204" pitchFamily="66" charset="0"/>
              </a:rPr>
              <a:t> </a:t>
            </a:r>
            <a:r>
              <a:rPr lang="it-IT" sz="1600" dirty="0" err="1">
                <a:latin typeface="Comic Sans MS" panose="030F0902030302020204" pitchFamily="66" charset="0"/>
              </a:rPr>
              <a:t>solutions</a:t>
            </a:r>
            <a:r>
              <a:rPr lang="it-IT" sz="1600" dirty="0">
                <a:latin typeface="Comic Sans MS" panose="030F0902030302020204" pitchFamily="66" charset="0"/>
              </a:rPr>
              <a:t> are </a:t>
            </a:r>
            <a:r>
              <a:rPr lang="it-IT" sz="1600" dirty="0" err="1">
                <a:latin typeface="Comic Sans MS" panose="030F0902030302020204" pitchFamily="66" charset="0"/>
              </a:rPr>
              <a:t>required</a:t>
            </a:r>
            <a:r>
              <a:rPr lang="it-IT" sz="1600" dirty="0">
                <a:latin typeface="Comic Sans MS" panose="030F0902030302020204" pitchFamily="66" charset="0"/>
              </a:rPr>
              <a:t>.</a:t>
            </a:r>
            <a:endParaRPr lang="it-IT" sz="1600" dirty="0">
              <a:effectLst/>
              <a:latin typeface="Comic Sans MS" panose="030F0902030302020204" pitchFamily="66" charset="0"/>
            </a:endParaRPr>
          </a:p>
        </p:txBody>
      </p:sp>
      <p:sp>
        <p:nvSpPr>
          <p:cNvPr id="2" name="Rectangle 72">
            <a:extLst>
              <a:ext uri="{FF2B5EF4-FFF2-40B4-BE49-F238E27FC236}">
                <a16:creationId xmlns:a16="http://schemas.microsoft.com/office/drawing/2014/main" id="{652665DC-9043-4EE3-5D7F-48A1B54FC406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05/07/2023</a:t>
            </a:r>
          </a:p>
        </p:txBody>
      </p:sp>
    </p:spTree>
    <p:extLst>
      <p:ext uri="{BB962C8B-B14F-4D97-AF65-F5344CB8AC3E}">
        <p14:creationId xmlns:p14="http://schemas.microsoft.com/office/powerpoint/2010/main" val="181702263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26D797C-A3BB-EA4D-9FC8-8E295C9FF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31" y="2780928"/>
            <a:ext cx="5593361" cy="32649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2FCC98B-7D04-CFBA-8C4E-15DD349AEB1D}"/>
              </a:ext>
            </a:extLst>
          </p:cNvPr>
          <p:cNvSpPr txBox="1"/>
          <p:nvPr/>
        </p:nvSpPr>
        <p:spPr>
          <a:xfrm>
            <a:off x="4211960" y="5600273"/>
            <a:ext cx="126509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>
                <a:latin typeface="Comic Sans MS" panose="030F0902030302020204" pitchFamily="66" charset="0"/>
              </a:rPr>
              <a:t>magnetization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F658BE-1643-4A98-5C66-14A197C4E176}"/>
              </a:ext>
            </a:extLst>
          </p:cNvPr>
          <p:cNvSpPr/>
          <p:nvPr/>
        </p:nvSpPr>
        <p:spPr>
          <a:xfrm>
            <a:off x="4644008" y="5373215"/>
            <a:ext cx="1205984" cy="292387"/>
          </a:xfrm>
          <a:prstGeom prst="rect">
            <a:avLst/>
          </a:prstGeom>
          <a:solidFill>
            <a:schemeClr val="bg1"/>
          </a:solidFill>
          <a:ln w="412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CEAB7E9E-16E3-7E42-B620-730549534EBA}"/>
              </a:ext>
            </a:extLst>
          </p:cNvPr>
          <p:cNvGrpSpPr/>
          <p:nvPr/>
        </p:nvGrpSpPr>
        <p:grpSpPr>
          <a:xfrm>
            <a:off x="5561960" y="3309974"/>
            <a:ext cx="3258512" cy="3024235"/>
            <a:chOff x="5417944" y="1801033"/>
            <a:chExt cx="3258512" cy="3024235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3C40015E-C6B8-2947-8179-54222E5B6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5" r="45883"/>
            <a:stretch/>
          </p:blipFill>
          <p:spPr>
            <a:xfrm>
              <a:off x="5417944" y="1801033"/>
              <a:ext cx="3258512" cy="3024235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654195FB-15BD-3447-866D-0E3BE4E66EAC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362456" y="2935033"/>
              <a:ext cx="2448000" cy="180000"/>
            </a:xfrm>
            <a:prstGeom prst="rect">
              <a:avLst/>
            </a:prstGeom>
          </p:spPr>
        </p:pic>
      </p:grp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14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Transverse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target: bulk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transverse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magnet</a:t>
            </a:r>
            <a:endParaRPr lang="it-IT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D2B20B0-E382-8A42-9B5B-A085AFD0A970}"/>
              </a:ext>
            </a:extLst>
          </p:cNvPr>
          <p:cNvSpPr/>
          <p:nvPr/>
        </p:nvSpPr>
        <p:spPr>
          <a:xfrm>
            <a:off x="278740" y="1766301"/>
            <a:ext cx="8496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600" dirty="0">
                <a:latin typeface="+mj-lt"/>
              </a:rPr>
              <a:t>A hollow bulk superconductor is able to provide a transverse holding field inside, while adjusting its internal currents to shield any outside field, without the need of a current supply!</a:t>
            </a:r>
            <a:endParaRPr lang="it-IT" sz="1600" dirty="0">
              <a:latin typeface="+mj-lt"/>
            </a:endParaRPr>
          </a:p>
        </p:txBody>
      </p:sp>
      <p:sp>
        <p:nvSpPr>
          <p:cNvPr id="4" name="Rectangle 72">
            <a:extLst>
              <a:ext uri="{FF2B5EF4-FFF2-40B4-BE49-F238E27FC236}">
                <a16:creationId xmlns:a16="http://schemas.microsoft.com/office/drawing/2014/main" id="{1A0BFA37-0793-539E-2A87-34B7E385E15D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05/07/2023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9D31BB-FB5E-0C34-FEAA-968D6CF10D38}"/>
              </a:ext>
            </a:extLst>
          </p:cNvPr>
          <p:cNvSpPr txBox="1"/>
          <p:nvPr/>
        </p:nvSpPr>
        <p:spPr>
          <a:xfrm>
            <a:off x="288071" y="1072812"/>
            <a:ext cx="6902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A</a:t>
            </a:r>
            <a:r>
              <a:rPr lang="en-GB" sz="1600" dirty="0"/>
              <a:t>l</a:t>
            </a:r>
            <a:r>
              <a:rPr lang="en-IT" sz="1600" dirty="0"/>
              <a:t>ternative to the use of a massive 5 T magnet to increase acceptance (for recoil) </a:t>
            </a:r>
          </a:p>
        </p:txBody>
      </p:sp>
    </p:spTree>
    <p:extLst>
      <p:ext uri="{BB962C8B-B14F-4D97-AF65-F5344CB8AC3E}">
        <p14:creationId xmlns:p14="http://schemas.microsoft.com/office/powerpoint/2010/main" val="63149448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15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Transverse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target: the new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cryostat</a:t>
            </a:r>
            <a:endParaRPr lang="it-IT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ctangle 72">
            <a:extLst>
              <a:ext uri="{FF2B5EF4-FFF2-40B4-BE49-F238E27FC236}">
                <a16:creationId xmlns:a16="http://schemas.microsoft.com/office/drawing/2014/main" id="{32F27DA0-904A-F4EB-5E2E-2CD7FDACC939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05/07/2023</a:t>
            </a:r>
          </a:p>
        </p:txBody>
      </p:sp>
      <p:pic>
        <p:nvPicPr>
          <p:cNvPr id="4" name="Picture 3" descr="Magnetic_field-tot.png">
            <a:extLst>
              <a:ext uri="{FF2B5EF4-FFF2-40B4-BE49-F238E27FC236}">
                <a16:creationId xmlns:a16="http://schemas.microsoft.com/office/drawing/2014/main" id="{95343B87-7A52-F563-014F-F32398A65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570" y="3229952"/>
            <a:ext cx="4180964" cy="30073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18A474-F936-5BDA-9E45-6CBA5DC2BA58}"/>
              </a:ext>
            </a:extLst>
          </p:cNvPr>
          <p:cNvSpPr/>
          <p:nvPr/>
        </p:nvSpPr>
        <p:spPr>
          <a:xfrm>
            <a:off x="4685570" y="3349125"/>
            <a:ext cx="4180964" cy="1937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7F6599-17B0-4EF6-1DEF-CEAF38852A05}"/>
              </a:ext>
            </a:extLst>
          </p:cNvPr>
          <p:cNvSpPr txBox="1"/>
          <p:nvPr/>
        </p:nvSpPr>
        <p:spPr>
          <a:xfrm>
            <a:off x="202750" y="752732"/>
            <a:ext cx="3103978" cy="1369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500" dirty="0"/>
              <a:t>New concept:</a:t>
            </a:r>
          </a:p>
          <a:p>
            <a:r>
              <a:rPr lang="en-GB" sz="1500" dirty="0"/>
              <a:t>p</a:t>
            </a:r>
            <a:r>
              <a:rPr lang="x-none" sz="1500" dirty="0"/>
              <a:t>re-conditioned bulk superconductor</a:t>
            </a:r>
          </a:p>
          <a:p>
            <a:endParaRPr lang="x-none" sz="800" dirty="0"/>
          </a:p>
          <a:p>
            <a:r>
              <a:rPr lang="x-none" sz="1500" dirty="0"/>
              <a:t>      - new cryostat</a:t>
            </a:r>
          </a:p>
          <a:p>
            <a:r>
              <a:rPr lang="en-US" sz="1500" dirty="0"/>
              <a:t>      </a:t>
            </a:r>
            <a:r>
              <a:rPr lang="x-none" sz="1500" dirty="0"/>
              <a:t>- new holder probe</a:t>
            </a:r>
            <a:r>
              <a:rPr lang="en-US" sz="1500" dirty="0"/>
              <a:t> (6x)</a:t>
            </a:r>
            <a:endParaRPr lang="x-none" sz="1500" dirty="0"/>
          </a:p>
          <a:p>
            <a:r>
              <a:rPr lang="x-none" sz="1500" dirty="0"/>
              <a:t>      - smart MgB2 sample exchange</a:t>
            </a:r>
          </a:p>
        </p:txBody>
      </p:sp>
      <p:pic>
        <p:nvPicPr>
          <p:cNvPr id="14" name="Picture 13" descr="mgb2_holder.jpg">
            <a:extLst>
              <a:ext uri="{FF2B5EF4-FFF2-40B4-BE49-F238E27FC236}">
                <a16:creationId xmlns:a16="http://schemas.microsoft.com/office/drawing/2014/main" id="{5F3C207E-5436-9A29-34EB-6E6CFA3DE3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355" y="920096"/>
            <a:ext cx="4634653" cy="2091424"/>
          </a:xfrm>
          <a:prstGeom prst="rect">
            <a:avLst/>
          </a:prstGeom>
        </p:spPr>
      </p:pic>
      <p:pic>
        <p:nvPicPr>
          <p:cNvPr id="15" name="Picture 14" descr="mgb2_cold.jpg">
            <a:extLst>
              <a:ext uri="{FF2B5EF4-FFF2-40B4-BE49-F238E27FC236}">
                <a16:creationId xmlns:a16="http://schemas.microsoft.com/office/drawing/2014/main" id="{33A6D330-869E-E6CE-2603-D2BA40483A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1" y="3286642"/>
            <a:ext cx="4335845" cy="3166694"/>
          </a:xfrm>
          <a:prstGeom prst="rect">
            <a:avLst/>
          </a:prstGeom>
        </p:spPr>
      </p:pic>
      <p:pic>
        <p:nvPicPr>
          <p:cNvPr id="16" name="Picture 15" descr="mgb2.jpg">
            <a:extLst>
              <a:ext uri="{FF2B5EF4-FFF2-40B4-BE49-F238E27FC236}">
                <a16:creationId xmlns:a16="http://schemas.microsoft.com/office/drawing/2014/main" id="{7B3FBD82-DF79-3532-8BBE-DF69CB8255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10" y="2145477"/>
            <a:ext cx="2488293" cy="99137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F3EC60E-BB4C-9A91-9938-686EC0F0FC3D}"/>
              </a:ext>
            </a:extLst>
          </p:cNvPr>
          <p:cNvSpPr/>
          <p:nvPr/>
        </p:nvSpPr>
        <p:spPr>
          <a:xfrm>
            <a:off x="5915538" y="3247343"/>
            <a:ext cx="2950996" cy="1937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211C97-5F56-D833-78C3-6AE01D9A1714}"/>
              </a:ext>
            </a:extLst>
          </p:cNvPr>
          <p:cNvSpPr txBox="1"/>
          <p:nvPr/>
        </p:nvSpPr>
        <p:spPr>
          <a:xfrm>
            <a:off x="5937501" y="3080778"/>
            <a:ext cx="1699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Magnetization </a:t>
            </a:r>
            <a:r>
              <a:rPr lang="x-none" sz="1400" dirty="0"/>
              <a:t>@ 1 </a:t>
            </a:r>
            <a:r>
              <a:rPr lang="en-US" sz="1400" dirty="0"/>
              <a:t>T</a:t>
            </a:r>
            <a:endParaRPr lang="x-none" sz="1400" dirty="0"/>
          </a:p>
        </p:txBody>
      </p:sp>
      <p:sp>
        <p:nvSpPr>
          <p:cNvPr id="20" name="CasellaDiTesto 6">
            <a:extLst>
              <a:ext uri="{FF2B5EF4-FFF2-40B4-BE49-F238E27FC236}">
                <a16:creationId xmlns:a16="http://schemas.microsoft.com/office/drawing/2014/main" id="{A0EE6E86-7CDC-2A97-25DA-FDEDCAB1E01A}"/>
              </a:ext>
            </a:extLst>
          </p:cNvPr>
          <p:cNvSpPr txBox="1"/>
          <p:nvPr/>
        </p:nvSpPr>
        <p:spPr>
          <a:xfrm>
            <a:off x="4598505" y="6207472"/>
            <a:ext cx="4355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C00000"/>
                </a:solidFill>
              </a:rPr>
              <a:t>Developed</a:t>
            </a:r>
            <a:r>
              <a:rPr lang="it-IT" b="1" dirty="0">
                <a:solidFill>
                  <a:srgbClr val="C00000"/>
                </a:solidFill>
              </a:rPr>
              <a:t> thanks to L. Barion, M. Cavallina</a:t>
            </a:r>
            <a:endParaRPr lang="it-IT" sz="105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48488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16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Recoil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Reconstruction</a:t>
            </a:r>
            <a:endParaRPr lang="it-IT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72">
            <a:extLst>
              <a:ext uri="{FF2B5EF4-FFF2-40B4-BE49-F238E27FC236}">
                <a16:creationId xmlns:a16="http://schemas.microsoft.com/office/drawing/2014/main" id="{5C21149B-3FAA-B0D6-4718-B33FD7850465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05/07/2023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FE32A8-282E-635F-C61A-F8FA79AD2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1383994"/>
            <a:ext cx="4680520" cy="45167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DE3E5E-B54B-0A17-835C-D1ED5A648791}"/>
              </a:ext>
            </a:extLst>
          </p:cNvPr>
          <p:cNvSpPr/>
          <p:nvPr/>
        </p:nvSpPr>
        <p:spPr>
          <a:xfrm>
            <a:off x="509204" y="2889255"/>
            <a:ext cx="3188202" cy="30114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F68DD-1E8A-AAB6-7D25-AA57F81B5FA8}"/>
              </a:ext>
            </a:extLst>
          </p:cNvPr>
          <p:cNvSpPr/>
          <p:nvPr/>
        </p:nvSpPr>
        <p:spPr>
          <a:xfrm>
            <a:off x="4107897" y="2710908"/>
            <a:ext cx="1890346" cy="304517"/>
          </a:xfrm>
          <a:prstGeom prst="rect">
            <a:avLst/>
          </a:prstGeom>
          <a:solidFill>
            <a:srgbClr val="F5F701">
              <a:alpha val="41529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C2A8B5-1006-086D-9817-4745FAB21172}"/>
              </a:ext>
            </a:extLst>
          </p:cNvPr>
          <p:cNvSpPr/>
          <p:nvPr/>
        </p:nvSpPr>
        <p:spPr>
          <a:xfrm>
            <a:off x="6549101" y="2042751"/>
            <a:ext cx="1880682" cy="283828"/>
          </a:xfrm>
          <a:prstGeom prst="rect">
            <a:avLst/>
          </a:prstGeom>
          <a:solidFill>
            <a:srgbClr val="F5F701">
              <a:alpha val="41529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C917EB-C603-B052-AC88-472EA1D5BA6F}"/>
              </a:ext>
            </a:extLst>
          </p:cNvPr>
          <p:cNvSpPr txBox="1"/>
          <p:nvPr/>
        </p:nvSpPr>
        <p:spPr>
          <a:xfrm>
            <a:off x="1422037" y="2811079"/>
            <a:ext cx="10940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Recoil concept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428721-3970-A1A6-A295-92C1D6CC92D0}"/>
              </a:ext>
            </a:extLst>
          </p:cNvPr>
          <p:cNvSpPr/>
          <p:nvPr/>
        </p:nvSpPr>
        <p:spPr>
          <a:xfrm>
            <a:off x="4123382" y="5392463"/>
            <a:ext cx="1874778" cy="130320"/>
          </a:xfrm>
          <a:prstGeom prst="rect">
            <a:avLst/>
          </a:prstGeom>
          <a:solidFill>
            <a:srgbClr val="F5F701">
              <a:alpha val="41529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F51158-D59D-21D6-652E-7B3EA0686448}"/>
              </a:ext>
            </a:extLst>
          </p:cNvPr>
          <p:cNvSpPr/>
          <p:nvPr/>
        </p:nvSpPr>
        <p:spPr>
          <a:xfrm>
            <a:off x="6589741" y="4306192"/>
            <a:ext cx="1840042" cy="1086271"/>
          </a:xfrm>
          <a:prstGeom prst="rect">
            <a:avLst/>
          </a:prstGeom>
          <a:solidFill>
            <a:srgbClr val="F5F701">
              <a:alpha val="41529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74F694C-E97B-E274-E782-EBEEA5A76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205" y="3157518"/>
            <a:ext cx="2919682" cy="296818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1D8F4AF-C48B-F4BD-9BE7-283255C4CE48}"/>
              </a:ext>
            </a:extLst>
          </p:cNvPr>
          <p:cNvSpPr txBox="1"/>
          <p:nvPr/>
        </p:nvSpPr>
        <p:spPr>
          <a:xfrm>
            <a:off x="395536" y="1278255"/>
            <a:ext cx="2707280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Simulated RGH recoil resolution</a:t>
            </a:r>
          </a:p>
          <a:p>
            <a:endParaRPr lang="en-IT" sz="1300" dirty="0"/>
          </a:p>
          <a:p>
            <a:r>
              <a:rPr lang="en-GB" sz="1300" dirty="0"/>
              <a:t>b</a:t>
            </a:r>
            <a:r>
              <a:rPr lang="en-IT" sz="1300" dirty="0"/>
              <a:t>ased on ongoing tech. development</a:t>
            </a:r>
          </a:p>
          <a:p>
            <a:endParaRPr lang="en-IT" sz="1300" dirty="0"/>
          </a:p>
          <a:p>
            <a:r>
              <a:rPr lang="en-GB" sz="1300" dirty="0"/>
              <a:t>and CLAS12 FD tracking resolution</a:t>
            </a:r>
            <a:endParaRPr lang="en-IT" sz="13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887506-2519-A7F3-E7BB-D02F424A6745}"/>
              </a:ext>
            </a:extLst>
          </p:cNvPr>
          <p:cNvSpPr txBox="1"/>
          <p:nvPr/>
        </p:nvSpPr>
        <p:spPr>
          <a:xfrm>
            <a:off x="6883346" y="2049580"/>
            <a:ext cx="1241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</a:rPr>
              <a:t>CLAS12 Standard</a:t>
            </a:r>
          </a:p>
        </p:txBody>
      </p:sp>
    </p:spTree>
    <p:extLst>
      <p:ext uri="{BB962C8B-B14F-4D97-AF65-F5344CB8AC3E}">
        <p14:creationId xmlns:p14="http://schemas.microsoft.com/office/powerpoint/2010/main" val="398801592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17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Sintillating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Fiber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Detector</a:t>
            </a:r>
          </a:p>
        </p:txBody>
      </p:sp>
      <p:sp>
        <p:nvSpPr>
          <p:cNvPr id="3" name="CasellaDiTesto 6">
            <a:extLst>
              <a:ext uri="{FF2B5EF4-FFF2-40B4-BE49-F238E27FC236}">
                <a16:creationId xmlns:a16="http://schemas.microsoft.com/office/drawing/2014/main" id="{2227C2DA-F589-DF28-21BB-113314FD8DBE}"/>
              </a:ext>
            </a:extLst>
          </p:cNvPr>
          <p:cNvSpPr txBox="1"/>
          <p:nvPr/>
        </p:nvSpPr>
        <p:spPr>
          <a:xfrm>
            <a:off x="3131840" y="6130146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C00000"/>
                </a:solidFill>
              </a:rPr>
              <a:t>Developed</a:t>
            </a:r>
            <a:r>
              <a:rPr lang="it-IT" b="1" dirty="0">
                <a:solidFill>
                  <a:srgbClr val="C00000"/>
                </a:solidFill>
              </a:rPr>
              <a:t> thanks to L. Barion, M. Roberto, M. Cavallina</a:t>
            </a:r>
            <a:endParaRPr lang="it-IT" sz="1050" b="1" dirty="0">
              <a:solidFill>
                <a:srgbClr val="C00000"/>
              </a:solidFill>
            </a:endParaRPr>
          </a:p>
        </p:txBody>
      </p:sp>
      <p:sp>
        <p:nvSpPr>
          <p:cNvPr id="9" name="Rectangle 72">
            <a:extLst>
              <a:ext uri="{FF2B5EF4-FFF2-40B4-BE49-F238E27FC236}">
                <a16:creationId xmlns:a16="http://schemas.microsoft.com/office/drawing/2014/main" id="{5C21149B-3FAA-B0D6-4718-B33FD7850465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05/07/2023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DB31E3-4504-6202-BE6D-086A433252E5}"/>
              </a:ext>
            </a:extLst>
          </p:cNvPr>
          <p:cNvSpPr txBox="1"/>
          <p:nvPr/>
        </p:nvSpPr>
        <p:spPr>
          <a:xfrm>
            <a:off x="395536" y="1052736"/>
            <a:ext cx="6876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New potential application of the CLAS12 RICH Electronics  reading SiPM</a:t>
            </a:r>
          </a:p>
        </p:txBody>
      </p:sp>
      <p:pic>
        <p:nvPicPr>
          <p:cNvPr id="15" name="Picture 14" descr="A picture containing screenshot, design, LEGO&#10;&#10;Description automatically generated">
            <a:extLst>
              <a:ext uri="{FF2B5EF4-FFF2-40B4-BE49-F238E27FC236}">
                <a16:creationId xmlns:a16="http://schemas.microsoft.com/office/drawing/2014/main" id="{07B24E49-087B-429B-747A-5439EDF60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06" y="1988840"/>
            <a:ext cx="3839502" cy="2107236"/>
          </a:xfrm>
          <a:prstGeom prst="rect">
            <a:avLst/>
          </a:prstGeom>
        </p:spPr>
      </p:pic>
      <p:pic>
        <p:nvPicPr>
          <p:cNvPr id="16" name="Picture 15" descr="A picture containing screenshot, diagram, design&#10;&#10;Description automatically generated">
            <a:extLst>
              <a:ext uri="{FF2B5EF4-FFF2-40B4-BE49-F238E27FC236}">
                <a16:creationId xmlns:a16="http://schemas.microsoft.com/office/drawing/2014/main" id="{956A4ECE-DD5F-FA60-BFB1-3498E9DE7B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989280"/>
            <a:ext cx="3255264" cy="21214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7D0A2D4-D46B-7601-2364-563DD21A72B0}"/>
              </a:ext>
            </a:extLst>
          </p:cNvPr>
          <p:cNvSpPr txBox="1"/>
          <p:nvPr/>
        </p:nvSpPr>
        <p:spPr>
          <a:xfrm>
            <a:off x="755576" y="4546701"/>
            <a:ext cx="77206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To be used as fast beam particle tracking with RICH prototypes</a:t>
            </a:r>
          </a:p>
          <a:p>
            <a:endParaRPr lang="en-IT" dirty="0"/>
          </a:p>
          <a:p>
            <a:r>
              <a:rPr lang="en-IT" dirty="0"/>
              <a:t>Potential use as recoil detector for CLAS12 – RGH (transversely polarized targets)</a:t>
            </a:r>
          </a:p>
        </p:txBody>
      </p:sp>
    </p:spTree>
    <p:extLst>
      <p:ext uri="{BB962C8B-B14F-4D97-AF65-F5344CB8AC3E}">
        <p14:creationId xmlns:p14="http://schemas.microsoft.com/office/powerpoint/2010/main" val="314904475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C86AE2-5B9D-84EE-28A4-1DB6B3A5F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016816"/>
            <a:ext cx="6640920" cy="2628208"/>
          </a:xfrm>
          <a:prstGeom prst="rect">
            <a:avLst/>
          </a:prstGeom>
        </p:spPr>
      </p:pic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18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Sintillating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Fiber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Detector</a:t>
            </a:r>
          </a:p>
        </p:txBody>
      </p:sp>
      <p:sp>
        <p:nvSpPr>
          <p:cNvPr id="9" name="Rectangle 72">
            <a:extLst>
              <a:ext uri="{FF2B5EF4-FFF2-40B4-BE49-F238E27FC236}">
                <a16:creationId xmlns:a16="http://schemas.microsoft.com/office/drawing/2014/main" id="{5C21149B-3FAA-B0D6-4718-B33FD7850465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05/07/2023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75F40A-77BC-2AD5-176C-D8B2617DE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788" y="4077072"/>
            <a:ext cx="3729165" cy="22035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A83DC0-91FA-10AD-114E-6EBD67DC6B1C}"/>
              </a:ext>
            </a:extLst>
          </p:cNvPr>
          <p:cNvSpPr txBox="1"/>
          <p:nvPr/>
        </p:nvSpPr>
        <p:spPr>
          <a:xfrm>
            <a:off x="3707086" y="6068669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 </a:t>
            </a:r>
            <a:r>
              <a:rPr lang="en-IT" sz="1000" dirty="0"/>
              <a:t>x (mm)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A6FE8-4D29-619D-5D11-3DC17946CCFF}"/>
              </a:ext>
            </a:extLst>
          </p:cNvPr>
          <p:cNvSpPr txBox="1"/>
          <p:nvPr/>
        </p:nvSpPr>
        <p:spPr>
          <a:xfrm rot="16200000">
            <a:off x="277074" y="4195534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 </a:t>
            </a:r>
            <a:r>
              <a:rPr lang="en-IT" sz="1000" dirty="0"/>
              <a:t>y (mm)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DD8544-0D28-4265-18A9-C5C6EE757A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6" y="3713313"/>
            <a:ext cx="2085631" cy="28237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8A7A34-9094-13B5-DB4C-51D4019249BE}"/>
              </a:ext>
            </a:extLst>
          </p:cNvPr>
          <p:cNvSpPr txBox="1"/>
          <p:nvPr/>
        </p:nvSpPr>
        <p:spPr>
          <a:xfrm>
            <a:off x="7684528" y="4365104"/>
            <a:ext cx="78579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GEM</a:t>
            </a:r>
          </a:p>
          <a:p>
            <a:r>
              <a:rPr lang="en-IT" sz="1300" dirty="0"/>
              <a:t>chamber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3792DB-EE3B-9BC1-8119-381AA98A0B14}"/>
              </a:ext>
            </a:extLst>
          </p:cNvPr>
          <p:cNvSpPr txBox="1"/>
          <p:nvPr/>
        </p:nvSpPr>
        <p:spPr>
          <a:xfrm>
            <a:off x="4670049" y="4480526"/>
            <a:ext cx="76386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T" sz="1300" dirty="0"/>
              <a:t>Sci-Fi</a:t>
            </a:r>
          </a:p>
          <a:p>
            <a:pPr algn="r"/>
            <a:r>
              <a:rPr lang="en-IT" sz="1300" dirty="0"/>
              <a:t>detector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E0D6D2-1B6C-F4E6-8545-D8A91F19BFC8}"/>
              </a:ext>
            </a:extLst>
          </p:cNvPr>
          <p:cNvSpPr txBox="1"/>
          <p:nvPr/>
        </p:nvSpPr>
        <p:spPr>
          <a:xfrm>
            <a:off x="1727011" y="3733548"/>
            <a:ext cx="9836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B</a:t>
            </a:r>
            <a:r>
              <a:rPr lang="en-IT" sz="1200" dirty="0"/>
              <a:t>eam profile</a:t>
            </a:r>
          </a:p>
        </p:txBody>
      </p:sp>
    </p:spTree>
    <p:extLst>
      <p:ext uri="{BB962C8B-B14F-4D97-AF65-F5344CB8AC3E}">
        <p14:creationId xmlns:p14="http://schemas.microsoft.com/office/powerpoint/2010/main" val="46403217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19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2980" y="181750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Il gruppo di Ferrara @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JLab</a:t>
            </a:r>
            <a:endParaRPr lang="it-IT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6076915A-E55B-2846-B5F0-94D8B11CC489}"/>
              </a:ext>
            </a:extLst>
          </p:cNvPr>
          <p:cNvSpPr txBox="1"/>
          <p:nvPr/>
        </p:nvSpPr>
        <p:spPr>
          <a:xfrm>
            <a:off x="123309" y="736532"/>
            <a:ext cx="8679166" cy="5457070"/>
          </a:xfrm>
          <a:prstGeom prst="rect">
            <a:avLst/>
          </a:prstGeom>
          <a:solidFill>
            <a:schemeClr val="bg1"/>
          </a:solidFill>
        </p:spPr>
        <p:txBody>
          <a:bodyPr wrap="square" lIns="100772" tIns="50387" rIns="100772" bIns="50387" rtlCol="0">
            <a:spAutoFit/>
          </a:bodyPr>
          <a:lstStyle/>
          <a:p>
            <a:r>
              <a:rPr lang="it-IT" sz="1600" dirty="0" err="1">
                <a:solidFill>
                  <a:srgbClr val="FF0000"/>
                </a:solidFill>
                <a:latin typeface="Comic Sans MS"/>
                <a:cs typeface="Comic Sans MS"/>
              </a:rPr>
              <a:t>Responsabilita’</a:t>
            </a:r>
            <a:r>
              <a:rPr lang="it-IT" sz="1600" dirty="0">
                <a:solidFill>
                  <a:srgbClr val="FF0000"/>
                </a:solidFill>
                <a:latin typeface="Comic Sans MS"/>
                <a:cs typeface="Comic Sans MS"/>
              </a:rPr>
              <a:t>:</a:t>
            </a:r>
          </a:p>
          <a:p>
            <a:endParaRPr lang="it-IT" sz="600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377900" indent="-377900">
              <a:buFont typeface="Arial" pitchFamily="34" charset="0"/>
              <a:buChar char="•"/>
            </a:pPr>
            <a:r>
              <a:rPr lang="it-IT" sz="1600" dirty="0">
                <a:latin typeface="Comic Sans MS"/>
                <a:cs typeface="Comic Sans MS"/>
              </a:rPr>
              <a:t>M. C.: responsabile locale e nazionale di JLab12 (</a:t>
            </a:r>
            <a:r>
              <a:rPr lang="it-IT" sz="1600" dirty="0" err="1">
                <a:latin typeface="Comic Sans MS"/>
                <a:cs typeface="Comic Sans MS"/>
              </a:rPr>
              <a:t>till</a:t>
            </a:r>
            <a:r>
              <a:rPr lang="it-IT" sz="1600" dirty="0">
                <a:latin typeface="Comic Sans MS"/>
                <a:cs typeface="Comic Sans MS"/>
              </a:rPr>
              <a:t> June ‘24)</a:t>
            </a:r>
          </a:p>
          <a:p>
            <a:pPr marL="377900" indent="-377900">
              <a:buFont typeface="Arial" pitchFamily="34" charset="0"/>
              <a:buChar char="•"/>
            </a:pPr>
            <a:r>
              <a:rPr lang="it-IT" sz="1600" dirty="0">
                <a:latin typeface="Comic Sans MS"/>
                <a:cs typeface="Comic Sans MS"/>
              </a:rPr>
              <a:t>M. C. : </a:t>
            </a:r>
            <a:r>
              <a:rPr lang="it-IT" sz="1600" dirty="0" err="1">
                <a:latin typeface="Comic Sans MS"/>
                <a:cs typeface="Comic Sans MS"/>
              </a:rPr>
              <a:t>chair</a:t>
            </a:r>
            <a:r>
              <a:rPr lang="it-IT" sz="1600" dirty="0">
                <a:latin typeface="Comic Sans MS"/>
                <a:cs typeface="Comic Sans MS"/>
              </a:rPr>
              <a:t> of the </a:t>
            </a:r>
            <a:r>
              <a:rPr lang="it-IT" sz="1600" dirty="0" err="1">
                <a:latin typeface="Comic Sans MS"/>
                <a:cs typeface="Comic Sans MS"/>
              </a:rPr>
              <a:t>Jlab</a:t>
            </a:r>
            <a:r>
              <a:rPr lang="it-IT" sz="1600" dirty="0">
                <a:latin typeface="Comic Sans MS"/>
                <a:cs typeface="Comic Sans MS"/>
              </a:rPr>
              <a:t> User Organization (</a:t>
            </a:r>
            <a:r>
              <a:rPr lang="it-IT" sz="1600" dirty="0" err="1">
                <a:latin typeface="Comic Sans MS"/>
                <a:cs typeface="Comic Sans MS"/>
              </a:rPr>
              <a:t>till</a:t>
            </a:r>
            <a:r>
              <a:rPr lang="it-IT" sz="1600" dirty="0">
                <a:latin typeface="Comic Sans MS"/>
                <a:cs typeface="Comic Sans MS"/>
              </a:rPr>
              <a:t> June ‘24)</a:t>
            </a:r>
          </a:p>
          <a:p>
            <a:pPr marL="377900" indent="-377900">
              <a:buFont typeface="Arial" pitchFamily="34" charset="0"/>
              <a:buChar char="•"/>
            </a:pPr>
            <a:r>
              <a:rPr lang="it-IT" sz="1600" dirty="0">
                <a:latin typeface="Comic Sans MS"/>
                <a:cs typeface="Comic Sans MS"/>
              </a:rPr>
              <a:t>M. C.: contact </a:t>
            </a:r>
            <a:r>
              <a:rPr lang="it-IT" sz="1600" dirty="0" err="1">
                <a:latin typeface="Comic Sans MS"/>
                <a:cs typeface="Comic Sans MS"/>
              </a:rPr>
              <a:t>person</a:t>
            </a:r>
            <a:r>
              <a:rPr lang="it-IT" sz="1600" dirty="0">
                <a:latin typeface="Comic Sans MS"/>
                <a:cs typeface="Comic Sans MS"/>
              </a:rPr>
              <a:t> for the RGH </a:t>
            </a:r>
            <a:r>
              <a:rPr lang="it-IT" sz="1600" dirty="0" err="1">
                <a:latin typeface="Comic Sans MS"/>
                <a:cs typeface="Comic Sans MS"/>
              </a:rPr>
              <a:t>experiments</a:t>
            </a:r>
            <a:r>
              <a:rPr lang="it-IT" sz="1600" dirty="0">
                <a:latin typeface="Comic Sans MS"/>
                <a:cs typeface="Comic Sans MS"/>
              </a:rPr>
              <a:t> with </a:t>
            </a:r>
            <a:r>
              <a:rPr lang="it-IT" sz="1600" dirty="0" err="1">
                <a:latin typeface="Comic Sans MS"/>
                <a:cs typeface="Comic Sans MS"/>
              </a:rPr>
              <a:t>transversely</a:t>
            </a:r>
            <a:r>
              <a:rPr lang="it-IT" sz="1600" dirty="0">
                <a:latin typeface="Comic Sans MS"/>
                <a:cs typeface="Comic Sans MS"/>
              </a:rPr>
              <a:t> </a:t>
            </a:r>
            <a:r>
              <a:rPr lang="it-IT" sz="1600" dirty="0" err="1">
                <a:latin typeface="Comic Sans MS"/>
                <a:cs typeface="Comic Sans MS"/>
              </a:rPr>
              <a:t>polarized</a:t>
            </a:r>
            <a:r>
              <a:rPr lang="it-IT" sz="1600" dirty="0">
                <a:latin typeface="Comic Sans MS"/>
                <a:cs typeface="Comic Sans MS"/>
              </a:rPr>
              <a:t> target</a:t>
            </a:r>
          </a:p>
          <a:p>
            <a:pPr marL="377900" indent="-377900">
              <a:buFont typeface="Arial" pitchFamily="34" charset="0"/>
              <a:buChar char="•"/>
            </a:pPr>
            <a:r>
              <a:rPr lang="it-IT" sz="1600" dirty="0">
                <a:latin typeface="Comic Sans MS"/>
                <a:cs typeface="Comic Sans MS"/>
              </a:rPr>
              <a:t>M. C. responsabile progetto RICH</a:t>
            </a:r>
          </a:p>
          <a:p>
            <a:pPr marL="377900" indent="-377900">
              <a:buFont typeface="Arial" pitchFamily="34" charset="0"/>
              <a:buChar char="•"/>
            </a:pPr>
            <a:r>
              <a:rPr lang="it-IT" sz="1600" dirty="0">
                <a:latin typeface="Comic Sans MS"/>
                <a:cs typeface="Comic Sans MS"/>
              </a:rPr>
              <a:t>M. C. &amp; L.P. Co-spokesperson di diverse proposte di esperimento (PAC34,37,38,39)</a:t>
            </a:r>
          </a:p>
          <a:p>
            <a:endParaRPr lang="it-IT" sz="2000" dirty="0">
              <a:solidFill>
                <a:schemeClr val="tx1"/>
              </a:solidFill>
              <a:latin typeface="Comic Sans MS"/>
              <a:cs typeface="Comic Sans MS"/>
            </a:endParaRPr>
          </a:p>
          <a:p>
            <a:r>
              <a:rPr lang="it-IT" sz="1600" dirty="0">
                <a:solidFill>
                  <a:srgbClr val="FF0000"/>
                </a:solidFill>
                <a:latin typeface="Comic Sans MS"/>
                <a:cs typeface="Comic Sans MS"/>
              </a:rPr>
              <a:t>Contributi principali del gruppo:</a:t>
            </a:r>
          </a:p>
          <a:p>
            <a:r>
              <a:rPr lang="it-IT" sz="600" dirty="0">
                <a:latin typeface="Comic Sans MS"/>
                <a:cs typeface="Comic Sans MS"/>
              </a:rPr>
              <a:t> </a:t>
            </a:r>
          </a:p>
          <a:p>
            <a:pPr marL="377900" indent="-377900">
              <a:buFont typeface="Arial" pitchFamily="34" charset="0"/>
              <a:buChar char="•"/>
            </a:pPr>
            <a:r>
              <a:rPr lang="it-IT" sz="1600" dirty="0">
                <a:latin typeface="Comic Sans MS"/>
                <a:cs typeface="Comic Sans MS"/>
              </a:rPr>
              <a:t>Data </a:t>
            </a:r>
            <a:r>
              <a:rPr lang="it-IT" sz="1600" dirty="0" err="1">
                <a:latin typeface="Comic Sans MS"/>
                <a:cs typeface="Comic Sans MS"/>
              </a:rPr>
              <a:t>analysis</a:t>
            </a:r>
            <a:r>
              <a:rPr lang="it-IT" sz="1600" dirty="0">
                <a:latin typeface="Comic Sans MS"/>
                <a:cs typeface="Comic Sans MS"/>
              </a:rPr>
              <a:t> </a:t>
            </a:r>
            <a:endParaRPr lang="it-IT" sz="1600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r>
              <a:rPr lang="it-IT" sz="1600" dirty="0">
                <a:solidFill>
                  <a:srgbClr val="FF0000"/>
                </a:solidFill>
                <a:latin typeface="Comic Sans MS"/>
                <a:cs typeface="Comic Sans MS"/>
              </a:rPr>
              <a:t>      </a:t>
            </a:r>
            <a:r>
              <a:rPr lang="it-IT" sz="1600" dirty="0">
                <a:latin typeface="Comic Sans MS"/>
                <a:cs typeface="Comic Sans MS"/>
              </a:rPr>
              <a:t>- Data </a:t>
            </a:r>
            <a:r>
              <a:rPr lang="it-IT" sz="1600" dirty="0" err="1">
                <a:latin typeface="Comic Sans MS"/>
                <a:cs typeface="Comic Sans MS"/>
              </a:rPr>
              <a:t>analysis</a:t>
            </a:r>
            <a:r>
              <a:rPr lang="it-IT" sz="1600" dirty="0">
                <a:latin typeface="Comic Sans MS"/>
                <a:cs typeface="Comic Sans MS"/>
              </a:rPr>
              <a:t> on </a:t>
            </a:r>
            <a:r>
              <a:rPr lang="it-IT" sz="1600" dirty="0" err="1">
                <a:latin typeface="Comic Sans MS"/>
                <a:cs typeface="Comic Sans MS"/>
              </a:rPr>
              <a:t>kaon</a:t>
            </a:r>
            <a:r>
              <a:rPr lang="it-IT" sz="1600" dirty="0">
                <a:latin typeface="Comic Sans MS"/>
                <a:cs typeface="Comic Sans MS"/>
              </a:rPr>
              <a:t> SIDIS</a:t>
            </a:r>
          </a:p>
          <a:p>
            <a:r>
              <a:rPr lang="it-IT" sz="1200" dirty="0">
                <a:latin typeface="Comic Sans MS"/>
                <a:cs typeface="Comic Sans MS"/>
              </a:rPr>
              <a:t> </a:t>
            </a:r>
            <a:endParaRPr lang="it-IT" sz="1200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377900" indent="-377900">
              <a:buFont typeface="Arial" pitchFamily="34" charset="0"/>
              <a:buChar char="•"/>
            </a:pPr>
            <a:r>
              <a:rPr lang="it-IT" sz="1600" dirty="0">
                <a:latin typeface="Comic Sans MS"/>
                <a:cs typeface="Comic Sans MS"/>
              </a:rPr>
              <a:t>RICH detector </a:t>
            </a:r>
          </a:p>
          <a:p>
            <a:r>
              <a:rPr lang="it-IT" sz="1600" dirty="0">
                <a:latin typeface="Comic Sans MS"/>
                <a:cs typeface="Comic Sans MS"/>
              </a:rPr>
              <a:t>      - </a:t>
            </a:r>
            <a:r>
              <a:rPr lang="it-IT" sz="1600" dirty="0" err="1">
                <a:latin typeface="Comic Sans MS"/>
                <a:cs typeface="Comic Sans MS"/>
              </a:rPr>
              <a:t>Reconstruction</a:t>
            </a:r>
            <a:r>
              <a:rPr lang="it-IT" sz="1600" dirty="0">
                <a:latin typeface="Comic Sans MS"/>
                <a:cs typeface="Comic Sans MS"/>
              </a:rPr>
              <a:t> and </a:t>
            </a:r>
            <a:r>
              <a:rPr lang="it-IT" sz="1600" dirty="0" err="1">
                <a:latin typeface="Comic Sans MS"/>
                <a:cs typeface="Comic Sans MS"/>
              </a:rPr>
              <a:t>alignment</a:t>
            </a:r>
            <a:r>
              <a:rPr lang="it-IT" sz="1600" dirty="0">
                <a:latin typeface="Comic Sans MS"/>
                <a:cs typeface="Comic Sans MS"/>
              </a:rPr>
              <a:t> </a:t>
            </a:r>
            <a:r>
              <a:rPr lang="it-IT" sz="1600" dirty="0" err="1">
                <a:latin typeface="Comic Sans MS"/>
                <a:cs typeface="Comic Sans MS"/>
              </a:rPr>
              <a:t>algorithms</a:t>
            </a:r>
            <a:r>
              <a:rPr lang="it-IT" sz="1600" dirty="0">
                <a:latin typeface="Comic Sans MS"/>
                <a:cs typeface="Comic Sans MS"/>
              </a:rPr>
              <a:t> </a:t>
            </a:r>
          </a:p>
          <a:p>
            <a:r>
              <a:rPr lang="it-IT" sz="1600" dirty="0">
                <a:latin typeface="Comic Sans MS"/>
                <a:cs typeface="Comic Sans MS"/>
              </a:rPr>
              <a:t>     </a:t>
            </a:r>
            <a:endParaRPr lang="it-IT" sz="1200" dirty="0">
              <a:latin typeface="Comic Sans MS"/>
              <a:cs typeface="Comic Sans MS"/>
            </a:endParaRPr>
          </a:p>
          <a:p>
            <a:pPr marL="377900" indent="-377900">
              <a:buFont typeface="Arial" pitchFamily="34" charset="0"/>
              <a:buChar char="•"/>
            </a:pPr>
            <a:r>
              <a:rPr lang="it-IT" sz="1600" dirty="0">
                <a:latin typeface="Comic Sans MS"/>
                <a:cs typeface="Comic Sans MS"/>
              </a:rPr>
              <a:t>Magneti superconduttori</a:t>
            </a:r>
          </a:p>
          <a:p>
            <a:r>
              <a:rPr lang="it-IT" sz="1600" dirty="0">
                <a:latin typeface="Comic Sans MS"/>
                <a:cs typeface="Comic Sans MS"/>
              </a:rPr>
              <a:t>      - Configurazione magnetica per </a:t>
            </a:r>
            <a:r>
              <a:rPr lang="it-IT" sz="1600" dirty="0" err="1">
                <a:latin typeface="Comic Sans MS"/>
                <a:cs typeface="Comic Sans MS"/>
              </a:rPr>
              <a:t>transverse</a:t>
            </a:r>
            <a:r>
              <a:rPr lang="it-IT" sz="1600" dirty="0">
                <a:latin typeface="Comic Sans MS"/>
                <a:cs typeface="Comic Sans MS"/>
              </a:rPr>
              <a:t> target </a:t>
            </a:r>
          </a:p>
          <a:p>
            <a:r>
              <a:rPr lang="it-IT" sz="1600" dirty="0">
                <a:solidFill>
                  <a:srgbClr val="FF0000"/>
                </a:solidFill>
                <a:latin typeface="Comic Sans MS"/>
                <a:cs typeface="Comic Sans MS"/>
              </a:rPr>
              <a:t>      </a:t>
            </a:r>
            <a:r>
              <a:rPr lang="it-IT" sz="1600" dirty="0">
                <a:solidFill>
                  <a:srgbClr val="000000"/>
                </a:solidFill>
                <a:latin typeface="Comic Sans MS"/>
                <a:cs typeface="Comic Sans MS"/>
              </a:rPr>
              <a:t>- Frozen field con magneti a bulk di superconduttore</a:t>
            </a:r>
            <a:r>
              <a:rPr lang="it-IT" sz="1600" dirty="0">
                <a:solidFill>
                  <a:srgbClr val="FF0000"/>
                </a:solidFill>
                <a:latin typeface="Comic Sans MS"/>
                <a:cs typeface="Comic Sans MS"/>
              </a:rPr>
              <a:t>  </a:t>
            </a:r>
          </a:p>
          <a:p>
            <a:r>
              <a:rPr lang="it-IT" sz="1600" dirty="0">
                <a:latin typeface="Comic Sans MS"/>
                <a:cs typeface="Comic Sans MS"/>
              </a:rPr>
              <a:t>      - </a:t>
            </a:r>
            <a:r>
              <a:rPr lang="it-IT" sz="1600" dirty="0" err="1">
                <a:latin typeface="Comic Sans MS"/>
                <a:cs typeface="Comic Sans MS"/>
              </a:rPr>
              <a:t>Recoil</a:t>
            </a:r>
            <a:r>
              <a:rPr lang="it-IT" sz="1600" dirty="0">
                <a:latin typeface="Comic Sans MS"/>
                <a:cs typeface="Comic Sans MS"/>
              </a:rPr>
              <a:t> detector design  </a:t>
            </a:r>
          </a:p>
          <a:p>
            <a:pPr marL="377900" indent="-377900">
              <a:buFont typeface="Arial" pitchFamily="34" charset="0"/>
              <a:buChar char="•"/>
            </a:pPr>
            <a:endParaRPr lang="it-IT" sz="1600" dirty="0">
              <a:latin typeface="Comic Sans MS"/>
              <a:cs typeface="Comic Sans MS"/>
            </a:endParaRPr>
          </a:p>
          <a:p>
            <a:pPr marL="377900" indent="-377900">
              <a:buFont typeface="Arial" pitchFamily="34" charset="0"/>
              <a:buChar char="•"/>
            </a:pPr>
            <a:r>
              <a:rPr lang="it-IT" sz="1600" dirty="0">
                <a:latin typeface="Comic Sans MS"/>
                <a:cs typeface="Comic Sans MS"/>
              </a:rPr>
              <a:t>Esperimenti con bersagli trasversi</a:t>
            </a:r>
          </a:p>
          <a:p>
            <a:r>
              <a:rPr lang="it-IT" sz="1600" dirty="0">
                <a:latin typeface="Comic Sans MS"/>
                <a:cs typeface="Comic Sans MS"/>
              </a:rPr>
              <a:t>      - Study </a:t>
            </a:r>
            <a:r>
              <a:rPr lang="it-IT" sz="1600" dirty="0" err="1">
                <a:latin typeface="Comic Sans MS"/>
                <a:cs typeface="Comic Sans MS"/>
              </a:rPr>
              <a:t>scintillating-fiber</a:t>
            </a:r>
            <a:r>
              <a:rPr lang="it-IT" sz="1600" dirty="0">
                <a:latin typeface="Comic Sans MS"/>
                <a:cs typeface="Comic Sans MS"/>
              </a:rPr>
              <a:t> (time) </a:t>
            </a:r>
            <a:r>
              <a:rPr lang="it-IT" sz="1600" dirty="0" err="1">
                <a:latin typeface="Comic Sans MS"/>
                <a:cs typeface="Comic Sans MS"/>
              </a:rPr>
              <a:t>tagger</a:t>
            </a:r>
            <a:r>
              <a:rPr lang="it-IT" sz="1600" dirty="0">
                <a:latin typeface="Comic Sans MS"/>
                <a:cs typeface="Comic Sans MS"/>
              </a:rPr>
              <a:t> </a:t>
            </a:r>
          </a:p>
        </p:txBody>
      </p:sp>
      <p:sp>
        <p:nvSpPr>
          <p:cNvPr id="2" name="Rectangle 72">
            <a:extLst>
              <a:ext uri="{FF2B5EF4-FFF2-40B4-BE49-F238E27FC236}">
                <a16:creationId xmlns:a16="http://schemas.microsoft.com/office/drawing/2014/main" id="{455C83A7-97AF-9E94-EB3D-4D6AA215E8D4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05/07/2023</a:t>
            </a:r>
          </a:p>
        </p:txBody>
      </p:sp>
    </p:spTree>
    <p:extLst>
      <p:ext uri="{BB962C8B-B14F-4D97-AF65-F5344CB8AC3E}">
        <p14:creationId xmlns:p14="http://schemas.microsoft.com/office/powerpoint/2010/main" val="59340499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D0D72348-70B0-BF43-AD2D-08336B4EF08E}"/>
              </a:ext>
            </a:extLst>
          </p:cNvPr>
          <p:cNvSpPr txBox="1"/>
          <p:nvPr/>
        </p:nvSpPr>
        <p:spPr>
          <a:xfrm>
            <a:off x="1170465" y="476672"/>
            <a:ext cx="6803069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Jlab12 Italia (R.N. &amp; R.L. M.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Contalbrigo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)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2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5C59761-6A54-2A4E-A699-0E1744A65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268760"/>
            <a:ext cx="8172990" cy="4817968"/>
          </a:xfrm>
          <a:prstGeom prst="rect">
            <a:avLst/>
          </a:prstGeom>
        </p:spPr>
      </p:pic>
      <p:sp>
        <p:nvSpPr>
          <p:cNvPr id="3" name="Rectangle 72">
            <a:extLst>
              <a:ext uri="{FF2B5EF4-FFF2-40B4-BE49-F238E27FC236}">
                <a16:creationId xmlns:a16="http://schemas.microsoft.com/office/drawing/2014/main" id="{7BCF06FB-2598-C047-1627-CCAB8EF764D9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04/07/2024</a:t>
            </a:r>
          </a:p>
        </p:txBody>
      </p:sp>
    </p:spTree>
    <p:extLst>
      <p:ext uri="{BB962C8B-B14F-4D97-AF65-F5344CB8AC3E}">
        <p14:creationId xmlns:p14="http://schemas.microsoft.com/office/powerpoint/2010/main" val="341764109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79712CA-4240-0D41-BBEB-A763B7869575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BAED508-9771-0A49-B6B7-46944583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20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49532358-1B77-8946-B72D-50BB64E74EE1}"/>
              </a:ext>
            </a:extLst>
          </p:cNvPr>
          <p:cNvGrpSpPr/>
          <p:nvPr/>
        </p:nvGrpSpPr>
        <p:grpSpPr>
          <a:xfrm>
            <a:off x="392435" y="1894148"/>
            <a:ext cx="8434512" cy="937745"/>
            <a:chOff x="457968" y="4867519"/>
            <a:chExt cx="8434512" cy="937745"/>
          </a:xfrm>
        </p:grpSpPr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C078F807-218F-F541-8D75-70B19681E39D}"/>
                </a:ext>
              </a:extLst>
            </p:cNvPr>
            <p:cNvSpPr txBox="1"/>
            <p:nvPr/>
          </p:nvSpPr>
          <p:spPr>
            <a:xfrm>
              <a:off x="2519877" y="4941168"/>
              <a:ext cx="637260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rgbClr val="0000FF"/>
                  </a:solidFill>
                </a:rPr>
                <a:t>EIC-NET</a:t>
              </a:r>
              <a:r>
                <a:rPr lang="it-IT" sz="2400" dirty="0"/>
                <a:t> </a:t>
              </a:r>
              <a:r>
                <a:rPr lang="it-IT" sz="2400" b="1" dirty="0">
                  <a:solidFill>
                    <a:srgbClr val="FF0000"/>
                  </a:solidFill>
                </a:rPr>
                <a:t>(R.L.: Marco </a:t>
              </a:r>
              <a:r>
                <a:rPr lang="it-IT" sz="2400" b="1" dirty="0" err="1">
                  <a:solidFill>
                    <a:srgbClr val="FF0000"/>
                  </a:solidFill>
                </a:rPr>
                <a:t>Contalbrigo</a:t>
              </a:r>
              <a:r>
                <a:rPr lang="it-IT" sz="2400" b="1" dirty="0">
                  <a:solidFill>
                    <a:srgbClr val="FF0000"/>
                  </a:solidFill>
                </a:rPr>
                <a:t>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INFN Network for </a:t>
              </a: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preliminary</a:t>
              </a: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studies</a:t>
              </a: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 on the EIC </a:t>
              </a: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project</a:t>
              </a:r>
              <a:endParaRPr lang="it-IT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FE15B140-CA7D-024F-8C8E-0DB9C79F7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968" y="4867519"/>
              <a:ext cx="1881784" cy="93774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AA6DB3C-D3E4-3CC0-257D-570E887C162B}"/>
              </a:ext>
            </a:extLst>
          </p:cNvPr>
          <p:cNvSpPr txBox="1"/>
          <p:nvPr/>
        </p:nvSpPr>
        <p:spPr>
          <a:xfrm>
            <a:off x="683568" y="4151540"/>
            <a:ext cx="718613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/>
              <a:t>M. Contalbrigo </a:t>
            </a:r>
            <a:r>
              <a:rPr lang="en-IT" dirty="0"/>
              <a:t>is dRICH detector subsystem lead </a:t>
            </a:r>
          </a:p>
          <a:p>
            <a:r>
              <a:rPr lang="en-IT" dirty="0"/>
              <a:t>                               co-coordinator of the dRICH R&amp;D EIC Program (eRD102)</a:t>
            </a:r>
          </a:p>
          <a:p>
            <a:endParaRPr lang="en-IT" dirty="0"/>
          </a:p>
          <a:p>
            <a:r>
              <a:rPr lang="en-IT" b="1" dirty="0"/>
              <a:t>A. Saputi </a:t>
            </a:r>
            <a:r>
              <a:rPr lang="en-IT" dirty="0"/>
              <a:t>is Contact Person for dRICH mechanics</a:t>
            </a:r>
          </a:p>
          <a:p>
            <a:endParaRPr lang="en-IT" dirty="0"/>
          </a:p>
          <a:p>
            <a:endParaRPr lang="en-IT" dirty="0"/>
          </a:p>
          <a:p>
            <a:r>
              <a:rPr lang="en-IT" dirty="0"/>
              <a:t>dRICH: Dual-radiator RICH for the EIC hadron end-cap (project led by INFN)</a:t>
            </a:r>
          </a:p>
        </p:txBody>
      </p:sp>
      <p:sp>
        <p:nvSpPr>
          <p:cNvPr id="2" name="Rectangle 72">
            <a:extLst>
              <a:ext uri="{FF2B5EF4-FFF2-40B4-BE49-F238E27FC236}">
                <a16:creationId xmlns:a16="http://schemas.microsoft.com/office/drawing/2014/main" id="{86A91783-6AC4-0D22-7046-C61E300E3F30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05/07/2023</a:t>
            </a:r>
          </a:p>
        </p:txBody>
      </p:sp>
    </p:spTree>
    <p:extLst>
      <p:ext uri="{BB962C8B-B14F-4D97-AF65-F5344CB8AC3E}">
        <p14:creationId xmlns:p14="http://schemas.microsoft.com/office/powerpoint/2010/main" val="123174042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21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EIC_NET</a:t>
            </a:r>
          </a:p>
        </p:txBody>
      </p:sp>
      <p:pic>
        <p:nvPicPr>
          <p:cNvPr id="9" name="Picture 8" descr="EIC_cinema.png">
            <a:extLst>
              <a:ext uri="{FF2B5EF4-FFF2-40B4-BE49-F238E27FC236}">
                <a16:creationId xmlns:a16="http://schemas.microsoft.com/office/drawing/2014/main" id="{7EF64EFC-01F5-724B-BC3F-D35C13992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057237"/>
            <a:ext cx="3968863" cy="5135486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E488B9ED-6771-DA45-A886-8012A6BF5675}"/>
              </a:ext>
            </a:extLst>
          </p:cNvPr>
          <p:cNvSpPr txBox="1"/>
          <p:nvPr/>
        </p:nvSpPr>
        <p:spPr>
          <a:xfrm>
            <a:off x="4616244" y="1123210"/>
            <a:ext cx="4277453" cy="4785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Electron Ion Collider:</a:t>
            </a:r>
          </a:p>
          <a:p>
            <a:endParaRPr lang="en-US" sz="1100" dirty="0"/>
          </a:p>
          <a:p>
            <a:r>
              <a:rPr lang="en-US" dirty="0"/>
              <a:t>Strong interest in Italian nuclear physics </a:t>
            </a:r>
          </a:p>
          <a:p>
            <a:r>
              <a:rPr lang="en-US" dirty="0"/>
              <a:t>community (theory and experiment)</a:t>
            </a:r>
          </a:p>
          <a:p>
            <a:endParaRPr lang="en-US" dirty="0"/>
          </a:p>
          <a:p>
            <a:r>
              <a:rPr lang="en-US" dirty="0"/>
              <a:t>CD1 approval in June 2021</a:t>
            </a:r>
          </a:p>
          <a:p>
            <a:endParaRPr lang="en-US" dirty="0"/>
          </a:p>
          <a:p>
            <a:r>
              <a:rPr lang="en-US" dirty="0"/>
              <a:t>EPIC Coll. for 1</a:t>
            </a:r>
            <a:r>
              <a:rPr lang="en-US" baseline="30000" dirty="0"/>
              <a:t>st</a:t>
            </a:r>
            <a:r>
              <a:rPr lang="en-US" dirty="0"/>
              <a:t> detector start in fall 2022</a:t>
            </a:r>
          </a:p>
          <a:p>
            <a:endParaRPr lang="en-US" dirty="0"/>
          </a:p>
          <a:p>
            <a:r>
              <a:rPr lang="en-US" dirty="0"/>
              <a:t>Detector subsystems defined in spring 2023</a:t>
            </a:r>
          </a:p>
          <a:p>
            <a:endParaRPr lang="en-US" dirty="0"/>
          </a:p>
          <a:p>
            <a:r>
              <a:rPr lang="en-US" dirty="0"/>
              <a:t>pre-TDR expected at the end of 2024</a:t>
            </a:r>
          </a:p>
          <a:p>
            <a:endParaRPr lang="en-US" dirty="0"/>
          </a:p>
          <a:p>
            <a:r>
              <a:rPr lang="en-US" dirty="0"/>
              <a:t>CD2 &amp; 3 expected in spring 2025</a:t>
            </a:r>
          </a:p>
          <a:p>
            <a:r>
              <a:rPr lang="en-US" dirty="0"/>
              <a:t>     (start of construction)</a:t>
            </a:r>
          </a:p>
          <a:p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INFN Ferrara leading the </a:t>
            </a:r>
            <a:r>
              <a:rPr lang="en-US" b="1" dirty="0" err="1">
                <a:solidFill>
                  <a:srgbClr val="C00000"/>
                </a:solidFill>
              </a:rPr>
              <a:t>dRICH</a:t>
            </a:r>
            <a:r>
              <a:rPr lang="en-US" b="1" dirty="0">
                <a:solidFill>
                  <a:srgbClr val="C00000"/>
                </a:solidFill>
              </a:rPr>
              <a:t> subsystem</a:t>
            </a:r>
          </a:p>
        </p:txBody>
      </p:sp>
      <p:sp>
        <p:nvSpPr>
          <p:cNvPr id="2" name="Rectangle 72">
            <a:extLst>
              <a:ext uri="{FF2B5EF4-FFF2-40B4-BE49-F238E27FC236}">
                <a16:creationId xmlns:a16="http://schemas.microsoft.com/office/drawing/2014/main" id="{722A616A-565D-BC1B-7517-F6F6674183A4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05/07/2023</a:t>
            </a:r>
          </a:p>
        </p:txBody>
      </p:sp>
    </p:spTree>
    <p:extLst>
      <p:ext uri="{BB962C8B-B14F-4D97-AF65-F5344CB8AC3E}">
        <p14:creationId xmlns:p14="http://schemas.microsoft.com/office/powerpoint/2010/main" val="331020664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1520" y="153898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EIC_NET: The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dual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RICH</a:t>
            </a:r>
          </a:p>
        </p:txBody>
      </p:sp>
      <p:sp>
        <p:nvSpPr>
          <p:cNvPr id="36" name="Rectangle 72">
            <a:extLst>
              <a:ext uri="{FF2B5EF4-FFF2-40B4-BE49-F238E27FC236}">
                <a16:creationId xmlns:a16="http://schemas.microsoft.com/office/drawing/2014/main" id="{E622343D-2386-D444-A416-3CECF59B5FB4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05/07/2023</a:t>
            </a:r>
          </a:p>
        </p:txBody>
      </p:sp>
      <p:cxnSp>
        <p:nvCxnSpPr>
          <p:cNvPr id="37" name="Straight Connector 92">
            <a:extLst>
              <a:ext uri="{FF2B5EF4-FFF2-40B4-BE49-F238E27FC236}">
                <a16:creationId xmlns:a16="http://schemas.microsoft.com/office/drawing/2014/main" id="{1AE1A524-93A8-044E-9FBB-38E13CCA13B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9">
            <a:extLst>
              <a:ext uri="{FF2B5EF4-FFF2-40B4-BE49-F238E27FC236}">
                <a16:creationId xmlns:a16="http://schemas.microsoft.com/office/drawing/2014/main" id="{5E413118-F86A-5B42-8156-99856E033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22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1DD836-C9A4-EBD3-D24C-36770403E59A}"/>
              </a:ext>
            </a:extLst>
          </p:cNvPr>
          <p:cNvSpPr/>
          <p:nvPr/>
        </p:nvSpPr>
        <p:spPr>
          <a:xfrm>
            <a:off x="-30874" y="5219331"/>
            <a:ext cx="9144000" cy="13212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63C348-E825-6B73-DABB-50223C22AF69}"/>
              </a:ext>
            </a:extLst>
          </p:cNvPr>
          <p:cNvSpPr txBox="1"/>
          <p:nvPr/>
        </p:nvSpPr>
        <p:spPr>
          <a:xfrm>
            <a:off x="1530291" y="701904"/>
            <a:ext cx="58200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Compact cost-effective solution for particle identification in the high-energy endcap at EIC 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8A7F5CB5-831A-6CDA-3E4D-FFF3DA72C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195" y="5249985"/>
            <a:ext cx="2212754" cy="126929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B2C2B82-CA95-FFCE-F64D-3012186E3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2365" y="5247302"/>
            <a:ext cx="2006952" cy="1270211"/>
          </a:xfrm>
          <a:prstGeom prst="rect">
            <a:avLst/>
          </a:prstGeom>
        </p:spPr>
      </p:pic>
      <p:pic>
        <p:nvPicPr>
          <p:cNvPr id="49" name="Picture 48" descr="copertina.jpg">
            <a:extLst>
              <a:ext uri="{FF2B5EF4-FFF2-40B4-BE49-F238E27FC236}">
                <a16:creationId xmlns:a16="http://schemas.microsoft.com/office/drawing/2014/main" id="{9C8369AE-3C53-E3F0-4921-F96D385F5A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" y="5246724"/>
            <a:ext cx="1783342" cy="126487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DBC9A12-6B77-2607-20F6-77BA103D14D6}"/>
              </a:ext>
            </a:extLst>
          </p:cNvPr>
          <p:cNvSpPr txBox="1"/>
          <p:nvPr/>
        </p:nvSpPr>
        <p:spPr>
          <a:xfrm>
            <a:off x="349113" y="4921068"/>
            <a:ext cx="8413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   CLAS12 RICH                           	COMPASS RICH		ALICE HMPID		             DARKSIDE		            ALCOR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B27044A4-F531-87EF-EB99-2335D8BB10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7718" y="5241350"/>
            <a:ext cx="1840835" cy="127733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740B6B4-E3A5-F1B7-E94D-3B47608943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7843" y="5253143"/>
            <a:ext cx="1127491" cy="1270212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4E36F244-F1F4-A911-CD5C-AC7C01DDACEE}"/>
              </a:ext>
            </a:extLst>
          </p:cNvPr>
          <p:cNvSpPr/>
          <p:nvPr/>
        </p:nvSpPr>
        <p:spPr>
          <a:xfrm>
            <a:off x="-33185" y="6518167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030B922-15C0-0514-F5FE-6D4D1EBD87D5}"/>
              </a:ext>
            </a:extLst>
          </p:cNvPr>
          <p:cNvSpPr/>
          <p:nvPr/>
        </p:nvSpPr>
        <p:spPr>
          <a:xfrm>
            <a:off x="-33185" y="5223864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62A1046-D6ED-0241-732A-CEF3AD342FD6}"/>
              </a:ext>
            </a:extLst>
          </p:cNvPr>
          <p:cNvSpPr txBox="1"/>
          <p:nvPr/>
        </p:nvSpPr>
        <p:spPr>
          <a:xfrm>
            <a:off x="-17684" y="4620723"/>
            <a:ext cx="15767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Background Expertise: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3292891-55B9-6348-432C-C904B518752A}"/>
              </a:ext>
            </a:extLst>
          </p:cNvPr>
          <p:cNvSpPr txBox="1"/>
          <p:nvPr/>
        </p:nvSpPr>
        <p:spPr>
          <a:xfrm>
            <a:off x="6485865" y="4096774"/>
            <a:ext cx="1553630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latin typeface="+mj-lt"/>
              </a:rPr>
              <a:t>e: 5 GeV to 18 GeV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554AD50-19F6-C48F-05E6-CF300ECFD896}"/>
              </a:ext>
            </a:extLst>
          </p:cNvPr>
          <p:cNvSpPr txBox="1"/>
          <p:nvPr/>
        </p:nvSpPr>
        <p:spPr>
          <a:xfrm>
            <a:off x="1043912" y="4091970"/>
            <a:ext cx="2060500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latin typeface="+mj-lt"/>
              </a:rPr>
              <a:t>p: 41 GeV, 100 to 275 GeV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BA49304-B1C3-BD5C-C49C-7ED769CBE362}"/>
              </a:ext>
            </a:extLst>
          </p:cNvPr>
          <p:cNvCxnSpPr/>
          <p:nvPr/>
        </p:nvCxnSpPr>
        <p:spPr>
          <a:xfrm>
            <a:off x="3211755" y="4230016"/>
            <a:ext cx="1234825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5DFD0C5-BE5A-857F-12D0-59C0380460CE}"/>
              </a:ext>
            </a:extLst>
          </p:cNvPr>
          <p:cNvCxnSpPr>
            <a:cxnSpLocks/>
          </p:cNvCxnSpPr>
          <p:nvPr/>
        </p:nvCxnSpPr>
        <p:spPr>
          <a:xfrm flipH="1">
            <a:off x="4905423" y="4235405"/>
            <a:ext cx="1347627" cy="13447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D521B835-A072-4253-83FE-5DB6CFD34DBE}"/>
              </a:ext>
            </a:extLst>
          </p:cNvPr>
          <p:cNvSpPr txBox="1"/>
          <p:nvPr/>
        </p:nvSpPr>
        <p:spPr>
          <a:xfrm>
            <a:off x="3249489" y="3956892"/>
            <a:ext cx="899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p/A beam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69BE286-6132-511B-EE03-310449D1F3CE}"/>
              </a:ext>
            </a:extLst>
          </p:cNvPr>
          <p:cNvSpPr txBox="1"/>
          <p:nvPr/>
        </p:nvSpPr>
        <p:spPr>
          <a:xfrm>
            <a:off x="5143394" y="3956892"/>
            <a:ext cx="728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 beam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E7D4F96-A9E3-FD6C-9BE9-2283F8E95CF1}"/>
              </a:ext>
            </a:extLst>
          </p:cNvPr>
          <p:cNvSpPr/>
          <p:nvPr/>
        </p:nvSpPr>
        <p:spPr>
          <a:xfrm>
            <a:off x="868604" y="3861048"/>
            <a:ext cx="7441059" cy="6565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713D32-2AF0-7587-4098-CBA0C5610BD1}"/>
              </a:ext>
            </a:extLst>
          </p:cNvPr>
          <p:cNvSpPr/>
          <p:nvPr/>
        </p:nvSpPr>
        <p:spPr>
          <a:xfrm>
            <a:off x="336943" y="1073844"/>
            <a:ext cx="2096832" cy="2567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524AA1E-3AB3-8EAC-5E08-ED14C69B87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385" y="3274538"/>
            <a:ext cx="1366872" cy="30841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29D38B0-11FC-2963-C8FC-118F7A0E827C}"/>
              </a:ext>
            </a:extLst>
          </p:cNvPr>
          <p:cNvSpPr/>
          <p:nvPr/>
        </p:nvSpPr>
        <p:spPr>
          <a:xfrm>
            <a:off x="2575298" y="1074912"/>
            <a:ext cx="4068978" cy="25791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BAC7E1D-A79C-13B3-185A-4B922028DB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7222" y="1365999"/>
            <a:ext cx="3398554" cy="21270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4B590BC-90A0-D5D9-FFF5-C174621D2799}"/>
              </a:ext>
            </a:extLst>
          </p:cNvPr>
          <p:cNvSpPr/>
          <p:nvPr/>
        </p:nvSpPr>
        <p:spPr>
          <a:xfrm>
            <a:off x="6772428" y="1078003"/>
            <a:ext cx="2031662" cy="2567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2B7387E-E478-955F-FCD1-3F6820B5E5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9362" y="2163766"/>
            <a:ext cx="676261" cy="3367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2F60F48-A6D9-FDA2-4E82-CEAEC0D7D1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7893" y="1492018"/>
            <a:ext cx="676261" cy="338131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DFCC00F-4A57-36BC-CB62-058D0B5788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93931" y="2698077"/>
            <a:ext cx="392326" cy="406723"/>
          </a:xfrm>
          <a:prstGeom prst="rect">
            <a:avLst/>
          </a:prstGeom>
        </p:spPr>
      </p:pic>
      <p:pic>
        <p:nvPicPr>
          <p:cNvPr id="23" name="Picture 22" descr="A blue screen with white text&#10;&#10;Description automatically generated with low confidence">
            <a:extLst>
              <a:ext uri="{FF2B5EF4-FFF2-40B4-BE49-F238E27FC236}">
                <a16:creationId xmlns:a16="http://schemas.microsoft.com/office/drawing/2014/main" id="{B842DEAB-CC61-7BC5-D918-B80B3F906CF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86257" y="2775800"/>
            <a:ext cx="565746" cy="27001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F1EF11A-3922-1406-67FF-19E92B332C6B}"/>
              </a:ext>
            </a:extLst>
          </p:cNvPr>
          <p:cNvSpPr txBox="1"/>
          <p:nvPr/>
        </p:nvSpPr>
        <p:spPr>
          <a:xfrm>
            <a:off x="1228484" y="1448557"/>
            <a:ext cx="109837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BA, </a:t>
            </a:r>
            <a:r>
              <a:rPr lang="x-none" sz="900" dirty="0"/>
              <a:t>BO</a:t>
            </a:r>
            <a:r>
              <a:rPr lang="x-none" sz="900"/>
              <a:t>, </a:t>
            </a:r>
            <a:r>
              <a:rPr lang="en-US" sz="900" dirty="0"/>
              <a:t>CS, CT, FE , </a:t>
            </a:r>
          </a:p>
          <a:p>
            <a:r>
              <a:rPr lang="en-US" sz="900" dirty="0"/>
              <a:t>GE</a:t>
            </a:r>
            <a:r>
              <a:rPr lang="x-none" sz="900"/>
              <a:t>, </a:t>
            </a:r>
            <a:r>
              <a:rPr lang="x-none" sz="900" dirty="0"/>
              <a:t>LNS</a:t>
            </a:r>
            <a:r>
              <a:rPr lang="x-none" sz="900"/>
              <a:t>,</a:t>
            </a:r>
            <a:r>
              <a:rPr lang="en-US" sz="900" dirty="0"/>
              <a:t>  RM1,</a:t>
            </a:r>
          </a:p>
          <a:p>
            <a:r>
              <a:rPr lang="x-none" sz="900"/>
              <a:t>RM</a:t>
            </a:r>
            <a:r>
              <a:rPr lang="en-US" sz="900" dirty="0"/>
              <a:t>2</a:t>
            </a:r>
            <a:r>
              <a:rPr lang="x-none" sz="900"/>
              <a:t>, </a:t>
            </a:r>
            <a:r>
              <a:rPr lang="en-US" sz="900" dirty="0"/>
              <a:t>SA, </a:t>
            </a:r>
            <a:r>
              <a:rPr lang="x-none" sz="900" dirty="0"/>
              <a:t>TO, 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D38F26D-A45D-D97D-7930-5E7F6D4F7AA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12679" y="1938765"/>
            <a:ext cx="1085850" cy="33337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A2089C1-107C-7E66-79B4-F1B4EC80E80D}"/>
              </a:ext>
            </a:extLst>
          </p:cNvPr>
          <p:cNvSpPr txBox="1"/>
          <p:nvPr/>
        </p:nvSpPr>
        <p:spPr>
          <a:xfrm>
            <a:off x="4503297" y="1050985"/>
            <a:ext cx="4651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EPIC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645487-83FF-D8A5-CD8B-B6873F5B8F33}"/>
              </a:ext>
            </a:extLst>
          </p:cNvPr>
          <p:cNvSpPr/>
          <p:nvPr/>
        </p:nvSpPr>
        <p:spPr>
          <a:xfrm>
            <a:off x="4904473" y="1736458"/>
            <a:ext cx="551622" cy="736123"/>
          </a:xfrm>
          <a:prstGeom prst="rect">
            <a:avLst/>
          </a:prstGeom>
          <a:solidFill>
            <a:srgbClr val="F5F701">
              <a:alpha val="4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35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C6D8D1-2D8E-1444-5956-65DA5DE186F4}"/>
              </a:ext>
            </a:extLst>
          </p:cNvPr>
          <p:cNvSpPr txBox="1"/>
          <p:nvPr/>
        </p:nvSpPr>
        <p:spPr>
          <a:xfrm>
            <a:off x="6819552" y="1083453"/>
            <a:ext cx="15087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EIC RICH Consortium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D26FA51-F365-79C9-F9EB-7B1A725E5B2E}"/>
              </a:ext>
            </a:extLst>
          </p:cNvPr>
          <p:cNvGrpSpPr/>
          <p:nvPr/>
        </p:nvGrpSpPr>
        <p:grpSpPr>
          <a:xfrm>
            <a:off x="6838818" y="3194240"/>
            <a:ext cx="1259444" cy="345593"/>
            <a:chOff x="6778629" y="2363596"/>
            <a:chExt cx="1679258" cy="460791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9815A58-1E12-B72A-5E8D-2B7192E72462}"/>
                </a:ext>
              </a:extLst>
            </p:cNvPr>
            <p:cNvSpPr/>
            <p:nvPr/>
          </p:nvSpPr>
          <p:spPr>
            <a:xfrm>
              <a:off x="6778629" y="2363596"/>
              <a:ext cx="1679258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1350"/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EBA92520-4446-4DA8-5763-49274673A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864001" y="2367187"/>
              <a:ext cx="482803" cy="457200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067D805A-9021-5750-DFE8-CBB5DFACF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849684" y="2412321"/>
              <a:ext cx="537265" cy="187719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A93B5749-4E6A-4A9B-4985-58EF915AA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138194" y="2591772"/>
              <a:ext cx="675718" cy="200983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01535F1-9583-15CC-ADBA-D9E7F0E1E639}"/>
              </a:ext>
            </a:extLst>
          </p:cNvPr>
          <p:cNvGrpSpPr/>
          <p:nvPr/>
        </p:nvGrpSpPr>
        <p:grpSpPr>
          <a:xfrm>
            <a:off x="6845161" y="1475469"/>
            <a:ext cx="1259444" cy="342900"/>
            <a:chOff x="6781522" y="2884174"/>
            <a:chExt cx="1679258" cy="457200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5A3E9279-A1A5-C098-39C3-E3EE5B162936}"/>
                </a:ext>
              </a:extLst>
            </p:cNvPr>
            <p:cNvSpPr/>
            <p:nvPr/>
          </p:nvSpPr>
          <p:spPr>
            <a:xfrm>
              <a:off x="6781522" y="2884174"/>
              <a:ext cx="1679258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1350"/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FD67AED4-AE23-7475-272A-546FCA78A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807789" y="2957779"/>
              <a:ext cx="1085728" cy="364672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5A825ED1-B833-421A-CF2A-195CF1610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959480" y="2949605"/>
              <a:ext cx="342587" cy="342002"/>
            </a:xfrm>
            <a:prstGeom prst="rect">
              <a:avLst/>
            </a:prstGeom>
          </p:spPr>
        </p:pic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45397F80-A410-63D1-5B60-914A9FF1167F}"/>
              </a:ext>
            </a:extLst>
          </p:cNvPr>
          <p:cNvSpPr txBox="1"/>
          <p:nvPr/>
        </p:nvSpPr>
        <p:spPr>
          <a:xfrm>
            <a:off x="8132571" y="3232875"/>
            <a:ext cx="3914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50" dirty="0"/>
              <a:t>…..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ED7FBEE-9099-E993-278E-183ED19F9956}"/>
              </a:ext>
            </a:extLst>
          </p:cNvPr>
          <p:cNvSpPr txBox="1"/>
          <p:nvPr/>
        </p:nvSpPr>
        <p:spPr>
          <a:xfrm>
            <a:off x="447177" y="1093968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dRICH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042B83B6-AA9B-DAF6-9B33-9DB937D427C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9385" y="2192103"/>
            <a:ext cx="1055457" cy="30841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0035209-0151-8ACF-AB38-AFFB9DFE707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8833" y="2769224"/>
            <a:ext cx="778703" cy="28316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409C6437-EF3B-0028-900F-514EE7EDBCE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625676" y="2420760"/>
            <a:ext cx="1085851" cy="335408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B7B44F0F-3F5D-0FE8-1650-538B8523C4F7}"/>
              </a:ext>
            </a:extLst>
          </p:cNvPr>
          <p:cNvSpPr txBox="1"/>
          <p:nvPr/>
        </p:nvSpPr>
        <p:spPr>
          <a:xfrm>
            <a:off x="2022598" y="3389792"/>
            <a:ext cx="3914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50" dirty="0"/>
              <a:t>…..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1BE1C57B-631F-E289-39BD-71647ED5192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819552" y="2498035"/>
            <a:ext cx="664985" cy="50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96104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1520" y="153898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EIC_NET: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dRICH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Organization Chart</a:t>
            </a:r>
          </a:p>
        </p:txBody>
      </p:sp>
      <p:sp>
        <p:nvSpPr>
          <p:cNvPr id="36" name="Rectangle 72">
            <a:extLst>
              <a:ext uri="{FF2B5EF4-FFF2-40B4-BE49-F238E27FC236}">
                <a16:creationId xmlns:a16="http://schemas.microsoft.com/office/drawing/2014/main" id="{E622343D-2386-D444-A416-3CECF59B5FB4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05/07/2023</a:t>
            </a:r>
          </a:p>
        </p:txBody>
      </p:sp>
      <p:cxnSp>
        <p:nvCxnSpPr>
          <p:cNvPr id="37" name="Straight Connector 92">
            <a:extLst>
              <a:ext uri="{FF2B5EF4-FFF2-40B4-BE49-F238E27FC236}">
                <a16:creationId xmlns:a16="http://schemas.microsoft.com/office/drawing/2014/main" id="{1AE1A524-93A8-044E-9FBB-38E13CCA13B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9">
            <a:extLst>
              <a:ext uri="{FF2B5EF4-FFF2-40B4-BE49-F238E27FC236}">
                <a16:creationId xmlns:a16="http://schemas.microsoft.com/office/drawing/2014/main" id="{5E413118-F86A-5B42-8156-99856E033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23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90B96F-CFF6-5D9E-BFD5-8830A2CD6B0F}"/>
              </a:ext>
            </a:extLst>
          </p:cNvPr>
          <p:cNvSpPr/>
          <p:nvPr/>
        </p:nvSpPr>
        <p:spPr>
          <a:xfrm>
            <a:off x="570739" y="1358179"/>
            <a:ext cx="2497895" cy="27874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9046C3-2F2B-8882-67B1-97BD58D0E3F1}"/>
              </a:ext>
            </a:extLst>
          </p:cNvPr>
          <p:cNvSpPr txBox="1"/>
          <p:nvPr/>
        </p:nvSpPr>
        <p:spPr>
          <a:xfrm>
            <a:off x="565550" y="1360704"/>
            <a:ext cx="2606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200" dirty="0">
                <a:solidFill>
                  <a:schemeClr val="bg1"/>
                </a:solidFill>
              </a:rPr>
              <a:t>6.10.04 Particle Identification   </a:t>
            </a:r>
            <a:r>
              <a:rPr lang="en-IT" sz="1200" dirty="0">
                <a:solidFill>
                  <a:srgbClr val="C00000"/>
                </a:solidFill>
              </a:rPr>
              <a:t>Level-3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17579B-77E1-2221-2254-EBAAEA1CE848}"/>
              </a:ext>
            </a:extLst>
          </p:cNvPr>
          <p:cNvSpPr/>
          <p:nvPr/>
        </p:nvSpPr>
        <p:spPr>
          <a:xfrm>
            <a:off x="565550" y="2118548"/>
            <a:ext cx="2497895" cy="27874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5A81AA-5E7B-3B22-9777-54E90FDEA7A9}"/>
              </a:ext>
            </a:extLst>
          </p:cNvPr>
          <p:cNvSpPr txBox="1"/>
          <p:nvPr/>
        </p:nvSpPr>
        <p:spPr>
          <a:xfrm>
            <a:off x="602163" y="2122159"/>
            <a:ext cx="21332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200" dirty="0">
                <a:solidFill>
                  <a:schemeClr val="bg1"/>
                </a:solidFill>
              </a:rPr>
              <a:t>6.10.04.03  dRICH           </a:t>
            </a:r>
            <a:r>
              <a:rPr lang="en-IT" sz="1200" dirty="0">
                <a:solidFill>
                  <a:srgbClr val="C00000"/>
                </a:solidFill>
              </a:rPr>
              <a:t>Level-4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8F994C-B627-2F0E-6664-4A0A9F7F2BB2}"/>
              </a:ext>
            </a:extLst>
          </p:cNvPr>
          <p:cNvSpPr txBox="1"/>
          <p:nvPr/>
        </p:nvSpPr>
        <p:spPr>
          <a:xfrm>
            <a:off x="3275939" y="1369942"/>
            <a:ext cx="1841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CAM from DOE EIC Project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EE841D-4F4A-A5EB-94FE-94470653E8CF}"/>
              </a:ext>
            </a:extLst>
          </p:cNvPr>
          <p:cNvSpPr txBox="1"/>
          <p:nvPr/>
        </p:nvSpPr>
        <p:spPr>
          <a:xfrm>
            <a:off x="3176302" y="2089644"/>
            <a:ext cx="34724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CAM from Project + DSTC from EPIC (</a:t>
            </a:r>
            <a:r>
              <a:rPr lang="en-IT" sz="1200" b="1" dirty="0">
                <a:solidFill>
                  <a:srgbClr val="C00000"/>
                </a:solidFill>
              </a:rPr>
              <a:t>M. Contalbrigo</a:t>
            </a:r>
            <a:r>
              <a:rPr lang="en-IT" sz="1200" dirty="0"/>
              <a:t>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82817B-156B-7CB9-D9A1-0E123BDC1E70}"/>
              </a:ext>
            </a:extLst>
          </p:cNvPr>
          <p:cNvSpPr/>
          <p:nvPr/>
        </p:nvSpPr>
        <p:spPr>
          <a:xfrm>
            <a:off x="585953" y="2909013"/>
            <a:ext cx="2497895" cy="27874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26840B-41DE-6436-7BA3-7640A2386EC0}"/>
              </a:ext>
            </a:extLst>
          </p:cNvPr>
          <p:cNvSpPr txBox="1"/>
          <p:nvPr/>
        </p:nvSpPr>
        <p:spPr>
          <a:xfrm>
            <a:off x="655481" y="2914296"/>
            <a:ext cx="20204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200" dirty="0">
                <a:solidFill>
                  <a:schemeClr val="bg1"/>
                </a:solidFill>
              </a:rPr>
              <a:t>Photo-Detector            </a:t>
            </a:r>
            <a:r>
              <a:rPr lang="en-IT" sz="1200" dirty="0">
                <a:solidFill>
                  <a:srgbClr val="C00000"/>
                </a:solidFill>
              </a:rPr>
              <a:t>Level-5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1431FD-02AA-2EEA-FAF1-DF6A228120C2}"/>
              </a:ext>
            </a:extLst>
          </p:cNvPr>
          <p:cNvSpPr txBox="1"/>
          <p:nvPr/>
        </p:nvSpPr>
        <p:spPr>
          <a:xfrm>
            <a:off x="3172289" y="2615054"/>
            <a:ext cx="20758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Work packages lead from EPIC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0508EA-C9E2-0F60-00D1-5E097EBD8488}"/>
              </a:ext>
            </a:extLst>
          </p:cNvPr>
          <p:cNvSpPr/>
          <p:nvPr/>
        </p:nvSpPr>
        <p:spPr>
          <a:xfrm>
            <a:off x="585953" y="3276761"/>
            <a:ext cx="2497895" cy="27874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48A29E-D60D-897F-6250-0CD1914C9D21}"/>
              </a:ext>
            </a:extLst>
          </p:cNvPr>
          <p:cNvSpPr txBox="1"/>
          <p:nvPr/>
        </p:nvSpPr>
        <p:spPr>
          <a:xfrm>
            <a:off x="659492" y="3282044"/>
            <a:ext cx="20124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200" dirty="0">
                <a:solidFill>
                  <a:schemeClr val="bg1"/>
                </a:solidFill>
              </a:rPr>
              <a:t>Front-end Asics            </a:t>
            </a:r>
            <a:r>
              <a:rPr lang="en-IT" sz="1200" dirty="0">
                <a:solidFill>
                  <a:srgbClr val="C00000"/>
                </a:solidFill>
              </a:rPr>
              <a:t>Level-5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DB02FFA-CA97-8915-401A-3F37567D81E5}"/>
              </a:ext>
            </a:extLst>
          </p:cNvPr>
          <p:cNvSpPr/>
          <p:nvPr/>
        </p:nvSpPr>
        <p:spPr>
          <a:xfrm>
            <a:off x="585953" y="3647660"/>
            <a:ext cx="2497895" cy="27874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67FBF1-68B5-920E-E340-187AC93B4B51}"/>
              </a:ext>
            </a:extLst>
          </p:cNvPr>
          <p:cNvSpPr txBox="1"/>
          <p:nvPr/>
        </p:nvSpPr>
        <p:spPr>
          <a:xfrm>
            <a:off x="648786" y="3652943"/>
            <a:ext cx="2033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200" dirty="0">
                <a:solidFill>
                  <a:schemeClr val="bg1"/>
                </a:solidFill>
              </a:rPr>
              <a:t>Data-acquisition           </a:t>
            </a:r>
            <a:r>
              <a:rPr lang="en-IT" sz="1200" dirty="0">
                <a:solidFill>
                  <a:srgbClr val="C00000"/>
                </a:solidFill>
              </a:rPr>
              <a:t>Level-5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C7EA0E8-3271-627D-77DF-CB34687BED3E}"/>
              </a:ext>
            </a:extLst>
          </p:cNvPr>
          <p:cNvSpPr/>
          <p:nvPr/>
        </p:nvSpPr>
        <p:spPr>
          <a:xfrm>
            <a:off x="585953" y="4039920"/>
            <a:ext cx="2497895" cy="27874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ADB0188-7C33-0EDC-C606-1AE135D39F2D}"/>
              </a:ext>
            </a:extLst>
          </p:cNvPr>
          <p:cNvSpPr txBox="1"/>
          <p:nvPr/>
        </p:nvSpPr>
        <p:spPr>
          <a:xfrm>
            <a:off x="645551" y="4045203"/>
            <a:ext cx="2040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200" dirty="0">
                <a:solidFill>
                  <a:schemeClr val="bg1"/>
                </a:solidFill>
              </a:rPr>
              <a:t>Mechanics                     </a:t>
            </a:r>
            <a:r>
              <a:rPr lang="en-IT" sz="1200" dirty="0">
                <a:solidFill>
                  <a:srgbClr val="C00000"/>
                </a:solidFill>
              </a:rPr>
              <a:t>Level-5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FDD2335-27C4-DD32-A272-13FE4411F441}"/>
              </a:ext>
            </a:extLst>
          </p:cNvPr>
          <p:cNvSpPr/>
          <p:nvPr/>
        </p:nvSpPr>
        <p:spPr>
          <a:xfrm>
            <a:off x="585953" y="4414794"/>
            <a:ext cx="2497895" cy="27874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12B4B2C-5ED2-7934-C6AF-E5DC0707D7B2}"/>
              </a:ext>
            </a:extLst>
          </p:cNvPr>
          <p:cNvSpPr txBox="1"/>
          <p:nvPr/>
        </p:nvSpPr>
        <p:spPr>
          <a:xfrm>
            <a:off x="634140" y="4420077"/>
            <a:ext cx="20631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200" dirty="0">
                <a:solidFill>
                  <a:schemeClr val="bg1"/>
                </a:solidFill>
              </a:rPr>
              <a:t>Gas radiator                   </a:t>
            </a:r>
            <a:r>
              <a:rPr lang="en-IT" sz="1200" dirty="0">
                <a:solidFill>
                  <a:srgbClr val="C00000"/>
                </a:solidFill>
              </a:rPr>
              <a:t>Level-5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CE2BC44-D4F6-AB7B-B086-38F7A9AD0A1A}"/>
              </a:ext>
            </a:extLst>
          </p:cNvPr>
          <p:cNvSpPr/>
          <p:nvPr/>
        </p:nvSpPr>
        <p:spPr>
          <a:xfrm>
            <a:off x="585953" y="4788508"/>
            <a:ext cx="2497895" cy="27874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F0FD34-65F4-D9B2-63E2-91D2697E67CD}"/>
              </a:ext>
            </a:extLst>
          </p:cNvPr>
          <p:cNvSpPr txBox="1"/>
          <p:nvPr/>
        </p:nvSpPr>
        <p:spPr>
          <a:xfrm>
            <a:off x="619554" y="4793791"/>
            <a:ext cx="20923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200" dirty="0">
                <a:solidFill>
                  <a:schemeClr val="bg1"/>
                </a:solidFill>
              </a:rPr>
              <a:t>Mirror                             </a:t>
            </a:r>
            <a:r>
              <a:rPr lang="en-IT" sz="1200" dirty="0">
                <a:solidFill>
                  <a:srgbClr val="C00000"/>
                </a:solidFill>
              </a:rPr>
              <a:t>Level-5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1F5D7A3-E612-14E9-5370-D7EF458B47E0}"/>
              </a:ext>
            </a:extLst>
          </p:cNvPr>
          <p:cNvSpPr/>
          <p:nvPr/>
        </p:nvSpPr>
        <p:spPr>
          <a:xfrm>
            <a:off x="585953" y="5162222"/>
            <a:ext cx="2497895" cy="27874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70020BC-D06B-08E0-0C58-81EF3014C7CD}"/>
              </a:ext>
            </a:extLst>
          </p:cNvPr>
          <p:cNvSpPr txBox="1"/>
          <p:nvPr/>
        </p:nvSpPr>
        <p:spPr>
          <a:xfrm>
            <a:off x="580764" y="5167505"/>
            <a:ext cx="2169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200" dirty="0">
                <a:solidFill>
                  <a:schemeClr val="bg1"/>
                </a:solidFill>
              </a:rPr>
              <a:t>Aerogel Radiator             </a:t>
            </a:r>
            <a:r>
              <a:rPr lang="en-IT" sz="1200" dirty="0">
                <a:solidFill>
                  <a:srgbClr val="C00000"/>
                </a:solidFill>
              </a:rPr>
              <a:t>Level-5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C4E0DDA-2E50-BDE8-3BA1-1B74CBAB6A02}"/>
              </a:ext>
            </a:extLst>
          </p:cNvPr>
          <p:cNvCxnSpPr>
            <a:cxnSpLocks/>
          </p:cNvCxnSpPr>
          <p:nvPr/>
        </p:nvCxnSpPr>
        <p:spPr>
          <a:xfrm>
            <a:off x="2006619" y="1694164"/>
            <a:ext cx="0" cy="356323"/>
          </a:xfrm>
          <a:prstGeom prst="straightConnector1">
            <a:avLst/>
          </a:prstGeom>
          <a:ln>
            <a:solidFill>
              <a:srgbClr val="C00000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B3F9E97-1A42-EA84-1707-6767645C9E70}"/>
              </a:ext>
            </a:extLst>
          </p:cNvPr>
          <p:cNvCxnSpPr>
            <a:cxnSpLocks/>
          </p:cNvCxnSpPr>
          <p:nvPr/>
        </p:nvCxnSpPr>
        <p:spPr>
          <a:xfrm>
            <a:off x="2006619" y="2485800"/>
            <a:ext cx="5189" cy="327966"/>
          </a:xfrm>
          <a:prstGeom prst="straightConnector1">
            <a:avLst/>
          </a:prstGeom>
          <a:ln>
            <a:solidFill>
              <a:srgbClr val="C00000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14E20C5D-8467-A175-D698-197683034EE5}"/>
              </a:ext>
            </a:extLst>
          </p:cNvPr>
          <p:cNvSpPr txBox="1"/>
          <p:nvPr/>
        </p:nvSpPr>
        <p:spPr>
          <a:xfrm>
            <a:off x="3228024" y="2936134"/>
            <a:ext cx="515275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/>
              <a:t>R. Preghenella</a:t>
            </a:r>
            <a:r>
              <a:rPr lang="en-IT" sz="1200" dirty="0"/>
              <a:t>, INFN-BO, INFN-FE, INFN-CS, INFN-SA, INFN-LNF, INFN-CT, NISER </a:t>
            </a:r>
          </a:p>
          <a:p>
            <a:endParaRPr lang="en-IT" sz="1200" dirty="0"/>
          </a:p>
          <a:p>
            <a:r>
              <a:rPr lang="en-IT" sz="1200" b="1" dirty="0"/>
              <a:t>F. Cossio</a:t>
            </a:r>
            <a:r>
              <a:rPr lang="en-IT" sz="1200" dirty="0"/>
              <a:t>,  INFN-TO, INFN-BO</a:t>
            </a:r>
          </a:p>
          <a:p>
            <a:endParaRPr lang="en-IT" sz="1200" dirty="0"/>
          </a:p>
          <a:p>
            <a:r>
              <a:rPr lang="en-IT" sz="1200" b="1" dirty="0"/>
              <a:t>P. A</a:t>
            </a:r>
            <a:r>
              <a:rPr lang="en-GB" sz="1200" b="1" dirty="0"/>
              <a:t>n</a:t>
            </a:r>
            <a:r>
              <a:rPr lang="en-IT" sz="1200" b="1" dirty="0"/>
              <a:t>tonioli</a:t>
            </a:r>
            <a:r>
              <a:rPr lang="en-IT" sz="1200" dirty="0"/>
              <a:t>, INFN-BO, INFN-FE</a:t>
            </a:r>
          </a:p>
          <a:p>
            <a:endParaRPr lang="en-IT" sz="1200" dirty="0"/>
          </a:p>
          <a:p>
            <a:r>
              <a:rPr lang="en-IT" sz="1200" b="1" dirty="0">
                <a:solidFill>
                  <a:srgbClr val="C00000"/>
                </a:solidFill>
              </a:rPr>
              <a:t>A. Saputi</a:t>
            </a:r>
            <a:r>
              <a:rPr lang="en-IT" sz="1200" dirty="0"/>
              <a:t>, INFN-FE, INFN-CT, INFN-GE, JLAB, BNL</a:t>
            </a:r>
          </a:p>
          <a:p>
            <a:endParaRPr lang="en-IT" sz="1200" dirty="0"/>
          </a:p>
          <a:p>
            <a:r>
              <a:rPr lang="en-IT" sz="1200" b="1" dirty="0"/>
              <a:t>F. Tessarotto</a:t>
            </a:r>
            <a:r>
              <a:rPr lang="en-IT" sz="1200" dirty="0"/>
              <a:t>, INFN-TS, BNL</a:t>
            </a:r>
          </a:p>
          <a:p>
            <a:endParaRPr lang="en-IT" sz="1200" dirty="0"/>
          </a:p>
          <a:p>
            <a:r>
              <a:rPr lang="en-IT" sz="1200" b="1" dirty="0"/>
              <a:t>A. Vossen</a:t>
            </a:r>
            <a:r>
              <a:rPr lang="en-IT" sz="1200" dirty="0"/>
              <a:t>, DUKE, INFN-FE                             </a:t>
            </a:r>
          </a:p>
          <a:p>
            <a:r>
              <a:rPr lang="en-IT" sz="1200" dirty="0"/>
              <a:t> </a:t>
            </a:r>
          </a:p>
          <a:p>
            <a:r>
              <a:rPr lang="en-IT" sz="1200" b="1" dirty="0"/>
              <a:t>G. Volpe</a:t>
            </a:r>
            <a:r>
              <a:rPr lang="en-IT" sz="1200" dirty="0"/>
              <a:t>, INFN-BA, INFN-FE, RICH Consortium</a:t>
            </a:r>
          </a:p>
          <a:p>
            <a:endParaRPr lang="en-IT" sz="1200" dirty="0"/>
          </a:p>
          <a:p>
            <a:r>
              <a:rPr lang="en-IT" sz="1200" dirty="0"/>
              <a:t>INFN-TS, DUKE, INFN-FE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7B61822-5E43-2223-8AB5-D0625ECD5115}"/>
              </a:ext>
            </a:extLst>
          </p:cNvPr>
          <p:cNvSpPr/>
          <p:nvPr/>
        </p:nvSpPr>
        <p:spPr>
          <a:xfrm>
            <a:off x="567276" y="5519940"/>
            <a:ext cx="2497895" cy="2787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1AD3CAD-EB93-3E6B-2452-F69F8C01B126}"/>
              </a:ext>
            </a:extLst>
          </p:cNvPr>
          <p:cNvSpPr txBox="1"/>
          <p:nvPr/>
        </p:nvSpPr>
        <p:spPr>
          <a:xfrm>
            <a:off x="602163" y="5523478"/>
            <a:ext cx="8501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200" dirty="0">
                <a:solidFill>
                  <a:schemeClr val="bg1"/>
                </a:solidFill>
              </a:rPr>
              <a:t>Simulation</a:t>
            </a:r>
            <a:endParaRPr lang="en-IT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55193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1520" y="153898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EIC_NET: Baseline Design</a:t>
            </a:r>
          </a:p>
        </p:txBody>
      </p:sp>
      <p:sp>
        <p:nvSpPr>
          <p:cNvPr id="36" name="Rectangle 72">
            <a:extLst>
              <a:ext uri="{FF2B5EF4-FFF2-40B4-BE49-F238E27FC236}">
                <a16:creationId xmlns:a16="http://schemas.microsoft.com/office/drawing/2014/main" id="{E622343D-2386-D444-A416-3CECF59B5FB4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05/07/2023</a:t>
            </a:r>
          </a:p>
        </p:txBody>
      </p:sp>
      <p:cxnSp>
        <p:nvCxnSpPr>
          <p:cNvPr id="37" name="Straight Connector 92">
            <a:extLst>
              <a:ext uri="{FF2B5EF4-FFF2-40B4-BE49-F238E27FC236}">
                <a16:creationId xmlns:a16="http://schemas.microsoft.com/office/drawing/2014/main" id="{1AE1A524-93A8-044E-9FBB-38E13CCA13B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9">
            <a:extLst>
              <a:ext uri="{FF2B5EF4-FFF2-40B4-BE49-F238E27FC236}">
                <a16:creationId xmlns:a16="http://schemas.microsoft.com/office/drawing/2014/main" id="{5E413118-F86A-5B42-8156-99856E033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24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3960E2-C27F-EE3D-D3F3-0B6BA3D3018D}"/>
              </a:ext>
            </a:extLst>
          </p:cNvPr>
          <p:cNvSpPr/>
          <p:nvPr/>
        </p:nvSpPr>
        <p:spPr>
          <a:xfrm>
            <a:off x="6463855" y="1317846"/>
            <a:ext cx="2404310" cy="4510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pic>
        <p:nvPicPr>
          <p:cNvPr id="16" name="Picture 15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FFFB070B-F088-681F-1955-AAE9CA2F9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855" y="3623456"/>
            <a:ext cx="2323166" cy="2171183"/>
          </a:xfrm>
          <a:prstGeom prst="rect">
            <a:avLst/>
          </a:prstGeom>
        </p:spPr>
      </p:pic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F7E02A89-0CCF-5D5B-0E06-4ADD7F5BC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3855" y="1317846"/>
            <a:ext cx="2323166" cy="21603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3750170-A0B2-9118-1A14-BA79DE801463}"/>
              </a:ext>
            </a:extLst>
          </p:cNvPr>
          <p:cNvSpPr txBox="1"/>
          <p:nvPr/>
        </p:nvSpPr>
        <p:spPr>
          <a:xfrm>
            <a:off x="280451" y="5273511"/>
            <a:ext cx="5196897" cy="10329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1200" b="1" dirty="0" err="1"/>
              <a:t>dRICH</a:t>
            </a:r>
            <a:r>
              <a:rPr lang="it-IT" sz="1200" b="1" dirty="0"/>
              <a:t>:  cost-</a:t>
            </a:r>
            <a:r>
              <a:rPr lang="it-IT" sz="1200" b="1" dirty="0" err="1"/>
              <a:t>effective</a:t>
            </a:r>
            <a:r>
              <a:rPr lang="it-IT" sz="1200" b="1" dirty="0"/>
              <a:t> compact </a:t>
            </a:r>
            <a:r>
              <a:rPr lang="it-IT" sz="1200" b="1" dirty="0" err="1"/>
              <a:t>solution</a:t>
            </a:r>
            <a:r>
              <a:rPr lang="it-IT" sz="1200" b="1" dirty="0"/>
              <a:t> </a:t>
            </a:r>
          </a:p>
          <a:p>
            <a:pPr>
              <a:lnSpc>
                <a:spcPct val="120000"/>
              </a:lnSpc>
            </a:pPr>
            <a:endParaRPr lang="it-IT" sz="600" b="1" dirty="0"/>
          </a:p>
          <a:p>
            <a:pPr>
              <a:lnSpc>
                <a:spcPct val="120000"/>
              </a:lnSpc>
            </a:pPr>
            <a:r>
              <a:rPr lang="it-IT" sz="1200" dirty="0" err="1"/>
              <a:t>Radiators</a:t>
            </a:r>
            <a:r>
              <a:rPr lang="it-IT" sz="1200" dirty="0"/>
              <a:t>:   Aerogel (n</a:t>
            </a:r>
            <a:r>
              <a:rPr lang="it-IT" sz="1200" baseline="-25000" dirty="0"/>
              <a:t>AERO</a:t>
            </a:r>
            <a:r>
              <a:rPr lang="it-IT" sz="1200" dirty="0"/>
              <a:t>~1.02) +  Gas (n</a:t>
            </a:r>
            <a:r>
              <a:rPr lang="it-IT" sz="1200" baseline="-25000" dirty="0"/>
              <a:t>C2F6 </a:t>
            </a:r>
            <a:r>
              <a:rPr lang="it-IT" sz="1200" dirty="0"/>
              <a:t>~</a:t>
            </a:r>
            <a:r>
              <a:rPr lang="it-IT" sz="1200" baseline="-25000" dirty="0"/>
              <a:t> </a:t>
            </a:r>
            <a:r>
              <a:rPr lang="it-IT" sz="1200" dirty="0"/>
              <a:t>1.0008)</a:t>
            </a:r>
          </a:p>
          <a:p>
            <a:pPr>
              <a:lnSpc>
                <a:spcPct val="120000"/>
              </a:lnSpc>
            </a:pPr>
            <a:endParaRPr lang="it-IT" sz="600" dirty="0"/>
          </a:p>
          <a:p>
            <a:pPr>
              <a:lnSpc>
                <a:spcPct val="120000"/>
              </a:lnSpc>
            </a:pPr>
            <a:r>
              <a:rPr lang="it-IT" sz="1200" dirty="0"/>
              <a:t>Detector:    0.5 m</a:t>
            </a:r>
            <a:r>
              <a:rPr lang="it-IT" sz="1200" baseline="30000" dirty="0"/>
              <a:t>2</a:t>
            </a:r>
            <a:r>
              <a:rPr lang="it-IT" sz="1200" dirty="0"/>
              <a:t>/</a:t>
            </a:r>
            <a:r>
              <a:rPr lang="it-IT" sz="1200" dirty="0" err="1"/>
              <a:t>sector</a:t>
            </a:r>
            <a:r>
              <a:rPr lang="it-IT" sz="1200" dirty="0"/>
              <a:t>, 3x3 mm</a:t>
            </a:r>
            <a:r>
              <a:rPr lang="it-IT" sz="1200" baseline="30000" dirty="0"/>
              <a:t>2</a:t>
            </a:r>
            <a:r>
              <a:rPr lang="it-IT" sz="1200" dirty="0"/>
              <a:t> pixel  </a:t>
            </a:r>
            <a:r>
              <a:rPr lang="it-IT" sz="1200" dirty="0">
                <a:sym typeface="Wingdings"/>
              </a:rPr>
              <a:t> </a:t>
            </a:r>
            <a:r>
              <a:rPr lang="it-IT" sz="1200" dirty="0" err="1">
                <a:sym typeface="Wingdings"/>
              </a:rPr>
              <a:t>SiPM</a:t>
            </a:r>
            <a:r>
              <a:rPr lang="it-IT" sz="1200" dirty="0">
                <a:sym typeface="Wingdings"/>
              </a:rPr>
              <a:t> option</a:t>
            </a:r>
            <a:r>
              <a:rPr lang="it-IT" sz="1200" dirty="0"/>
              <a:t>                 </a:t>
            </a:r>
            <a:r>
              <a:rPr lang="it-IT" sz="1600" dirty="0"/>
              <a:t>                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A174A3-BD46-B3E3-F55F-FC34E73BAE78}"/>
              </a:ext>
            </a:extLst>
          </p:cNvPr>
          <p:cNvSpPr txBox="1"/>
          <p:nvPr/>
        </p:nvSpPr>
        <p:spPr>
          <a:xfrm>
            <a:off x="251520" y="857535"/>
            <a:ext cx="3983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M</a:t>
            </a:r>
            <a:r>
              <a:rPr lang="x-none" sz="1200" b="1">
                <a:solidFill>
                  <a:srgbClr val="C00000"/>
                </a:solidFill>
              </a:rPr>
              <a:t>ain</a:t>
            </a:r>
            <a:r>
              <a:rPr lang="x-none" sz="1200" b="1"/>
              <a:t>         </a:t>
            </a:r>
            <a:r>
              <a:rPr lang="en-US" sz="1200" b="1" dirty="0"/>
              <a:t>    </a:t>
            </a:r>
            <a:r>
              <a:rPr lang="x-none" sz="1200" b="1"/>
              <a:t> </a:t>
            </a:r>
            <a:r>
              <a:rPr lang="en-US" sz="1200" b="1" dirty="0"/>
              <a:t>     </a:t>
            </a:r>
            <a:r>
              <a:rPr lang="x-none" sz="1200" b="1"/>
              <a:t>   cover w</a:t>
            </a:r>
            <a:r>
              <a:rPr lang="en-GB" sz="1200" b="1" dirty="0" err="1"/>
              <a:t>i</a:t>
            </a:r>
            <a:r>
              <a:rPr lang="x-none" sz="1200" b="1"/>
              <a:t>de momentum range  3 - </a:t>
            </a:r>
            <a:r>
              <a:rPr lang="en-US" sz="1200" b="1" dirty="0"/>
              <a:t>5</a:t>
            </a:r>
            <a:r>
              <a:rPr lang="x-none" sz="1200" b="1"/>
              <a:t>0 GeV/c</a:t>
            </a:r>
          </a:p>
          <a:p>
            <a:r>
              <a:rPr lang="en-US" sz="1200" b="1" dirty="0">
                <a:solidFill>
                  <a:srgbClr val="C00000"/>
                </a:solidFill>
              </a:rPr>
              <a:t>features</a:t>
            </a:r>
            <a:r>
              <a:rPr lang="x-none" sz="1200" b="1"/>
              <a:t>         </a:t>
            </a:r>
            <a:r>
              <a:rPr lang="en-US" sz="1200" b="1" dirty="0"/>
              <a:t>    </a:t>
            </a:r>
            <a:r>
              <a:rPr lang="x-none" sz="1200" b="1"/>
              <a:t>   </a:t>
            </a:r>
            <a:r>
              <a:rPr lang="en-US" sz="1200" b="1" dirty="0"/>
              <a:t> </a:t>
            </a:r>
            <a:r>
              <a:rPr lang="x-none" sz="1200" b="1"/>
              <a:t>work in high (~ 1T) magnetic field</a:t>
            </a:r>
            <a:endParaRPr lang="en-US" sz="1200" b="1" dirty="0"/>
          </a:p>
          <a:p>
            <a:r>
              <a:rPr lang="en-IT" sz="1200" b="1" dirty="0"/>
              <a:t>                                fit in </a:t>
            </a:r>
            <a:r>
              <a:rPr lang="en-GB" sz="1200" b="1" dirty="0"/>
              <a:t>a</a:t>
            </a:r>
            <a:r>
              <a:rPr lang="en-IT" sz="1200" b="1" dirty="0"/>
              <a:t> quite limited (for a gas RICH) space</a:t>
            </a:r>
            <a:endParaRPr lang="x-none" sz="1200" b="1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A57B56A-A885-822B-0B6C-97C70973C9C4}"/>
              </a:ext>
            </a:extLst>
          </p:cNvPr>
          <p:cNvGrpSpPr/>
          <p:nvPr/>
        </p:nvGrpSpPr>
        <p:grpSpPr>
          <a:xfrm>
            <a:off x="245032" y="1684511"/>
            <a:ext cx="4610063" cy="2681494"/>
            <a:chOff x="305716" y="969370"/>
            <a:chExt cx="4610063" cy="2681494"/>
          </a:xfrm>
        </p:grpSpPr>
        <p:pic>
          <p:nvPicPr>
            <p:cNvPr id="21" name="Picture 20" descr="Diagram&#10;&#10;Description automatically generated">
              <a:extLst>
                <a:ext uri="{FF2B5EF4-FFF2-40B4-BE49-F238E27FC236}">
                  <a16:creationId xmlns:a16="http://schemas.microsoft.com/office/drawing/2014/main" id="{2FC5621F-6BA4-7B10-BF45-59B440CFC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5716" y="1018771"/>
              <a:ext cx="4534858" cy="2632092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7CB804B-BE15-57A9-06FF-0BC1426E83DE}"/>
                </a:ext>
              </a:extLst>
            </p:cNvPr>
            <p:cNvSpPr/>
            <p:nvPr/>
          </p:nvSpPr>
          <p:spPr>
            <a:xfrm>
              <a:off x="305716" y="976804"/>
              <a:ext cx="4610063" cy="662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00EE71C-E4AA-490C-B8BD-2CA23BB11288}"/>
                </a:ext>
              </a:extLst>
            </p:cNvPr>
            <p:cNvSpPr/>
            <p:nvPr/>
          </p:nvSpPr>
          <p:spPr>
            <a:xfrm>
              <a:off x="4827572" y="969370"/>
              <a:ext cx="88207" cy="2681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48941A17-E9D8-5AA6-E5D3-3FF626D41D2C}"/>
              </a:ext>
            </a:extLst>
          </p:cNvPr>
          <p:cNvSpPr/>
          <p:nvPr/>
        </p:nvSpPr>
        <p:spPr>
          <a:xfrm>
            <a:off x="6471132" y="3508257"/>
            <a:ext cx="2404310" cy="1329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0673FEA-4B8F-72E5-AC68-A2384A7345C4}"/>
              </a:ext>
            </a:extLst>
          </p:cNvPr>
          <p:cNvSpPr/>
          <p:nvPr/>
        </p:nvSpPr>
        <p:spPr>
          <a:xfrm>
            <a:off x="6465122" y="1312654"/>
            <a:ext cx="2404309" cy="4516953"/>
          </a:xfrm>
          <a:prstGeom prst="rect">
            <a:avLst/>
          </a:prstGeom>
          <a:noFill/>
          <a:ln w="127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26A055-35B0-0F18-38FB-1AB523405BD6}"/>
              </a:ext>
            </a:extLst>
          </p:cNvPr>
          <p:cNvSpPr txBox="1"/>
          <p:nvPr/>
        </p:nvSpPr>
        <p:spPr>
          <a:xfrm>
            <a:off x="6465122" y="3355063"/>
            <a:ext cx="8787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ATHENA case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FBC72B8-EC23-7C31-CB06-F6A0BB4780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136" y="4031812"/>
            <a:ext cx="2348471" cy="201063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ABD19FB-AEB6-B097-13BA-66FDBB69EE92}"/>
              </a:ext>
            </a:extLst>
          </p:cNvPr>
          <p:cNvSpPr txBox="1"/>
          <p:nvPr/>
        </p:nvSpPr>
        <p:spPr>
          <a:xfrm>
            <a:off x="70794" y="4602497"/>
            <a:ext cx="3748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Essential for semi-inclusive physics</a:t>
            </a:r>
          </a:p>
          <a:p>
            <a:r>
              <a:rPr lang="en-IT" sz="1200" dirty="0"/>
              <a:t>     due to absence of kinematics constraints at event-level</a:t>
            </a:r>
          </a:p>
        </p:txBody>
      </p:sp>
    </p:spTree>
    <p:extLst>
      <p:ext uri="{BB962C8B-B14F-4D97-AF65-F5344CB8AC3E}">
        <p14:creationId xmlns:p14="http://schemas.microsoft.com/office/powerpoint/2010/main" val="131047377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1520" y="153898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EIC_NET: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Mechanics</a:t>
            </a:r>
            <a:endParaRPr lang="it-IT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Rectangle 72">
            <a:extLst>
              <a:ext uri="{FF2B5EF4-FFF2-40B4-BE49-F238E27FC236}">
                <a16:creationId xmlns:a16="http://schemas.microsoft.com/office/drawing/2014/main" id="{E622343D-2386-D444-A416-3CECF59B5FB4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05/07/2023</a:t>
            </a:r>
          </a:p>
        </p:txBody>
      </p:sp>
      <p:cxnSp>
        <p:nvCxnSpPr>
          <p:cNvPr id="37" name="Straight Connector 92">
            <a:extLst>
              <a:ext uri="{FF2B5EF4-FFF2-40B4-BE49-F238E27FC236}">
                <a16:creationId xmlns:a16="http://schemas.microsoft.com/office/drawing/2014/main" id="{1AE1A524-93A8-044E-9FBB-38E13CCA13B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9">
            <a:extLst>
              <a:ext uri="{FF2B5EF4-FFF2-40B4-BE49-F238E27FC236}">
                <a16:creationId xmlns:a16="http://schemas.microsoft.com/office/drawing/2014/main" id="{5E413118-F86A-5B42-8156-99856E033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25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8B2AA7-E66B-5479-0C33-9044C13B1D9A}"/>
              </a:ext>
            </a:extLst>
          </p:cNvPr>
          <p:cNvSpPr txBox="1"/>
          <p:nvPr/>
        </p:nvSpPr>
        <p:spPr>
          <a:xfrm>
            <a:off x="86225" y="5223971"/>
            <a:ext cx="90222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W</a:t>
            </a:r>
            <a:r>
              <a:rPr lang="en-GB" sz="1200" b="1" dirty="0" err="1">
                <a:solidFill>
                  <a:srgbClr val="C00000"/>
                </a:solidFill>
              </a:rPr>
              <a:t>i</a:t>
            </a:r>
            <a:r>
              <a:rPr lang="en-IT" sz="1200" b="1" dirty="0">
                <a:solidFill>
                  <a:srgbClr val="C00000"/>
                </a:solidFill>
              </a:rPr>
              <a:t>ndows</a:t>
            </a:r>
            <a:r>
              <a:rPr lang="en-IT" sz="1200" dirty="0"/>
              <a:t>: sandwich panel made of two ~1 mm carbon fiber reinforced epoxy skins  separated by 30 mm PMI foam or Al honeycomb  (~ 1% X</a:t>
            </a:r>
            <a:r>
              <a:rPr lang="en-IT" sz="1200" baseline="-25000" dirty="0"/>
              <a:t>0</a:t>
            </a:r>
            <a:r>
              <a:rPr lang="en-IT" sz="1200" dirty="0"/>
              <a:t>) </a:t>
            </a:r>
          </a:p>
          <a:p>
            <a:endParaRPr lang="en-IT" sz="800" dirty="0"/>
          </a:p>
          <a:p>
            <a:r>
              <a:rPr lang="en-IT" sz="1200" b="1" dirty="0">
                <a:solidFill>
                  <a:srgbClr val="C00000"/>
                </a:solidFill>
              </a:rPr>
              <a:t>Shells</a:t>
            </a:r>
            <a:r>
              <a:rPr lang="en-IT" sz="1200" dirty="0"/>
              <a:t>: 3 mm (inner tube) to 8 mm (outer tube) thick carbon fiber epoxy composite (~ 4% X</a:t>
            </a:r>
            <a:r>
              <a:rPr lang="en-IT" sz="1200" baseline="-25000" dirty="0"/>
              <a:t>0</a:t>
            </a:r>
            <a:r>
              <a:rPr lang="en-IT" sz="1200" dirty="0"/>
              <a:t>)</a:t>
            </a:r>
          </a:p>
          <a:p>
            <a:endParaRPr lang="en-IT" sz="800" dirty="0"/>
          </a:p>
          <a:p>
            <a:r>
              <a:rPr lang="en-IT" sz="1200" dirty="0"/>
              <a:t>               Skins formed with two layers of balanced weave laminate with fibers at 0</a:t>
            </a:r>
            <a:r>
              <a:rPr lang="en-IT" sz="1200" baseline="30000" dirty="0"/>
              <a:t>o</a:t>
            </a:r>
            <a:r>
              <a:rPr lang="en-IT" sz="1200" dirty="0"/>
              <a:t>/90</a:t>
            </a:r>
            <a:r>
              <a:rPr lang="en-IT" sz="1200" baseline="30000" dirty="0"/>
              <a:t>o</a:t>
            </a:r>
            <a:r>
              <a:rPr lang="en-IT" sz="1200" dirty="0"/>
              <a:t> and +/- 45</a:t>
            </a:r>
            <a:r>
              <a:rPr lang="en-IT" sz="1200" baseline="30000" dirty="0"/>
              <a:t>o</a:t>
            </a:r>
            <a:r>
              <a:rPr lang="en-IT" sz="1200" dirty="0"/>
              <a:t> for uniform stiffness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733476-7759-B38D-F257-94F149593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32" y="1268760"/>
            <a:ext cx="7128933" cy="36459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A5E6D8-858E-9591-E3FD-02FE97D2AB30}"/>
              </a:ext>
            </a:extLst>
          </p:cNvPr>
          <p:cNvSpPr txBox="1"/>
          <p:nvPr/>
        </p:nvSpPr>
        <p:spPr>
          <a:xfrm>
            <a:off x="4863002" y="809980"/>
            <a:ext cx="3639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C00000"/>
                </a:solidFill>
              </a:rPr>
              <a:t>Design thanks to A. Saputi, L. Barion</a:t>
            </a:r>
          </a:p>
        </p:txBody>
      </p:sp>
    </p:spTree>
    <p:extLst>
      <p:ext uri="{BB962C8B-B14F-4D97-AF65-F5344CB8AC3E}">
        <p14:creationId xmlns:p14="http://schemas.microsoft.com/office/powerpoint/2010/main" val="96183337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1520" y="153898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EIC_NET: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SiPM</a:t>
            </a:r>
            <a:endParaRPr lang="it-IT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Rectangle 72">
            <a:extLst>
              <a:ext uri="{FF2B5EF4-FFF2-40B4-BE49-F238E27FC236}">
                <a16:creationId xmlns:a16="http://schemas.microsoft.com/office/drawing/2014/main" id="{E622343D-2386-D444-A416-3CECF59B5FB4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05/07/2023</a:t>
            </a:r>
          </a:p>
        </p:txBody>
      </p:sp>
      <p:cxnSp>
        <p:nvCxnSpPr>
          <p:cNvPr id="37" name="Straight Connector 92">
            <a:extLst>
              <a:ext uri="{FF2B5EF4-FFF2-40B4-BE49-F238E27FC236}">
                <a16:creationId xmlns:a16="http://schemas.microsoft.com/office/drawing/2014/main" id="{1AE1A524-93A8-044E-9FBB-38E13CCA13B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9">
            <a:extLst>
              <a:ext uri="{FF2B5EF4-FFF2-40B4-BE49-F238E27FC236}">
                <a16:creationId xmlns:a16="http://schemas.microsoft.com/office/drawing/2014/main" id="{5E413118-F86A-5B42-8156-99856E033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26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1AF17DA-F846-148C-91B9-6F9D2BE78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87" y="887705"/>
            <a:ext cx="3580759" cy="242833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8DFF8FD-6530-48C1-6824-FCD28E25E983}"/>
              </a:ext>
            </a:extLst>
          </p:cNvPr>
          <p:cNvSpPr txBox="1"/>
          <p:nvPr/>
        </p:nvSpPr>
        <p:spPr>
          <a:xfrm>
            <a:off x="761406" y="1183911"/>
            <a:ext cx="21708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GB" sz="1000" b="1" i="0" u="none" strike="noStrike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ePIC</a:t>
            </a:r>
            <a:r>
              <a:rPr lang="en-GB" sz="10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background group</a:t>
            </a:r>
            <a:endParaRPr lang="en-GB" sz="1000" b="0" i="0" u="none" strike="noStrike" dirty="0">
              <a:solidFill>
                <a:srgbClr val="000000"/>
              </a:solidFill>
              <a:effectLst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GB" sz="10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beam-beam interactions only</a:t>
            </a:r>
            <a:endParaRPr lang="en-GB" sz="1000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27" name="Rectangle 1">
            <a:extLst>
              <a:ext uri="{FF2B5EF4-FFF2-40B4-BE49-F238E27FC236}">
                <a16:creationId xmlns:a16="http://schemas.microsoft.com/office/drawing/2014/main" id="{774423C6-69EA-64F7-4085-E3B83BCE6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441" y="877144"/>
            <a:ext cx="320722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sz="900" dirty="0"/>
              <a:t>1-MeV neutron equivalent fluence (1 fb</a:t>
            </a:r>
            <a:r>
              <a:rPr lang="en-GB" sz="900" baseline="30000" dirty="0"/>
              <a:t>-1</a:t>
            </a:r>
            <a:r>
              <a:rPr lang="en-GB" sz="900" dirty="0"/>
              <a:t> ep running)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B31EB39-58EE-320C-0A47-B4F06745D244}"/>
              </a:ext>
            </a:extLst>
          </p:cNvPr>
          <p:cNvSpPr txBox="1"/>
          <p:nvPr/>
        </p:nvSpPr>
        <p:spPr>
          <a:xfrm>
            <a:off x="771953" y="2419536"/>
            <a:ext cx="157607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T" sz="1000" dirty="0"/>
              <a:t>Benchmark fluence (10 x)</a:t>
            </a:r>
          </a:p>
          <a:p>
            <a:r>
              <a:rPr lang="en-IT" sz="1000" dirty="0"/>
              <a:t>~ 10</a:t>
            </a:r>
            <a:r>
              <a:rPr lang="en-IT" sz="1000" baseline="30000" dirty="0"/>
              <a:t>7   </a:t>
            </a:r>
            <a:r>
              <a:rPr lang="en-IT" sz="1000" dirty="0"/>
              <a:t>1-MeV</a:t>
            </a:r>
            <a:r>
              <a:rPr lang="en-IT" sz="1000" baseline="30000" dirty="0"/>
              <a:t>  </a:t>
            </a:r>
            <a:r>
              <a:rPr lang="en-IT" sz="1000" dirty="0"/>
              <a:t>n</a:t>
            </a:r>
            <a:r>
              <a:rPr lang="en-IT" sz="1000" baseline="-25000" dirty="0"/>
              <a:t>eq</a:t>
            </a:r>
            <a:r>
              <a:rPr lang="en-IT" sz="1000" dirty="0"/>
              <a:t>/cm</a:t>
            </a:r>
            <a:r>
              <a:rPr lang="en-IT" sz="1000" baseline="30000" dirty="0"/>
              <a:t>2 </a:t>
            </a:r>
            <a:r>
              <a:rPr lang="en-IT" sz="1000" dirty="0"/>
              <a:t>/ fb</a:t>
            </a:r>
            <a:r>
              <a:rPr lang="en-IT" sz="1000" baseline="30000" dirty="0"/>
              <a:t>-1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9F1C1E0-84A4-0C6E-2EA4-5DE38A49A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762" y="545748"/>
            <a:ext cx="4223313" cy="191869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5A23328-BFBA-BF85-5E3E-F9BD6FEFE9AC}"/>
              </a:ext>
            </a:extLst>
          </p:cNvPr>
          <p:cNvSpPr/>
          <p:nvPr/>
        </p:nvSpPr>
        <p:spPr>
          <a:xfrm>
            <a:off x="7852687" y="1239516"/>
            <a:ext cx="220717" cy="477470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2D5D10-98B8-00FB-7A9E-55A17D2F2D12}"/>
              </a:ext>
            </a:extLst>
          </p:cNvPr>
          <p:cNvSpPr txBox="1"/>
          <p:nvPr/>
        </p:nvSpPr>
        <p:spPr>
          <a:xfrm>
            <a:off x="4842572" y="50341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</a:rPr>
              <a:t>1.7 T field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A434951-2693-9073-D85D-0ABB3A932ADB}"/>
              </a:ext>
            </a:extLst>
          </p:cNvPr>
          <p:cNvSpPr txBox="1"/>
          <p:nvPr/>
        </p:nvSpPr>
        <p:spPr>
          <a:xfrm>
            <a:off x="478441" y="3717032"/>
            <a:ext cx="354052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Strong and not-uniform magnetic field</a:t>
            </a:r>
          </a:p>
          <a:p>
            <a:endParaRPr lang="en-IT" sz="1000" dirty="0"/>
          </a:p>
          <a:p>
            <a:r>
              <a:rPr lang="en-IT" sz="1400" dirty="0"/>
              <a:t>Moderate radiation levels (up tp 10</a:t>
            </a:r>
            <a:r>
              <a:rPr lang="en-IT" sz="1400" baseline="30000" dirty="0"/>
              <a:t>11</a:t>
            </a:r>
            <a:r>
              <a:rPr lang="en-IT" sz="1400" dirty="0"/>
              <a:t> n</a:t>
            </a:r>
            <a:r>
              <a:rPr lang="en-IT" sz="1400" baseline="-25000" dirty="0"/>
              <a:t>eq</a:t>
            </a:r>
            <a:r>
              <a:rPr lang="en-IT" sz="1400" dirty="0"/>
              <a:t>/cm</a:t>
            </a:r>
            <a:r>
              <a:rPr lang="en-IT" sz="1400" baseline="30000" dirty="0"/>
              <a:t>2</a:t>
            </a:r>
            <a:r>
              <a:rPr lang="en-IT" sz="1400" dirty="0"/>
              <a:t>)</a:t>
            </a:r>
          </a:p>
          <a:p>
            <a:endParaRPr lang="en-IT" sz="1400" dirty="0"/>
          </a:p>
          <a:p>
            <a:r>
              <a:rPr lang="en-IT" sz="1400" dirty="0"/>
              <a:t>Usage of SiPM with </a:t>
            </a:r>
          </a:p>
          <a:p>
            <a:endParaRPr lang="en-IT" sz="1400" dirty="0"/>
          </a:p>
          <a:p>
            <a:r>
              <a:rPr lang="en-IT" sz="1400" dirty="0"/>
              <a:t>     - low temperature working point</a:t>
            </a:r>
          </a:p>
          <a:p>
            <a:endParaRPr lang="en-IT" sz="1400" dirty="0"/>
          </a:p>
          <a:p>
            <a:r>
              <a:rPr lang="en-IT" sz="1400" dirty="0"/>
              <a:t>     - periodic annealing at high temperature</a:t>
            </a:r>
          </a:p>
          <a:p>
            <a:r>
              <a:rPr lang="en-IT" sz="1400" dirty="0"/>
              <a:t>       (in-site by Joule effect)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1CD3943-9934-C4C1-A7ED-79D8EF711A6B}"/>
              </a:ext>
            </a:extLst>
          </p:cNvPr>
          <p:cNvSpPr/>
          <p:nvPr/>
        </p:nvSpPr>
        <p:spPr>
          <a:xfrm>
            <a:off x="5652120" y="2996952"/>
            <a:ext cx="297361" cy="216024"/>
          </a:xfrm>
          <a:prstGeom prst="rect">
            <a:avLst/>
          </a:prstGeom>
          <a:solidFill>
            <a:schemeClr val="bg1"/>
          </a:solidFill>
          <a:ln w="412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DAD1177-82E6-61C8-433D-269D916A28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8627" y="2819646"/>
            <a:ext cx="3827581" cy="361467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20FFC20-711D-8056-0FFE-6A47613E3634}"/>
              </a:ext>
            </a:extLst>
          </p:cNvPr>
          <p:cNvSpPr txBox="1"/>
          <p:nvPr/>
        </p:nvSpPr>
        <p:spPr>
          <a:xfrm>
            <a:off x="6041700" y="2576399"/>
            <a:ext cx="2850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R. Preghenella, NIIMA 1046 (2023) 167661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8E1077-7ED0-E72C-3019-A590BCD45B53}"/>
              </a:ext>
            </a:extLst>
          </p:cNvPr>
          <p:cNvSpPr txBox="1"/>
          <p:nvPr/>
        </p:nvSpPr>
        <p:spPr>
          <a:xfrm rot="16200000">
            <a:off x="2571606" y="1999948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dRICH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E13684-D149-66F3-4D12-2279185E90B4}"/>
              </a:ext>
            </a:extLst>
          </p:cNvPr>
          <p:cNvSpPr txBox="1"/>
          <p:nvPr/>
        </p:nvSpPr>
        <p:spPr>
          <a:xfrm rot="16200000">
            <a:off x="7675145" y="1339751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dRICH</a:t>
            </a:r>
          </a:p>
        </p:txBody>
      </p:sp>
    </p:spTree>
    <p:extLst>
      <p:ext uri="{BB962C8B-B14F-4D97-AF65-F5344CB8AC3E}">
        <p14:creationId xmlns:p14="http://schemas.microsoft.com/office/powerpoint/2010/main" val="147516950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1520" y="153898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EIC_NET: Photo-Detector</a:t>
            </a:r>
          </a:p>
        </p:txBody>
      </p:sp>
      <p:sp>
        <p:nvSpPr>
          <p:cNvPr id="36" name="Rectangle 72">
            <a:extLst>
              <a:ext uri="{FF2B5EF4-FFF2-40B4-BE49-F238E27FC236}">
                <a16:creationId xmlns:a16="http://schemas.microsoft.com/office/drawing/2014/main" id="{E622343D-2386-D444-A416-3CECF59B5FB4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05/07/2023</a:t>
            </a:r>
          </a:p>
        </p:txBody>
      </p:sp>
      <p:cxnSp>
        <p:nvCxnSpPr>
          <p:cNvPr id="37" name="Straight Connector 92">
            <a:extLst>
              <a:ext uri="{FF2B5EF4-FFF2-40B4-BE49-F238E27FC236}">
                <a16:creationId xmlns:a16="http://schemas.microsoft.com/office/drawing/2014/main" id="{1AE1A524-93A8-044E-9FBB-38E13CCA13B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9">
            <a:extLst>
              <a:ext uri="{FF2B5EF4-FFF2-40B4-BE49-F238E27FC236}">
                <a16:creationId xmlns:a16="http://schemas.microsoft.com/office/drawing/2014/main" id="{5E413118-F86A-5B42-8156-99856E033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27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47AE11-EA8B-B5B1-1F9B-DEFCE6F8DF7C}"/>
              </a:ext>
            </a:extLst>
          </p:cNvPr>
          <p:cNvSpPr/>
          <p:nvPr/>
        </p:nvSpPr>
        <p:spPr>
          <a:xfrm>
            <a:off x="260892" y="1828363"/>
            <a:ext cx="2945997" cy="43316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18C8B9-EDA6-0277-2360-E72008ABF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512" y="1295495"/>
            <a:ext cx="2059092" cy="17414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E6BA64-804A-1B15-09A0-191691A537E7}"/>
              </a:ext>
            </a:extLst>
          </p:cNvPr>
          <p:cNvSpPr txBox="1"/>
          <p:nvPr/>
        </p:nvSpPr>
        <p:spPr>
          <a:xfrm>
            <a:off x="3416529" y="1835106"/>
            <a:ext cx="31574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chemeClr val="accent1">
                    <a:lumMod val="75000"/>
                  </a:schemeClr>
                </a:solidFill>
              </a:rPr>
              <a:t>Photon Detector Unit (PDU)</a:t>
            </a:r>
            <a:r>
              <a:rPr lang="en-IT" sz="1200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endParaRPr lang="en-IT" sz="600" dirty="0"/>
          </a:p>
          <a:p>
            <a:r>
              <a:rPr lang="en-IT" sz="1200" dirty="0"/>
              <a:t>    Compact to minimize space</a:t>
            </a:r>
          </a:p>
          <a:p>
            <a:endParaRPr lang="en-IT" sz="600" dirty="0"/>
          </a:p>
          <a:p>
            <a:r>
              <a:rPr lang="en-IT" sz="1200" dirty="0"/>
              <a:t>    4x    </a:t>
            </a:r>
            <a:r>
              <a:rPr lang="en-IT" sz="1200" dirty="0">
                <a:solidFill>
                  <a:srgbClr val="C00000"/>
                </a:solidFill>
              </a:rPr>
              <a:t>Hamamatsu S13361-3050HS</a:t>
            </a:r>
            <a:r>
              <a:rPr lang="en-IT" sz="1200" dirty="0"/>
              <a:t> SiPM arrays</a:t>
            </a:r>
          </a:p>
          <a:p>
            <a:endParaRPr lang="en-IT" sz="600" dirty="0"/>
          </a:p>
          <a:p>
            <a:r>
              <a:rPr lang="en-IT" sz="1200" dirty="0"/>
              <a:t>    4x    Front-End Boards (FEB) </a:t>
            </a:r>
          </a:p>
          <a:p>
            <a:endParaRPr lang="en-IT" sz="600" dirty="0"/>
          </a:p>
          <a:p>
            <a:r>
              <a:rPr lang="en-IT" sz="1200" dirty="0"/>
              <a:t>    4x    ALCOR chip (ToT discrimination)</a:t>
            </a:r>
          </a:p>
          <a:p>
            <a:endParaRPr lang="en-IT" sz="600" dirty="0"/>
          </a:p>
          <a:p>
            <a:r>
              <a:rPr lang="en-IT" sz="1200" dirty="0"/>
              <a:t>    1x    Read-Out Board (RDO)</a:t>
            </a:r>
          </a:p>
          <a:p>
            <a:endParaRPr lang="en-IT" sz="600" dirty="0"/>
          </a:p>
          <a:p>
            <a:r>
              <a:rPr lang="en-IT" sz="1200" dirty="0"/>
              <a:t>    1x    Cooling plate (&lt; -30 C)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5527F6-1EB7-7EDF-77FB-D073D821E8EA}"/>
              </a:ext>
            </a:extLst>
          </p:cNvPr>
          <p:cNvSpPr txBox="1"/>
          <p:nvPr/>
        </p:nvSpPr>
        <p:spPr>
          <a:xfrm>
            <a:off x="260892" y="968305"/>
            <a:ext cx="6459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</a:rPr>
              <a:t>A</a:t>
            </a:r>
            <a:r>
              <a:rPr lang="en-IT" sz="1200" dirty="0">
                <a:solidFill>
                  <a:srgbClr val="0070C0"/>
                </a:solidFill>
              </a:rPr>
              <a:t>ctive area is shaped to resemble the focal surface and best exploits the focalization.</a:t>
            </a:r>
          </a:p>
          <a:p>
            <a:r>
              <a:rPr lang="en-IT" sz="1200" dirty="0">
                <a:solidFill>
                  <a:srgbClr val="0070C0"/>
                </a:solidFill>
              </a:rPr>
              <a:t>Electronics is minimized to fit the limited available space.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14B7BB-E857-0F85-9AB9-6CDCCC389CE0}"/>
              </a:ext>
            </a:extLst>
          </p:cNvPr>
          <p:cNvSpPr txBox="1"/>
          <p:nvPr/>
        </p:nvSpPr>
        <p:spPr>
          <a:xfrm>
            <a:off x="3478091" y="4459228"/>
            <a:ext cx="2499082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chemeClr val="accent1">
                    <a:lumMod val="75000"/>
                  </a:schemeClr>
                </a:solidFill>
              </a:rPr>
              <a:t>Detector box</a:t>
            </a:r>
            <a:r>
              <a:rPr lang="en-IT" sz="1200" dirty="0"/>
              <a:t>:</a:t>
            </a:r>
          </a:p>
          <a:p>
            <a:endParaRPr lang="en-IT" sz="600" dirty="0"/>
          </a:p>
          <a:p>
            <a:r>
              <a:rPr lang="en-IT" sz="600" dirty="0"/>
              <a:t>         </a:t>
            </a:r>
            <a:r>
              <a:rPr lang="en-IT" sz="1200" dirty="0"/>
              <a:t>Shaped to fit the space</a:t>
            </a:r>
          </a:p>
          <a:p>
            <a:endParaRPr lang="en-IT" sz="600" dirty="0"/>
          </a:p>
          <a:p>
            <a:r>
              <a:rPr lang="en-IT" sz="1200" dirty="0"/>
              <a:t>    Quartz window</a:t>
            </a:r>
          </a:p>
          <a:p>
            <a:endParaRPr lang="en-IT" sz="600" dirty="0"/>
          </a:p>
          <a:p>
            <a:r>
              <a:rPr lang="en-IT" sz="1200" dirty="0"/>
              <a:t>    Cooling for sensors and electronics</a:t>
            </a:r>
          </a:p>
          <a:p>
            <a:endParaRPr lang="en-IT" sz="600" dirty="0"/>
          </a:p>
          <a:p>
            <a:r>
              <a:rPr lang="en-IT" sz="1200" dirty="0"/>
              <a:t>    Power distributing patch panel</a:t>
            </a:r>
          </a:p>
          <a:p>
            <a:endParaRPr lang="en-IT" sz="600" dirty="0"/>
          </a:p>
          <a:p>
            <a:r>
              <a:rPr lang="en-IT" sz="1200" dirty="0"/>
              <a:t>    Heat insulation</a:t>
            </a:r>
          </a:p>
          <a:p>
            <a:endParaRPr lang="en-IT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4B7325-8DCC-DB67-9723-1F5753116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31" y="2075058"/>
            <a:ext cx="1962752" cy="27395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DA22DC-C74D-CB64-F5BD-9D542AB5A329}"/>
              </a:ext>
            </a:extLst>
          </p:cNvPr>
          <p:cNvSpPr txBox="1"/>
          <p:nvPr/>
        </p:nvSpPr>
        <p:spPr>
          <a:xfrm>
            <a:off x="252477" y="1796261"/>
            <a:ext cx="1002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H</a:t>
            </a:r>
            <a:r>
              <a:rPr lang="en-IT" sz="1000" dirty="0"/>
              <a:t>eat exchanger</a:t>
            </a:r>
          </a:p>
          <a:p>
            <a:r>
              <a:rPr lang="en-IT" sz="1000" dirty="0"/>
              <a:t>Cold plate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E05C58-8A30-88EF-7BBB-55DE871A84AE}"/>
              </a:ext>
            </a:extLst>
          </p:cNvPr>
          <p:cNvSpPr txBox="1"/>
          <p:nvPr/>
        </p:nvSpPr>
        <p:spPr>
          <a:xfrm>
            <a:off x="1444841" y="1807692"/>
            <a:ext cx="8034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SiPM</a:t>
            </a:r>
            <a:r>
              <a:rPr lang="en-US" sz="1100" dirty="0"/>
              <a:t> array</a:t>
            </a:r>
            <a:endParaRPr lang="en-IT" sz="11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2F4748-317A-9228-12CE-86287E3F4876}"/>
              </a:ext>
            </a:extLst>
          </p:cNvPr>
          <p:cNvSpPr txBox="1"/>
          <p:nvPr/>
        </p:nvSpPr>
        <p:spPr>
          <a:xfrm>
            <a:off x="2336465" y="2993035"/>
            <a:ext cx="8194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Back-side</a:t>
            </a:r>
          </a:p>
          <a:p>
            <a:r>
              <a:rPr lang="en-US" sz="1100" dirty="0"/>
              <a:t>connectors</a:t>
            </a:r>
            <a:endParaRPr lang="en-IT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0EEDF9-1DC1-78B4-7C0A-25E37D85224C}"/>
              </a:ext>
            </a:extLst>
          </p:cNvPr>
          <p:cNvSpPr txBox="1"/>
          <p:nvPr/>
        </p:nvSpPr>
        <p:spPr>
          <a:xfrm>
            <a:off x="2438884" y="3458342"/>
            <a:ext cx="6575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FEB</a:t>
            </a:r>
          </a:p>
          <a:p>
            <a:pPr algn="ctr"/>
            <a:r>
              <a:rPr lang="en-US" sz="1100" dirty="0"/>
              <a:t>(ALCOR)</a:t>
            </a:r>
            <a:endParaRPr lang="en-IT" sz="11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28E137-541F-555E-FAD2-8C5F5395D70C}"/>
              </a:ext>
            </a:extLst>
          </p:cNvPr>
          <p:cNvSpPr txBox="1"/>
          <p:nvPr/>
        </p:nvSpPr>
        <p:spPr>
          <a:xfrm>
            <a:off x="2164265" y="4132101"/>
            <a:ext cx="9076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Service </a:t>
            </a:r>
          </a:p>
          <a:p>
            <a:pPr algn="ctr"/>
            <a:r>
              <a:rPr lang="en-US" sz="1100" dirty="0"/>
              <a:t> connections</a:t>
            </a:r>
            <a:endParaRPr lang="en-IT" sz="11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4EECEF8-B55D-5527-7A23-4269A5DDC0F5}"/>
              </a:ext>
            </a:extLst>
          </p:cNvPr>
          <p:cNvCxnSpPr>
            <a:cxnSpLocks/>
          </p:cNvCxnSpPr>
          <p:nvPr/>
        </p:nvCxnSpPr>
        <p:spPr>
          <a:xfrm flipV="1">
            <a:off x="685331" y="4418293"/>
            <a:ext cx="590205" cy="23671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8690C14-10BD-AF63-2B08-D271DAE454E4}"/>
              </a:ext>
            </a:extLst>
          </p:cNvPr>
          <p:cNvSpPr txBox="1"/>
          <p:nvPr/>
        </p:nvSpPr>
        <p:spPr>
          <a:xfrm>
            <a:off x="539287" y="4287488"/>
            <a:ext cx="4411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RDO</a:t>
            </a:r>
            <a:endParaRPr lang="en-IT" sz="11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8B34B2-C232-7580-1304-27AB324C2CA8}"/>
              </a:ext>
            </a:extLst>
          </p:cNvPr>
          <p:cNvSpPr txBox="1"/>
          <p:nvPr/>
        </p:nvSpPr>
        <p:spPr>
          <a:xfrm rot="20953031">
            <a:off x="1828357" y="2386037"/>
            <a:ext cx="6687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>
                <a:solidFill>
                  <a:schemeClr val="bg1"/>
                </a:solidFill>
              </a:rPr>
              <a:t>Flex PCB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DC2A765-F5D6-C7BD-EDCB-94A03D7C1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5714" y="3074259"/>
            <a:ext cx="2126889" cy="2618423"/>
          </a:xfrm>
          <a:prstGeom prst="rect">
            <a:avLst/>
          </a:prstGeom>
        </p:spPr>
      </p:pic>
      <p:pic>
        <p:nvPicPr>
          <p:cNvPr id="18" name="Picture 17" descr="Table&#10;&#10;Description automatically generated">
            <a:extLst>
              <a:ext uri="{FF2B5EF4-FFF2-40B4-BE49-F238E27FC236}">
                <a16:creationId xmlns:a16="http://schemas.microsoft.com/office/drawing/2014/main" id="{EA90ECA4-D737-17DB-97B3-DB8D75156C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067" y="4924509"/>
            <a:ext cx="1159539" cy="981148"/>
          </a:xfrm>
          <a:prstGeom prst="rect">
            <a:avLst/>
          </a:prstGeom>
        </p:spPr>
      </p:pic>
      <p:pic>
        <p:nvPicPr>
          <p:cNvPr id="19" name="Picture 18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4FC013BD-AE3A-3697-49DF-FDCA1D068F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182" y="4924509"/>
            <a:ext cx="927308" cy="97882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4D323C0-C919-0E23-DA91-7B240DCA8073}"/>
              </a:ext>
            </a:extLst>
          </p:cNvPr>
          <p:cNvSpPr txBox="1"/>
          <p:nvPr/>
        </p:nvSpPr>
        <p:spPr>
          <a:xfrm>
            <a:off x="636752" y="5906480"/>
            <a:ext cx="7457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SiPM array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122FF1-09F7-C551-0D2B-18D91B338CCF}"/>
              </a:ext>
            </a:extLst>
          </p:cNvPr>
          <p:cNvSpPr txBox="1"/>
          <p:nvPr/>
        </p:nvSpPr>
        <p:spPr>
          <a:xfrm>
            <a:off x="2088967" y="5913747"/>
            <a:ext cx="782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ALCOR chip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90A6AE0-944E-BD18-8DDA-7C4E054D152F}"/>
              </a:ext>
            </a:extLst>
          </p:cNvPr>
          <p:cNvCxnSpPr>
            <a:cxnSpLocks/>
          </p:cNvCxnSpPr>
          <p:nvPr/>
        </p:nvCxnSpPr>
        <p:spPr>
          <a:xfrm flipV="1">
            <a:off x="156671" y="2220942"/>
            <a:ext cx="0" cy="2488802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0C18EB5-51F8-6BF3-E0E5-04AC51928C5A}"/>
              </a:ext>
            </a:extLst>
          </p:cNvPr>
          <p:cNvSpPr txBox="1"/>
          <p:nvPr/>
        </p:nvSpPr>
        <p:spPr>
          <a:xfrm>
            <a:off x="139438" y="3352884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FF0000"/>
                </a:solidFill>
              </a:rPr>
              <a:t>12 cm</a:t>
            </a:r>
          </a:p>
        </p:txBody>
      </p:sp>
    </p:spTree>
    <p:extLst>
      <p:ext uri="{BB962C8B-B14F-4D97-AF65-F5344CB8AC3E}">
        <p14:creationId xmlns:p14="http://schemas.microsoft.com/office/powerpoint/2010/main" val="146764781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1520" y="153898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EIC_NET: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dRICH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Prototype</a:t>
            </a:r>
            <a:endParaRPr lang="it-IT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7" name="Straight Connector 92">
            <a:extLst>
              <a:ext uri="{FF2B5EF4-FFF2-40B4-BE49-F238E27FC236}">
                <a16:creationId xmlns:a16="http://schemas.microsoft.com/office/drawing/2014/main" id="{1AE1A524-93A8-044E-9FBB-38E13CCA13B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9">
            <a:extLst>
              <a:ext uri="{FF2B5EF4-FFF2-40B4-BE49-F238E27FC236}">
                <a16:creationId xmlns:a16="http://schemas.microsoft.com/office/drawing/2014/main" id="{5E413118-F86A-5B42-8156-99856E033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28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 descr="IMG_20220911_112342.jpg">
            <a:extLst>
              <a:ext uri="{FF2B5EF4-FFF2-40B4-BE49-F238E27FC236}">
                <a16:creationId xmlns:a16="http://schemas.microsoft.com/office/drawing/2014/main" id="{33422FF9-262F-1F79-BE49-2832F1AC6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17376" y="2160526"/>
            <a:ext cx="4243105" cy="3182329"/>
          </a:xfrm>
          <a:prstGeom prst="rect">
            <a:avLst/>
          </a:prstGeom>
        </p:spPr>
      </p:pic>
      <p:sp>
        <p:nvSpPr>
          <p:cNvPr id="10" name="Rectangular Callout 9">
            <a:extLst>
              <a:ext uri="{FF2B5EF4-FFF2-40B4-BE49-F238E27FC236}">
                <a16:creationId xmlns:a16="http://schemas.microsoft.com/office/drawing/2014/main" id="{E605738B-957B-61DA-8B20-E76ADD5E419F}"/>
              </a:ext>
            </a:extLst>
          </p:cNvPr>
          <p:cNvSpPr/>
          <p:nvPr/>
        </p:nvSpPr>
        <p:spPr>
          <a:xfrm>
            <a:off x="8270651" y="2079736"/>
            <a:ext cx="366927" cy="212924"/>
          </a:xfrm>
          <a:prstGeom prst="wedgeRectCallout">
            <a:avLst>
              <a:gd name="adj1" fmla="val -47168"/>
              <a:gd name="adj2" fmla="val 110624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3492D4-8E46-BA45-3011-766802154E10}"/>
              </a:ext>
            </a:extLst>
          </p:cNvPr>
          <p:cNvSpPr txBox="1"/>
          <p:nvPr/>
        </p:nvSpPr>
        <p:spPr>
          <a:xfrm>
            <a:off x="8254338" y="2084910"/>
            <a:ext cx="4122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00" dirty="0"/>
              <a:t>GEM</a:t>
            </a:r>
          </a:p>
        </p:txBody>
      </p:sp>
      <p:sp>
        <p:nvSpPr>
          <p:cNvPr id="12" name="Rectangular Callout 11">
            <a:extLst>
              <a:ext uri="{FF2B5EF4-FFF2-40B4-BE49-F238E27FC236}">
                <a16:creationId xmlns:a16="http://schemas.microsoft.com/office/drawing/2014/main" id="{8A858CCB-DC7E-1FF2-1BDB-1C3721ABCC4F}"/>
              </a:ext>
            </a:extLst>
          </p:cNvPr>
          <p:cNvSpPr/>
          <p:nvPr/>
        </p:nvSpPr>
        <p:spPr>
          <a:xfrm>
            <a:off x="6136719" y="4346851"/>
            <a:ext cx="366927" cy="212924"/>
          </a:xfrm>
          <a:prstGeom prst="wedgeRectCallout">
            <a:avLst>
              <a:gd name="adj1" fmla="val -37417"/>
              <a:gd name="adj2" fmla="val -121839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95B8EA-3211-157C-110A-CCB3A9D65BA8}"/>
              </a:ext>
            </a:extLst>
          </p:cNvPr>
          <p:cNvSpPr txBox="1"/>
          <p:nvPr/>
        </p:nvSpPr>
        <p:spPr>
          <a:xfrm>
            <a:off x="6120406" y="4352026"/>
            <a:ext cx="4122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00" dirty="0"/>
              <a:t>GEM</a:t>
            </a:r>
          </a:p>
        </p:txBody>
      </p:sp>
      <p:sp>
        <p:nvSpPr>
          <p:cNvPr id="14" name="Rectangular Callout 13">
            <a:extLst>
              <a:ext uri="{FF2B5EF4-FFF2-40B4-BE49-F238E27FC236}">
                <a16:creationId xmlns:a16="http://schemas.microsoft.com/office/drawing/2014/main" id="{36E58398-1BE1-4EA0-6DC2-0B4600071411}"/>
              </a:ext>
            </a:extLst>
          </p:cNvPr>
          <p:cNvSpPr/>
          <p:nvPr/>
        </p:nvSpPr>
        <p:spPr>
          <a:xfrm>
            <a:off x="6147653" y="2950222"/>
            <a:ext cx="516065" cy="196145"/>
          </a:xfrm>
          <a:prstGeom prst="wedgeRectCallout">
            <a:avLst>
              <a:gd name="adj1" fmla="val 48721"/>
              <a:gd name="adj2" fmla="val 91019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A45ED8-5BC7-F9FC-D263-CE705B9D3A29}"/>
              </a:ext>
            </a:extLst>
          </p:cNvPr>
          <p:cNvSpPr txBox="1"/>
          <p:nvPr/>
        </p:nvSpPr>
        <p:spPr>
          <a:xfrm>
            <a:off x="6136720" y="2938617"/>
            <a:ext cx="6110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00" dirty="0"/>
              <a:t>MAPMTs</a:t>
            </a:r>
          </a:p>
        </p:txBody>
      </p:sp>
      <p:sp>
        <p:nvSpPr>
          <p:cNvPr id="16" name="Rectangular Callout 15">
            <a:extLst>
              <a:ext uri="{FF2B5EF4-FFF2-40B4-BE49-F238E27FC236}">
                <a16:creationId xmlns:a16="http://schemas.microsoft.com/office/drawing/2014/main" id="{D80C0CF4-1211-AA60-5A9E-9B8180E0A15E}"/>
              </a:ext>
            </a:extLst>
          </p:cNvPr>
          <p:cNvSpPr/>
          <p:nvPr/>
        </p:nvSpPr>
        <p:spPr>
          <a:xfrm>
            <a:off x="5941577" y="3171546"/>
            <a:ext cx="516065" cy="196145"/>
          </a:xfrm>
          <a:prstGeom prst="wedgeRectCallout">
            <a:avLst>
              <a:gd name="adj1" fmla="val 82232"/>
              <a:gd name="adj2" fmla="val 103181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9E807D-749E-C4E4-0418-8B25C3A24FAA}"/>
              </a:ext>
            </a:extLst>
          </p:cNvPr>
          <p:cNvSpPr txBox="1"/>
          <p:nvPr/>
        </p:nvSpPr>
        <p:spPr>
          <a:xfrm>
            <a:off x="5930643" y="3159941"/>
            <a:ext cx="5501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00" dirty="0"/>
              <a:t>Aerogel</a:t>
            </a:r>
          </a:p>
        </p:txBody>
      </p:sp>
      <p:sp>
        <p:nvSpPr>
          <p:cNvPr id="18" name="Rectangular Callout 17">
            <a:extLst>
              <a:ext uri="{FF2B5EF4-FFF2-40B4-BE49-F238E27FC236}">
                <a16:creationId xmlns:a16="http://schemas.microsoft.com/office/drawing/2014/main" id="{4314B3C5-7EA2-1084-CB70-3C039E698CF0}"/>
              </a:ext>
            </a:extLst>
          </p:cNvPr>
          <p:cNvSpPr/>
          <p:nvPr/>
        </p:nvSpPr>
        <p:spPr>
          <a:xfrm>
            <a:off x="6703276" y="2696746"/>
            <a:ext cx="652279" cy="196145"/>
          </a:xfrm>
          <a:prstGeom prst="wedgeRectCallout">
            <a:avLst>
              <a:gd name="adj1" fmla="val -1919"/>
              <a:gd name="adj2" fmla="val 118382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05E8D5-41D7-04FB-7500-C5FC9684FB06}"/>
              </a:ext>
            </a:extLst>
          </p:cNvPr>
          <p:cNvSpPr txBox="1"/>
          <p:nvPr/>
        </p:nvSpPr>
        <p:spPr>
          <a:xfrm>
            <a:off x="6723891" y="2685142"/>
            <a:ext cx="6799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00" dirty="0"/>
              <a:t>Gas Vessel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A74112-6D63-C766-A0CE-40C7079C2B96}"/>
              </a:ext>
            </a:extLst>
          </p:cNvPr>
          <p:cNvSpPr txBox="1"/>
          <p:nvPr/>
        </p:nvSpPr>
        <p:spPr>
          <a:xfrm>
            <a:off x="163249" y="828960"/>
            <a:ext cx="56220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Operative prototype commissioned. D</a:t>
            </a:r>
            <a:r>
              <a:rPr lang="en-IT" sz="1100" dirty="0"/>
              <a:t>ouble ring imaging achieved. Performance in line </a:t>
            </a:r>
          </a:p>
          <a:p>
            <a:r>
              <a:rPr lang="en-IT" sz="1100" dirty="0"/>
              <a:t>with expectations except for aerogel single-photon angular resolution (worse by a factor ~ 1.5) </a:t>
            </a:r>
          </a:p>
        </p:txBody>
      </p:sp>
      <p:sp>
        <p:nvSpPr>
          <p:cNvPr id="42" name="Rectangle 72">
            <a:extLst>
              <a:ext uri="{FF2B5EF4-FFF2-40B4-BE49-F238E27FC236}">
                <a16:creationId xmlns:a16="http://schemas.microsoft.com/office/drawing/2014/main" id="{942ADEA4-6B2C-8F18-5438-96A15E7AEF03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05/07/2023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275F497-0321-F62D-D262-AF973C64AEA6}"/>
              </a:ext>
            </a:extLst>
          </p:cNvPr>
          <p:cNvSpPr txBox="1"/>
          <p:nvPr/>
        </p:nvSpPr>
        <p:spPr>
          <a:xfrm>
            <a:off x="324649" y="5999914"/>
            <a:ext cx="561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C00000"/>
                </a:solidFill>
              </a:rPr>
              <a:t>Realization thanks to L. Barion, M. Cavallina, R. Malaguti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2EAC2C-437F-29F9-D511-9745FF8F0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988" y="2079736"/>
            <a:ext cx="5164575" cy="297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4455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1520" y="153898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EIC_NET: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dRICH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Prototype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Highlight</a:t>
            </a:r>
          </a:p>
        </p:txBody>
      </p:sp>
      <p:cxnSp>
        <p:nvCxnSpPr>
          <p:cNvPr id="37" name="Straight Connector 92">
            <a:extLst>
              <a:ext uri="{FF2B5EF4-FFF2-40B4-BE49-F238E27FC236}">
                <a16:creationId xmlns:a16="http://schemas.microsoft.com/office/drawing/2014/main" id="{1AE1A524-93A8-044E-9FBB-38E13CCA13B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9">
            <a:extLst>
              <a:ext uri="{FF2B5EF4-FFF2-40B4-BE49-F238E27FC236}">
                <a16:creationId xmlns:a16="http://schemas.microsoft.com/office/drawing/2014/main" id="{5E413118-F86A-5B42-8156-99856E033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29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024B012-3D3F-581B-E310-23F81305EC39}"/>
              </a:ext>
            </a:extLst>
          </p:cNvPr>
          <p:cNvSpPr txBox="1"/>
          <p:nvPr/>
        </p:nvSpPr>
        <p:spPr>
          <a:xfrm>
            <a:off x="194271" y="764704"/>
            <a:ext cx="8818456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/>
              <a:t>Realization of a suitable detector plane for the </a:t>
            </a:r>
            <a:r>
              <a:rPr lang="en-GB" sz="1100" b="1" dirty="0" err="1"/>
              <a:t>dRICH</a:t>
            </a:r>
            <a:r>
              <a:rPr lang="en-GB" sz="1100" b="1" dirty="0"/>
              <a:t> prototype (23/10):  </a:t>
            </a:r>
            <a:r>
              <a:rPr lang="en-GB" sz="1100" dirty="0"/>
              <a:t>Design ready, procurement aligned to 2023 test-beam campaign.</a:t>
            </a:r>
            <a:endParaRPr lang="en-IT" sz="1100" dirty="0"/>
          </a:p>
        </p:txBody>
      </p:sp>
      <p:sp>
        <p:nvSpPr>
          <p:cNvPr id="57" name="Rectangle 72">
            <a:extLst>
              <a:ext uri="{FF2B5EF4-FFF2-40B4-BE49-F238E27FC236}">
                <a16:creationId xmlns:a16="http://schemas.microsoft.com/office/drawing/2014/main" id="{5974C707-1B3A-56C4-BA3B-6DC516A1161E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05/07/2023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145E724-F276-00C6-AD17-4587A6D5B578}"/>
              </a:ext>
            </a:extLst>
          </p:cNvPr>
          <p:cNvSpPr txBox="1"/>
          <p:nvPr/>
        </p:nvSpPr>
        <p:spPr>
          <a:xfrm>
            <a:off x="324649" y="5999914"/>
            <a:ext cx="561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C00000"/>
                </a:solidFill>
              </a:rPr>
              <a:t>Realization thanks to L. Barion, M. Cavallina, R. Malaguti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7EEB41-4899-4076-9353-BEF80D99ED06}"/>
              </a:ext>
            </a:extLst>
          </p:cNvPr>
          <p:cNvSpPr/>
          <p:nvPr/>
        </p:nvSpPr>
        <p:spPr>
          <a:xfrm>
            <a:off x="1420" y="1920862"/>
            <a:ext cx="2831777" cy="37562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5D87E5-7991-6DFC-1F1B-5B73A1104577}"/>
              </a:ext>
            </a:extLst>
          </p:cNvPr>
          <p:cNvSpPr/>
          <p:nvPr/>
        </p:nvSpPr>
        <p:spPr>
          <a:xfrm>
            <a:off x="2940573" y="1920861"/>
            <a:ext cx="3479287" cy="37562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C53473-68EE-7252-13FB-3830048016AC}"/>
              </a:ext>
            </a:extLst>
          </p:cNvPr>
          <p:cNvSpPr/>
          <p:nvPr/>
        </p:nvSpPr>
        <p:spPr>
          <a:xfrm>
            <a:off x="6528733" y="1909292"/>
            <a:ext cx="2616688" cy="37562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99332A-D73B-27F3-499E-1CCD0A4AF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116" y="1975675"/>
            <a:ext cx="2537051" cy="35324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13E0C3-0582-CD15-E191-844857900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" y="2108399"/>
            <a:ext cx="2831777" cy="33057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62142B6-7EFA-E992-D42A-D5FEEBB2AE10}"/>
              </a:ext>
            </a:extLst>
          </p:cNvPr>
          <p:cNvSpPr txBox="1"/>
          <p:nvPr/>
        </p:nvSpPr>
        <p:spPr>
          <a:xfrm>
            <a:off x="701315" y="1289955"/>
            <a:ext cx="2234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400" b="1" dirty="0">
                <a:solidFill>
                  <a:srgbClr val="C00000"/>
                </a:solidFill>
              </a:rPr>
              <a:t>Photon Detection Unit</a:t>
            </a:r>
          </a:p>
          <a:p>
            <a:r>
              <a:rPr lang="en-GB" sz="1400" b="1" dirty="0">
                <a:solidFill>
                  <a:srgbClr val="C00000"/>
                </a:solidFill>
              </a:rPr>
              <a:t>S</a:t>
            </a:r>
            <a:r>
              <a:rPr lang="en-IT" sz="1400" b="1" dirty="0">
                <a:solidFill>
                  <a:srgbClr val="C00000"/>
                </a:solidFill>
              </a:rPr>
              <a:t>treaming readout mode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2C1C85-760F-3328-1218-B35AD5825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870" y="2108399"/>
            <a:ext cx="3436155" cy="33057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90E22E8-9782-BF5D-4697-73FE74E1B600}"/>
              </a:ext>
            </a:extLst>
          </p:cNvPr>
          <p:cNvSpPr txBox="1"/>
          <p:nvPr/>
        </p:nvSpPr>
        <p:spPr>
          <a:xfrm>
            <a:off x="3820930" y="1246362"/>
            <a:ext cx="1866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Readout Box</a:t>
            </a:r>
          </a:p>
          <a:p>
            <a:r>
              <a:rPr lang="en-US" sz="1400" b="1" dirty="0">
                <a:solidFill>
                  <a:srgbClr val="C00000"/>
                </a:solidFill>
              </a:rPr>
              <a:t>8 PDUs, 2048 channels</a:t>
            </a:r>
            <a:endParaRPr lang="en-IT" sz="1400" b="1" dirty="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C8C402-2EB9-DDDD-C0AB-4224699D8ADA}"/>
              </a:ext>
            </a:extLst>
          </p:cNvPr>
          <p:cNvSpPr txBox="1"/>
          <p:nvPr/>
        </p:nvSpPr>
        <p:spPr>
          <a:xfrm>
            <a:off x="6932040" y="1214994"/>
            <a:ext cx="2040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Prototype</a:t>
            </a:r>
          </a:p>
          <a:p>
            <a:r>
              <a:rPr lang="en-US" sz="1400" b="1" dirty="0">
                <a:solidFill>
                  <a:srgbClr val="C00000"/>
                </a:solidFill>
              </a:rPr>
              <a:t>Working </a:t>
            </a:r>
            <a:r>
              <a:rPr lang="en-US" sz="1400" b="1" dirty="0" err="1">
                <a:solidFill>
                  <a:srgbClr val="C00000"/>
                </a:solidFill>
              </a:rPr>
              <a:t>Pooint</a:t>
            </a:r>
            <a:r>
              <a:rPr lang="en-US" sz="1400" b="1" dirty="0">
                <a:solidFill>
                  <a:srgbClr val="C00000"/>
                </a:solidFill>
              </a:rPr>
              <a:t> -40:-20 C</a:t>
            </a:r>
            <a:endParaRPr lang="en-IT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03265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5E2729-2589-2C42-4B1C-A3168206B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985" y="3724906"/>
            <a:ext cx="2940809" cy="21046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D58C75-A79B-D8AB-933B-FED1E1690691}"/>
              </a:ext>
            </a:extLst>
          </p:cNvPr>
          <p:cNvSpPr txBox="1"/>
          <p:nvPr/>
        </p:nvSpPr>
        <p:spPr>
          <a:xfrm>
            <a:off x="236131" y="3563325"/>
            <a:ext cx="2707112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1" dirty="0">
                <a:solidFill>
                  <a:srgbClr val="C00000"/>
                </a:solidFill>
              </a:rPr>
              <a:t>Neutron rich matter equation of state</a:t>
            </a:r>
            <a:endParaRPr lang="en-IT" sz="1050" b="1" i="1" dirty="0">
              <a:solidFill>
                <a:srgbClr val="C00000"/>
              </a:solidFill>
            </a:endParaRPr>
          </a:p>
          <a:p>
            <a:r>
              <a:rPr lang="en-GB" sz="1050" i="1" dirty="0"/>
              <a:t>Precise determination of the neutral weak form factor of </a:t>
            </a:r>
            <a:r>
              <a:rPr lang="en-GB" sz="1050" i="1" baseline="30000" dirty="0"/>
              <a:t>48</a:t>
            </a:r>
            <a:r>
              <a:rPr lang="en-GB" sz="1050" i="1" dirty="0"/>
              <a:t>Ca and </a:t>
            </a:r>
            <a:r>
              <a:rPr lang="en-GB" sz="1050" i="1" baseline="30000" dirty="0"/>
              <a:t>208</a:t>
            </a:r>
            <a:r>
              <a:rPr lang="en-GB" sz="1050" i="1" dirty="0"/>
              <a:t>Pb.</a:t>
            </a:r>
          </a:p>
          <a:p>
            <a:endParaRPr lang="en-IT" sz="1050" i="1" dirty="0"/>
          </a:p>
          <a:p>
            <a:r>
              <a:rPr lang="en-US" sz="1050" dirty="0">
                <a:latin typeface="+mj-lt"/>
              </a:rPr>
              <a:t>PREX and CREX have performed a precise determination of the neutron skin thickness of the </a:t>
            </a:r>
            <a:r>
              <a:rPr lang="en-US" sz="1050" baseline="30000" dirty="0">
                <a:latin typeface="+mj-lt"/>
              </a:rPr>
              <a:t>48</a:t>
            </a:r>
            <a:r>
              <a:rPr lang="en-US" sz="1050" dirty="0">
                <a:latin typeface="+mj-lt"/>
              </a:rPr>
              <a:t>Ca and </a:t>
            </a:r>
            <a:r>
              <a:rPr lang="en-US" sz="1050" baseline="30000" dirty="0">
                <a:latin typeface="+mj-lt"/>
              </a:rPr>
              <a:t>208</a:t>
            </a:r>
            <a:r>
              <a:rPr lang="en-US" sz="1050" dirty="0">
                <a:latin typeface="+mj-lt"/>
              </a:rPr>
              <a:t>Pb nuclei. They provides constraints on the density dependence of the symmetry energy of neutron rich nuclear matter and thus neutron stars.</a:t>
            </a:r>
          </a:p>
          <a:p>
            <a:endParaRPr lang="en-US" sz="1050" dirty="0"/>
          </a:p>
          <a:p>
            <a:r>
              <a:rPr lang="en-US" sz="1050" b="1" dirty="0"/>
              <a:t>Unprecedented  constraints complementary to gravitational wave interferometry.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99D4DD-F377-A2A6-9FE3-07A317A7C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206" y="1386168"/>
            <a:ext cx="2763588" cy="17968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BABB6D-0241-9E3E-780B-A76662A60891}"/>
              </a:ext>
            </a:extLst>
          </p:cNvPr>
          <p:cNvSpPr txBox="1"/>
          <p:nvPr/>
        </p:nvSpPr>
        <p:spPr>
          <a:xfrm>
            <a:off x="236132" y="1171051"/>
            <a:ext cx="27635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1" dirty="0">
                <a:solidFill>
                  <a:srgbClr val="C00000"/>
                </a:solidFill>
              </a:rPr>
              <a:t>Nucleon structure and mechanical properties</a:t>
            </a:r>
          </a:p>
          <a:p>
            <a:r>
              <a:rPr lang="en-GB" sz="1050" i="1" dirty="0"/>
              <a:t>First CLAS12 Measurement of DVCS Beam-Spin Asymmetries in the Extended Valence Region.</a:t>
            </a:r>
          </a:p>
          <a:p>
            <a:endParaRPr lang="en-GB" sz="1050" i="1" dirty="0">
              <a:latin typeface="+mj-lt"/>
            </a:endParaRPr>
          </a:p>
          <a:p>
            <a:r>
              <a:rPr lang="en-GB" sz="1050" dirty="0">
                <a:latin typeface="+mj-lt"/>
              </a:rPr>
              <a:t>The first CLAS12 measurement of the DVCS beam-spin asymmetry off unpolarized proton targets, greatly extends the x and Q</a:t>
            </a:r>
            <a:r>
              <a:rPr lang="en-GB" sz="1050" baseline="30000" dirty="0">
                <a:latin typeface="+mj-lt"/>
              </a:rPr>
              <a:t>2 </a:t>
            </a:r>
            <a:r>
              <a:rPr lang="en-GB" sz="1050" dirty="0">
                <a:latin typeface="+mj-lt"/>
              </a:rPr>
              <a:t> phase space beyond the existing data in the valence region with unprecedented statistical precision.</a:t>
            </a:r>
          </a:p>
          <a:p>
            <a:endParaRPr lang="en-GB" sz="1050" dirty="0">
              <a:latin typeface="+mj-lt"/>
            </a:endParaRPr>
          </a:p>
          <a:p>
            <a:r>
              <a:rPr lang="en-GB" sz="1050" b="1" dirty="0">
                <a:latin typeface="-apple-system"/>
              </a:rPr>
              <a:t>Unprecedent access to pressure and share forces within the nucleon</a:t>
            </a:r>
            <a:r>
              <a:rPr lang="en-GB" sz="1050" dirty="0">
                <a:latin typeface="-apple-system"/>
              </a:rPr>
              <a:t>.</a:t>
            </a:r>
            <a:endParaRPr lang="en-IT" sz="105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C7ED67-2BFE-4C91-DFE2-F836937CC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7495" y="3593558"/>
            <a:ext cx="2425686" cy="2251936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B23ECBA6-CB90-89D5-765D-3853197F865A}"/>
              </a:ext>
            </a:extLst>
          </p:cNvPr>
          <p:cNvSpPr/>
          <p:nvPr/>
        </p:nvSpPr>
        <p:spPr>
          <a:xfrm>
            <a:off x="6066724" y="2030746"/>
            <a:ext cx="220022" cy="53671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35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D5F37F10-542C-8385-311A-B97302C49BAD}"/>
              </a:ext>
            </a:extLst>
          </p:cNvPr>
          <p:cNvSpPr/>
          <p:nvPr/>
        </p:nvSpPr>
        <p:spPr>
          <a:xfrm>
            <a:off x="6066724" y="4249045"/>
            <a:ext cx="220022" cy="53671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3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0BA3D2-052A-1C70-2CCF-07AACC9E0F1C}"/>
              </a:ext>
            </a:extLst>
          </p:cNvPr>
          <p:cNvSpPr txBox="1"/>
          <p:nvPr/>
        </p:nvSpPr>
        <p:spPr>
          <a:xfrm>
            <a:off x="3438732" y="1145471"/>
            <a:ext cx="24411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900" b="1" i="1" dirty="0">
                <a:solidFill>
                  <a:srgbClr val="C00000"/>
                </a:solidFill>
              </a:rPr>
              <a:t>CLAS12: </a:t>
            </a:r>
            <a:r>
              <a:rPr lang="en-GB" sz="900" b="1" i="1" dirty="0">
                <a:solidFill>
                  <a:srgbClr val="C00000"/>
                </a:solidFill>
              </a:rPr>
              <a:t>PRL  130 (2023) 21,  211902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2E7DF0-304D-BEC6-8B47-51EF8926E21F}"/>
              </a:ext>
            </a:extLst>
          </p:cNvPr>
          <p:cNvSpPr txBox="1"/>
          <p:nvPr/>
        </p:nvSpPr>
        <p:spPr>
          <a:xfrm>
            <a:off x="3438733" y="3428865"/>
            <a:ext cx="2313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900" b="1" i="1" dirty="0">
                <a:solidFill>
                  <a:srgbClr val="C00000"/>
                </a:solidFill>
              </a:rPr>
              <a:t>PREX: PRL 106 (2021) 172502</a:t>
            </a:r>
          </a:p>
          <a:p>
            <a:r>
              <a:rPr lang="en-IT" sz="900" b="1" i="1" dirty="0">
                <a:solidFill>
                  <a:srgbClr val="C00000"/>
                </a:solidFill>
              </a:rPr>
              <a:t>CREX: </a:t>
            </a:r>
            <a:r>
              <a:rPr lang="en-GB" sz="900" b="1" i="1" dirty="0">
                <a:solidFill>
                  <a:srgbClr val="C00000"/>
                </a:solidFill>
              </a:rPr>
              <a:t>PRL 129 (2022) 042501</a:t>
            </a:r>
            <a:endParaRPr lang="en-IT" sz="900" b="1" i="1" dirty="0">
              <a:solidFill>
                <a:srgbClr val="C00000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460181-B22F-FB55-110D-FDEF88115B83}"/>
              </a:ext>
            </a:extLst>
          </p:cNvPr>
          <p:cNvGrpSpPr/>
          <p:nvPr/>
        </p:nvGrpSpPr>
        <p:grpSpPr>
          <a:xfrm>
            <a:off x="6347495" y="996263"/>
            <a:ext cx="2558637" cy="2481077"/>
            <a:chOff x="8463327" y="234779"/>
            <a:chExt cx="3411516" cy="330810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4ECDBB8-8BC1-5084-D16F-13E26D71C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32901" y="302060"/>
              <a:ext cx="3234248" cy="324082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4F2DA65-0EE9-D950-0DC2-0F649D428E50}"/>
                </a:ext>
              </a:extLst>
            </p:cNvPr>
            <p:cNvSpPr/>
            <p:nvPr/>
          </p:nvSpPr>
          <p:spPr>
            <a:xfrm>
              <a:off x="8463327" y="234779"/>
              <a:ext cx="3411516" cy="1167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135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ED8CAC9-1231-F1A7-6404-F5203C68E1AB}"/>
              </a:ext>
            </a:extLst>
          </p:cNvPr>
          <p:cNvSpPr txBox="1"/>
          <p:nvPr/>
        </p:nvSpPr>
        <p:spPr>
          <a:xfrm>
            <a:off x="7282032" y="3443116"/>
            <a:ext cx="1362874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750" b="1" dirty="0"/>
              <a:t>T.Sarkar++ [PRC 108 (2003) 3]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1D3D1B49-15CC-7B07-A91A-0291A6E6C2DD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JLab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Highlights</a:t>
            </a:r>
          </a:p>
        </p:txBody>
      </p:sp>
      <p:cxnSp>
        <p:nvCxnSpPr>
          <p:cNvPr id="16" name="Straight Connector 92">
            <a:extLst>
              <a:ext uri="{FF2B5EF4-FFF2-40B4-BE49-F238E27FC236}">
                <a16:creationId xmlns:a16="http://schemas.microsoft.com/office/drawing/2014/main" id="{E182AC5E-EA81-8441-37E7-AB0E88D5255A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9">
            <a:extLst>
              <a:ext uri="{FF2B5EF4-FFF2-40B4-BE49-F238E27FC236}">
                <a16:creationId xmlns:a16="http://schemas.microsoft.com/office/drawing/2014/main" id="{903F0B60-B5D9-260E-272B-853AB38EE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3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8" name="Rectangle 72">
            <a:extLst>
              <a:ext uri="{FF2B5EF4-FFF2-40B4-BE49-F238E27FC236}">
                <a16:creationId xmlns:a16="http://schemas.microsoft.com/office/drawing/2014/main" id="{1B20D025-9389-E8D8-06C1-4DEC710767EB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04/07/2024</a:t>
            </a:r>
          </a:p>
        </p:txBody>
      </p:sp>
    </p:spTree>
    <p:extLst>
      <p:ext uri="{BB962C8B-B14F-4D97-AF65-F5344CB8AC3E}">
        <p14:creationId xmlns:p14="http://schemas.microsoft.com/office/powerpoint/2010/main" val="12217495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1520" y="153898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EIC_NET: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dRICH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Prototype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Highlight</a:t>
            </a:r>
          </a:p>
        </p:txBody>
      </p:sp>
      <p:cxnSp>
        <p:nvCxnSpPr>
          <p:cNvPr id="37" name="Straight Connector 92">
            <a:extLst>
              <a:ext uri="{FF2B5EF4-FFF2-40B4-BE49-F238E27FC236}">
                <a16:creationId xmlns:a16="http://schemas.microsoft.com/office/drawing/2014/main" id="{1AE1A524-93A8-044E-9FBB-38E13CCA13B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9">
            <a:extLst>
              <a:ext uri="{FF2B5EF4-FFF2-40B4-BE49-F238E27FC236}">
                <a16:creationId xmlns:a16="http://schemas.microsoft.com/office/drawing/2014/main" id="{5E413118-F86A-5B42-8156-99856E033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30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024B012-3D3F-581B-E310-23F81305EC39}"/>
              </a:ext>
            </a:extLst>
          </p:cNvPr>
          <p:cNvSpPr txBox="1"/>
          <p:nvPr/>
        </p:nvSpPr>
        <p:spPr>
          <a:xfrm>
            <a:off x="194271" y="764704"/>
            <a:ext cx="8818456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/>
              <a:t>Realization of a suitable detector plane for the </a:t>
            </a:r>
            <a:r>
              <a:rPr lang="en-GB" sz="1100" b="1" dirty="0" err="1"/>
              <a:t>dRICH</a:t>
            </a:r>
            <a:r>
              <a:rPr lang="en-GB" sz="1100" b="1" dirty="0"/>
              <a:t> prototype (24/05):  </a:t>
            </a:r>
            <a:r>
              <a:rPr lang="en-GB" sz="1100" dirty="0"/>
              <a:t>completed readout plane.</a:t>
            </a:r>
            <a:endParaRPr lang="en-IT" sz="1100" dirty="0"/>
          </a:p>
        </p:txBody>
      </p:sp>
      <p:sp>
        <p:nvSpPr>
          <p:cNvPr id="57" name="Rectangle 72">
            <a:extLst>
              <a:ext uri="{FF2B5EF4-FFF2-40B4-BE49-F238E27FC236}">
                <a16:creationId xmlns:a16="http://schemas.microsoft.com/office/drawing/2014/main" id="{5974C707-1B3A-56C4-BA3B-6DC516A1161E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05/07/2023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145E724-F276-00C6-AD17-4587A6D5B578}"/>
              </a:ext>
            </a:extLst>
          </p:cNvPr>
          <p:cNvSpPr txBox="1"/>
          <p:nvPr/>
        </p:nvSpPr>
        <p:spPr>
          <a:xfrm>
            <a:off x="324649" y="5999914"/>
            <a:ext cx="561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C00000"/>
                </a:solidFill>
              </a:rPr>
              <a:t>Realization thanks to L. Barion, M. Cavallina, R. Malaguti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A54921-0BB4-C15A-23AB-326443580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04" y="1209977"/>
            <a:ext cx="4233365" cy="45637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4F1175-6F7E-87A2-75DA-C80E0A875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5514" y="1221880"/>
            <a:ext cx="4101222" cy="45445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4D2CA3C-3301-F575-665B-CE5BDDAB30E1}"/>
              </a:ext>
            </a:extLst>
          </p:cNvPr>
          <p:cNvSpPr/>
          <p:nvPr/>
        </p:nvSpPr>
        <p:spPr>
          <a:xfrm>
            <a:off x="4715515" y="5547738"/>
            <a:ext cx="2213153" cy="2006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29C049-E4DE-F40C-F993-B8E11A42CDE4}"/>
              </a:ext>
            </a:extLst>
          </p:cNvPr>
          <p:cNvSpPr txBox="1"/>
          <p:nvPr/>
        </p:nvSpPr>
        <p:spPr>
          <a:xfrm>
            <a:off x="4715514" y="5530340"/>
            <a:ext cx="20056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Photon Detection Unit Insertion</a:t>
            </a:r>
          </a:p>
        </p:txBody>
      </p:sp>
    </p:spTree>
    <p:extLst>
      <p:ext uri="{BB962C8B-B14F-4D97-AF65-F5344CB8AC3E}">
        <p14:creationId xmlns:p14="http://schemas.microsoft.com/office/powerpoint/2010/main" val="3497603373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1520" y="153898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EIC_NET: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dRICH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Prototype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Highlight</a:t>
            </a:r>
          </a:p>
        </p:txBody>
      </p:sp>
      <p:cxnSp>
        <p:nvCxnSpPr>
          <p:cNvPr id="37" name="Straight Connector 92">
            <a:extLst>
              <a:ext uri="{FF2B5EF4-FFF2-40B4-BE49-F238E27FC236}">
                <a16:creationId xmlns:a16="http://schemas.microsoft.com/office/drawing/2014/main" id="{1AE1A524-93A8-044E-9FBB-38E13CCA13B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9">
            <a:extLst>
              <a:ext uri="{FF2B5EF4-FFF2-40B4-BE49-F238E27FC236}">
                <a16:creationId xmlns:a16="http://schemas.microsoft.com/office/drawing/2014/main" id="{5E413118-F86A-5B42-8156-99856E033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31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024B012-3D3F-581B-E310-23F81305EC39}"/>
              </a:ext>
            </a:extLst>
          </p:cNvPr>
          <p:cNvSpPr txBox="1"/>
          <p:nvPr/>
        </p:nvSpPr>
        <p:spPr>
          <a:xfrm>
            <a:off x="194271" y="764704"/>
            <a:ext cx="8818456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/>
              <a:t>Realization of a suitable detector plane for the </a:t>
            </a:r>
            <a:r>
              <a:rPr lang="en-GB" sz="1100" b="1" dirty="0" err="1"/>
              <a:t>dRICH</a:t>
            </a:r>
            <a:r>
              <a:rPr lang="en-GB" sz="1100" b="1" dirty="0"/>
              <a:t> prototype (24/05):  </a:t>
            </a:r>
            <a:r>
              <a:rPr lang="en-GB" sz="1100" dirty="0"/>
              <a:t>completed readout plane.</a:t>
            </a:r>
            <a:endParaRPr lang="en-IT" sz="1100" dirty="0"/>
          </a:p>
        </p:txBody>
      </p:sp>
      <p:sp>
        <p:nvSpPr>
          <p:cNvPr id="57" name="Rectangle 72">
            <a:extLst>
              <a:ext uri="{FF2B5EF4-FFF2-40B4-BE49-F238E27FC236}">
                <a16:creationId xmlns:a16="http://schemas.microsoft.com/office/drawing/2014/main" id="{5974C707-1B3A-56C4-BA3B-6DC516A1161E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05/07/2023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145E724-F276-00C6-AD17-4587A6D5B578}"/>
              </a:ext>
            </a:extLst>
          </p:cNvPr>
          <p:cNvSpPr txBox="1"/>
          <p:nvPr/>
        </p:nvSpPr>
        <p:spPr>
          <a:xfrm>
            <a:off x="324649" y="5999914"/>
            <a:ext cx="561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C00000"/>
                </a:solidFill>
              </a:rPr>
              <a:t>Realization thanks to L. Barion, M. Cavallina, R. Malaguti</a:t>
            </a:r>
          </a:p>
        </p:txBody>
      </p:sp>
      <p:pic>
        <p:nvPicPr>
          <p:cNvPr id="4" name="Picture 3" descr="A graph of a circular pattern&#10;&#10;Description automatically generated with medium confidence">
            <a:extLst>
              <a:ext uri="{FF2B5EF4-FFF2-40B4-BE49-F238E27FC236}">
                <a16:creationId xmlns:a16="http://schemas.microsoft.com/office/drawing/2014/main" id="{4775D2DB-3992-7842-2A9C-6612994C9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04" y="1442740"/>
            <a:ext cx="4413578" cy="42805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BA5E1E-984E-9355-85C0-A901D546E5DC}"/>
              </a:ext>
            </a:extLst>
          </p:cNvPr>
          <p:cNvSpPr txBox="1"/>
          <p:nvPr/>
        </p:nvSpPr>
        <p:spPr>
          <a:xfrm>
            <a:off x="629023" y="1525872"/>
            <a:ext cx="3632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Aerogel + C</a:t>
            </a:r>
            <a:r>
              <a:rPr lang="en-IT" sz="1400" baseline="-25000" dirty="0"/>
              <a:t>2</a:t>
            </a:r>
            <a:r>
              <a:rPr lang="en-IT" sz="1400" dirty="0"/>
              <a:t>F</a:t>
            </a:r>
            <a:r>
              <a:rPr lang="en-IT" sz="1400" baseline="-25000" dirty="0"/>
              <a:t>6</a:t>
            </a:r>
            <a:r>
              <a:rPr lang="en-IT" sz="1400" dirty="0"/>
              <a:t> radiators, positve beam, 8 GeV/c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C23316-7AC5-A320-8584-535F2BE876A5}"/>
              </a:ext>
            </a:extLst>
          </p:cNvPr>
          <p:cNvSpPr txBox="1"/>
          <p:nvPr/>
        </p:nvSpPr>
        <p:spPr>
          <a:xfrm>
            <a:off x="2289765" y="2092761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C00000"/>
                </a:solidFill>
                <a:latin typeface="Symbol" pitchFamily="2" charset="2"/>
              </a:rPr>
              <a:t>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E81B53-AF4D-EDBD-B666-249E33F25F80}"/>
              </a:ext>
            </a:extLst>
          </p:cNvPr>
          <p:cNvSpPr txBox="1"/>
          <p:nvPr/>
        </p:nvSpPr>
        <p:spPr>
          <a:xfrm>
            <a:off x="2220547" y="2467056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C00000"/>
                </a:solidFill>
              </a:rPr>
              <a:t>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7ECE6B-862D-7D6A-E9FA-AA7C56945E25}"/>
              </a:ext>
            </a:extLst>
          </p:cNvPr>
          <p:cNvSpPr txBox="1"/>
          <p:nvPr/>
        </p:nvSpPr>
        <p:spPr>
          <a:xfrm>
            <a:off x="2843210" y="338129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C00000"/>
                </a:solidFill>
              </a:rPr>
              <a:t>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50BBB0-612A-46B5-3213-5C0E680FE083}"/>
              </a:ext>
            </a:extLst>
          </p:cNvPr>
          <p:cNvSpPr txBox="1"/>
          <p:nvPr/>
        </p:nvSpPr>
        <p:spPr>
          <a:xfrm>
            <a:off x="1600573" y="3310937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C00000"/>
                </a:solidFill>
                <a:latin typeface="Symbol" pitchFamily="2" charset="2"/>
              </a:rPr>
              <a:t>p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295ABCE-BA1A-2BB1-FDFA-15F314DF5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1631" y="1833649"/>
            <a:ext cx="3708539" cy="36065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D7E0C16-7C9D-F917-9030-6666938DC588}"/>
              </a:ext>
            </a:extLst>
          </p:cNvPr>
          <p:cNvSpPr txBox="1"/>
          <p:nvPr/>
        </p:nvSpPr>
        <p:spPr>
          <a:xfrm>
            <a:off x="5292080" y="2513222"/>
            <a:ext cx="745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C00000"/>
                </a:solidFill>
              </a:rPr>
              <a:t>g</a:t>
            </a:r>
            <a:r>
              <a:rPr lang="en-IT" sz="1200" dirty="0">
                <a:solidFill>
                  <a:srgbClr val="C00000"/>
                </a:solidFill>
              </a:rPr>
              <a:t>as ring </a:t>
            </a:r>
          </a:p>
          <a:p>
            <a:r>
              <a:rPr lang="en-GB" sz="1200" dirty="0">
                <a:solidFill>
                  <a:srgbClr val="C00000"/>
                </a:solidFill>
              </a:rPr>
              <a:t>a</a:t>
            </a:r>
            <a:r>
              <a:rPr lang="en-IT" sz="1200" dirty="0">
                <a:solidFill>
                  <a:srgbClr val="C00000"/>
                </a:solidFill>
              </a:rPr>
              <a:t>s </a:t>
            </a:r>
            <a:r>
              <a:rPr lang="en-IT" sz="1200" dirty="0">
                <a:solidFill>
                  <a:srgbClr val="C00000"/>
                </a:solidFill>
                <a:latin typeface="Symbol" pitchFamily="2" charset="2"/>
              </a:rPr>
              <a:t>p</a:t>
            </a:r>
            <a:r>
              <a:rPr lang="en-IT" sz="1200" dirty="0">
                <a:solidFill>
                  <a:srgbClr val="C00000"/>
                </a:solidFill>
              </a:rPr>
              <a:t> veto</a:t>
            </a:r>
          </a:p>
        </p:txBody>
      </p:sp>
    </p:spTree>
    <p:extLst>
      <p:ext uri="{BB962C8B-B14F-4D97-AF65-F5344CB8AC3E}">
        <p14:creationId xmlns:p14="http://schemas.microsoft.com/office/powerpoint/2010/main" val="2401211593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96468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EIC_NET: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Induced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Temperature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Gradients</a:t>
            </a:r>
            <a:endParaRPr lang="it-IT" sz="2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7" name="Straight Connector 92">
            <a:extLst>
              <a:ext uri="{FF2B5EF4-FFF2-40B4-BE49-F238E27FC236}">
                <a16:creationId xmlns:a16="http://schemas.microsoft.com/office/drawing/2014/main" id="{1AE1A524-93A8-044E-9FBB-38E13CCA13B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9">
            <a:extLst>
              <a:ext uri="{FF2B5EF4-FFF2-40B4-BE49-F238E27FC236}">
                <a16:creationId xmlns:a16="http://schemas.microsoft.com/office/drawing/2014/main" id="{5E413118-F86A-5B42-8156-99856E033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32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7" name="Rectangle 72">
            <a:extLst>
              <a:ext uri="{FF2B5EF4-FFF2-40B4-BE49-F238E27FC236}">
                <a16:creationId xmlns:a16="http://schemas.microsoft.com/office/drawing/2014/main" id="{5974C707-1B3A-56C4-BA3B-6DC516A1161E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05/07/2023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145E724-F276-00C6-AD17-4587A6D5B578}"/>
              </a:ext>
            </a:extLst>
          </p:cNvPr>
          <p:cNvSpPr txBox="1"/>
          <p:nvPr/>
        </p:nvSpPr>
        <p:spPr>
          <a:xfrm>
            <a:off x="324649" y="5999914"/>
            <a:ext cx="3076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C00000"/>
                </a:solidFill>
              </a:rPr>
              <a:t>Realization thanks to L. Barion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8C7689-1F15-2B8C-C970-471E18E21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492" y="1282302"/>
            <a:ext cx="3641344" cy="21950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6486C5-A492-5C6D-A7C2-71D4237E7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2572" y="3684876"/>
            <a:ext cx="3200438" cy="2315038"/>
          </a:xfrm>
          <a:prstGeom prst="rect">
            <a:avLst/>
          </a:prstGeom>
        </p:spPr>
      </p:pic>
      <p:pic>
        <p:nvPicPr>
          <p:cNvPr id="5" name="Picture 4" descr="A close-up of a machine&#10;&#10;Description automatically generated">
            <a:extLst>
              <a:ext uri="{FF2B5EF4-FFF2-40B4-BE49-F238E27FC236}">
                <a16:creationId xmlns:a16="http://schemas.microsoft.com/office/drawing/2014/main" id="{0B74250A-A5F5-BAF4-3715-A5EADA2FEC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990" y="1282302"/>
            <a:ext cx="3364674" cy="4495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98CC5C-1C77-4C59-04A2-FB8687B60DEA}"/>
              </a:ext>
            </a:extLst>
          </p:cNvPr>
          <p:cNvSpPr txBox="1"/>
          <p:nvPr/>
        </p:nvSpPr>
        <p:spPr>
          <a:xfrm>
            <a:off x="838601" y="764704"/>
            <a:ext cx="50791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Temperature in the gas volume induced by the SiPM surface at -30</a:t>
            </a:r>
            <a:r>
              <a:rPr lang="en-IT" sz="1400" baseline="30000" dirty="0"/>
              <a:t>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15843F-5EC5-0E91-3226-500EAB5C71BE}"/>
              </a:ext>
            </a:extLst>
          </p:cNvPr>
          <p:cNvSpPr/>
          <p:nvPr/>
        </p:nvSpPr>
        <p:spPr>
          <a:xfrm>
            <a:off x="4932040" y="1190844"/>
            <a:ext cx="3887311" cy="134979"/>
          </a:xfrm>
          <a:prstGeom prst="rect">
            <a:avLst/>
          </a:prstGeom>
          <a:solidFill>
            <a:schemeClr val="bg1"/>
          </a:solidFill>
          <a:ln w="412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890877200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1520" y="153898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EIC_NET: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dRICH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Aerogel</a:t>
            </a:r>
          </a:p>
        </p:txBody>
      </p:sp>
      <p:cxnSp>
        <p:nvCxnSpPr>
          <p:cNvPr id="37" name="Straight Connector 92">
            <a:extLst>
              <a:ext uri="{FF2B5EF4-FFF2-40B4-BE49-F238E27FC236}">
                <a16:creationId xmlns:a16="http://schemas.microsoft.com/office/drawing/2014/main" id="{1AE1A524-93A8-044E-9FBB-38E13CCA13B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9">
            <a:extLst>
              <a:ext uri="{FF2B5EF4-FFF2-40B4-BE49-F238E27FC236}">
                <a16:creationId xmlns:a16="http://schemas.microsoft.com/office/drawing/2014/main" id="{5E413118-F86A-5B42-8156-99856E033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33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7" name="Rectangle 72">
            <a:extLst>
              <a:ext uri="{FF2B5EF4-FFF2-40B4-BE49-F238E27FC236}">
                <a16:creationId xmlns:a16="http://schemas.microsoft.com/office/drawing/2014/main" id="{5974C707-1B3A-56C4-BA3B-6DC516A1161E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05/07/2023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C4F193A-696E-883D-162F-06F361EBBBA3}"/>
              </a:ext>
            </a:extLst>
          </p:cNvPr>
          <p:cNvSpPr txBox="1"/>
          <p:nvPr/>
        </p:nvSpPr>
        <p:spPr>
          <a:xfrm>
            <a:off x="5603156" y="270870"/>
            <a:ext cx="2585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</a:rPr>
              <a:t>Aerogel Factory </a:t>
            </a:r>
            <a:r>
              <a:rPr lang="en-IT" sz="1200" dirty="0"/>
              <a:t>(BELLE-II)</a:t>
            </a:r>
            <a:endParaRPr lang="en-IT" sz="1200" dirty="0">
              <a:solidFill>
                <a:srgbClr val="C00000"/>
              </a:solidFill>
            </a:endParaRPr>
          </a:p>
          <a:p>
            <a:r>
              <a:rPr lang="en-IT" sz="1200" dirty="0"/>
              <a:t>Initial evaluation  &amp; Reproducibility</a:t>
            </a:r>
          </a:p>
          <a:p>
            <a:r>
              <a:rPr lang="en-GB" sz="1200" dirty="0"/>
              <a:t>o</a:t>
            </a:r>
            <a:r>
              <a:rPr lang="en-IT" sz="1200" dirty="0"/>
              <a:t>n small samples in sinergy with ALICE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6365845-3835-EBB3-74EB-766BCE90CF2D}"/>
              </a:ext>
            </a:extLst>
          </p:cNvPr>
          <p:cNvGrpSpPr/>
          <p:nvPr/>
        </p:nvGrpSpPr>
        <p:grpSpPr>
          <a:xfrm>
            <a:off x="87475" y="1193555"/>
            <a:ext cx="2484319" cy="4498444"/>
            <a:chOff x="507395" y="1221105"/>
            <a:chExt cx="2484319" cy="4498444"/>
          </a:xfrm>
        </p:grpSpPr>
        <p:pic>
          <p:nvPicPr>
            <p:cNvPr id="63" name="Picture 62" descr="A picture containing text, plastic&#10;&#10;Description automatically generated">
              <a:extLst>
                <a:ext uri="{FF2B5EF4-FFF2-40B4-BE49-F238E27FC236}">
                  <a16:creationId xmlns:a16="http://schemas.microsoft.com/office/drawing/2014/main" id="{759B0728-EC89-0A98-8FD5-EB99A24FC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2775" y="1221105"/>
              <a:ext cx="1892386" cy="1419290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D7054D11-3F81-1DC3-A27B-F37037CE3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9249" y="4191169"/>
              <a:ext cx="1818841" cy="1528380"/>
            </a:xfrm>
            <a:prstGeom prst="rect">
              <a:avLst/>
            </a:prstGeom>
          </p:spPr>
        </p:pic>
        <p:pic>
          <p:nvPicPr>
            <p:cNvPr id="76" name="Picture 75" descr="IMG_20161005_120206_BURST004.jpg">
              <a:extLst>
                <a:ext uri="{FF2B5EF4-FFF2-40B4-BE49-F238E27FC236}">
                  <a16:creationId xmlns:a16="http://schemas.microsoft.com/office/drawing/2014/main" id="{ECEB02CF-2718-69C4-79A8-38C9E93D7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638" y="2751941"/>
              <a:ext cx="2380186" cy="1336567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1CFD85AF-CA31-FE39-7FAA-8E9491EFF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4613" y="4176309"/>
              <a:ext cx="1818841" cy="1528380"/>
            </a:xfrm>
            <a:prstGeom prst="rect">
              <a:avLst/>
            </a:prstGeom>
          </p:spPr>
        </p:pic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A23B0A8-CE03-8BFB-9F21-42AC8CF453BB}"/>
                </a:ext>
              </a:extLst>
            </p:cNvPr>
            <p:cNvSpPr/>
            <p:nvPr/>
          </p:nvSpPr>
          <p:spPr>
            <a:xfrm>
              <a:off x="2706873" y="2686115"/>
              <a:ext cx="284841" cy="17236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6F571BC9-2155-30F7-4A98-20798C71B9B9}"/>
                </a:ext>
              </a:extLst>
            </p:cNvPr>
            <p:cNvSpPr/>
            <p:nvPr/>
          </p:nvSpPr>
          <p:spPr>
            <a:xfrm>
              <a:off x="507395" y="2686115"/>
              <a:ext cx="320126" cy="17236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18FEC0B0-E4FA-5F61-4FE6-15E6CFC6FD27}"/>
              </a:ext>
            </a:extLst>
          </p:cNvPr>
          <p:cNvSpPr txBox="1"/>
          <p:nvPr/>
        </p:nvSpPr>
        <p:spPr>
          <a:xfrm>
            <a:off x="269165" y="6056366"/>
            <a:ext cx="68801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1200" dirty="0"/>
              <a:t>CLAS12 RICH quality assurance laboratory @ INFN-FE being refurnished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2798B2-1C05-2E81-08E7-BF857046E0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9374" y="1083110"/>
            <a:ext cx="3796784" cy="23095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CE8C6E-BD48-E087-3737-B6B3F59757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4948" y="3558582"/>
            <a:ext cx="3900289" cy="23318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4818BF-3B7F-D455-D7B2-BE2D69943843}"/>
              </a:ext>
            </a:extLst>
          </p:cNvPr>
          <p:cNvSpPr txBox="1"/>
          <p:nvPr/>
        </p:nvSpPr>
        <p:spPr>
          <a:xfrm>
            <a:off x="2885316" y="1480532"/>
            <a:ext cx="78342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>
                <a:solidFill>
                  <a:srgbClr val="C00000"/>
                </a:solidFill>
              </a:rPr>
              <a:t>Lab char.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67E8B9-CCD4-3119-44FC-730D6FA26AD5}"/>
              </a:ext>
            </a:extLst>
          </p:cNvPr>
          <p:cNvSpPr txBox="1"/>
          <p:nvPr/>
        </p:nvSpPr>
        <p:spPr>
          <a:xfrm>
            <a:off x="2885316" y="5229612"/>
            <a:ext cx="88582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dirty="0">
                <a:solidFill>
                  <a:srgbClr val="C00000"/>
                </a:solidFill>
              </a:rPr>
              <a:t>T</a:t>
            </a:r>
            <a:r>
              <a:rPr lang="en-IT" sz="1300" dirty="0">
                <a:solidFill>
                  <a:srgbClr val="C00000"/>
                </a:solidFill>
              </a:rPr>
              <a:t>est-beam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66083B-4721-04C8-F74E-22D4505FFD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2843" y="2462542"/>
            <a:ext cx="2713682" cy="2038495"/>
          </a:xfrm>
          <a:prstGeom prst="rect">
            <a:avLst/>
          </a:prstGeom>
        </p:spPr>
      </p:pic>
      <p:sp>
        <p:nvSpPr>
          <p:cNvPr id="9" name="Down Arrow 8">
            <a:extLst>
              <a:ext uri="{FF2B5EF4-FFF2-40B4-BE49-F238E27FC236}">
                <a16:creationId xmlns:a16="http://schemas.microsoft.com/office/drawing/2014/main" id="{8788AF31-9025-81E2-2D5C-4D0C94747E7E}"/>
              </a:ext>
            </a:extLst>
          </p:cNvPr>
          <p:cNvSpPr/>
          <p:nvPr/>
        </p:nvSpPr>
        <p:spPr>
          <a:xfrm rot="8037604">
            <a:off x="7230455" y="3010978"/>
            <a:ext cx="125715" cy="17440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BFF06A-EC73-AC4E-BE77-C2C874715653}"/>
              </a:ext>
            </a:extLst>
          </p:cNvPr>
          <p:cNvSpPr txBox="1"/>
          <p:nvPr/>
        </p:nvSpPr>
        <p:spPr>
          <a:xfrm>
            <a:off x="6910825" y="4573915"/>
            <a:ext cx="185897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Improving traparency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D2F458-B7D2-6FE0-20A5-449AD9CD0EB3}"/>
              </a:ext>
            </a:extLst>
          </p:cNvPr>
          <p:cNvSpPr txBox="1"/>
          <p:nvPr/>
        </p:nvSpPr>
        <p:spPr>
          <a:xfrm>
            <a:off x="5746829" y="6052243"/>
            <a:ext cx="3076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C00000"/>
                </a:solidFill>
              </a:rPr>
              <a:t>Realization thanks to L. Barion</a:t>
            </a:r>
          </a:p>
        </p:txBody>
      </p:sp>
    </p:spTree>
    <p:extLst>
      <p:ext uri="{BB962C8B-B14F-4D97-AF65-F5344CB8AC3E}">
        <p14:creationId xmlns:p14="http://schemas.microsoft.com/office/powerpoint/2010/main" val="411592784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1520" y="153898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EIC_NET: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dRICH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Mirror</a:t>
            </a:r>
          </a:p>
        </p:txBody>
      </p:sp>
      <p:cxnSp>
        <p:nvCxnSpPr>
          <p:cNvPr id="37" name="Straight Connector 92">
            <a:extLst>
              <a:ext uri="{FF2B5EF4-FFF2-40B4-BE49-F238E27FC236}">
                <a16:creationId xmlns:a16="http://schemas.microsoft.com/office/drawing/2014/main" id="{1AE1A524-93A8-044E-9FBB-38E13CCA13B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9">
            <a:extLst>
              <a:ext uri="{FF2B5EF4-FFF2-40B4-BE49-F238E27FC236}">
                <a16:creationId xmlns:a16="http://schemas.microsoft.com/office/drawing/2014/main" id="{5E413118-F86A-5B42-8156-99856E033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34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7" name="Rectangle 72">
            <a:extLst>
              <a:ext uri="{FF2B5EF4-FFF2-40B4-BE49-F238E27FC236}">
                <a16:creationId xmlns:a16="http://schemas.microsoft.com/office/drawing/2014/main" id="{5974C707-1B3A-56C4-BA3B-6DC516A1161E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05/07/2023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E023C8B-ACEC-BADB-3A52-07192B94C52A}"/>
              </a:ext>
            </a:extLst>
          </p:cNvPr>
          <p:cNvGrpSpPr/>
          <p:nvPr/>
        </p:nvGrpSpPr>
        <p:grpSpPr>
          <a:xfrm>
            <a:off x="2370661" y="2798987"/>
            <a:ext cx="1621675" cy="1215632"/>
            <a:chOff x="5796988" y="689437"/>
            <a:chExt cx="3162340" cy="26237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32F324B-1F9B-FF51-38F6-47F90B18E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96988" y="689437"/>
              <a:ext cx="3162340" cy="262377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0FB285B-6E5D-B921-B628-47917FBC4CCB}"/>
                </a:ext>
              </a:extLst>
            </p:cNvPr>
            <p:cNvSpPr/>
            <p:nvPr/>
          </p:nvSpPr>
          <p:spPr>
            <a:xfrm>
              <a:off x="5796988" y="3057071"/>
              <a:ext cx="1732298" cy="25614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BDBA0E9-C090-EEB5-9B1C-F70FB646EF47}"/>
              </a:ext>
            </a:extLst>
          </p:cNvPr>
          <p:cNvSpPr txBox="1"/>
          <p:nvPr/>
        </p:nvSpPr>
        <p:spPr>
          <a:xfrm>
            <a:off x="293815" y="1057693"/>
            <a:ext cx="374794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</a:rPr>
              <a:t>CMA Carbon fiber mirrors </a:t>
            </a:r>
            <a:r>
              <a:rPr lang="en-IT" sz="1200" dirty="0"/>
              <a:t>(HERMES, AMS, LHCb, CLAS12)</a:t>
            </a:r>
            <a:endParaRPr lang="en-IT" sz="1200" dirty="0">
              <a:solidFill>
                <a:srgbClr val="C00000"/>
              </a:solidFill>
            </a:endParaRPr>
          </a:p>
          <a:p>
            <a:endParaRPr lang="en-IT" sz="600" dirty="0">
              <a:solidFill>
                <a:srgbClr val="C00000"/>
              </a:solidFill>
            </a:endParaRPr>
          </a:p>
          <a:p>
            <a:r>
              <a:rPr lang="en-IT" sz="1200" dirty="0"/>
              <a:t>cost-effective light &amp; stiff solution:</a:t>
            </a:r>
          </a:p>
          <a:p>
            <a:endParaRPr lang="en-IT" sz="600" dirty="0"/>
          </a:p>
          <a:p>
            <a:r>
              <a:rPr lang="en-IT" sz="1200" dirty="0"/>
              <a:t>     roughness driven by mandrel 1-2 nm rms</a:t>
            </a:r>
          </a:p>
          <a:p>
            <a:endParaRPr lang="en-IT" sz="600" dirty="0"/>
          </a:p>
          <a:p>
            <a:r>
              <a:rPr lang="en-IT" sz="1200" dirty="0"/>
              <a:t>     surface accuracy better than 0.2 mrad</a:t>
            </a:r>
          </a:p>
          <a:p>
            <a:endParaRPr lang="en-IT" sz="600" dirty="0"/>
          </a:p>
          <a:p>
            <a:r>
              <a:rPr lang="en-IT" sz="1200" dirty="0"/>
              <a:t>     radius reproducibility better than 1 %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7A6C09-865F-4A09-9296-09390FDE1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42" y="3149753"/>
            <a:ext cx="1968041" cy="20995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39B77B-5F42-420A-8371-5AF99D64221B}"/>
              </a:ext>
            </a:extLst>
          </p:cNvPr>
          <p:cNvSpPr txBox="1"/>
          <p:nvPr/>
        </p:nvSpPr>
        <p:spPr>
          <a:xfrm>
            <a:off x="269166" y="6040840"/>
            <a:ext cx="3723170" cy="477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1200" dirty="0"/>
              <a:t>CLAS12 RICH quality assurance  laboratory @ JLab being </a:t>
            </a:r>
          </a:p>
          <a:p>
            <a:r>
              <a:rPr lang="en-IT" sz="1200" dirty="0"/>
              <a:t>refurnished in collaboration with DUKE University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EDE431-B400-2BC4-412B-CF70B7147386}"/>
              </a:ext>
            </a:extLst>
          </p:cNvPr>
          <p:cNvSpPr/>
          <p:nvPr/>
        </p:nvSpPr>
        <p:spPr>
          <a:xfrm>
            <a:off x="2370661" y="3897188"/>
            <a:ext cx="888337" cy="1174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86B1C1-EBCC-DCA2-7AE6-37556324DB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1317" y="4095976"/>
            <a:ext cx="1720447" cy="17896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C37F5E-69ED-1103-943F-AE6CF9E36B8C}"/>
              </a:ext>
            </a:extLst>
          </p:cNvPr>
          <p:cNvSpPr txBox="1"/>
          <p:nvPr/>
        </p:nvSpPr>
        <p:spPr>
          <a:xfrm>
            <a:off x="2653371" y="4196336"/>
            <a:ext cx="11528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Mirror aberrations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E25713-3791-2C87-4CDF-A9842B6B225E}"/>
              </a:ext>
            </a:extLst>
          </p:cNvPr>
          <p:cNvSpPr txBox="1"/>
          <p:nvPr/>
        </p:nvSpPr>
        <p:spPr>
          <a:xfrm>
            <a:off x="5746829" y="6052243"/>
            <a:ext cx="3097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C00000"/>
                </a:solidFill>
              </a:rPr>
              <a:t>Realization thanks to A. Saputi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FB02624-BCB7-8C74-13CD-C80528CB8F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0072" y="614061"/>
            <a:ext cx="3008384" cy="24147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217EB9-12FD-22F2-BEFD-4E171C3867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1666" y="3553808"/>
            <a:ext cx="3410972" cy="20529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CADAA14-171A-CA83-52D9-D1014D4CA1E7}"/>
              </a:ext>
            </a:extLst>
          </p:cNvPr>
          <p:cNvSpPr txBox="1"/>
          <p:nvPr/>
        </p:nvSpPr>
        <p:spPr>
          <a:xfrm>
            <a:off x="5151666" y="332656"/>
            <a:ext cx="177625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Small demonstrator: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5325D2-169F-8F51-ADEB-EBD7165EA937}"/>
              </a:ext>
            </a:extLst>
          </p:cNvPr>
          <p:cNvSpPr txBox="1"/>
          <p:nvPr/>
        </p:nvSpPr>
        <p:spPr>
          <a:xfrm>
            <a:off x="5151666" y="3229858"/>
            <a:ext cx="201080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500" dirty="0"/>
              <a:t>Mid-size demonstrator:</a:t>
            </a:r>
          </a:p>
        </p:txBody>
      </p:sp>
    </p:spTree>
    <p:extLst>
      <p:ext uri="{BB962C8B-B14F-4D97-AF65-F5344CB8AC3E}">
        <p14:creationId xmlns:p14="http://schemas.microsoft.com/office/powerpoint/2010/main" val="4110143781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1520" y="153898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EIC_NET: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dRICH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it-IT" sz="2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Prototype</a:t>
            </a:r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 Milestones</a:t>
            </a:r>
          </a:p>
        </p:txBody>
      </p:sp>
      <p:cxnSp>
        <p:nvCxnSpPr>
          <p:cNvPr id="37" name="Straight Connector 92">
            <a:extLst>
              <a:ext uri="{FF2B5EF4-FFF2-40B4-BE49-F238E27FC236}">
                <a16:creationId xmlns:a16="http://schemas.microsoft.com/office/drawing/2014/main" id="{1AE1A524-93A8-044E-9FBB-38E13CCA13B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9">
            <a:extLst>
              <a:ext uri="{FF2B5EF4-FFF2-40B4-BE49-F238E27FC236}">
                <a16:creationId xmlns:a16="http://schemas.microsoft.com/office/drawing/2014/main" id="{5E413118-F86A-5B42-8156-99856E033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35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80624E-6073-AFDE-BF7B-2AE2B169DF0D}"/>
              </a:ext>
            </a:extLst>
          </p:cNvPr>
          <p:cNvSpPr/>
          <p:nvPr/>
        </p:nvSpPr>
        <p:spPr>
          <a:xfrm>
            <a:off x="4137691" y="3901783"/>
            <a:ext cx="1643777" cy="22528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3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2F591B-A90D-7FFA-7713-87298F2E4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443" y="1211299"/>
            <a:ext cx="3048751" cy="21250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159743-A6CC-FE2C-40F6-093946262941}"/>
              </a:ext>
            </a:extLst>
          </p:cNvPr>
          <p:cNvSpPr txBox="1"/>
          <p:nvPr/>
        </p:nvSpPr>
        <p:spPr>
          <a:xfrm>
            <a:off x="301115" y="990204"/>
            <a:ext cx="3508525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/>
              <a:t>2025: Real-scale prototype for TDR </a:t>
            </a:r>
            <a:r>
              <a:rPr lang="en-IT" sz="1400" dirty="0"/>
              <a:t>(1 sector)</a:t>
            </a:r>
          </a:p>
          <a:p>
            <a:endParaRPr lang="en-IT" sz="1200" b="1" dirty="0"/>
          </a:p>
          <a:p>
            <a:r>
              <a:rPr lang="en-GB" sz="1200" dirty="0"/>
              <a:t>  Mechanical structure</a:t>
            </a:r>
          </a:p>
          <a:p>
            <a:endParaRPr lang="en-GB" sz="1200" dirty="0"/>
          </a:p>
          <a:p>
            <a:r>
              <a:rPr lang="en-GB" sz="1200" dirty="0"/>
              <a:t>  Realistic optics (off-axis)</a:t>
            </a:r>
          </a:p>
          <a:p>
            <a:endParaRPr lang="en-GB" sz="1200" dirty="0"/>
          </a:p>
          <a:p>
            <a:r>
              <a:rPr lang="en-GB" sz="1200" dirty="0"/>
              <a:t>  ALCOR64 FEB  +  RDO</a:t>
            </a:r>
          </a:p>
          <a:p>
            <a:endParaRPr lang="en-GB" sz="1200" dirty="0"/>
          </a:p>
          <a:p>
            <a:r>
              <a:rPr lang="en-GB" sz="1200" dirty="0"/>
              <a:t>  </a:t>
            </a:r>
            <a:r>
              <a:rPr lang="en-US" sz="1200" dirty="0"/>
              <a:t>Aerogel and mirror demonstrator</a:t>
            </a:r>
            <a:endParaRPr lang="en-IT" sz="1400" dirty="0"/>
          </a:p>
          <a:p>
            <a:endParaRPr lang="en-IT" sz="1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120311-7979-D8F5-6E2C-21B5B658F93B}"/>
              </a:ext>
            </a:extLst>
          </p:cNvPr>
          <p:cNvSpPr txBox="1"/>
          <p:nvPr/>
        </p:nvSpPr>
        <p:spPr>
          <a:xfrm>
            <a:off x="4123071" y="1168339"/>
            <a:ext cx="16914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New EIC-driven readout unit</a:t>
            </a:r>
            <a:endParaRPr lang="en-IT" sz="1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2EE7244-E53F-3B08-649C-DD4369248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6193" y="1404234"/>
            <a:ext cx="1305247" cy="2016925"/>
          </a:xfrm>
          <a:prstGeom prst="rect">
            <a:avLst/>
          </a:prstGeom>
        </p:spPr>
      </p:pic>
      <p:sp>
        <p:nvSpPr>
          <p:cNvPr id="23" name="Rectangle 72">
            <a:extLst>
              <a:ext uri="{FF2B5EF4-FFF2-40B4-BE49-F238E27FC236}">
                <a16:creationId xmlns:a16="http://schemas.microsoft.com/office/drawing/2014/main" id="{FB261A40-5EFC-534E-3250-2B8618D1B463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05/07/2023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688F45-471E-4933-AC68-342142006C0E}"/>
              </a:ext>
            </a:extLst>
          </p:cNvPr>
          <p:cNvSpPr txBox="1"/>
          <p:nvPr/>
        </p:nvSpPr>
        <p:spPr>
          <a:xfrm>
            <a:off x="301115" y="6189942"/>
            <a:ext cx="561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C00000"/>
                </a:solidFill>
              </a:rPr>
              <a:t>Realization thanks to L. Barion, M. Cavallina, R. Malaguti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B31FB7-31D3-ABF5-AFEA-84B4EFB06193}"/>
              </a:ext>
            </a:extLst>
          </p:cNvPr>
          <p:cNvSpPr txBox="1"/>
          <p:nvPr/>
        </p:nvSpPr>
        <p:spPr>
          <a:xfrm>
            <a:off x="325658" y="3585335"/>
            <a:ext cx="1781129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/>
              <a:t>2025++: Detector box</a:t>
            </a:r>
            <a:endParaRPr lang="en-IT" sz="1400" dirty="0"/>
          </a:p>
          <a:p>
            <a:endParaRPr lang="en-IT" sz="1200" b="1" dirty="0"/>
          </a:p>
          <a:p>
            <a:r>
              <a:rPr lang="en-GB" sz="1200" dirty="0"/>
              <a:t>  Mechanical structure</a:t>
            </a:r>
          </a:p>
          <a:p>
            <a:endParaRPr lang="en-GB" sz="1200" dirty="0"/>
          </a:p>
          <a:p>
            <a:r>
              <a:rPr lang="en-GB" sz="1200" dirty="0"/>
              <a:t>  Quartz windows</a:t>
            </a:r>
          </a:p>
          <a:p>
            <a:endParaRPr lang="en-GB" sz="1200" dirty="0"/>
          </a:p>
          <a:p>
            <a:r>
              <a:rPr lang="en-GB" sz="1200" dirty="0"/>
              <a:t>  Cooling </a:t>
            </a:r>
          </a:p>
          <a:p>
            <a:endParaRPr lang="en-GB" sz="1200" dirty="0"/>
          </a:p>
          <a:p>
            <a:r>
              <a:rPr lang="en-GB" sz="1200" dirty="0"/>
              <a:t>  Thermal models</a:t>
            </a:r>
            <a:endParaRPr lang="en-IT" sz="1400" dirty="0"/>
          </a:p>
          <a:p>
            <a:endParaRPr lang="en-IT" sz="14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AA9BD4E-499C-E7E0-EB9E-14EC2FB72D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4043" y="3572226"/>
            <a:ext cx="1987196" cy="25217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F963D8-B8E8-72BF-A4AD-3BB6677588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5227" y="3572226"/>
            <a:ext cx="2345384" cy="253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28528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5">
            <a:extLst>
              <a:ext uri="{FF2B5EF4-FFF2-40B4-BE49-F238E27FC236}">
                <a16:creationId xmlns:a16="http://schemas.microsoft.com/office/drawing/2014/main" id="{98F38C5C-379F-0A45-82BB-0AC061A77219}"/>
              </a:ext>
            </a:extLst>
          </p:cNvPr>
          <p:cNvSpPr txBox="1"/>
          <p:nvPr/>
        </p:nvSpPr>
        <p:spPr>
          <a:xfrm>
            <a:off x="179512" y="1012388"/>
            <a:ext cx="7812360" cy="5749458"/>
          </a:xfrm>
          <a:prstGeom prst="rect">
            <a:avLst/>
          </a:prstGeom>
          <a:solidFill>
            <a:schemeClr val="bg1"/>
          </a:solidFill>
        </p:spPr>
        <p:txBody>
          <a:bodyPr wrap="square" lIns="100772" tIns="50387" rIns="100772" bIns="50387" rtlCol="0">
            <a:spAutoFit/>
          </a:bodyPr>
          <a:lstStyle/>
          <a:p>
            <a:r>
              <a:rPr lang="it-IT" sz="1900" dirty="0" err="1">
                <a:solidFill>
                  <a:srgbClr val="FF0000"/>
                </a:solidFill>
                <a:latin typeface="Comic Sans MS"/>
                <a:cs typeface="Comic Sans MS"/>
              </a:rPr>
              <a:t>Responsabilita’</a:t>
            </a:r>
            <a:r>
              <a:rPr lang="it-IT" sz="1900" dirty="0">
                <a:solidFill>
                  <a:srgbClr val="FF0000"/>
                </a:solidFill>
                <a:latin typeface="Comic Sans MS"/>
                <a:cs typeface="Comic Sans MS"/>
              </a:rPr>
              <a:t>:</a:t>
            </a:r>
          </a:p>
          <a:p>
            <a:endParaRPr lang="it-IT" sz="1100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>
                <a:latin typeface="Comic Sans MS"/>
                <a:cs typeface="Comic Sans MS"/>
              </a:rPr>
              <a:t>M. C.: responsabile locale EIC_NET</a:t>
            </a: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>
                <a:latin typeface="Comic Sans MS"/>
                <a:cs typeface="Comic Sans MS"/>
              </a:rPr>
              <a:t>M. C.: responsabile </a:t>
            </a:r>
            <a:r>
              <a:rPr lang="it-IT" sz="1900" dirty="0" err="1">
                <a:latin typeface="Comic Sans MS"/>
                <a:cs typeface="Comic Sans MS"/>
              </a:rPr>
              <a:t>dRICH</a:t>
            </a:r>
            <a:endParaRPr lang="it-IT" sz="1900" dirty="0">
              <a:latin typeface="Comic Sans MS"/>
              <a:cs typeface="Comic Sans MS"/>
            </a:endParaRP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>
                <a:latin typeface="Comic Sans MS"/>
                <a:cs typeface="Comic Sans MS"/>
              </a:rPr>
              <a:t>A. S.: contact for </a:t>
            </a:r>
            <a:r>
              <a:rPr lang="it-IT" sz="1900" dirty="0" err="1">
                <a:latin typeface="Comic Sans MS"/>
                <a:cs typeface="Comic Sans MS"/>
              </a:rPr>
              <a:t>dRICH</a:t>
            </a:r>
            <a:r>
              <a:rPr lang="it-IT" sz="1900" dirty="0">
                <a:latin typeface="Comic Sans MS"/>
                <a:cs typeface="Comic Sans MS"/>
              </a:rPr>
              <a:t> </a:t>
            </a:r>
            <a:r>
              <a:rPr lang="it-IT" sz="1900" dirty="0" err="1">
                <a:latin typeface="Comic Sans MS"/>
                <a:cs typeface="Comic Sans MS"/>
              </a:rPr>
              <a:t>mechanics</a:t>
            </a:r>
            <a:endParaRPr lang="it-IT" sz="1900" dirty="0">
              <a:latin typeface="Comic Sans MS"/>
              <a:cs typeface="Comic Sans MS"/>
            </a:endParaRP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>
                <a:latin typeface="Comic Sans MS"/>
                <a:cs typeface="Comic Sans MS"/>
              </a:rPr>
              <a:t>M. C.: co-coordinator eRD102</a:t>
            </a: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>
                <a:latin typeface="Comic Sans MS"/>
                <a:cs typeface="Comic Sans MS"/>
              </a:rPr>
              <a:t>M. C.: IAC POETIC (</a:t>
            </a:r>
            <a:r>
              <a:rPr lang="it-IT" sz="1900" dirty="0" err="1">
                <a:latin typeface="Comic Sans MS"/>
                <a:cs typeface="Comic Sans MS"/>
              </a:rPr>
              <a:t>Physics</a:t>
            </a:r>
            <a:r>
              <a:rPr lang="it-IT" sz="1900" dirty="0">
                <a:latin typeface="Comic Sans MS"/>
                <a:cs typeface="Comic Sans MS"/>
              </a:rPr>
              <a:t> </a:t>
            </a:r>
            <a:r>
              <a:rPr lang="it-IT" sz="1900" dirty="0" err="1">
                <a:latin typeface="Comic Sans MS"/>
                <a:cs typeface="Comic Sans MS"/>
              </a:rPr>
              <a:t>Opportunities</a:t>
            </a:r>
            <a:r>
              <a:rPr lang="it-IT" sz="1900" dirty="0">
                <a:latin typeface="Comic Sans MS"/>
                <a:cs typeface="Comic Sans MS"/>
              </a:rPr>
              <a:t> </a:t>
            </a:r>
            <a:r>
              <a:rPr lang="it-IT" sz="1900" dirty="0" err="1">
                <a:latin typeface="Comic Sans MS"/>
                <a:cs typeface="Comic Sans MS"/>
              </a:rPr>
              <a:t>at</a:t>
            </a:r>
            <a:r>
              <a:rPr lang="it-IT" sz="1900" dirty="0">
                <a:latin typeface="Comic Sans MS"/>
                <a:cs typeface="Comic Sans MS"/>
              </a:rPr>
              <a:t> EIC) Conference</a:t>
            </a:r>
          </a:p>
          <a:p>
            <a:endParaRPr lang="it-IT" sz="1900" dirty="0">
              <a:solidFill>
                <a:schemeClr val="tx1"/>
              </a:solidFill>
              <a:latin typeface="Comic Sans MS"/>
              <a:cs typeface="Comic Sans MS"/>
            </a:endParaRPr>
          </a:p>
          <a:p>
            <a:r>
              <a:rPr lang="it-IT" sz="1900" dirty="0">
                <a:solidFill>
                  <a:srgbClr val="FF0000"/>
                </a:solidFill>
                <a:latin typeface="Comic Sans MS"/>
                <a:cs typeface="Comic Sans MS"/>
              </a:rPr>
              <a:t>Contributi principali:</a:t>
            </a:r>
          </a:p>
          <a:p>
            <a:endParaRPr lang="it-IT" sz="1400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r>
              <a:rPr lang="it-IT" sz="1900" dirty="0">
                <a:latin typeface="Comic Sans MS"/>
                <a:cs typeface="Comic Sans MS"/>
              </a:rPr>
              <a:t> </a:t>
            </a: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 err="1">
                <a:latin typeface="Comic Sans MS"/>
                <a:cs typeface="Comic Sans MS"/>
              </a:rPr>
              <a:t>dRICH</a:t>
            </a:r>
            <a:r>
              <a:rPr lang="it-IT" sz="1900" dirty="0">
                <a:latin typeface="Comic Sans MS"/>
                <a:cs typeface="Comic Sans MS"/>
              </a:rPr>
              <a:t> detector </a:t>
            </a:r>
          </a:p>
          <a:p>
            <a:r>
              <a:rPr lang="it-IT" sz="1900" dirty="0">
                <a:solidFill>
                  <a:srgbClr val="FF0000"/>
                </a:solidFill>
                <a:latin typeface="Comic Sans MS"/>
                <a:cs typeface="Comic Sans MS"/>
              </a:rPr>
              <a:t>      </a:t>
            </a:r>
            <a:r>
              <a:rPr lang="it-IT" sz="1900" dirty="0">
                <a:latin typeface="Comic Sans MS"/>
                <a:cs typeface="Comic Sans MS"/>
              </a:rPr>
              <a:t>- </a:t>
            </a:r>
            <a:r>
              <a:rPr lang="it-IT" sz="1900" dirty="0" err="1">
                <a:latin typeface="Comic Sans MS"/>
                <a:cs typeface="Comic Sans MS"/>
              </a:rPr>
              <a:t>dRICH</a:t>
            </a:r>
            <a:r>
              <a:rPr lang="it-IT" sz="1900" dirty="0">
                <a:latin typeface="Comic Sans MS"/>
                <a:cs typeface="Comic Sans MS"/>
              </a:rPr>
              <a:t> </a:t>
            </a:r>
            <a:r>
              <a:rPr lang="it-IT" sz="1900" dirty="0" err="1">
                <a:latin typeface="Comic Sans MS"/>
                <a:cs typeface="Comic Sans MS"/>
              </a:rPr>
              <a:t>mechanics</a:t>
            </a:r>
            <a:endParaRPr lang="it-IT" sz="1900" dirty="0">
              <a:latin typeface="Comic Sans MS"/>
              <a:cs typeface="Comic Sans MS"/>
            </a:endParaRPr>
          </a:p>
          <a:p>
            <a:r>
              <a:rPr lang="it-IT" sz="1900" dirty="0">
                <a:solidFill>
                  <a:srgbClr val="FF0000"/>
                </a:solidFill>
                <a:latin typeface="Comic Sans MS"/>
                <a:cs typeface="Comic Sans MS"/>
              </a:rPr>
              <a:t>      </a:t>
            </a:r>
            <a:r>
              <a:rPr lang="it-IT" sz="1900" dirty="0">
                <a:latin typeface="Comic Sans MS"/>
                <a:cs typeface="Comic Sans MS"/>
              </a:rPr>
              <a:t>- </a:t>
            </a:r>
            <a:r>
              <a:rPr lang="it-IT" sz="1900" dirty="0" err="1">
                <a:latin typeface="Comic Sans MS"/>
                <a:cs typeface="Comic Sans MS"/>
              </a:rPr>
              <a:t>Prototyping</a:t>
            </a:r>
            <a:r>
              <a:rPr lang="it-IT" sz="1900" dirty="0">
                <a:latin typeface="Comic Sans MS"/>
                <a:cs typeface="Comic Sans MS"/>
              </a:rPr>
              <a:t> </a:t>
            </a:r>
          </a:p>
          <a:p>
            <a:r>
              <a:rPr lang="it-IT" sz="1900" dirty="0">
                <a:latin typeface="Comic Sans MS"/>
                <a:cs typeface="Comic Sans MS"/>
              </a:rPr>
              <a:t>      - Optical component </a:t>
            </a:r>
            <a:r>
              <a:rPr lang="it-IT" sz="1900" dirty="0" err="1">
                <a:latin typeface="Comic Sans MS"/>
                <a:cs typeface="Comic Sans MS"/>
              </a:rPr>
              <a:t>characterization</a:t>
            </a:r>
            <a:r>
              <a:rPr lang="it-IT" sz="1900" dirty="0">
                <a:latin typeface="Comic Sans MS"/>
                <a:cs typeface="Comic Sans MS"/>
              </a:rPr>
              <a:t> </a:t>
            </a:r>
          </a:p>
          <a:p>
            <a:r>
              <a:rPr lang="it-IT" sz="1900" dirty="0">
                <a:latin typeface="Comic Sans MS"/>
                <a:cs typeface="Comic Sans MS"/>
              </a:rPr>
              <a:t>      - </a:t>
            </a:r>
            <a:r>
              <a:rPr lang="it-IT" sz="1900" dirty="0" err="1">
                <a:latin typeface="Comic Sans MS"/>
                <a:cs typeface="Comic Sans MS"/>
              </a:rPr>
              <a:t>SiPM</a:t>
            </a:r>
            <a:r>
              <a:rPr lang="it-IT" sz="1900" dirty="0">
                <a:latin typeface="Comic Sans MS"/>
                <a:cs typeface="Comic Sans MS"/>
              </a:rPr>
              <a:t> </a:t>
            </a:r>
            <a:r>
              <a:rPr lang="it-IT" sz="1900" dirty="0" err="1">
                <a:latin typeface="Comic Sans MS"/>
                <a:cs typeface="Comic Sans MS"/>
              </a:rPr>
              <a:t>irradiation</a:t>
            </a:r>
            <a:r>
              <a:rPr lang="it-IT" sz="1900" dirty="0">
                <a:latin typeface="Comic Sans MS"/>
                <a:cs typeface="Comic Sans MS"/>
              </a:rPr>
              <a:t> </a:t>
            </a:r>
            <a:r>
              <a:rPr lang="it-IT" sz="1900" dirty="0" err="1">
                <a:latin typeface="Comic Sans MS"/>
                <a:cs typeface="Comic Sans MS"/>
              </a:rPr>
              <a:t>program</a:t>
            </a:r>
            <a:endParaRPr lang="it-IT" sz="1900" dirty="0">
              <a:latin typeface="Comic Sans MS"/>
              <a:cs typeface="Comic Sans MS"/>
            </a:endParaRPr>
          </a:p>
          <a:p>
            <a:endParaRPr lang="it-IT" sz="1900" dirty="0">
              <a:latin typeface="Comic Sans MS"/>
              <a:cs typeface="Comic Sans MS"/>
            </a:endParaRP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 err="1">
                <a:latin typeface="Comic Sans MS"/>
                <a:cs typeface="Comic Sans MS"/>
              </a:rPr>
              <a:t>Electronics</a:t>
            </a:r>
            <a:r>
              <a:rPr lang="it-IT" sz="1900" dirty="0">
                <a:latin typeface="Comic Sans MS"/>
                <a:cs typeface="Comic Sans MS"/>
              </a:rPr>
              <a:t> </a:t>
            </a:r>
          </a:p>
          <a:p>
            <a:r>
              <a:rPr lang="it-IT" sz="1900" dirty="0">
                <a:latin typeface="Comic Sans MS"/>
                <a:cs typeface="Comic Sans MS"/>
              </a:rPr>
              <a:t>      - MAROC (</a:t>
            </a:r>
            <a:r>
              <a:rPr lang="it-IT" sz="1900" dirty="0" err="1">
                <a:latin typeface="Comic Sans MS"/>
                <a:cs typeface="Comic Sans MS"/>
              </a:rPr>
              <a:t>reference</a:t>
            </a:r>
            <a:r>
              <a:rPr lang="it-IT" sz="1900" dirty="0">
                <a:latin typeface="Comic Sans MS"/>
                <a:cs typeface="Comic Sans MS"/>
              </a:rPr>
              <a:t>) + ALCOR (INFN </a:t>
            </a:r>
            <a:r>
              <a:rPr lang="it-IT" sz="1900" dirty="0" err="1">
                <a:latin typeface="Comic Sans MS"/>
                <a:cs typeface="Comic Sans MS"/>
              </a:rPr>
              <a:t>development</a:t>
            </a:r>
            <a:r>
              <a:rPr lang="it-IT" sz="1900" dirty="0">
                <a:latin typeface="Comic Sans MS"/>
                <a:cs typeface="Comic Sans MS"/>
              </a:rPr>
              <a:t>)</a:t>
            </a:r>
          </a:p>
          <a:p>
            <a:r>
              <a:rPr lang="it-IT" sz="1900" dirty="0">
                <a:latin typeface="Comic Sans MS"/>
                <a:cs typeface="Comic Sans MS"/>
              </a:rPr>
              <a:t>  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43264" y="274482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EIC_NET: responsabilità</a:t>
            </a:r>
          </a:p>
        </p:txBody>
      </p:sp>
      <p:cxnSp>
        <p:nvCxnSpPr>
          <p:cNvPr id="37" name="Straight Connector 92">
            <a:extLst>
              <a:ext uri="{FF2B5EF4-FFF2-40B4-BE49-F238E27FC236}">
                <a16:creationId xmlns:a16="http://schemas.microsoft.com/office/drawing/2014/main" id="{1AE1A524-93A8-044E-9FBB-38E13CCA13B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9">
            <a:extLst>
              <a:ext uri="{FF2B5EF4-FFF2-40B4-BE49-F238E27FC236}">
                <a16:creationId xmlns:a16="http://schemas.microsoft.com/office/drawing/2014/main" id="{5E413118-F86A-5B42-8156-99856E033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36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00880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D0D72348-70B0-BF43-AD2D-08336B4EF08E}"/>
              </a:ext>
            </a:extLst>
          </p:cNvPr>
          <p:cNvSpPr txBox="1"/>
          <p:nvPr/>
        </p:nvSpPr>
        <p:spPr>
          <a:xfrm>
            <a:off x="256631" y="266787"/>
            <a:ext cx="8707857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Richieste ai Servizi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79712CA-4240-0D41-BBEB-A763B7869575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BAED508-9771-0A49-B6B7-46944583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37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5E57F3E3-45A2-1845-AEF7-979A87997A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151577"/>
              </p:ext>
            </p:extLst>
          </p:nvPr>
        </p:nvGraphicFramePr>
        <p:xfrm>
          <a:off x="795822" y="898484"/>
          <a:ext cx="7627738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7738">
                  <a:extLst>
                    <a:ext uri="{9D8B030D-6E8A-4147-A177-3AD203B41FA5}">
                      <a16:colId xmlns:a16="http://schemas.microsoft.com/office/drawing/2014/main" val="568530912"/>
                    </a:ext>
                  </a:extLst>
                </a:gridCol>
              </a:tblGrid>
              <a:tr h="273220">
                <a:tc>
                  <a:txBody>
                    <a:bodyPr/>
                    <a:lstStyle/>
                    <a:p>
                      <a:r>
                        <a:rPr lang="en-GB" sz="1400" dirty="0" err="1"/>
                        <a:t>Servizio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Meccanico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015049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/>
                        <a:t>FE </a:t>
                      </a:r>
                      <a:r>
                        <a:rPr lang="it-IT" sz="1400" b="1" dirty="0" err="1"/>
                        <a:t>laboratory</a:t>
                      </a:r>
                      <a:r>
                        <a:rPr lang="it-IT" sz="1400" dirty="0"/>
                        <a:t>: supporto per misure e stazioni di test, preparazione test-</a:t>
                      </a:r>
                      <a:r>
                        <a:rPr lang="it-IT" sz="1400" dirty="0" err="1"/>
                        <a:t>beam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8679156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JLAB12</a:t>
                      </a:r>
                      <a:r>
                        <a:rPr lang="en-GB" sz="1400" b="1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267811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b="1" dirty="0" err="1"/>
                        <a:t>TTarget</a:t>
                      </a:r>
                      <a:r>
                        <a:rPr lang="en-GB" sz="1400" dirty="0"/>
                        <a:t>: </a:t>
                      </a:r>
                      <a:r>
                        <a:rPr lang="it-IT" sz="1400" dirty="0"/>
                        <a:t>supporto per test con doppio campo magnetico al LASA di Milano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3760426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err="1"/>
                        <a:t>Recoil</a:t>
                      </a:r>
                      <a:r>
                        <a:rPr lang="it-IT" sz="1400" b="1" dirty="0"/>
                        <a:t>: </a:t>
                      </a:r>
                      <a:r>
                        <a:rPr lang="it-IT" sz="1400" b="0" dirty="0"/>
                        <a:t>contributo meccanica tracciatore </a:t>
                      </a:r>
                      <a:r>
                        <a:rPr lang="it-IT" sz="1400" b="0" dirty="0" err="1"/>
                        <a:t>recoil</a:t>
                      </a:r>
                      <a:endParaRPr lang="it-IT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3480135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EIC_NET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982290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it-IT" sz="1400" b="1" dirty="0" err="1"/>
                        <a:t>dRICH</a:t>
                      </a:r>
                      <a:r>
                        <a:rPr lang="it-IT" sz="1400" dirty="0"/>
                        <a:t>: progettazione meccanica del rivelatore </a:t>
                      </a:r>
                      <a:r>
                        <a:rPr lang="it-IT" sz="1400" dirty="0" err="1"/>
                        <a:t>dRICH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3550338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b="1" dirty="0" err="1"/>
                        <a:t>dRICH</a:t>
                      </a:r>
                      <a:r>
                        <a:rPr lang="en-GB" sz="1400" dirty="0"/>
                        <a:t>: </a:t>
                      </a:r>
                      <a:r>
                        <a:rPr lang="it-IT" sz="1400" dirty="0"/>
                        <a:t>meccanica del prototipo </a:t>
                      </a:r>
                      <a:r>
                        <a:rPr lang="it-IT" sz="1400" dirty="0" err="1"/>
                        <a:t>dRICH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0845288"/>
                  </a:ext>
                </a:extLst>
              </a:tr>
            </a:tbl>
          </a:graphicData>
        </a:graphic>
      </p:graphicFrame>
      <p:graphicFrame>
        <p:nvGraphicFramePr>
          <p:cNvPr id="15" name="Tabella 14">
            <a:extLst>
              <a:ext uri="{FF2B5EF4-FFF2-40B4-BE49-F238E27FC236}">
                <a16:creationId xmlns:a16="http://schemas.microsoft.com/office/drawing/2014/main" id="{034A0FC4-64F7-5042-8A9C-F9C0974444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614289"/>
              </p:ext>
            </p:extLst>
          </p:nvPr>
        </p:nvGraphicFramePr>
        <p:xfrm>
          <a:off x="795822" y="3645024"/>
          <a:ext cx="7627738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7738">
                  <a:extLst>
                    <a:ext uri="{9D8B030D-6E8A-4147-A177-3AD203B41FA5}">
                      <a16:colId xmlns:a16="http://schemas.microsoft.com/office/drawing/2014/main" val="568530912"/>
                    </a:ext>
                  </a:extLst>
                </a:gridCol>
              </a:tblGrid>
              <a:tr h="273220">
                <a:tc>
                  <a:txBody>
                    <a:bodyPr/>
                    <a:lstStyle/>
                    <a:p>
                      <a:r>
                        <a:rPr lang="en-GB" sz="1400" dirty="0" err="1"/>
                        <a:t>Servizio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Elettronico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015049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/>
                        <a:t>FE </a:t>
                      </a:r>
                      <a:r>
                        <a:rPr lang="it-IT" sz="1400" b="1" dirty="0" err="1"/>
                        <a:t>laboratory</a:t>
                      </a:r>
                      <a:r>
                        <a:rPr lang="it-IT" sz="1400" dirty="0"/>
                        <a:t>: supporto per misure e stazioni di test, preparazione test-</a:t>
                      </a:r>
                      <a:r>
                        <a:rPr lang="it-IT" sz="1400" dirty="0" err="1"/>
                        <a:t>beam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5961860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JLAB12</a:t>
                      </a:r>
                      <a:r>
                        <a:rPr lang="en-GB" sz="1400" b="1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267811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err="1"/>
                        <a:t>TTarget</a:t>
                      </a:r>
                      <a:r>
                        <a:rPr lang="it-IT" sz="1400" dirty="0"/>
                        <a:t>:  piccoli contributi alle misure con magneti superconduttori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3480135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err="1"/>
                        <a:t>TTarget</a:t>
                      </a:r>
                      <a:r>
                        <a:rPr lang="it-IT" sz="1400" dirty="0"/>
                        <a:t>: contributo per </a:t>
                      </a:r>
                      <a:r>
                        <a:rPr lang="it-IT" sz="1400" dirty="0" err="1"/>
                        <a:t>recoil</a:t>
                      </a:r>
                      <a:r>
                        <a:rPr lang="it-IT" sz="1400" dirty="0"/>
                        <a:t> detector (fibre scintillanti)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0435561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EIC_NET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982290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it-IT" sz="1400" b="1" dirty="0" err="1"/>
                        <a:t>dRICH</a:t>
                      </a:r>
                      <a:r>
                        <a:rPr lang="it-IT" sz="1400" dirty="0"/>
                        <a:t>: contributo piano di rivelazione curvo basato su </a:t>
                      </a:r>
                      <a:r>
                        <a:rPr lang="it-IT" sz="1400" dirty="0" err="1"/>
                        <a:t>SiPM</a:t>
                      </a:r>
                      <a:r>
                        <a:rPr lang="it-IT" sz="1400" dirty="0"/>
                        <a:t> + ALCOR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0388611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it-IT" sz="1400" b="1" dirty="0" err="1"/>
                        <a:t>dRICH</a:t>
                      </a:r>
                      <a:r>
                        <a:rPr lang="it-IT" sz="1400" dirty="0"/>
                        <a:t>: master panel di controllo rivelatore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53355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4988887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D0D72348-70B0-BF43-AD2D-08336B4EF08E}"/>
              </a:ext>
            </a:extLst>
          </p:cNvPr>
          <p:cNvSpPr txBox="1"/>
          <p:nvPr/>
        </p:nvSpPr>
        <p:spPr>
          <a:xfrm>
            <a:off x="256631" y="266787"/>
            <a:ext cx="8707857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Manpower e richieste finanziarie per 2025</a:t>
            </a:r>
          </a:p>
        </p:txBody>
      </p:sp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79712CA-4240-0D41-BBEB-A763B7869575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CBAED508-9771-0A49-B6B7-46944583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38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5E57F3E3-45A2-1845-AEF7-979A87997A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579120"/>
              </p:ext>
            </p:extLst>
          </p:nvPr>
        </p:nvGraphicFramePr>
        <p:xfrm>
          <a:off x="256631" y="1110952"/>
          <a:ext cx="4104456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3121">
                  <a:extLst>
                    <a:ext uri="{9D8B030D-6E8A-4147-A177-3AD203B41FA5}">
                      <a16:colId xmlns:a16="http://schemas.microsoft.com/office/drawing/2014/main" val="568530912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384605751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025236798"/>
                    </a:ext>
                  </a:extLst>
                </a:gridCol>
                <a:gridCol w="797199">
                  <a:extLst>
                    <a:ext uri="{9D8B030D-6E8A-4147-A177-3AD203B41FA5}">
                      <a16:colId xmlns:a16="http://schemas.microsoft.com/office/drawing/2014/main" val="722966771"/>
                    </a:ext>
                  </a:extLst>
                </a:gridCol>
              </a:tblGrid>
              <a:tr h="276196">
                <a:tc>
                  <a:txBody>
                    <a:bodyPr/>
                    <a:lstStyle/>
                    <a:p>
                      <a:r>
                        <a:rPr lang="en-GB" sz="140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JEDI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JLab12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EIC_NET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015049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N. </a:t>
                      </a:r>
                      <a:r>
                        <a:rPr lang="en-GB" sz="1400" dirty="0" err="1"/>
                        <a:t>Canale</a:t>
                      </a:r>
                      <a:r>
                        <a:rPr lang="en-GB" sz="1400" dirty="0"/>
                        <a:t> (</a:t>
                      </a:r>
                      <a:r>
                        <a:rPr lang="en-GB" sz="1400" dirty="0" err="1"/>
                        <a:t>dottorando</a:t>
                      </a:r>
                      <a:r>
                        <a:rPr lang="en-GB" sz="1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1105980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G. </a:t>
                      </a:r>
                      <a:r>
                        <a:rPr lang="en-GB" sz="1400" dirty="0" err="1"/>
                        <a:t>Ciullo</a:t>
                      </a:r>
                      <a:r>
                        <a:rPr lang="en-GB" sz="1400" dirty="0"/>
                        <a:t> (staff)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610521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M. </a:t>
                      </a:r>
                      <a:r>
                        <a:rPr lang="en-GB" sz="1400" dirty="0" err="1"/>
                        <a:t>Contalbrigo</a:t>
                      </a:r>
                      <a:r>
                        <a:rPr lang="en-GB" sz="1400" dirty="0"/>
                        <a:t> (staff)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175294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S. 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</a:rPr>
                        <a:t>Dymov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(post-doc)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736303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L. Del Bianco 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(staff)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292373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A. </a:t>
                      </a:r>
                      <a:r>
                        <a:rPr lang="en-GB" sz="1400" dirty="0" err="1"/>
                        <a:t>Kononov</a:t>
                      </a:r>
                      <a:r>
                        <a:rPr lang="en-GB" sz="1400" dirty="0"/>
                        <a:t> (</a:t>
                      </a:r>
                      <a:r>
                        <a:rPr lang="en-GB" sz="1400" dirty="0" err="1"/>
                        <a:t>dottorando</a:t>
                      </a:r>
                      <a:r>
                        <a:rPr lang="en-GB" sz="1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7273668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P. </a:t>
                      </a:r>
                      <a:r>
                        <a:rPr lang="en-GB" sz="1400" dirty="0" err="1"/>
                        <a:t>Lenisa</a:t>
                      </a:r>
                      <a:r>
                        <a:rPr lang="en-GB" sz="1400" dirty="0"/>
                        <a:t> (staff)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1723634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A. </a:t>
                      </a:r>
                      <a:r>
                        <a:rPr lang="en-GB" sz="1400" dirty="0" err="1"/>
                        <a:t>Maragno</a:t>
                      </a:r>
                      <a:r>
                        <a:rPr lang="en-GB" sz="1400" dirty="0"/>
                        <a:t> (</a:t>
                      </a:r>
                      <a:r>
                        <a:rPr lang="en-GB" sz="1400" dirty="0" err="1"/>
                        <a:t>dottoranda</a:t>
                      </a:r>
                      <a:r>
                        <a:rPr lang="en-GB" sz="1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455325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L. </a:t>
                      </a:r>
                      <a:r>
                        <a:rPr lang="en-GB" sz="1400" dirty="0" err="1"/>
                        <a:t>Pappalardo</a:t>
                      </a:r>
                      <a:r>
                        <a:rPr lang="en-GB" sz="1400" dirty="0"/>
                        <a:t> (RTD-B)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4615766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A. 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</a:rPr>
                        <a:t>Pesce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(post-doc)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764453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A. 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</a:rPr>
                        <a:t>Seleev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</a:rPr>
                        <a:t>assegnista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346675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R. Shankar (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</a:rPr>
                        <a:t>dottorando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129144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F. </a:t>
                      </a:r>
                      <a:r>
                        <a:rPr lang="en-GB" sz="1400" dirty="0" err="1"/>
                        <a:t>Spizzo</a:t>
                      </a:r>
                      <a:r>
                        <a:rPr lang="en-GB" sz="1400" dirty="0"/>
                        <a:t> (staff)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2584452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S. </a:t>
                      </a:r>
                      <a:r>
                        <a:rPr lang="en-GB" sz="1400" dirty="0" err="1"/>
                        <a:t>Plavully</a:t>
                      </a:r>
                      <a:r>
                        <a:rPr lang="en-GB" sz="1400" dirty="0"/>
                        <a:t> (</a:t>
                      </a:r>
                      <a:r>
                        <a:rPr lang="en-GB" sz="1400" dirty="0" err="1"/>
                        <a:t>assegnista</a:t>
                      </a:r>
                      <a:r>
                        <a:rPr lang="en-GB" sz="1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80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395290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A. </a:t>
                      </a:r>
                      <a:r>
                        <a:rPr lang="en-GB" sz="1400" dirty="0" err="1"/>
                        <a:t>Saputi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6827114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A. Cotta </a:t>
                      </a:r>
                      <a:r>
                        <a:rPr lang="en-GB" sz="1400" dirty="0" err="1"/>
                        <a:t>Ramusino</a:t>
                      </a:r>
                      <a:r>
                        <a:rPr lang="en-GB" sz="1400" dirty="0"/>
                        <a:t> (staff)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1430406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00FF"/>
                          </a:solidFill>
                        </a:rPr>
                        <a:t>TOTALE/100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0000FF"/>
                          </a:solidFill>
                        </a:rPr>
                        <a:t>8.6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1.1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7329078"/>
                  </a:ext>
                </a:extLst>
              </a:tr>
            </a:tbl>
          </a:graphicData>
        </a:graphic>
      </p:graphicFrame>
      <p:graphicFrame>
        <p:nvGraphicFramePr>
          <p:cNvPr id="13" name="Tabella 12">
            <a:extLst>
              <a:ext uri="{FF2B5EF4-FFF2-40B4-BE49-F238E27FC236}">
                <a16:creationId xmlns:a16="http://schemas.microsoft.com/office/drawing/2014/main" id="{4DEB6DF7-E5E1-9F49-B013-61A66FAE3A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648510"/>
              </p:ext>
            </p:extLst>
          </p:nvPr>
        </p:nvGraphicFramePr>
        <p:xfrm>
          <a:off x="4702942" y="4001235"/>
          <a:ext cx="4104454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9823">
                  <a:extLst>
                    <a:ext uri="{9D8B030D-6E8A-4147-A177-3AD203B41FA5}">
                      <a16:colId xmlns:a16="http://schemas.microsoft.com/office/drawing/2014/main" val="56853091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84605751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025236798"/>
                    </a:ext>
                  </a:extLst>
                </a:gridCol>
                <a:gridCol w="856637">
                  <a:extLst>
                    <a:ext uri="{9D8B030D-6E8A-4147-A177-3AD203B41FA5}">
                      <a16:colId xmlns:a16="http://schemas.microsoft.com/office/drawing/2014/main" val="722966771"/>
                    </a:ext>
                  </a:extLst>
                </a:gridCol>
                <a:gridCol w="713818">
                  <a:extLst>
                    <a:ext uri="{9D8B030D-6E8A-4147-A177-3AD203B41FA5}">
                      <a16:colId xmlns:a16="http://schemas.microsoft.com/office/drawing/2014/main" val="423183816"/>
                    </a:ext>
                  </a:extLst>
                </a:gridCol>
              </a:tblGrid>
              <a:tr h="273220">
                <a:tc>
                  <a:txBody>
                    <a:bodyPr/>
                    <a:lstStyle/>
                    <a:p>
                      <a:r>
                        <a:rPr lang="en-GB" sz="140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JEDI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JLab12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EIC_NET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Dot.3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015049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b="1" dirty="0" err="1">
                          <a:solidFill>
                            <a:schemeClr val="tx1"/>
                          </a:solidFill>
                        </a:rPr>
                        <a:t>Missioni</a:t>
                      </a:r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267811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b="1" dirty="0" err="1">
                          <a:solidFill>
                            <a:schemeClr val="tx1"/>
                          </a:solidFill>
                        </a:rPr>
                        <a:t>Trasp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9992972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Inv.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1105980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b="1" dirty="0" err="1">
                          <a:solidFill>
                            <a:schemeClr val="tx1"/>
                          </a:solidFill>
                        </a:rPr>
                        <a:t>Consumi</a:t>
                      </a:r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34.5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610521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b="1" dirty="0" err="1">
                          <a:solidFill>
                            <a:schemeClr val="tx1"/>
                          </a:solidFill>
                        </a:rPr>
                        <a:t>Apparati</a:t>
                      </a:r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4465804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b="1" dirty="0" err="1">
                          <a:solidFill>
                            <a:schemeClr val="tx1"/>
                          </a:solidFill>
                        </a:rPr>
                        <a:t>Altro</a:t>
                      </a:r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526489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00FF"/>
                          </a:solidFill>
                        </a:rPr>
                        <a:t>TOTALE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0000FF"/>
                          </a:solidFill>
                        </a:rPr>
                        <a:t>100.5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7329078"/>
                  </a:ext>
                </a:extLst>
              </a:tr>
            </a:tbl>
          </a:graphicData>
        </a:graphic>
      </p:graphicFrame>
      <p:sp>
        <p:nvSpPr>
          <p:cNvPr id="4" name="CasellaDiTesto 3">
            <a:extLst>
              <a:ext uri="{FF2B5EF4-FFF2-40B4-BE49-F238E27FC236}">
                <a16:creationId xmlns:a16="http://schemas.microsoft.com/office/drawing/2014/main" id="{49E339E8-8B04-CF49-87FD-23835047F0EF}"/>
              </a:ext>
            </a:extLst>
          </p:cNvPr>
          <p:cNvSpPr txBox="1"/>
          <p:nvPr/>
        </p:nvSpPr>
        <p:spPr>
          <a:xfrm>
            <a:off x="4675872" y="3645024"/>
            <a:ext cx="4066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Richieste</a:t>
            </a:r>
            <a:r>
              <a:rPr lang="en-GB" b="1" dirty="0"/>
              <a:t> </a:t>
            </a:r>
            <a:r>
              <a:rPr lang="en-GB" b="1" dirty="0" err="1"/>
              <a:t>finanziarie</a:t>
            </a:r>
            <a:r>
              <a:rPr lang="en-GB" b="1" dirty="0"/>
              <a:t> (k€)</a:t>
            </a:r>
          </a:p>
        </p:txBody>
      </p:sp>
      <p:graphicFrame>
        <p:nvGraphicFramePr>
          <p:cNvPr id="16" name="Tabella 15">
            <a:extLst>
              <a:ext uri="{FF2B5EF4-FFF2-40B4-BE49-F238E27FC236}">
                <a16:creationId xmlns:a16="http://schemas.microsoft.com/office/drawing/2014/main" id="{A22BFE3F-A7BC-B942-B4CE-BB68F49309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8920086"/>
              </p:ext>
            </p:extLst>
          </p:nvPr>
        </p:nvGraphicFramePr>
        <p:xfrm>
          <a:off x="4726692" y="1196752"/>
          <a:ext cx="4104456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3121">
                  <a:extLst>
                    <a:ext uri="{9D8B030D-6E8A-4147-A177-3AD203B41FA5}">
                      <a16:colId xmlns:a16="http://schemas.microsoft.com/office/drawing/2014/main" val="568530912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384605751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025236798"/>
                    </a:ext>
                  </a:extLst>
                </a:gridCol>
                <a:gridCol w="797199">
                  <a:extLst>
                    <a:ext uri="{9D8B030D-6E8A-4147-A177-3AD203B41FA5}">
                      <a16:colId xmlns:a16="http://schemas.microsoft.com/office/drawing/2014/main" val="722966771"/>
                    </a:ext>
                  </a:extLst>
                </a:gridCol>
              </a:tblGrid>
              <a:tr h="273220">
                <a:tc>
                  <a:txBody>
                    <a:bodyPr/>
                    <a:lstStyle/>
                    <a:p>
                      <a:r>
                        <a:rPr lang="en-GB" sz="140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JEDI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JLab12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EIC_NET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015049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L. </a:t>
                      </a:r>
                      <a:r>
                        <a:rPr lang="en-GB" sz="1400" dirty="0" err="1"/>
                        <a:t>Barion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9376139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M. </a:t>
                      </a:r>
                      <a:r>
                        <a:rPr lang="en-GB" sz="1400" dirty="0" err="1"/>
                        <a:t>Cavallina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267811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M. </a:t>
                      </a:r>
                      <a:r>
                        <a:rPr lang="en-GB" sz="1400" dirty="0" err="1"/>
                        <a:t>Gambetti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390384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R. </a:t>
                      </a:r>
                      <a:r>
                        <a:rPr lang="en-GB" sz="1400" dirty="0" err="1"/>
                        <a:t>Malaguti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3926015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M. Melchiorri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1105980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dirty="0"/>
                        <a:t>S. </a:t>
                      </a:r>
                      <a:r>
                        <a:rPr lang="en-GB" sz="1400" dirty="0" err="1"/>
                        <a:t>Squerzanti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610521"/>
                  </a:ext>
                </a:extLst>
              </a:tr>
              <a:tr h="295867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00FF"/>
                          </a:solidFill>
                        </a:rPr>
                        <a:t>TOTALE/100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0000FF"/>
                          </a:solidFill>
                        </a:rPr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7329078"/>
                  </a:ext>
                </a:extLst>
              </a:tr>
            </a:tbl>
          </a:graphicData>
        </a:graphic>
      </p:graphicFrame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5BFCEBF-DACC-4D4C-94CB-E9C9B3D39DD0}"/>
              </a:ext>
            </a:extLst>
          </p:cNvPr>
          <p:cNvSpPr txBox="1"/>
          <p:nvPr/>
        </p:nvSpPr>
        <p:spPr>
          <a:xfrm>
            <a:off x="179512" y="755412"/>
            <a:ext cx="4066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Anagrafica</a:t>
            </a:r>
            <a:r>
              <a:rPr lang="en-GB" b="1" dirty="0"/>
              <a:t> e </a:t>
            </a:r>
            <a:r>
              <a:rPr lang="en-GB" b="1" dirty="0" err="1"/>
              <a:t>afferenze</a:t>
            </a:r>
            <a:r>
              <a:rPr lang="en-GB" b="1" dirty="0"/>
              <a:t> (Ric. + </a:t>
            </a:r>
            <a:r>
              <a:rPr lang="en-GB" b="1" dirty="0" err="1"/>
              <a:t>Tecnol</a:t>
            </a:r>
            <a:r>
              <a:rPr lang="en-GB" b="1" dirty="0"/>
              <a:t>.)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B7BF4DD-9FF7-B04F-898C-A52DFF256E08}"/>
              </a:ext>
            </a:extLst>
          </p:cNvPr>
          <p:cNvSpPr txBox="1"/>
          <p:nvPr/>
        </p:nvSpPr>
        <p:spPr>
          <a:xfrm>
            <a:off x="4675872" y="847697"/>
            <a:ext cx="4066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Servizio</a:t>
            </a:r>
            <a:r>
              <a:rPr lang="en-GB" b="1" dirty="0"/>
              <a:t> </a:t>
            </a:r>
            <a:r>
              <a:rPr lang="en-GB" b="1" dirty="0" err="1"/>
              <a:t>meccanico</a:t>
            </a:r>
            <a:r>
              <a:rPr lang="en-GB" b="1" dirty="0"/>
              <a:t> </a:t>
            </a:r>
            <a:r>
              <a:rPr lang="en-GB" b="1" dirty="0" err="1"/>
              <a:t>ed</a:t>
            </a:r>
            <a:r>
              <a:rPr lang="en-GB" b="1" dirty="0"/>
              <a:t> </a:t>
            </a:r>
            <a:r>
              <a:rPr lang="en-GB" b="1" dirty="0" err="1"/>
              <a:t>elettronico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07792269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4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CLAS12 Experiment in Hall-B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1BE9ED49-DA76-B94D-B513-6A03EDDD3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168" y="634085"/>
            <a:ext cx="5921404" cy="4811141"/>
          </a:xfrm>
          <a:prstGeom prst="rect">
            <a:avLst/>
          </a:prstGeom>
        </p:spPr>
      </p:pic>
      <p:sp>
        <p:nvSpPr>
          <p:cNvPr id="2" name="Rectangle 72">
            <a:extLst>
              <a:ext uri="{FF2B5EF4-FFF2-40B4-BE49-F238E27FC236}">
                <a16:creationId xmlns:a16="http://schemas.microsoft.com/office/drawing/2014/main" id="{89E19372-DC56-855F-3B96-D590D2AAF78F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04/07/2024</a:t>
            </a:r>
          </a:p>
        </p:txBody>
      </p:sp>
    </p:spTree>
    <p:extLst>
      <p:ext uri="{BB962C8B-B14F-4D97-AF65-F5344CB8AC3E}">
        <p14:creationId xmlns:p14="http://schemas.microsoft.com/office/powerpoint/2010/main" val="193791782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5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CLAS12 Experiment in Hall-B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1BE9ED49-DA76-B94D-B513-6A03EDDD3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168" y="634085"/>
            <a:ext cx="5921404" cy="4811141"/>
          </a:xfrm>
          <a:prstGeom prst="rect">
            <a:avLst/>
          </a:prstGeom>
        </p:spPr>
      </p:pic>
      <p:sp>
        <p:nvSpPr>
          <p:cNvPr id="13" name="Text Box 5">
            <a:extLst>
              <a:ext uri="{FF2B5EF4-FFF2-40B4-BE49-F238E27FC236}">
                <a16:creationId xmlns:a16="http://schemas.microsoft.com/office/drawing/2014/main" id="{886C3E3B-9D72-A44E-B7EB-36C85FDF3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518" y="1209120"/>
            <a:ext cx="24257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1" rIns="91420" bIns="45711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CLAS12 detector</a:t>
            </a:r>
            <a:endParaRPr lang="en-US" sz="2000" b="1" dirty="0">
              <a:solidFill>
                <a:srgbClr val="FF0000"/>
              </a:solidFill>
              <a:sym typeface="Symbol" pitchFamily="18" charset="2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3DD0B01A-B4CD-784A-A394-772B986C1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62" y="3068961"/>
            <a:ext cx="3669658" cy="3346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0">
                <a:extLst>
                  <a:ext uri="{FF2B5EF4-FFF2-40B4-BE49-F238E27FC236}">
                    <a16:creationId xmlns:a16="http://schemas.microsoft.com/office/drawing/2014/main" id="{3D6F14B3-7E2D-254D-BFBC-58DF017536CC}"/>
                  </a:ext>
                </a:extLst>
              </p:cNvPr>
              <p:cNvSpPr txBox="1"/>
              <p:nvPr/>
            </p:nvSpPr>
            <p:spPr>
              <a:xfrm>
                <a:off x="144016" y="1586823"/>
                <a:ext cx="3203848" cy="1428523"/>
              </a:xfrm>
              <a:prstGeom prst="rect">
                <a:avLst/>
              </a:prstGeom>
              <a:noFill/>
            </p:spPr>
            <p:txBody>
              <a:bodyPr wrap="square" lIns="91420" tIns="45711" rIns="91420" bIns="45711" rtlCol="0">
                <a:spAutoFit/>
              </a:bodyPr>
              <a:lstStyle/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it-IT" sz="1700" b="1" dirty="0">
                    <a:solidFill>
                      <a:prstClr val="black"/>
                    </a:solidFill>
                    <a:latin typeface="Calibri"/>
                  </a:rPr>
                  <a:t>Lumi up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7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𝟑𝟓</m:t>
                        </m:r>
                      </m:sup>
                    </m:sSup>
                    <m:r>
                      <a:rPr lang="it-IT" sz="1700" b="1" i="1">
                        <a:solidFill>
                          <a:prstClr val="black"/>
                        </a:solidFill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it-IT" sz="17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it-IT" sz="17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𝒔</m:t>
                        </m:r>
                      </m:e>
                      <m:sup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𝟏</m:t>
                        </m:r>
                      </m:sup>
                    </m:sSup>
                  </m:oMath>
                </a14:m>
                <a:endParaRPr lang="it-IT" sz="1700" b="1" dirty="0">
                  <a:solidFill>
                    <a:prstClr val="black"/>
                  </a:solidFill>
                  <a:latin typeface="Calibri"/>
                </a:endParaRPr>
              </a:p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it-IT" sz="1700" dirty="0">
                    <a:solidFill>
                      <a:prstClr val="black"/>
                    </a:solidFill>
                    <a:latin typeface="Calibri"/>
                  </a:rPr>
                  <a:t>High polarized electron beams</a:t>
                </a:r>
              </a:p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it-IT" sz="1700" b="1" dirty="0">
                    <a:solidFill>
                      <a:prstClr val="black"/>
                    </a:solidFill>
                    <a:latin typeface="Calibri"/>
                  </a:rPr>
                  <a:t>H and D polarized target</a:t>
                </a:r>
              </a:p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it-IT" sz="1700" b="1" dirty="0">
                    <a:solidFill>
                      <a:prstClr val="black"/>
                    </a:solidFill>
                    <a:latin typeface="Calibri"/>
                  </a:rPr>
                  <a:t>Broad kinematic range</a:t>
                </a:r>
              </a:p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it-IT" sz="1700" b="1" dirty="0">
                    <a:solidFill>
                      <a:prstClr val="black"/>
                    </a:solidFill>
                    <a:latin typeface="Calibri"/>
                  </a:rPr>
                  <a:t>Very good PID</a:t>
                </a:r>
              </a:p>
            </p:txBody>
          </p:sp>
        </mc:Choice>
        <mc:Fallback xmlns="">
          <p:sp>
            <p:nvSpPr>
              <p:cNvPr id="15" name="TextBox 10">
                <a:extLst>
                  <a:ext uri="{FF2B5EF4-FFF2-40B4-BE49-F238E27FC236}">
                    <a16:creationId xmlns:a16="http://schemas.microsoft.com/office/drawing/2014/main" id="{3D6F14B3-7E2D-254D-BFBC-58DF017536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16" y="1586823"/>
                <a:ext cx="3203848" cy="1428523"/>
              </a:xfrm>
              <a:prstGeom prst="rect">
                <a:avLst/>
              </a:prstGeom>
              <a:blipFill>
                <a:blip r:embed="rId5"/>
                <a:stretch>
                  <a:fillRect l="-787" b="-2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72">
            <a:extLst>
              <a:ext uri="{FF2B5EF4-FFF2-40B4-BE49-F238E27FC236}">
                <a16:creationId xmlns:a16="http://schemas.microsoft.com/office/drawing/2014/main" id="{AB950A69-55EE-EE51-CBD2-39FD5B9033D0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04/07/2024</a:t>
            </a:r>
          </a:p>
        </p:txBody>
      </p:sp>
    </p:spTree>
    <p:extLst>
      <p:ext uri="{BB962C8B-B14F-4D97-AF65-F5344CB8AC3E}">
        <p14:creationId xmlns:p14="http://schemas.microsoft.com/office/powerpoint/2010/main" val="145524696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6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CLAS12 Experiment in Hall-B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1BE9ED49-DA76-B94D-B513-6A03EDDD3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168" y="634085"/>
            <a:ext cx="5921404" cy="4811141"/>
          </a:xfrm>
          <a:prstGeom prst="rect">
            <a:avLst/>
          </a:prstGeom>
        </p:spPr>
      </p:pic>
      <p:sp>
        <p:nvSpPr>
          <p:cNvPr id="13" name="Text Box 5">
            <a:extLst>
              <a:ext uri="{FF2B5EF4-FFF2-40B4-BE49-F238E27FC236}">
                <a16:creationId xmlns:a16="http://schemas.microsoft.com/office/drawing/2014/main" id="{886C3E3B-9D72-A44E-B7EB-36C85FDF3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518" y="1209120"/>
            <a:ext cx="24257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1" rIns="91420" bIns="45711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CLAS12 detector</a:t>
            </a:r>
            <a:endParaRPr lang="en-US" sz="2000" b="1" dirty="0">
              <a:solidFill>
                <a:srgbClr val="FF0000"/>
              </a:solidFill>
              <a:sym typeface="Symbol" pitchFamily="18" charset="2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3DD0B01A-B4CD-784A-A394-772B986C1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62" y="3068961"/>
            <a:ext cx="3669658" cy="3346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0">
                <a:extLst>
                  <a:ext uri="{FF2B5EF4-FFF2-40B4-BE49-F238E27FC236}">
                    <a16:creationId xmlns:a16="http://schemas.microsoft.com/office/drawing/2014/main" id="{3D6F14B3-7E2D-254D-BFBC-58DF017536CC}"/>
                  </a:ext>
                </a:extLst>
              </p:cNvPr>
              <p:cNvSpPr txBox="1"/>
              <p:nvPr/>
            </p:nvSpPr>
            <p:spPr>
              <a:xfrm>
                <a:off x="144016" y="1586823"/>
                <a:ext cx="3203848" cy="1428523"/>
              </a:xfrm>
              <a:prstGeom prst="rect">
                <a:avLst/>
              </a:prstGeom>
              <a:noFill/>
            </p:spPr>
            <p:txBody>
              <a:bodyPr wrap="square" lIns="91420" tIns="45711" rIns="91420" bIns="45711" rtlCol="0">
                <a:spAutoFit/>
              </a:bodyPr>
              <a:lstStyle/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it-IT" sz="1700" b="1" dirty="0">
                    <a:solidFill>
                      <a:prstClr val="black"/>
                    </a:solidFill>
                    <a:latin typeface="Calibri"/>
                  </a:rPr>
                  <a:t>Lumi up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7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𝟑𝟓</m:t>
                        </m:r>
                      </m:sup>
                    </m:sSup>
                    <m:r>
                      <a:rPr lang="it-IT" sz="1700" b="1" i="1">
                        <a:solidFill>
                          <a:prstClr val="black"/>
                        </a:solidFill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it-IT" sz="17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it-IT" sz="17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𝒔</m:t>
                        </m:r>
                      </m:e>
                      <m:sup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it-IT" sz="17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𝟏</m:t>
                        </m:r>
                      </m:sup>
                    </m:sSup>
                  </m:oMath>
                </a14:m>
                <a:endParaRPr lang="it-IT" sz="1700" b="1" dirty="0">
                  <a:solidFill>
                    <a:prstClr val="black"/>
                  </a:solidFill>
                  <a:latin typeface="Calibri"/>
                </a:endParaRPr>
              </a:p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it-IT" sz="1700" dirty="0">
                    <a:solidFill>
                      <a:prstClr val="black"/>
                    </a:solidFill>
                    <a:latin typeface="Calibri"/>
                  </a:rPr>
                  <a:t>High polarized electron beams</a:t>
                </a:r>
              </a:p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it-IT" sz="1700" b="1" dirty="0">
                    <a:solidFill>
                      <a:prstClr val="black"/>
                    </a:solidFill>
                    <a:latin typeface="Calibri"/>
                  </a:rPr>
                  <a:t>H and D polarized target</a:t>
                </a:r>
              </a:p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it-IT" sz="1700" b="1" dirty="0">
                    <a:solidFill>
                      <a:prstClr val="black"/>
                    </a:solidFill>
                    <a:latin typeface="Calibri"/>
                  </a:rPr>
                  <a:t>Broad kinematic range</a:t>
                </a:r>
              </a:p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it-IT" sz="1700" b="1" dirty="0">
                    <a:solidFill>
                      <a:prstClr val="black"/>
                    </a:solidFill>
                    <a:latin typeface="Calibri"/>
                  </a:rPr>
                  <a:t>Very good PID</a:t>
                </a:r>
              </a:p>
            </p:txBody>
          </p:sp>
        </mc:Choice>
        <mc:Fallback xmlns="">
          <p:sp>
            <p:nvSpPr>
              <p:cNvPr id="15" name="TextBox 10">
                <a:extLst>
                  <a:ext uri="{FF2B5EF4-FFF2-40B4-BE49-F238E27FC236}">
                    <a16:creationId xmlns:a16="http://schemas.microsoft.com/office/drawing/2014/main" id="{3D6F14B3-7E2D-254D-BFBC-58DF017536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16" y="1586823"/>
                <a:ext cx="3203848" cy="1428523"/>
              </a:xfrm>
              <a:prstGeom prst="rect">
                <a:avLst/>
              </a:prstGeom>
              <a:blipFill>
                <a:blip r:embed="rId5"/>
                <a:stretch>
                  <a:fillRect l="-787" b="-2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">
            <a:extLst>
              <a:ext uri="{FF2B5EF4-FFF2-40B4-BE49-F238E27FC236}">
                <a16:creationId xmlns:a16="http://schemas.microsoft.com/office/drawing/2014/main" id="{C75F7311-D1AF-094C-8386-872632946A8B}"/>
              </a:ext>
            </a:extLst>
          </p:cNvPr>
          <p:cNvSpPr txBox="1"/>
          <p:nvPr/>
        </p:nvSpPr>
        <p:spPr>
          <a:xfrm>
            <a:off x="5341976" y="5336041"/>
            <a:ext cx="3638357" cy="1181844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r>
              <a:rPr lang="it-IT" sz="2000" b="1" dirty="0">
                <a:solidFill>
                  <a:srgbClr val="0033CC"/>
                </a:solidFill>
              </a:rPr>
              <a:t>Physics program</a:t>
            </a:r>
            <a:r>
              <a:rPr lang="it-IT" sz="1800" dirty="0">
                <a:solidFill>
                  <a:schemeClr val="tx1"/>
                </a:solidFill>
              </a:rPr>
              <a:t>:</a:t>
            </a:r>
          </a:p>
          <a:p>
            <a:pPr marL="285690" indent="-285690">
              <a:buFontTx/>
              <a:buChar char="-"/>
            </a:pPr>
            <a:r>
              <a:rPr lang="it-IT" sz="1600" dirty="0">
                <a:solidFill>
                  <a:schemeClr val="tx1"/>
                </a:solidFill>
              </a:rPr>
              <a:t>Hadron spectroscopy</a:t>
            </a:r>
          </a:p>
          <a:p>
            <a:pPr marL="285690" indent="-285690">
              <a:buFontTx/>
              <a:buChar char="-"/>
            </a:pPr>
            <a:r>
              <a:rPr lang="it-IT" sz="1600" dirty="0">
                <a:solidFill>
                  <a:schemeClr val="tx1"/>
                </a:solidFill>
              </a:rPr>
              <a:t>Nuclear effects in hadronization</a:t>
            </a:r>
          </a:p>
          <a:p>
            <a:pPr marL="285690" indent="-285690">
              <a:buFontTx/>
              <a:buChar char="-"/>
            </a:pPr>
            <a:r>
              <a:rPr lang="it-IT" sz="1600" b="1" dirty="0">
                <a:solidFill>
                  <a:schemeClr val="tx1"/>
                </a:solidFill>
              </a:rPr>
              <a:t>Nucleon structure</a:t>
            </a:r>
            <a:r>
              <a:rPr lang="it-IT" sz="1600" dirty="0">
                <a:solidFill>
                  <a:schemeClr val="tx1"/>
                </a:solidFill>
              </a:rPr>
              <a:t> (TMDs, GPDs)</a:t>
            </a:r>
          </a:p>
        </p:txBody>
      </p:sp>
      <p:sp>
        <p:nvSpPr>
          <p:cNvPr id="2" name="Rectangle 72">
            <a:extLst>
              <a:ext uri="{FF2B5EF4-FFF2-40B4-BE49-F238E27FC236}">
                <a16:creationId xmlns:a16="http://schemas.microsoft.com/office/drawing/2014/main" id="{CE4766DF-4FAB-5CFB-B909-0C81DC0F9594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04/07/2024</a:t>
            </a:r>
          </a:p>
        </p:txBody>
      </p:sp>
    </p:spTree>
    <p:extLst>
      <p:ext uri="{BB962C8B-B14F-4D97-AF65-F5344CB8AC3E}">
        <p14:creationId xmlns:p14="http://schemas.microsoft.com/office/powerpoint/2010/main" val="294300781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7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CLAS12 Experiment in Hall-B</a:t>
            </a:r>
          </a:p>
        </p:txBody>
      </p:sp>
      <p:grpSp>
        <p:nvGrpSpPr>
          <p:cNvPr id="18" name="Group 53">
            <a:extLst>
              <a:ext uri="{FF2B5EF4-FFF2-40B4-BE49-F238E27FC236}">
                <a16:creationId xmlns:a16="http://schemas.microsoft.com/office/drawing/2014/main" id="{9524CC79-AC66-DD4B-9A36-9F6BEA8B6DB0}"/>
              </a:ext>
            </a:extLst>
          </p:cNvPr>
          <p:cNvGrpSpPr/>
          <p:nvPr/>
        </p:nvGrpSpPr>
        <p:grpSpPr>
          <a:xfrm>
            <a:off x="3613735" y="1180954"/>
            <a:ext cx="1990740" cy="1828961"/>
            <a:chOff x="112947" y="1112898"/>
            <a:chExt cx="2684834" cy="2520280"/>
          </a:xfrm>
        </p:grpSpPr>
        <p:grpSp>
          <p:nvGrpSpPr>
            <p:cNvPr id="19" name="Group 54">
              <a:extLst>
                <a:ext uri="{FF2B5EF4-FFF2-40B4-BE49-F238E27FC236}">
                  <a16:creationId xmlns:a16="http://schemas.microsoft.com/office/drawing/2014/main" id="{23B307DE-D4ED-9749-A725-A26D57D2858F}"/>
                </a:ext>
              </a:extLst>
            </p:cNvPr>
            <p:cNvGrpSpPr/>
            <p:nvPr/>
          </p:nvGrpSpPr>
          <p:grpSpPr>
            <a:xfrm>
              <a:off x="112947" y="1112898"/>
              <a:ext cx="2684834" cy="2520280"/>
              <a:chOff x="251520" y="1916832"/>
              <a:chExt cx="2684834" cy="2520280"/>
            </a:xfrm>
          </p:grpSpPr>
          <p:pic>
            <p:nvPicPr>
              <p:cNvPr id="23" name="Picture 6" descr="nucleon_structure">
                <a:extLst>
                  <a:ext uri="{FF2B5EF4-FFF2-40B4-BE49-F238E27FC236}">
                    <a16:creationId xmlns:a16="http://schemas.microsoft.com/office/drawing/2014/main" id="{872605E3-C6E4-2544-BC5D-B5D0826A29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916832"/>
                <a:ext cx="2684834" cy="25202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AutoShape 16">
                <a:extLst>
                  <a:ext uri="{FF2B5EF4-FFF2-40B4-BE49-F238E27FC236}">
                    <a16:creationId xmlns:a16="http://schemas.microsoft.com/office/drawing/2014/main" id="{EF034C99-F7F6-9C43-B321-FA63A8E538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8914" y="2607129"/>
                <a:ext cx="762000" cy="381000"/>
              </a:xfrm>
              <a:prstGeom prst="curvedUpArrow">
                <a:avLst>
                  <a:gd name="adj1" fmla="val 21528"/>
                  <a:gd name="adj2" fmla="val 86250"/>
                  <a:gd name="adj3" fmla="val 33333"/>
                </a:avLst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AutoShape 16">
                <a:extLst>
                  <a:ext uri="{FF2B5EF4-FFF2-40B4-BE49-F238E27FC236}">
                    <a16:creationId xmlns:a16="http://schemas.microsoft.com/office/drawing/2014/main" id="{377DD6D7-8C62-DF46-A5A1-18D19E5698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874125">
                <a:off x="1699172" y="3600393"/>
                <a:ext cx="762000" cy="381000"/>
              </a:xfrm>
              <a:prstGeom prst="curvedUpArrow">
                <a:avLst>
                  <a:gd name="adj1" fmla="val 24484"/>
                  <a:gd name="adj2" fmla="val 86250"/>
                  <a:gd name="adj3" fmla="val 33333"/>
                </a:avLst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AutoShape 16">
                <a:extLst>
                  <a:ext uri="{FF2B5EF4-FFF2-40B4-BE49-F238E27FC236}">
                    <a16:creationId xmlns:a16="http://schemas.microsoft.com/office/drawing/2014/main" id="{841A1730-F75E-9048-AD80-4CABF3D320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4006485">
                <a:off x="538511" y="3206103"/>
                <a:ext cx="762000" cy="381000"/>
              </a:xfrm>
              <a:prstGeom prst="curvedUpArrow">
                <a:avLst>
                  <a:gd name="adj1" fmla="val 21528"/>
                  <a:gd name="adj2" fmla="val 86250"/>
                  <a:gd name="adj3" fmla="val 33333"/>
                </a:avLst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cxnSp>
          <p:nvCxnSpPr>
            <p:cNvPr id="20" name="Straight Arrow Connector 58">
              <a:extLst>
                <a:ext uri="{FF2B5EF4-FFF2-40B4-BE49-F238E27FC236}">
                  <a16:creationId xmlns:a16="http://schemas.microsoft.com/office/drawing/2014/main" id="{A022D046-4146-4945-962A-AAD4C3F3EC84}"/>
                </a:ext>
              </a:extLst>
            </p:cNvPr>
            <p:cNvCxnSpPr/>
            <p:nvPr/>
          </p:nvCxnSpPr>
          <p:spPr>
            <a:xfrm flipV="1">
              <a:off x="2036629" y="1672344"/>
              <a:ext cx="303494" cy="28803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59">
              <a:extLst>
                <a:ext uri="{FF2B5EF4-FFF2-40B4-BE49-F238E27FC236}">
                  <a16:creationId xmlns:a16="http://schemas.microsoft.com/office/drawing/2014/main" id="{09204FD6-9017-3741-97EB-C0F9DDE432F9}"/>
                </a:ext>
              </a:extLst>
            </p:cNvPr>
            <p:cNvCxnSpPr/>
            <p:nvPr/>
          </p:nvCxnSpPr>
          <p:spPr>
            <a:xfrm flipV="1">
              <a:off x="550438" y="2615140"/>
              <a:ext cx="303494" cy="28803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60">
              <a:extLst>
                <a:ext uri="{FF2B5EF4-FFF2-40B4-BE49-F238E27FC236}">
                  <a16:creationId xmlns:a16="http://schemas.microsoft.com/office/drawing/2014/main" id="{011F1B3E-FDA0-A849-B0C5-DD483B56C88B}"/>
                </a:ext>
              </a:extLst>
            </p:cNvPr>
            <p:cNvCxnSpPr/>
            <p:nvPr/>
          </p:nvCxnSpPr>
          <p:spPr>
            <a:xfrm flipH="1">
              <a:off x="1914396" y="3047188"/>
              <a:ext cx="288032" cy="23735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134">
            <a:extLst>
              <a:ext uri="{FF2B5EF4-FFF2-40B4-BE49-F238E27FC236}">
                <a16:creationId xmlns:a16="http://schemas.microsoft.com/office/drawing/2014/main" id="{CF87596C-414F-FB4D-A678-86F34AAD3511}"/>
              </a:ext>
            </a:extLst>
          </p:cNvPr>
          <p:cNvGrpSpPr>
            <a:grpSpLocks/>
          </p:cNvGrpSpPr>
          <p:nvPr/>
        </p:nvGrpSpPr>
        <p:grpSpPr bwMode="auto">
          <a:xfrm>
            <a:off x="528763" y="1015457"/>
            <a:ext cx="2951405" cy="2075047"/>
            <a:chOff x="3680" y="157"/>
            <a:chExt cx="2566" cy="1678"/>
          </a:xfrm>
        </p:grpSpPr>
        <p:grpSp>
          <p:nvGrpSpPr>
            <p:cNvPr id="28" name="Group 118">
              <a:extLst>
                <a:ext uri="{FF2B5EF4-FFF2-40B4-BE49-F238E27FC236}">
                  <a16:creationId xmlns:a16="http://schemas.microsoft.com/office/drawing/2014/main" id="{387CBC86-FD09-EC4F-B05B-F5E5B6F4A7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0" y="157"/>
              <a:ext cx="1679" cy="1678"/>
              <a:chOff x="3560" y="710"/>
              <a:chExt cx="1679" cy="1678"/>
            </a:xfrm>
          </p:grpSpPr>
          <p:pic>
            <p:nvPicPr>
              <p:cNvPr id="30" name="Picture 4" descr="sidis">
                <a:extLst>
                  <a:ext uri="{FF2B5EF4-FFF2-40B4-BE49-F238E27FC236}">
                    <a16:creationId xmlns:a16="http://schemas.microsoft.com/office/drawing/2014/main" id="{357D0B29-C3D9-9544-AFA0-B104C27F86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0" y="710"/>
                <a:ext cx="1679" cy="16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Oval 5">
                <a:extLst>
                  <a:ext uri="{FF2B5EF4-FFF2-40B4-BE49-F238E27FC236}">
                    <a16:creationId xmlns:a16="http://schemas.microsoft.com/office/drawing/2014/main" id="{5082C3D5-A5AC-9947-AA43-4561FEBD35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7" y="1905"/>
                <a:ext cx="272" cy="38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32" name="Object 6">
                <a:extLst>
                  <a:ext uri="{FF2B5EF4-FFF2-40B4-BE49-F238E27FC236}">
                    <a16:creationId xmlns:a16="http://schemas.microsoft.com/office/drawing/2014/main" id="{C604307C-86EB-2C46-B5AD-C4A0A94E383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748" y="2016"/>
              <a:ext cx="264" cy="1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" imgW="266353" imgH="164885" progId="Equation.3">
                      <p:embed/>
                    </p:oleObj>
                  </mc:Choice>
                  <mc:Fallback>
                    <p:oleObj name="Equation" r:id="rId5" imgW="266353" imgH="164885" progId="Equation.3">
                      <p:embed/>
                      <p:pic>
                        <p:nvPicPr>
                          <p:cNvPr id="94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48" y="2016"/>
                            <a:ext cx="264" cy="1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3" name="AutoShape 7">
                <a:extLst>
                  <a:ext uri="{FF2B5EF4-FFF2-40B4-BE49-F238E27FC236}">
                    <a16:creationId xmlns:a16="http://schemas.microsoft.com/office/drawing/2014/main" id="{C951BA37-FAAA-9844-906B-EF4CF2CB9E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9" y="1572"/>
                <a:ext cx="296" cy="2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rgbClr val="B2B2B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34" name="Object 8">
                <a:extLst>
                  <a:ext uri="{FF2B5EF4-FFF2-40B4-BE49-F238E27FC236}">
                    <a16:creationId xmlns:a16="http://schemas.microsoft.com/office/drawing/2014/main" id="{D1EED656-7C54-5947-9D08-769AC4184DD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234" y="1623"/>
              <a:ext cx="139" cy="12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7" imgW="152334" imgH="139639" progId="Equation.3">
                      <p:embed/>
                    </p:oleObj>
                  </mc:Choice>
                  <mc:Fallback>
                    <p:oleObj name="Equation" r:id="rId7" imgW="152334" imgH="139639" progId="Equation.3">
                      <p:embed/>
                      <p:pic>
                        <p:nvPicPr>
                          <p:cNvPr id="96" name="Object 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34" y="1623"/>
                            <a:ext cx="139" cy="12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5" name="Oval 9">
                <a:extLst>
                  <a:ext uri="{FF2B5EF4-FFF2-40B4-BE49-F238E27FC236}">
                    <a16:creationId xmlns:a16="http://schemas.microsoft.com/office/drawing/2014/main" id="{F3C6CB98-8FD4-5247-948F-C4E5560F97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7" y="1309"/>
                <a:ext cx="272" cy="38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Rectangle 93">
                <a:extLst>
                  <a:ext uri="{FF2B5EF4-FFF2-40B4-BE49-F238E27FC236}">
                    <a16:creationId xmlns:a16="http://schemas.microsoft.com/office/drawing/2014/main" id="{0DB9B1A7-750E-3F4A-B1A4-E2B83F6B0F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6" y="1377"/>
                <a:ext cx="332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200" i="1" dirty="0">
                    <a:solidFill>
                      <a:schemeClr val="tx1"/>
                    </a:solidFill>
                  </a:rPr>
                  <a:t>FF</a:t>
                </a:r>
                <a:endParaRPr lang="it-IT" sz="2200" i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9" name="AutoShape 93">
              <a:extLst>
                <a:ext uri="{FF2B5EF4-FFF2-40B4-BE49-F238E27FC236}">
                  <a16:creationId xmlns:a16="http://schemas.microsoft.com/office/drawing/2014/main" id="{A4AC54F8-B531-E646-8333-9D300A1F62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0" y="783"/>
              <a:ext cx="616" cy="384"/>
            </a:xfrm>
            <a:prstGeom prst="notchedRightArrow">
              <a:avLst>
                <a:gd name="adj1" fmla="val 50000"/>
                <a:gd name="adj2" fmla="val 40104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8" name="Group 63">
            <a:extLst>
              <a:ext uri="{FF2B5EF4-FFF2-40B4-BE49-F238E27FC236}">
                <a16:creationId xmlns:a16="http://schemas.microsoft.com/office/drawing/2014/main" id="{8EC1132E-1AC5-3D43-A209-55333A9378A6}"/>
              </a:ext>
            </a:extLst>
          </p:cNvPr>
          <p:cNvGrpSpPr/>
          <p:nvPr/>
        </p:nvGrpSpPr>
        <p:grpSpPr>
          <a:xfrm>
            <a:off x="460992" y="3246986"/>
            <a:ext cx="4350027" cy="3078767"/>
            <a:chOff x="3851920" y="2841461"/>
            <a:chExt cx="4981824" cy="3664514"/>
          </a:xfrm>
        </p:grpSpPr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4787A200-CB41-7B4F-BD8F-42861D3D83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8" t="4404" r="2621" b="5867"/>
            <a:stretch/>
          </p:blipFill>
          <p:spPr bwMode="auto">
            <a:xfrm>
              <a:off x="3851920" y="2841461"/>
              <a:ext cx="4981824" cy="36645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Rectangle 65">
              <a:extLst>
                <a:ext uri="{FF2B5EF4-FFF2-40B4-BE49-F238E27FC236}">
                  <a16:creationId xmlns:a16="http://schemas.microsoft.com/office/drawing/2014/main" id="{55DD30B0-B0DA-994E-92DA-A180814CC521}"/>
                </a:ext>
              </a:extLst>
            </p:cNvPr>
            <p:cNvSpPr/>
            <p:nvPr/>
          </p:nvSpPr>
          <p:spPr>
            <a:xfrm>
              <a:off x="6134404" y="2881400"/>
              <a:ext cx="2524710" cy="720080"/>
            </a:xfrm>
            <a:prstGeom prst="rect">
              <a:avLst/>
            </a:prstGeom>
            <a:solidFill>
              <a:schemeClr val="bg1"/>
            </a:solidFill>
            <a:ln w="412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it-IT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41" name="Group 33">
            <a:extLst>
              <a:ext uri="{FF2B5EF4-FFF2-40B4-BE49-F238E27FC236}">
                <a16:creationId xmlns:a16="http://schemas.microsoft.com/office/drawing/2014/main" id="{86BC9ADC-0328-334E-BAFE-EB086C1B0BAB}"/>
              </a:ext>
            </a:extLst>
          </p:cNvPr>
          <p:cNvGrpSpPr/>
          <p:nvPr/>
        </p:nvGrpSpPr>
        <p:grpSpPr>
          <a:xfrm>
            <a:off x="6228184" y="697678"/>
            <a:ext cx="2282255" cy="716774"/>
            <a:chOff x="6156176" y="620688"/>
            <a:chExt cx="2282255" cy="716775"/>
          </a:xfrm>
        </p:grpSpPr>
        <p:grpSp>
          <p:nvGrpSpPr>
            <p:cNvPr id="42" name="Group 33">
              <a:extLst>
                <a:ext uri="{FF2B5EF4-FFF2-40B4-BE49-F238E27FC236}">
                  <a16:creationId xmlns:a16="http://schemas.microsoft.com/office/drawing/2014/main" id="{4C8708DE-A4B7-9440-A392-C02844CF7A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56176" y="620688"/>
              <a:ext cx="2282255" cy="704375"/>
              <a:chOff x="0" y="1605"/>
              <a:chExt cx="1483" cy="518"/>
            </a:xfrm>
          </p:grpSpPr>
          <p:graphicFrame>
            <p:nvGraphicFramePr>
              <p:cNvPr id="45" name="Object 4">
                <a:extLst>
                  <a:ext uri="{FF2B5EF4-FFF2-40B4-BE49-F238E27FC236}">
                    <a16:creationId xmlns:a16="http://schemas.microsoft.com/office/drawing/2014/main" id="{80B0C1F6-4F0E-C240-92B6-DC3613EF1C9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0" y="1779"/>
              <a:ext cx="133" cy="17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0" imgW="139680" imgH="203040" progId="Equation.3">
                      <p:embed/>
                    </p:oleObj>
                  </mc:Choice>
                  <mc:Fallback>
                    <p:oleObj name="Equation" r:id="rId10" imgW="139680" imgH="203040" progId="Equation.3">
                      <p:embed/>
                      <p:pic>
                        <p:nvPicPr>
                          <p:cNvPr id="39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0" y="1779"/>
                            <a:ext cx="133" cy="17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6" name="Oval 22">
                <a:extLst>
                  <a:ext uri="{FF2B5EF4-FFF2-40B4-BE49-F238E27FC236}">
                    <a16:creationId xmlns:a16="http://schemas.microsoft.com/office/drawing/2014/main" id="{34F8E0C2-9DC9-A448-A606-53BBA7AD6F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" y="1741"/>
                <a:ext cx="126" cy="382"/>
              </a:xfrm>
              <a:prstGeom prst="ellipse">
                <a:avLst/>
              </a:prstGeom>
              <a:solidFill>
                <a:schemeClr val="hlink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 b="1">
                  <a:solidFill>
                    <a:srgbClr val="009999"/>
                  </a:solidFill>
                  <a:latin typeface="Helvetica" charset="0"/>
                  <a:cs typeface="Arial" charset="0"/>
                </a:endParaRPr>
              </a:p>
            </p:txBody>
          </p:sp>
          <p:sp>
            <p:nvSpPr>
              <p:cNvPr id="47" name="Line 23">
                <a:extLst>
                  <a:ext uri="{FF2B5EF4-FFF2-40B4-BE49-F238E27FC236}">
                    <a16:creationId xmlns:a16="http://schemas.microsoft.com/office/drawing/2014/main" id="{864A4BDF-E30D-9749-9EE2-EE91E71BEE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" y="1927"/>
                <a:ext cx="47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" name="Line 24">
                <a:extLst>
                  <a:ext uri="{FF2B5EF4-FFF2-40B4-BE49-F238E27FC236}">
                    <a16:creationId xmlns:a16="http://schemas.microsoft.com/office/drawing/2014/main" id="{76A6D669-E387-E545-97E9-8E3DBC55AE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6" y="1605"/>
                <a:ext cx="525" cy="26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/>
                </a:endParaRPr>
              </a:p>
            </p:txBody>
          </p:sp>
          <p:graphicFrame>
            <p:nvGraphicFramePr>
              <p:cNvPr id="49" name="Object 6">
                <a:extLst>
                  <a:ext uri="{FF2B5EF4-FFF2-40B4-BE49-F238E27FC236}">
                    <a16:creationId xmlns:a16="http://schemas.microsoft.com/office/drawing/2014/main" id="{5CDAA555-1E9A-9944-8CE0-26942E6FF86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18" y="1605"/>
              <a:ext cx="120" cy="1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2" imgW="126720" imgH="164880" progId="Equation.3">
                      <p:embed/>
                    </p:oleObj>
                  </mc:Choice>
                  <mc:Fallback>
                    <p:oleObj name="Equation" r:id="rId12" imgW="126720" imgH="164880" progId="Equation.3">
                      <p:embed/>
                      <p:pic>
                        <p:nvPicPr>
                          <p:cNvPr id="51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8" y="1605"/>
                            <a:ext cx="120" cy="144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0" name="Line 26">
                <a:extLst>
                  <a:ext uri="{FF2B5EF4-FFF2-40B4-BE49-F238E27FC236}">
                    <a16:creationId xmlns:a16="http://schemas.microsoft.com/office/drawing/2014/main" id="{BBF6778D-E313-8D4E-9918-3B7BE7974F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9" y="1893"/>
                <a:ext cx="73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" name="Line 27">
                <a:extLst>
                  <a:ext uri="{FF2B5EF4-FFF2-40B4-BE49-F238E27FC236}">
                    <a16:creationId xmlns:a16="http://schemas.microsoft.com/office/drawing/2014/main" id="{8D38CA16-0165-534E-A218-02F39FDD9B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1" y="1605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/>
                </a:endParaRPr>
              </a:p>
            </p:txBody>
          </p:sp>
          <p:graphicFrame>
            <p:nvGraphicFramePr>
              <p:cNvPr id="52" name="Object 5">
                <a:extLst>
                  <a:ext uri="{FF2B5EF4-FFF2-40B4-BE49-F238E27FC236}">
                    <a16:creationId xmlns:a16="http://schemas.microsoft.com/office/drawing/2014/main" id="{30A130A0-0B44-D045-82FC-E85C1110F80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73139071"/>
                  </p:ext>
                </p:extLst>
              </p:nvPr>
            </p:nvGraphicFramePr>
            <p:xfrm>
              <a:off x="1278" y="1612"/>
              <a:ext cx="205" cy="2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4" imgW="215640" imgH="304560" progId="Equation.3">
                      <p:embed/>
                    </p:oleObj>
                  </mc:Choice>
                  <mc:Fallback>
                    <p:oleObj name="Equation" r:id="rId14" imgW="215640" imgH="304560" progId="Equation.3">
                      <p:embed/>
                      <p:pic>
                        <p:nvPicPr>
                          <p:cNvPr id="58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78" y="1612"/>
                            <a:ext cx="205" cy="26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43" name="Object 9">
              <a:extLst>
                <a:ext uri="{FF2B5EF4-FFF2-40B4-BE49-F238E27FC236}">
                  <a16:creationId xmlns:a16="http://schemas.microsoft.com/office/drawing/2014/main" id="{FB50AF0D-A67E-9E4E-B3CB-BE5DC961DF8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5312018"/>
                </p:ext>
              </p:extLst>
            </p:nvPr>
          </p:nvGraphicFramePr>
          <p:xfrm>
            <a:off x="7336804" y="1002500"/>
            <a:ext cx="763588" cy="334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457200" imgH="241200" progId="Equation.3">
                    <p:embed/>
                  </p:oleObj>
                </mc:Choice>
                <mc:Fallback>
                  <p:oleObj name="Equation" r:id="rId16" imgW="457200" imgH="241200" progId="Equation.3">
                    <p:embed/>
                    <p:pic>
                      <p:nvPicPr>
                        <p:cNvPr id="36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36804" y="1002500"/>
                          <a:ext cx="763588" cy="3349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4" name="Straight Arrow Connector 36">
              <a:extLst>
                <a:ext uri="{FF2B5EF4-FFF2-40B4-BE49-F238E27FC236}">
                  <a16:creationId xmlns:a16="http://schemas.microsoft.com/office/drawing/2014/main" id="{B2523040-CA0D-2B49-86BB-056A6DA92726}"/>
                </a:ext>
              </a:extLst>
            </p:cNvPr>
            <p:cNvCxnSpPr/>
            <p:nvPr/>
          </p:nvCxnSpPr>
          <p:spPr>
            <a:xfrm>
              <a:off x="7298983" y="1016728"/>
              <a:ext cx="787658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99">
                <a:extLst>
                  <a:ext uri="{FF2B5EF4-FFF2-40B4-BE49-F238E27FC236}">
                    <a16:creationId xmlns:a16="http://schemas.microsoft.com/office/drawing/2014/main" id="{E931116A-8D52-3440-A4AA-1788C08E8B1B}"/>
                  </a:ext>
                </a:extLst>
              </p:cNvPr>
              <p:cNvSpPr txBox="1"/>
              <p:nvPr/>
            </p:nvSpPr>
            <p:spPr>
              <a:xfrm>
                <a:off x="5857817" y="1638209"/>
                <a:ext cx="3229014" cy="1815864"/>
              </a:xfrm>
              <a:prstGeom prst="rect">
                <a:avLst/>
              </a:prstGeom>
              <a:noFill/>
            </p:spPr>
            <p:txBody>
              <a:bodyPr wrap="square" lIns="91420" tIns="45711" rIns="91420" bIns="45711">
                <a:spAutoFit/>
              </a:bodyPr>
              <a:lstStyle/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lang="it-IT" sz="1600" dirty="0">
                    <a:solidFill>
                      <a:prstClr val="black"/>
                    </a:solidFill>
                    <a:latin typeface="Calibri"/>
                  </a:rPr>
                  <a:t>TMDs depend on  </a:t>
                </a:r>
                <a14:m>
                  <m:oMath xmlns:m="http://schemas.openxmlformats.org/officeDocument/2006/math">
                    <m:r>
                      <a:rPr lang="it-IT" sz="1600" i="1">
                        <a:solidFill>
                          <a:prstClr val="black"/>
                        </a:solidFill>
                        <a:latin typeface="Cambria Math"/>
                      </a:rPr>
                      <m:t>𝑥</m:t>
                    </m:r>
                  </m:oMath>
                </a14:m>
                <a:r>
                  <a:rPr lang="it-IT" sz="1600" dirty="0">
                    <a:solidFill>
                      <a:prstClr val="black"/>
                    </a:solidFill>
                    <a:latin typeface="Calibri"/>
                  </a:rPr>
                  <a:t>  and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it-IT" sz="1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𝑇</m:t>
                        </m:r>
                      </m:sub>
                    </m:sSub>
                  </m:oMath>
                </a14:m>
                <a:endParaRPr lang="it-IT" sz="1600" dirty="0">
                  <a:solidFill>
                    <a:prstClr val="black"/>
                  </a:solidFill>
                  <a:latin typeface="Calibri"/>
                </a:endParaRPr>
              </a:p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lang="it-IT" sz="1600" dirty="0">
                    <a:solidFill>
                      <a:prstClr val="black"/>
                    </a:solidFill>
                    <a:latin typeface="Calibri"/>
                  </a:rPr>
                  <a:t>Describe </a:t>
                </a:r>
                <a:r>
                  <a:rPr lang="en-US" sz="1600" dirty="0">
                    <a:solidFill>
                      <a:prstClr val="black"/>
                    </a:solidFill>
                    <a:latin typeface="Calibri"/>
                  </a:rPr>
                  <a:t>correlations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it-IT" sz="1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prstClr val="black"/>
                    </a:solidFill>
                    <a:latin typeface="Calibri"/>
                  </a:rPr>
                  <a:t> and quark or nucleon spin  (</a:t>
                </a:r>
                <a:r>
                  <a:rPr lang="fr-FR" sz="1600" b="1" dirty="0">
                    <a:solidFill>
                      <a:srgbClr val="0000FF"/>
                    </a:solidFill>
                    <a:latin typeface="Calibri"/>
                  </a:rPr>
                  <a:t>spin-</a:t>
                </a:r>
                <a:r>
                  <a:rPr lang="fr-FR" sz="1600" b="1" dirty="0" err="1">
                    <a:solidFill>
                      <a:srgbClr val="0000FF"/>
                    </a:solidFill>
                    <a:latin typeface="Calibri"/>
                  </a:rPr>
                  <a:t>orbit</a:t>
                </a:r>
                <a:r>
                  <a:rPr lang="fr-FR" sz="1600" b="1" dirty="0">
                    <a:solidFill>
                      <a:srgbClr val="0000FF"/>
                    </a:solidFill>
                    <a:latin typeface="Calibri"/>
                  </a:rPr>
                  <a:t> </a:t>
                </a:r>
                <a:r>
                  <a:rPr lang="fr-FR" sz="1600" b="1" dirty="0" err="1">
                    <a:solidFill>
                      <a:srgbClr val="0000FF"/>
                    </a:solidFill>
                    <a:latin typeface="Calibri"/>
                  </a:rPr>
                  <a:t>correlations</a:t>
                </a:r>
                <a:r>
                  <a:rPr lang="fr-FR" sz="1600" dirty="0">
                    <a:solidFill>
                      <a:prstClr val="black"/>
                    </a:solidFill>
                    <a:latin typeface="Calibri"/>
                  </a:rPr>
                  <a:t>)</a:t>
                </a:r>
                <a:endParaRPr lang="it-IT" sz="1600" dirty="0">
                  <a:solidFill>
                    <a:prstClr val="black"/>
                  </a:solidFill>
                  <a:latin typeface="Calibri"/>
                </a:endParaRPr>
              </a:p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lang="it-IT" sz="1600" dirty="0">
                    <a:solidFill>
                      <a:prstClr val="black"/>
                    </a:solidFill>
                    <a:latin typeface="Calibri"/>
                  </a:rPr>
                  <a:t>Provide </a:t>
                </a:r>
                <a:r>
                  <a:rPr lang="it-IT" sz="1600" b="1" dirty="0">
                    <a:solidFill>
                      <a:prstClr val="black"/>
                    </a:solidFill>
                    <a:latin typeface="Calibri"/>
                  </a:rPr>
                  <a:t>a 3-dim picture </a:t>
                </a:r>
                <a:r>
                  <a:rPr lang="it-IT" sz="1600" dirty="0">
                    <a:solidFill>
                      <a:prstClr val="black"/>
                    </a:solidFill>
                    <a:latin typeface="Calibri"/>
                  </a:rPr>
                  <a:t>of the nucleon in momentum space (</a:t>
                </a:r>
                <a:r>
                  <a:rPr lang="it-IT" sz="1600" b="1" dirty="0">
                    <a:solidFill>
                      <a:srgbClr val="0000FF"/>
                    </a:solidFill>
                    <a:latin typeface="Calibri"/>
                  </a:rPr>
                  <a:t>nucleon tomography</a:t>
                </a:r>
                <a:r>
                  <a:rPr lang="it-IT" sz="1600" dirty="0">
                    <a:solidFill>
                      <a:prstClr val="black"/>
                    </a:solidFill>
                    <a:latin typeface="Calibri"/>
                  </a:rPr>
                  <a:t>)</a:t>
                </a:r>
              </a:p>
            </p:txBody>
          </p:sp>
        </mc:Choice>
        <mc:Fallback xmlns="">
          <p:sp>
            <p:nvSpPr>
              <p:cNvPr id="53" name="TextBox 99">
                <a:extLst>
                  <a:ext uri="{FF2B5EF4-FFF2-40B4-BE49-F238E27FC236}">
                    <a16:creationId xmlns:a16="http://schemas.microsoft.com/office/drawing/2014/main" id="{E931116A-8D52-3440-A4AA-1788C08E8B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7817" y="1638209"/>
                <a:ext cx="3229014" cy="1815864"/>
              </a:xfrm>
              <a:prstGeom prst="rect">
                <a:avLst/>
              </a:prstGeom>
              <a:blipFill>
                <a:blip r:embed="rId20"/>
                <a:stretch>
                  <a:fillRect l="-392" t="-694" b="-2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72">
            <a:extLst>
              <a:ext uri="{FF2B5EF4-FFF2-40B4-BE49-F238E27FC236}">
                <a16:creationId xmlns:a16="http://schemas.microsoft.com/office/drawing/2014/main" id="{061717B9-72D0-6E7F-9EFC-1F2327CFE43C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04/07/2024</a:t>
            </a:r>
          </a:p>
        </p:txBody>
      </p:sp>
    </p:spTree>
    <p:extLst>
      <p:ext uri="{BB962C8B-B14F-4D97-AF65-F5344CB8AC3E}">
        <p14:creationId xmlns:p14="http://schemas.microsoft.com/office/powerpoint/2010/main" val="210759011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8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CLAS12 Experiment in Hall-B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50EBB832-4EC1-324A-9FA2-D5E822197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205" y="3795543"/>
            <a:ext cx="3759275" cy="272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53">
            <a:extLst>
              <a:ext uri="{FF2B5EF4-FFF2-40B4-BE49-F238E27FC236}">
                <a16:creationId xmlns:a16="http://schemas.microsoft.com/office/drawing/2014/main" id="{9524CC79-AC66-DD4B-9A36-9F6BEA8B6DB0}"/>
              </a:ext>
            </a:extLst>
          </p:cNvPr>
          <p:cNvGrpSpPr/>
          <p:nvPr/>
        </p:nvGrpSpPr>
        <p:grpSpPr>
          <a:xfrm>
            <a:off x="3613735" y="1180954"/>
            <a:ext cx="1990740" cy="1828961"/>
            <a:chOff x="112947" y="1112898"/>
            <a:chExt cx="2684834" cy="2520280"/>
          </a:xfrm>
        </p:grpSpPr>
        <p:grpSp>
          <p:nvGrpSpPr>
            <p:cNvPr id="19" name="Group 54">
              <a:extLst>
                <a:ext uri="{FF2B5EF4-FFF2-40B4-BE49-F238E27FC236}">
                  <a16:creationId xmlns:a16="http://schemas.microsoft.com/office/drawing/2014/main" id="{23B307DE-D4ED-9749-A725-A26D57D2858F}"/>
                </a:ext>
              </a:extLst>
            </p:cNvPr>
            <p:cNvGrpSpPr/>
            <p:nvPr/>
          </p:nvGrpSpPr>
          <p:grpSpPr>
            <a:xfrm>
              <a:off x="112947" y="1112898"/>
              <a:ext cx="2684834" cy="2520280"/>
              <a:chOff x="251520" y="1916832"/>
              <a:chExt cx="2684834" cy="2520280"/>
            </a:xfrm>
          </p:grpSpPr>
          <p:pic>
            <p:nvPicPr>
              <p:cNvPr id="23" name="Picture 6" descr="nucleon_structure">
                <a:extLst>
                  <a:ext uri="{FF2B5EF4-FFF2-40B4-BE49-F238E27FC236}">
                    <a16:creationId xmlns:a16="http://schemas.microsoft.com/office/drawing/2014/main" id="{872605E3-C6E4-2544-BC5D-B5D0826A29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916832"/>
                <a:ext cx="2684834" cy="25202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AutoShape 16">
                <a:extLst>
                  <a:ext uri="{FF2B5EF4-FFF2-40B4-BE49-F238E27FC236}">
                    <a16:creationId xmlns:a16="http://schemas.microsoft.com/office/drawing/2014/main" id="{EF034C99-F7F6-9C43-B321-FA63A8E538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8914" y="2607129"/>
                <a:ext cx="762000" cy="381000"/>
              </a:xfrm>
              <a:prstGeom prst="curvedUpArrow">
                <a:avLst>
                  <a:gd name="adj1" fmla="val 21528"/>
                  <a:gd name="adj2" fmla="val 86250"/>
                  <a:gd name="adj3" fmla="val 33333"/>
                </a:avLst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AutoShape 16">
                <a:extLst>
                  <a:ext uri="{FF2B5EF4-FFF2-40B4-BE49-F238E27FC236}">
                    <a16:creationId xmlns:a16="http://schemas.microsoft.com/office/drawing/2014/main" id="{377DD6D7-8C62-DF46-A5A1-18D19E5698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874125">
                <a:off x="1699172" y="3600393"/>
                <a:ext cx="762000" cy="381000"/>
              </a:xfrm>
              <a:prstGeom prst="curvedUpArrow">
                <a:avLst>
                  <a:gd name="adj1" fmla="val 24484"/>
                  <a:gd name="adj2" fmla="val 86250"/>
                  <a:gd name="adj3" fmla="val 33333"/>
                </a:avLst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AutoShape 16">
                <a:extLst>
                  <a:ext uri="{FF2B5EF4-FFF2-40B4-BE49-F238E27FC236}">
                    <a16:creationId xmlns:a16="http://schemas.microsoft.com/office/drawing/2014/main" id="{841A1730-F75E-9048-AD80-4CABF3D320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4006485">
                <a:off x="538511" y="3206103"/>
                <a:ext cx="762000" cy="381000"/>
              </a:xfrm>
              <a:prstGeom prst="curvedUpArrow">
                <a:avLst>
                  <a:gd name="adj1" fmla="val 21528"/>
                  <a:gd name="adj2" fmla="val 86250"/>
                  <a:gd name="adj3" fmla="val 33333"/>
                </a:avLst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cxnSp>
          <p:nvCxnSpPr>
            <p:cNvPr id="20" name="Straight Arrow Connector 58">
              <a:extLst>
                <a:ext uri="{FF2B5EF4-FFF2-40B4-BE49-F238E27FC236}">
                  <a16:creationId xmlns:a16="http://schemas.microsoft.com/office/drawing/2014/main" id="{A022D046-4146-4945-962A-AAD4C3F3EC84}"/>
                </a:ext>
              </a:extLst>
            </p:cNvPr>
            <p:cNvCxnSpPr/>
            <p:nvPr/>
          </p:nvCxnSpPr>
          <p:spPr>
            <a:xfrm flipV="1">
              <a:off x="2036629" y="1672344"/>
              <a:ext cx="303494" cy="28803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59">
              <a:extLst>
                <a:ext uri="{FF2B5EF4-FFF2-40B4-BE49-F238E27FC236}">
                  <a16:creationId xmlns:a16="http://schemas.microsoft.com/office/drawing/2014/main" id="{09204FD6-9017-3741-97EB-C0F9DDE432F9}"/>
                </a:ext>
              </a:extLst>
            </p:cNvPr>
            <p:cNvCxnSpPr/>
            <p:nvPr/>
          </p:nvCxnSpPr>
          <p:spPr>
            <a:xfrm flipV="1">
              <a:off x="550438" y="2615140"/>
              <a:ext cx="303494" cy="28803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60">
              <a:extLst>
                <a:ext uri="{FF2B5EF4-FFF2-40B4-BE49-F238E27FC236}">
                  <a16:creationId xmlns:a16="http://schemas.microsoft.com/office/drawing/2014/main" id="{011F1B3E-FDA0-A849-B0C5-DD483B56C88B}"/>
                </a:ext>
              </a:extLst>
            </p:cNvPr>
            <p:cNvCxnSpPr/>
            <p:nvPr/>
          </p:nvCxnSpPr>
          <p:spPr>
            <a:xfrm flipH="1">
              <a:off x="1914396" y="3047188"/>
              <a:ext cx="288032" cy="23735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134">
            <a:extLst>
              <a:ext uri="{FF2B5EF4-FFF2-40B4-BE49-F238E27FC236}">
                <a16:creationId xmlns:a16="http://schemas.microsoft.com/office/drawing/2014/main" id="{CF87596C-414F-FB4D-A678-86F34AAD3511}"/>
              </a:ext>
            </a:extLst>
          </p:cNvPr>
          <p:cNvGrpSpPr>
            <a:grpSpLocks/>
          </p:cNvGrpSpPr>
          <p:nvPr/>
        </p:nvGrpSpPr>
        <p:grpSpPr bwMode="auto">
          <a:xfrm>
            <a:off x="528763" y="1015457"/>
            <a:ext cx="2951405" cy="2075047"/>
            <a:chOff x="3680" y="157"/>
            <a:chExt cx="2566" cy="1678"/>
          </a:xfrm>
        </p:grpSpPr>
        <p:grpSp>
          <p:nvGrpSpPr>
            <p:cNvPr id="28" name="Group 118">
              <a:extLst>
                <a:ext uri="{FF2B5EF4-FFF2-40B4-BE49-F238E27FC236}">
                  <a16:creationId xmlns:a16="http://schemas.microsoft.com/office/drawing/2014/main" id="{387CBC86-FD09-EC4F-B05B-F5E5B6F4A7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0" y="157"/>
              <a:ext cx="1679" cy="1678"/>
              <a:chOff x="3560" y="710"/>
              <a:chExt cx="1679" cy="1678"/>
            </a:xfrm>
          </p:grpSpPr>
          <p:pic>
            <p:nvPicPr>
              <p:cNvPr id="30" name="Picture 4" descr="sidis">
                <a:extLst>
                  <a:ext uri="{FF2B5EF4-FFF2-40B4-BE49-F238E27FC236}">
                    <a16:creationId xmlns:a16="http://schemas.microsoft.com/office/drawing/2014/main" id="{357D0B29-C3D9-9544-AFA0-B104C27F86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0" y="710"/>
                <a:ext cx="1679" cy="16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Oval 5">
                <a:extLst>
                  <a:ext uri="{FF2B5EF4-FFF2-40B4-BE49-F238E27FC236}">
                    <a16:creationId xmlns:a16="http://schemas.microsoft.com/office/drawing/2014/main" id="{5082C3D5-A5AC-9947-AA43-4561FEBD35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7" y="1905"/>
                <a:ext cx="272" cy="38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32" name="Object 6">
                <a:extLst>
                  <a:ext uri="{FF2B5EF4-FFF2-40B4-BE49-F238E27FC236}">
                    <a16:creationId xmlns:a16="http://schemas.microsoft.com/office/drawing/2014/main" id="{C604307C-86EB-2C46-B5AD-C4A0A94E383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748" y="2016"/>
              <a:ext cx="264" cy="1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6" imgW="266353" imgH="164885" progId="Equation.3">
                      <p:embed/>
                    </p:oleObj>
                  </mc:Choice>
                  <mc:Fallback>
                    <p:oleObj name="Equation" r:id="rId6" imgW="266353" imgH="164885" progId="Equation.3">
                      <p:embed/>
                      <p:pic>
                        <p:nvPicPr>
                          <p:cNvPr id="32" name="Object 6">
                            <a:extLst>
                              <a:ext uri="{FF2B5EF4-FFF2-40B4-BE49-F238E27FC236}">
                                <a16:creationId xmlns:a16="http://schemas.microsoft.com/office/drawing/2014/main" id="{C604307C-86EB-2C46-B5AD-C4A0A94E383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48" y="2016"/>
                            <a:ext cx="264" cy="1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3" name="AutoShape 7">
                <a:extLst>
                  <a:ext uri="{FF2B5EF4-FFF2-40B4-BE49-F238E27FC236}">
                    <a16:creationId xmlns:a16="http://schemas.microsoft.com/office/drawing/2014/main" id="{C951BA37-FAAA-9844-906B-EF4CF2CB9E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9" y="1572"/>
                <a:ext cx="296" cy="2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rgbClr val="B2B2B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34" name="Object 8">
                <a:extLst>
                  <a:ext uri="{FF2B5EF4-FFF2-40B4-BE49-F238E27FC236}">
                    <a16:creationId xmlns:a16="http://schemas.microsoft.com/office/drawing/2014/main" id="{D1EED656-7C54-5947-9D08-769AC4184DD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234" y="1623"/>
              <a:ext cx="139" cy="12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8" imgW="152334" imgH="139639" progId="Equation.3">
                      <p:embed/>
                    </p:oleObj>
                  </mc:Choice>
                  <mc:Fallback>
                    <p:oleObj name="Equation" r:id="rId8" imgW="152334" imgH="139639" progId="Equation.3">
                      <p:embed/>
                      <p:pic>
                        <p:nvPicPr>
                          <p:cNvPr id="34" name="Object 8">
                            <a:extLst>
                              <a:ext uri="{FF2B5EF4-FFF2-40B4-BE49-F238E27FC236}">
                                <a16:creationId xmlns:a16="http://schemas.microsoft.com/office/drawing/2014/main" id="{D1EED656-7C54-5947-9D08-769AC4184DD5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34" y="1623"/>
                            <a:ext cx="139" cy="12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5" name="Oval 9">
                <a:extLst>
                  <a:ext uri="{FF2B5EF4-FFF2-40B4-BE49-F238E27FC236}">
                    <a16:creationId xmlns:a16="http://schemas.microsoft.com/office/drawing/2014/main" id="{F3C6CB98-8FD4-5247-948F-C4E5560F97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7" y="1309"/>
                <a:ext cx="272" cy="38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Rectangle 93">
                <a:extLst>
                  <a:ext uri="{FF2B5EF4-FFF2-40B4-BE49-F238E27FC236}">
                    <a16:creationId xmlns:a16="http://schemas.microsoft.com/office/drawing/2014/main" id="{0DB9B1A7-750E-3F4A-B1A4-E2B83F6B0F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6" y="1377"/>
                <a:ext cx="332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200" i="1" dirty="0">
                    <a:solidFill>
                      <a:schemeClr val="tx1"/>
                    </a:solidFill>
                  </a:rPr>
                  <a:t>FF</a:t>
                </a:r>
                <a:endParaRPr lang="it-IT" sz="2200" i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9" name="AutoShape 93">
              <a:extLst>
                <a:ext uri="{FF2B5EF4-FFF2-40B4-BE49-F238E27FC236}">
                  <a16:creationId xmlns:a16="http://schemas.microsoft.com/office/drawing/2014/main" id="{A4AC54F8-B531-E646-8333-9D300A1F62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0" y="783"/>
              <a:ext cx="616" cy="384"/>
            </a:xfrm>
            <a:prstGeom prst="notchedRightArrow">
              <a:avLst>
                <a:gd name="adj1" fmla="val 50000"/>
                <a:gd name="adj2" fmla="val 40104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8" name="Group 63">
            <a:extLst>
              <a:ext uri="{FF2B5EF4-FFF2-40B4-BE49-F238E27FC236}">
                <a16:creationId xmlns:a16="http://schemas.microsoft.com/office/drawing/2014/main" id="{8EC1132E-1AC5-3D43-A209-55333A9378A6}"/>
              </a:ext>
            </a:extLst>
          </p:cNvPr>
          <p:cNvGrpSpPr/>
          <p:nvPr/>
        </p:nvGrpSpPr>
        <p:grpSpPr>
          <a:xfrm>
            <a:off x="460992" y="3246986"/>
            <a:ext cx="4350027" cy="3078767"/>
            <a:chOff x="3851920" y="2841461"/>
            <a:chExt cx="4981824" cy="3664514"/>
          </a:xfrm>
        </p:grpSpPr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4787A200-CB41-7B4F-BD8F-42861D3D83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8" t="4404" r="2621" b="5867"/>
            <a:stretch/>
          </p:blipFill>
          <p:spPr bwMode="auto">
            <a:xfrm>
              <a:off x="3851920" y="2841461"/>
              <a:ext cx="4981824" cy="36645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Rectangle 65">
              <a:extLst>
                <a:ext uri="{FF2B5EF4-FFF2-40B4-BE49-F238E27FC236}">
                  <a16:creationId xmlns:a16="http://schemas.microsoft.com/office/drawing/2014/main" id="{55DD30B0-B0DA-994E-92DA-A180814CC521}"/>
                </a:ext>
              </a:extLst>
            </p:cNvPr>
            <p:cNvSpPr/>
            <p:nvPr/>
          </p:nvSpPr>
          <p:spPr>
            <a:xfrm>
              <a:off x="6134404" y="2881400"/>
              <a:ext cx="2524710" cy="720080"/>
            </a:xfrm>
            <a:prstGeom prst="rect">
              <a:avLst/>
            </a:prstGeom>
            <a:solidFill>
              <a:schemeClr val="bg1"/>
            </a:solidFill>
            <a:ln w="412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it-IT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41" name="Group 33">
            <a:extLst>
              <a:ext uri="{FF2B5EF4-FFF2-40B4-BE49-F238E27FC236}">
                <a16:creationId xmlns:a16="http://schemas.microsoft.com/office/drawing/2014/main" id="{86BC9ADC-0328-334E-BAFE-EB086C1B0BAB}"/>
              </a:ext>
            </a:extLst>
          </p:cNvPr>
          <p:cNvGrpSpPr/>
          <p:nvPr/>
        </p:nvGrpSpPr>
        <p:grpSpPr>
          <a:xfrm>
            <a:off x="6228184" y="697678"/>
            <a:ext cx="2282255" cy="716774"/>
            <a:chOff x="6156176" y="620688"/>
            <a:chExt cx="2282255" cy="716775"/>
          </a:xfrm>
        </p:grpSpPr>
        <p:grpSp>
          <p:nvGrpSpPr>
            <p:cNvPr id="42" name="Group 33">
              <a:extLst>
                <a:ext uri="{FF2B5EF4-FFF2-40B4-BE49-F238E27FC236}">
                  <a16:creationId xmlns:a16="http://schemas.microsoft.com/office/drawing/2014/main" id="{4C8708DE-A4B7-9440-A392-C02844CF7A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56176" y="620688"/>
              <a:ext cx="2282255" cy="704375"/>
              <a:chOff x="0" y="1605"/>
              <a:chExt cx="1483" cy="518"/>
            </a:xfrm>
          </p:grpSpPr>
          <p:graphicFrame>
            <p:nvGraphicFramePr>
              <p:cNvPr id="45" name="Object 4">
                <a:extLst>
                  <a:ext uri="{FF2B5EF4-FFF2-40B4-BE49-F238E27FC236}">
                    <a16:creationId xmlns:a16="http://schemas.microsoft.com/office/drawing/2014/main" id="{80B0C1F6-4F0E-C240-92B6-DC3613EF1C9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0" y="1779"/>
              <a:ext cx="133" cy="17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1" imgW="139680" imgH="203040" progId="Equation.3">
                      <p:embed/>
                    </p:oleObj>
                  </mc:Choice>
                  <mc:Fallback>
                    <p:oleObj name="Equation" r:id="rId11" imgW="139680" imgH="203040" progId="Equation.3">
                      <p:embed/>
                      <p:pic>
                        <p:nvPicPr>
                          <p:cNvPr id="45" name="Object 4">
                            <a:extLst>
                              <a:ext uri="{FF2B5EF4-FFF2-40B4-BE49-F238E27FC236}">
                                <a16:creationId xmlns:a16="http://schemas.microsoft.com/office/drawing/2014/main" id="{80B0C1F6-4F0E-C240-92B6-DC3613EF1C9E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0" y="1779"/>
                            <a:ext cx="133" cy="17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6" name="Oval 22">
                <a:extLst>
                  <a:ext uri="{FF2B5EF4-FFF2-40B4-BE49-F238E27FC236}">
                    <a16:creationId xmlns:a16="http://schemas.microsoft.com/office/drawing/2014/main" id="{34F8E0C2-9DC9-A448-A606-53BBA7AD6F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" y="1741"/>
                <a:ext cx="126" cy="382"/>
              </a:xfrm>
              <a:prstGeom prst="ellipse">
                <a:avLst/>
              </a:prstGeom>
              <a:solidFill>
                <a:schemeClr val="hlink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 b="1">
                  <a:solidFill>
                    <a:srgbClr val="009999"/>
                  </a:solidFill>
                  <a:latin typeface="Helvetica" charset="0"/>
                  <a:cs typeface="Arial" charset="0"/>
                </a:endParaRPr>
              </a:p>
            </p:txBody>
          </p:sp>
          <p:sp>
            <p:nvSpPr>
              <p:cNvPr id="47" name="Line 23">
                <a:extLst>
                  <a:ext uri="{FF2B5EF4-FFF2-40B4-BE49-F238E27FC236}">
                    <a16:creationId xmlns:a16="http://schemas.microsoft.com/office/drawing/2014/main" id="{864A4BDF-E30D-9749-9EE2-EE91E71BEE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" y="1927"/>
                <a:ext cx="47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" name="Line 24">
                <a:extLst>
                  <a:ext uri="{FF2B5EF4-FFF2-40B4-BE49-F238E27FC236}">
                    <a16:creationId xmlns:a16="http://schemas.microsoft.com/office/drawing/2014/main" id="{76A6D669-E387-E545-97E9-8E3DBC55AE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6" y="1605"/>
                <a:ext cx="525" cy="26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/>
                </a:endParaRPr>
              </a:p>
            </p:txBody>
          </p:sp>
          <p:graphicFrame>
            <p:nvGraphicFramePr>
              <p:cNvPr id="49" name="Object 6">
                <a:extLst>
                  <a:ext uri="{FF2B5EF4-FFF2-40B4-BE49-F238E27FC236}">
                    <a16:creationId xmlns:a16="http://schemas.microsoft.com/office/drawing/2014/main" id="{5CDAA555-1E9A-9944-8CE0-26942E6FF86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18" y="1605"/>
              <a:ext cx="120" cy="1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3" imgW="126720" imgH="164880" progId="Equation.3">
                      <p:embed/>
                    </p:oleObj>
                  </mc:Choice>
                  <mc:Fallback>
                    <p:oleObj name="Equation" r:id="rId13" imgW="126720" imgH="164880" progId="Equation.3">
                      <p:embed/>
                      <p:pic>
                        <p:nvPicPr>
                          <p:cNvPr id="49" name="Object 6">
                            <a:extLst>
                              <a:ext uri="{FF2B5EF4-FFF2-40B4-BE49-F238E27FC236}">
                                <a16:creationId xmlns:a16="http://schemas.microsoft.com/office/drawing/2014/main" id="{5CDAA555-1E9A-9944-8CE0-26942E6FF86A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8" y="1605"/>
                            <a:ext cx="120" cy="144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0" name="Line 26">
                <a:extLst>
                  <a:ext uri="{FF2B5EF4-FFF2-40B4-BE49-F238E27FC236}">
                    <a16:creationId xmlns:a16="http://schemas.microsoft.com/office/drawing/2014/main" id="{BBF6778D-E313-8D4E-9918-3B7BE7974F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9" y="1893"/>
                <a:ext cx="73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" name="Line 27">
                <a:extLst>
                  <a:ext uri="{FF2B5EF4-FFF2-40B4-BE49-F238E27FC236}">
                    <a16:creationId xmlns:a16="http://schemas.microsoft.com/office/drawing/2014/main" id="{8D38CA16-0165-534E-A218-02F39FDD9B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1" y="1605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t-IT" sz="1800">
                  <a:solidFill>
                    <a:prstClr val="black"/>
                  </a:solidFill>
                  <a:latin typeface="Calibri"/>
                </a:endParaRPr>
              </a:p>
            </p:txBody>
          </p:sp>
          <p:graphicFrame>
            <p:nvGraphicFramePr>
              <p:cNvPr id="52" name="Object 5">
                <a:extLst>
                  <a:ext uri="{FF2B5EF4-FFF2-40B4-BE49-F238E27FC236}">
                    <a16:creationId xmlns:a16="http://schemas.microsoft.com/office/drawing/2014/main" id="{30A130A0-0B44-D045-82FC-E85C1110F80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278" y="1612"/>
              <a:ext cx="205" cy="2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5" imgW="215640" imgH="304560" progId="Equation.3">
                      <p:embed/>
                    </p:oleObj>
                  </mc:Choice>
                  <mc:Fallback>
                    <p:oleObj name="Equation" r:id="rId15" imgW="215640" imgH="304560" progId="Equation.3">
                      <p:embed/>
                      <p:pic>
                        <p:nvPicPr>
                          <p:cNvPr id="52" name="Object 5">
                            <a:extLst>
                              <a:ext uri="{FF2B5EF4-FFF2-40B4-BE49-F238E27FC236}">
                                <a16:creationId xmlns:a16="http://schemas.microsoft.com/office/drawing/2014/main" id="{30A130A0-0B44-D045-82FC-E85C1110F80E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78" y="1612"/>
                            <a:ext cx="205" cy="26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43" name="Object 9">
              <a:extLst>
                <a:ext uri="{FF2B5EF4-FFF2-40B4-BE49-F238E27FC236}">
                  <a16:creationId xmlns:a16="http://schemas.microsoft.com/office/drawing/2014/main" id="{FB50AF0D-A67E-9E4E-B3CB-BE5DC961DF8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336804" y="1002500"/>
            <a:ext cx="763588" cy="334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457200" imgH="241200" progId="Equation.3">
                    <p:embed/>
                  </p:oleObj>
                </mc:Choice>
                <mc:Fallback>
                  <p:oleObj name="Equation" r:id="rId17" imgW="457200" imgH="241200" progId="Equation.3">
                    <p:embed/>
                    <p:pic>
                      <p:nvPicPr>
                        <p:cNvPr id="43" name="Object 9">
                          <a:extLst>
                            <a:ext uri="{FF2B5EF4-FFF2-40B4-BE49-F238E27FC236}">
                              <a16:creationId xmlns:a16="http://schemas.microsoft.com/office/drawing/2014/main" id="{FB50AF0D-A67E-9E4E-B3CB-BE5DC961DF8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36804" y="1002500"/>
                          <a:ext cx="763588" cy="3349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4" name="Straight Arrow Connector 36">
              <a:extLst>
                <a:ext uri="{FF2B5EF4-FFF2-40B4-BE49-F238E27FC236}">
                  <a16:creationId xmlns:a16="http://schemas.microsoft.com/office/drawing/2014/main" id="{B2523040-CA0D-2B49-86BB-056A6DA92726}"/>
                </a:ext>
              </a:extLst>
            </p:cNvPr>
            <p:cNvCxnSpPr/>
            <p:nvPr/>
          </p:nvCxnSpPr>
          <p:spPr>
            <a:xfrm>
              <a:off x="7298983" y="1016728"/>
              <a:ext cx="787658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99">
                <a:extLst>
                  <a:ext uri="{FF2B5EF4-FFF2-40B4-BE49-F238E27FC236}">
                    <a16:creationId xmlns:a16="http://schemas.microsoft.com/office/drawing/2014/main" id="{E931116A-8D52-3440-A4AA-1788C08E8B1B}"/>
                  </a:ext>
                </a:extLst>
              </p:cNvPr>
              <p:cNvSpPr txBox="1"/>
              <p:nvPr/>
            </p:nvSpPr>
            <p:spPr>
              <a:xfrm>
                <a:off x="5857817" y="1638209"/>
                <a:ext cx="3229014" cy="1815864"/>
              </a:xfrm>
              <a:prstGeom prst="rect">
                <a:avLst/>
              </a:prstGeom>
              <a:noFill/>
            </p:spPr>
            <p:txBody>
              <a:bodyPr wrap="square" lIns="91420" tIns="45711" rIns="91420" bIns="45711">
                <a:spAutoFit/>
              </a:bodyPr>
              <a:lstStyle/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lang="it-IT" sz="1600" dirty="0">
                    <a:solidFill>
                      <a:prstClr val="black"/>
                    </a:solidFill>
                    <a:latin typeface="Calibri"/>
                  </a:rPr>
                  <a:t>TMDs depend on  </a:t>
                </a:r>
                <a14:m>
                  <m:oMath xmlns:m="http://schemas.openxmlformats.org/officeDocument/2006/math">
                    <m:r>
                      <a:rPr lang="it-IT" sz="1600" i="1">
                        <a:solidFill>
                          <a:prstClr val="black"/>
                        </a:solidFill>
                        <a:latin typeface="Cambria Math"/>
                      </a:rPr>
                      <m:t>𝑥</m:t>
                    </m:r>
                  </m:oMath>
                </a14:m>
                <a:r>
                  <a:rPr lang="it-IT" sz="1600" dirty="0">
                    <a:solidFill>
                      <a:prstClr val="black"/>
                    </a:solidFill>
                    <a:latin typeface="Calibri"/>
                  </a:rPr>
                  <a:t>  and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it-IT" sz="1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𝑇</m:t>
                        </m:r>
                      </m:sub>
                    </m:sSub>
                  </m:oMath>
                </a14:m>
                <a:endParaRPr lang="it-IT" sz="1600" dirty="0">
                  <a:solidFill>
                    <a:prstClr val="black"/>
                  </a:solidFill>
                  <a:latin typeface="Calibri"/>
                </a:endParaRPr>
              </a:p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lang="it-IT" sz="1600" dirty="0">
                    <a:solidFill>
                      <a:prstClr val="black"/>
                    </a:solidFill>
                    <a:latin typeface="Calibri"/>
                  </a:rPr>
                  <a:t>Describe </a:t>
                </a:r>
                <a:r>
                  <a:rPr lang="en-US" sz="1600" dirty="0">
                    <a:solidFill>
                      <a:prstClr val="black"/>
                    </a:solidFill>
                    <a:latin typeface="Calibri"/>
                  </a:rPr>
                  <a:t>correlations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it-IT" sz="1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prstClr val="black"/>
                    </a:solidFill>
                    <a:latin typeface="Calibri"/>
                  </a:rPr>
                  <a:t> and quark or nucleon spin  (</a:t>
                </a:r>
                <a:r>
                  <a:rPr lang="fr-FR" sz="1600" b="1" dirty="0">
                    <a:solidFill>
                      <a:srgbClr val="0000FF"/>
                    </a:solidFill>
                    <a:latin typeface="Calibri"/>
                  </a:rPr>
                  <a:t>spin-</a:t>
                </a:r>
                <a:r>
                  <a:rPr lang="fr-FR" sz="1600" b="1" dirty="0" err="1">
                    <a:solidFill>
                      <a:srgbClr val="0000FF"/>
                    </a:solidFill>
                    <a:latin typeface="Calibri"/>
                  </a:rPr>
                  <a:t>orbit</a:t>
                </a:r>
                <a:r>
                  <a:rPr lang="fr-FR" sz="1600" b="1" dirty="0">
                    <a:solidFill>
                      <a:srgbClr val="0000FF"/>
                    </a:solidFill>
                    <a:latin typeface="Calibri"/>
                  </a:rPr>
                  <a:t> </a:t>
                </a:r>
                <a:r>
                  <a:rPr lang="fr-FR" sz="1600" b="1" dirty="0" err="1">
                    <a:solidFill>
                      <a:srgbClr val="0000FF"/>
                    </a:solidFill>
                    <a:latin typeface="Calibri"/>
                  </a:rPr>
                  <a:t>correlations</a:t>
                </a:r>
                <a:r>
                  <a:rPr lang="fr-FR" sz="1600" dirty="0">
                    <a:solidFill>
                      <a:prstClr val="black"/>
                    </a:solidFill>
                    <a:latin typeface="Calibri"/>
                  </a:rPr>
                  <a:t>)</a:t>
                </a:r>
                <a:endParaRPr lang="it-IT" sz="1600" dirty="0">
                  <a:solidFill>
                    <a:prstClr val="black"/>
                  </a:solidFill>
                  <a:latin typeface="Calibri"/>
                </a:endParaRPr>
              </a:p>
              <a:p>
                <a:pPr marL="285690" indent="-28569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  <a:defRPr/>
                </a:pPr>
                <a:r>
                  <a:rPr lang="it-IT" sz="1600" dirty="0">
                    <a:solidFill>
                      <a:prstClr val="black"/>
                    </a:solidFill>
                    <a:latin typeface="Calibri"/>
                  </a:rPr>
                  <a:t>Provide </a:t>
                </a:r>
                <a:r>
                  <a:rPr lang="it-IT" sz="1600" b="1" dirty="0">
                    <a:solidFill>
                      <a:prstClr val="black"/>
                    </a:solidFill>
                    <a:latin typeface="Calibri"/>
                  </a:rPr>
                  <a:t>a 3-dim picture </a:t>
                </a:r>
                <a:r>
                  <a:rPr lang="it-IT" sz="1600" dirty="0">
                    <a:solidFill>
                      <a:prstClr val="black"/>
                    </a:solidFill>
                    <a:latin typeface="Calibri"/>
                  </a:rPr>
                  <a:t>of the nucleon in momentum space (</a:t>
                </a:r>
                <a:r>
                  <a:rPr lang="it-IT" sz="1600" b="1" dirty="0">
                    <a:solidFill>
                      <a:srgbClr val="0000FF"/>
                    </a:solidFill>
                    <a:latin typeface="Calibri"/>
                  </a:rPr>
                  <a:t>nucleon tomography</a:t>
                </a:r>
                <a:r>
                  <a:rPr lang="it-IT" sz="1600" dirty="0">
                    <a:solidFill>
                      <a:prstClr val="black"/>
                    </a:solidFill>
                    <a:latin typeface="Calibri"/>
                  </a:rPr>
                  <a:t>)</a:t>
                </a:r>
              </a:p>
            </p:txBody>
          </p:sp>
        </mc:Choice>
        <mc:Fallback xmlns="">
          <p:sp>
            <p:nvSpPr>
              <p:cNvPr id="53" name="TextBox 99">
                <a:extLst>
                  <a:ext uri="{FF2B5EF4-FFF2-40B4-BE49-F238E27FC236}">
                    <a16:creationId xmlns:a16="http://schemas.microsoft.com/office/drawing/2014/main" id="{E931116A-8D52-3440-A4AA-1788C08E8B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7817" y="1638209"/>
                <a:ext cx="3229014" cy="1815864"/>
              </a:xfrm>
              <a:prstGeom prst="rect">
                <a:avLst/>
              </a:prstGeom>
              <a:blipFill>
                <a:blip r:embed="rId20"/>
                <a:stretch>
                  <a:fillRect l="-392" t="-694" b="-2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72">
            <a:extLst>
              <a:ext uri="{FF2B5EF4-FFF2-40B4-BE49-F238E27FC236}">
                <a16:creationId xmlns:a16="http://schemas.microsoft.com/office/drawing/2014/main" id="{EFD8AA8E-B782-CBC4-82CB-EA43F5F48B3E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04/07/2024</a:t>
            </a:r>
          </a:p>
        </p:txBody>
      </p:sp>
    </p:spTree>
    <p:extLst>
      <p:ext uri="{BB962C8B-B14F-4D97-AF65-F5344CB8AC3E}">
        <p14:creationId xmlns:p14="http://schemas.microsoft.com/office/powerpoint/2010/main" val="33647071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7389CE-09B7-51E5-9801-87EC887C3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17" y="3226013"/>
            <a:ext cx="4032448" cy="3227323"/>
          </a:xfrm>
          <a:prstGeom prst="rect">
            <a:avLst/>
          </a:prstGeom>
        </p:spPr>
      </p:pic>
      <p:cxnSp>
        <p:nvCxnSpPr>
          <p:cNvPr id="11" name="Straight Connector 92">
            <a:extLst>
              <a:ext uri="{FF2B5EF4-FFF2-40B4-BE49-F238E27FC236}">
                <a16:creationId xmlns:a16="http://schemas.microsoft.com/office/drawing/2014/main" id="{00B63A31-9F0C-ED4A-9E51-733906FBD61F}"/>
              </a:ext>
            </a:extLst>
          </p:cNvPr>
          <p:cNvCxnSpPr/>
          <p:nvPr/>
        </p:nvCxnSpPr>
        <p:spPr>
          <a:xfrm>
            <a:off x="0" y="6622588"/>
            <a:ext cx="9144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B6FDE13A-C53A-4045-BFE2-278F709B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6554299"/>
            <a:ext cx="432048" cy="365125"/>
          </a:xfrm>
        </p:spPr>
        <p:txBody>
          <a:bodyPr/>
          <a:lstStyle/>
          <a:p>
            <a:fld id="{D8D1CF37-DDC3-48A8-AEEA-991E40BEFFB9}" type="slidenum">
              <a:rPr lang="it-IT" sz="1600" b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9</a:t>
            </a:fld>
            <a:endParaRPr lang="it-IT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DFBE81-1EC6-1249-B972-8C313A19FA9C}"/>
              </a:ext>
            </a:extLst>
          </p:cNvPr>
          <p:cNvSpPr txBox="1"/>
          <p:nvPr/>
        </p:nvSpPr>
        <p:spPr>
          <a:xfrm>
            <a:off x="256631" y="266787"/>
            <a:ext cx="8419825" cy="4924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it-IT" sz="2600" dirty="0">
                <a:solidFill>
                  <a:srgbClr val="0000FF"/>
                </a:solidFill>
                <a:latin typeface="Comic Sans MS" panose="030F0702030302020204" pitchFamily="66" charset="0"/>
              </a:rPr>
              <a:t>The RICH detector project (INFN) 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3E191969-EDD8-3D4F-9A84-59C34D517745}"/>
              </a:ext>
            </a:extLst>
          </p:cNvPr>
          <p:cNvGrpSpPr/>
          <p:nvPr/>
        </p:nvGrpSpPr>
        <p:grpSpPr>
          <a:xfrm>
            <a:off x="4466543" y="1196752"/>
            <a:ext cx="4556921" cy="1121443"/>
            <a:chOff x="4466543" y="1328867"/>
            <a:chExt cx="4556921" cy="1121443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D57335-5FE6-9A46-80F0-D9288AB9C5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1328867"/>
              <a:ext cx="1409015" cy="371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">
              <a:extLst>
                <a:ext uri="{FF2B5EF4-FFF2-40B4-BE49-F238E27FC236}">
                  <a16:creationId xmlns:a16="http://schemas.microsoft.com/office/drawing/2014/main" id="{A8A1014B-5EF0-CF41-BC1A-44FE420425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6543" y="1802238"/>
              <a:ext cx="4556921" cy="648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id="{1240A625-076F-3B4C-A0EC-D2EEE8C25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3533088" cy="167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Table 12">
            <a:extLst>
              <a:ext uri="{FF2B5EF4-FFF2-40B4-BE49-F238E27FC236}">
                <a16:creationId xmlns:a16="http://schemas.microsoft.com/office/drawing/2014/main" id="{001E979A-DABF-9B4D-B464-F370ACF516E1}"/>
              </a:ext>
            </a:extLst>
          </p:cNvPr>
          <p:cNvGraphicFramePr>
            <a:graphicFrameLocks noGrp="1"/>
          </p:cNvGraphicFramePr>
          <p:nvPr/>
        </p:nvGraphicFramePr>
        <p:xfrm>
          <a:off x="4644009" y="3212976"/>
          <a:ext cx="4032448" cy="3187247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032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073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/>
                          <a:cs typeface="Calibri"/>
                        </a:rPr>
                        <a:t>INSTITUTIONS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107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Calibri"/>
                          <a:cs typeface="Calibri"/>
                        </a:rPr>
                        <a:t>INFN</a:t>
                      </a:r>
                      <a:r>
                        <a:rPr lang="en-US" sz="1200" b="1" baseline="0" dirty="0">
                          <a:latin typeface="Calibri"/>
                          <a:cs typeface="Calibri"/>
                        </a:rPr>
                        <a:t> (Italy)   </a:t>
                      </a:r>
                      <a:r>
                        <a:rPr lang="en-US" sz="1200" b="1" baseline="0" dirty="0">
                          <a:solidFill>
                            <a:srgbClr val="1737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Bari, Ferrara,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Genova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,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L.Frascati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Roma/ISS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14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Jefferson Lab (Newport News, USA)</a:t>
                      </a:r>
                      <a:endParaRPr lang="en-US" sz="1200" b="1" dirty="0"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14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+mn-lt"/>
                          <a:cs typeface="Calibri"/>
                        </a:rPr>
                        <a:t>Argonne</a:t>
                      </a:r>
                      <a:r>
                        <a:rPr lang="en-US" sz="1200" b="1" baseline="0" dirty="0">
                          <a:latin typeface="+mn-lt"/>
                          <a:cs typeface="Calibri"/>
                        </a:rPr>
                        <a:t> National Lab (Argonne, USA)</a:t>
                      </a:r>
                      <a:endParaRPr lang="en-US" sz="1200" b="1" dirty="0"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463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Duquesne University  (Pittsburgh, USA) 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463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George Washington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University (USA)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05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Glasgow University  (Glasgow, UK)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05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J. Gutenberg </a:t>
                      </a:r>
                      <a:r>
                        <a:rPr lang="en-US" sz="1200" b="1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Universitat</a:t>
                      </a:r>
                      <a:r>
                        <a:rPr lang="en-US" sz="12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Mainz (Mainz, Germany) 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805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Kyungpook</a:t>
                      </a:r>
                      <a:r>
                        <a:rPr lang="en-US" sz="12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National University, (</a:t>
                      </a:r>
                      <a:r>
                        <a:rPr lang="en-US" sz="1200" b="1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Daegu</a:t>
                      </a:r>
                      <a:r>
                        <a:rPr lang="en-US" sz="12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Korea)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805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Calibri"/>
                          <a:cs typeface="Calibri"/>
                        </a:rPr>
                        <a:t>University</a:t>
                      </a:r>
                      <a:r>
                        <a:rPr lang="en-US" sz="1200" b="1" baseline="0" dirty="0">
                          <a:latin typeface="Calibri"/>
                          <a:cs typeface="Calibri"/>
                        </a:rPr>
                        <a:t> of</a:t>
                      </a:r>
                      <a:r>
                        <a:rPr lang="en-US" sz="1200" b="1" dirty="0">
                          <a:latin typeface="Calibri"/>
                          <a:cs typeface="Calibri"/>
                        </a:rPr>
                        <a:t> Connecticut  (Storrs, USA)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805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UTFSM (Valparaiso, Chile)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22" name="Picture 23">
            <a:extLst>
              <a:ext uri="{FF2B5EF4-FFF2-40B4-BE49-F238E27FC236}">
                <a16:creationId xmlns:a16="http://schemas.microsoft.com/office/drawing/2014/main" id="{604815EC-EEAD-9346-B532-5D4432A1E7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8384" y="34764"/>
            <a:ext cx="1056640" cy="8453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43EBD0-CB0A-A79A-83C2-9C1C7913DF8D}"/>
              </a:ext>
            </a:extLst>
          </p:cNvPr>
          <p:cNvSpPr txBox="1"/>
          <p:nvPr/>
        </p:nvSpPr>
        <p:spPr>
          <a:xfrm>
            <a:off x="4572000" y="2568389"/>
            <a:ext cx="4155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C00000"/>
                </a:solidFill>
              </a:rPr>
              <a:t>Completed with 2nd module in June 2022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7D3C26-9A6A-E081-277D-FE3AA2D59273}"/>
              </a:ext>
            </a:extLst>
          </p:cNvPr>
          <p:cNvSpPr/>
          <p:nvPr/>
        </p:nvSpPr>
        <p:spPr>
          <a:xfrm>
            <a:off x="4466543" y="2492896"/>
            <a:ext cx="4425937" cy="504056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" name="Rectangle 72">
            <a:extLst>
              <a:ext uri="{FF2B5EF4-FFF2-40B4-BE49-F238E27FC236}">
                <a16:creationId xmlns:a16="http://schemas.microsoft.com/office/drawing/2014/main" id="{6122A157-8E5B-DC66-4ED8-C4A78F030410}"/>
              </a:ext>
            </a:extLst>
          </p:cNvPr>
          <p:cNvSpPr/>
          <p:nvPr/>
        </p:nvSpPr>
        <p:spPr>
          <a:xfrm>
            <a:off x="838601" y="6576804"/>
            <a:ext cx="754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432FF"/>
                </a:solidFill>
              </a:rPr>
              <a:t>L. L. Pappalardo -  </a:t>
            </a:r>
            <a:r>
              <a:rPr lang="it-IT" sz="1400" b="1" dirty="0" err="1">
                <a:solidFill>
                  <a:srgbClr val="0432FF"/>
                </a:solidFill>
              </a:rPr>
              <a:t>C.d.S</a:t>
            </a:r>
            <a:r>
              <a:rPr lang="it-IT" sz="1400" b="1" dirty="0">
                <a:solidFill>
                  <a:srgbClr val="0432FF"/>
                </a:solidFill>
              </a:rPr>
              <a:t>. INFN Ferrara –  04/07/2024</a:t>
            </a:r>
          </a:p>
        </p:txBody>
      </p:sp>
    </p:spTree>
    <p:extLst>
      <p:ext uri="{BB962C8B-B14F-4D97-AF65-F5344CB8AC3E}">
        <p14:creationId xmlns:p14="http://schemas.microsoft.com/office/powerpoint/2010/main" val="190512778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41275">
          <a:solidFill>
            <a:srgbClr val="0000FF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Fixed Target" id="{B816CDD4-59B9-A649-AB19-0955A5E4DF4C}" vid="{7BDB7892-0590-5441-9545-46D91A0FFC7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di Office</Template>
  <TotalTime>8324</TotalTime>
  <Words>3674</Words>
  <Application>Microsoft Macintosh PowerPoint</Application>
  <PresentationFormat>On-screen Show (4:3)</PresentationFormat>
  <Paragraphs>691</Paragraphs>
  <Slides>38</Slides>
  <Notes>37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-apple-system</vt:lpstr>
      <vt:lpstr>Arial</vt:lpstr>
      <vt:lpstr>Calibri</vt:lpstr>
      <vt:lpstr>Cambria Math</vt:lpstr>
      <vt:lpstr>Comic Sans MS</vt:lpstr>
      <vt:lpstr>Helvetica</vt:lpstr>
      <vt:lpstr>Symbol</vt:lpstr>
      <vt:lpstr>Wingdings</vt:lpstr>
      <vt:lpstr>Tema di Office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 di Microsoft Office</dc:creator>
  <cp:lastModifiedBy>Marco Contalbrigo</cp:lastModifiedBy>
  <cp:revision>179</cp:revision>
  <cp:lastPrinted>2012-09-20T07:52:31Z</cp:lastPrinted>
  <dcterms:created xsi:type="dcterms:W3CDTF">2020-06-22T17:51:53Z</dcterms:created>
  <dcterms:modified xsi:type="dcterms:W3CDTF">2024-07-01T20:21:14Z</dcterms:modified>
</cp:coreProperties>
</file>