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1743" r:id="rId2"/>
    <p:sldId id="292" r:id="rId3"/>
    <p:sldId id="1720" r:id="rId4"/>
    <p:sldId id="1803" r:id="rId5"/>
    <p:sldId id="1721" r:id="rId6"/>
    <p:sldId id="1790" r:id="rId7"/>
    <p:sldId id="1831" r:id="rId8"/>
    <p:sldId id="1830" r:id="rId9"/>
    <p:sldId id="1726" r:id="rId10"/>
    <p:sldId id="1802" r:id="rId11"/>
    <p:sldId id="1823" r:id="rId12"/>
    <p:sldId id="1805" r:id="rId13"/>
    <p:sldId id="1828" r:id="rId14"/>
    <p:sldId id="301" r:id="rId15"/>
    <p:sldId id="1821" r:id="rId16"/>
    <p:sldId id="1836" r:id="rId17"/>
    <p:sldId id="305" r:id="rId18"/>
    <p:sldId id="1744" r:id="rId19"/>
    <p:sldId id="1818" r:id="rId20"/>
    <p:sldId id="1806" r:id="rId21"/>
    <p:sldId id="1812" r:id="rId22"/>
    <p:sldId id="1778" r:id="rId23"/>
    <p:sldId id="1814" r:id="rId24"/>
    <p:sldId id="1788" r:id="rId25"/>
    <p:sldId id="1810" r:id="rId26"/>
    <p:sldId id="1809" r:id="rId27"/>
    <p:sldId id="1834" r:id="rId28"/>
    <p:sldId id="1832" r:id="rId29"/>
    <p:sldId id="1835" r:id="rId30"/>
    <p:sldId id="1826" r:id="rId31"/>
    <p:sldId id="1708" r:id="rId32"/>
    <p:sldId id="1827" r:id="rId33"/>
    <p:sldId id="1825" r:id="rId34"/>
    <p:sldId id="1811" r:id="rId35"/>
    <p:sldId id="1824" r:id="rId36"/>
    <p:sldId id="1704" r:id="rId37"/>
    <p:sldId id="1776" r:id="rId38"/>
  </p:sldIdLst>
  <p:sldSz cx="9144000" cy="6858000" type="screen4x3"/>
  <p:notesSz cx="7315200" cy="96012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66"/>
    <a:srgbClr val="18F7FC"/>
    <a:srgbClr val="CC99FF"/>
    <a:srgbClr val="0066FF"/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366" autoAdjust="0"/>
    <p:restoredTop sz="81529" autoAdjust="0"/>
  </p:normalViewPr>
  <p:slideViewPr>
    <p:cSldViewPr>
      <p:cViewPr varScale="1">
        <p:scale>
          <a:sx n="124" d="100"/>
          <a:sy n="124" d="100"/>
        </p:scale>
        <p:origin x="600" y="1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169920" cy="480060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8" y="1"/>
            <a:ext cx="3169920" cy="480060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4506D798-07D8-405B-B536-3EF85CBFE7BE}" type="datetimeFigureOut">
              <a:rPr lang="it-IT" smtClean="0"/>
              <a:t>30/06/26</a:t>
            </a:fld>
            <a:endParaRPr lang="it-I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8888" y="720725"/>
            <a:ext cx="4797425" cy="3598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it-I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8" y="9119474"/>
            <a:ext cx="3169920" cy="480060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8DBE6D38-CBDC-464C-88E4-92B76605B271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422372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1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12035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10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29516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AE3682-08E0-2EC7-743E-2C458E4B9F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DE63685-7064-84EF-FCF1-0BE100F03E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B8CEE19-E083-C2D1-B83D-403F2B8790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765BAB-686C-C812-F253-A09EC27E3C8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11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23D8F9-A741-692C-AA8C-C17D1CDC46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988458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24E0D0-6163-A521-4B89-4F587BA8DC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256667F-7169-8F98-33D8-D7AFDE8DC8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83A4B43-3CAF-38A7-8AC1-DB8FD577A3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A61496-551A-1087-11AC-B91C23D50D7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12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BF6868-72A8-EA7B-4CF8-10083FBDBF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57256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8FA2D9-A63F-92CE-E546-3A4500ECFF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32C48FE-3273-6673-99A5-B448E586E1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11F5625-E819-2645-C69C-8C907617B4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09B953-DB93-85C4-8EA4-7248BB9B4F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13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5BD939-357A-D9E7-14F5-E595406A8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314893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14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333260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0826A6-D765-A860-A222-D681371568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A7133B-3870-D432-E21D-B7B649A254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FAFEE3D-A988-667A-2352-803B99CAB5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581F02-1F08-9196-7293-3E4A5982649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15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ED3D64-105E-C283-CFAB-43CB149BD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472686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26A9B8-3CCE-F9A2-1A59-4460D722F8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4A08ABD-146E-FCFD-CB4F-2ACD860C7C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16C8289-8431-5909-8210-3F4D69BFEC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ABD8BE0-9615-AD39-AA19-31AC1663142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16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278C24-87B1-2323-E05D-83C26C866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4418632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9893539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18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812852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1D2C41-F4A8-FD22-4CCD-ED696EAA26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41BB23F-68B7-8A46-68ED-9921CB08314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D836A07-2707-4B73-3FC7-42B6361853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77721B-861D-F389-A59E-2EF8998DB81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19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2EC538-AE19-8ABC-C6CC-1CB060AA84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62564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910280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800B03-7DF9-5AA9-5B7A-5AE104388B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5980EDC-84C4-8A73-CD25-2231392FB0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ECDB318-488D-96CE-185F-CF595516D8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FA7FDC-14A7-953A-0930-6FC48C9A678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20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235310-D541-AE85-41C4-985E4E6EDE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1246709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D54CCB-EE89-22E1-B841-D331A3EB9F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30821D6-8B3F-77EC-8B74-678EE8309E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0761F97-B97F-492C-5781-3D7A0608A7D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977DA4-F067-7446-81AA-4FBD893769D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21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BFEDBA-AAF2-474A-4119-08B63C4356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065309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353141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DD1DE2-6991-EC0C-D91F-EDFB8F6476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B1C3162-22CE-4E2B-FA69-32D741D433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8102C7D-9C81-B6B2-A71B-91B508ACAB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0DECCE-F139-E58F-8B03-C52511634B1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23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354E55-6792-27B3-67C6-B55C509167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2379108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9426276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2C06FF-9C73-B004-5310-A3677C56AC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5AF9E6-48B7-BCF6-D64A-ECA0ACB3F9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AE5918D-F6AD-F2CF-5179-40AC0017B54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153DEE-38E5-36C7-C920-3CEA058B112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25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89F46D-790A-830A-2F6F-10041BC263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8012807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0E51DB-50AE-4A90-F7FB-E97D48CFEE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F1E1CC7-F5EA-CB14-57B0-6B7F000264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57B63CD-2658-9C2E-37AB-FA574EB31C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4EEB38-F9F3-8B21-AE52-C0F7597669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26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210FB2-F812-02DB-A5C2-63EF39A4AF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9852862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C96B25-028E-EAED-0D2C-0BB4017579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F3E9479-869E-09C3-E8D5-2A9198853C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1D0296-A2D2-61AF-5219-587BC9BCD9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23CC96-6A7D-E32E-114B-DC2BC3795F6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27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D57818-3EF3-CA3D-888A-D098E1C164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7175721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702EC3-767D-7C36-CDBD-F09D7C526D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CE06DB6-4D19-341D-0B37-5806D2F2FC5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34F2406-6A8C-7A15-FF69-6DFF8C149D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4F5217-2C89-85F5-97D1-BAF68D501B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28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C71275-30B4-EBC1-AA47-E60CDA1950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2537083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7FE15B-B073-7E14-CFB4-A223BFEAA2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C7C81F7-A8B0-1837-753F-782C05F555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CB1A0B3-2B25-DD5B-BD88-B823A0317D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E5DAA2-811F-71C2-9454-F099ADA508D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29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831ED9-0AC4-CC88-A27E-30A234164D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823895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3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6733710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EA8E37-7FB5-AE3E-3BD7-D343CB8040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38BE6D2-7A25-3350-FCCE-DCE0143739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2B2BA9C-6B99-46F4-4337-1FFB6B95AA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29A6A1-2477-B20D-A2E2-BF6A531389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10729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6DAD3C-1173-5687-E563-F81152C946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2F5D0FC-BBCA-F54D-86F6-BFD321FA68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245AFDB-40F3-5F51-E142-3343A0A5FF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396D00-B7AB-4C64-D6FA-E7E3135C31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73081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FB2AEA-FB94-53E1-2FAA-B8700AAB8F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5DC893-F0CC-6037-E3B5-BCF0C56216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923C48C-C243-996A-8478-F485D38733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BC7409-6B53-6A14-51B4-738DD1F3B5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02800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5E9BB-78EC-5530-24DA-AE29311306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45E7149-27DA-DAD0-03EF-A4C0651A17C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26AF579-C3CF-694C-3981-384318F501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T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55FFD2-4182-3FEA-9616-659915F5B2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08837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A8AE00-9180-6274-F07B-18BA34578D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B6BD5FA-7AE6-95BF-C9DD-1202945EE8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8685287-F5D3-B290-723D-5CBD04DD0B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016C42-9382-6BB0-ECFE-753BC4F186A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34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7E1292-0589-019C-B6F1-00642B59B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1815631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3BB734-7111-8E56-727A-C114C8A543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10C42A1-ECE5-80B5-762E-E9BFE74454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5FD374E-F64E-C5ED-A2DB-77196B6DAE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0C37FD-FC17-8F93-DDA5-454BF133D91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35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B152CA-07CC-83D5-F2C4-A1B750F665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4227912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36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6824650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37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279552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5B246C-7586-F301-A551-E9F839B1CF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4E037F8-437E-F14E-7014-16F8E3629B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E219230-F881-9831-193F-2B651F282A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28603D-5BB9-B89C-CB92-7EC1ED32F2B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4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E351A8-5518-F932-C2FC-1DBA4FDCB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575520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539378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40245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2DCB8A-F113-78B1-2D8B-ECA52CB0E3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563784B-74BC-07A2-D1AC-872B1E590C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8F3D447-E6D1-6BB8-EFE3-0673ED7D3C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86FD4C-A796-8CAE-0149-5389018B312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7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94D002-5B5D-F540-DEA0-2851CDF51B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660352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CC479F-8203-8D25-401F-4886CA8926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21C1B80-C8A3-D014-5F33-D4C9AA6CC0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9409245-3401-A80A-57D7-B2B8DE1F3D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BA984F-7B7C-0ABD-D0F6-355281D36F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8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C83C76-90CC-25A9-9780-053C6A5BEC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15776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04EA858-991A-443F-9496-D0CE6E0EBED6}" type="slidenum">
              <a:rPr lang="it-IT" smtClean="0"/>
              <a:pPr>
                <a:defRPr/>
              </a:pPr>
              <a:t>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fr-FR"/>
              <a:t>QNP2012 - Palaiseau (France) - April 16-20 2012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654155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C33F2-851D-430E-8305-E8A4FA0413E7}" type="datetimeFigureOut">
              <a:rPr lang="it-IT" smtClean="0"/>
              <a:t>30/06/26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B828-A09D-4C8C-A11C-B48518CE2C0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344026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C33F2-851D-430E-8305-E8A4FA0413E7}" type="datetimeFigureOut">
              <a:rPr lang="it-IT" smtClean="0"/>
              <a:t>30/06/26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B828-A09D-4C8C-A11C-B48518CE2C0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8076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C33F2-851D-430E-8305-E8A4FA0413E7}" type="datetimeFigureOut">
              <a:rPr lang="it-IT" smtClean="0"/>
              <a:t>30/06/26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B828-A09D-4C8C-A11C-B48518CE2C0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99939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C33F2-851D-430E-8305-E8A4FA0413E7}" type="datetimeFigureOut">
              <a:rPr lang="it-IT" smtClean="0"/>
              <a:t>30/06/26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B828-A09D-4C8C-A11C-B48518CE2C0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61431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C33F2-851D-430E-8305-E8A4FA0413E7}" type="datetimeFigureOut">
              <a:rPr lang="it-IT" smtClean="0"/>
              <a:t>30/06/26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B828-A09D-4C8C-A11C-B48518CE2C0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02131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C33F2-851D-430E-8305-E8A4FA0413E7}" type="datetimeFigureOut">
              <a:rPr lang="it-IT" smtClean="0"/>
              <a:t>30/06/26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B828-A09D-4C8C-A11C-B48518CE2C0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66332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C33F2-851D-430E-8305-E8A4FA0413E7}" type="datetimeFigureOut">
              <a:rPr lang="it-IT" smtClean="0"/>
              <a:t>30/06/26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B828-A09D-4C8C-A11C-B48518CE2C0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89617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C33F2-851D-430E-8305-E8A4FA0413E7}" type="datetimeFigureOut">
              <a:rPr lang="it-IT" smtClean="0"/>
              <a:t>30/06/26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B828-A09D-4C8C-A11C-B48518CE2C0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19323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C33F2-851D-430E-8305-E8A4FA0413E7}" type="datetimeFigureOut">
              <a:rPr lang="it-IT" smtClean="0"/>
              <a:t>30/06/26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B828-A09D-4C8C-A11C-B48518CE2C0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450628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C33F2-851D-430E-8305-E8A4FA0413E7}" type="datetimeFigureOut">
              <a:rPr lang="it-IT" smtClean="0"/>
              <a:t>30/06/26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B828-A09D-4C8C-A11C-B48518CE2C0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02263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C33F2-851D-430E-8305-E8A4FA0413E7}" type="datetimeFigureOut">
              <a:rPr lang="it-IT" smtClean="0"/>
              <a:t>30/06/26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5B828-A09D-4C8C-A11C-B48518CE2C0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117729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4C33F2-851D-430E-8305-E8A4FA0413E7}" type="datetimeFigureOut">
              <a:rPr lang="it-IT" smtClean="0"/>
              <a:t>30/06/26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25B828-A09D-4C8C-A11C-B48518CE2C06}" type="slidenum">
              <a:rPr lang="it-IT" smtClean="0"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14933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tif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openxmlformats.org/officeDocument/2006/relationships/image" Target="../media/image44.tif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epic-eic.org/" TargetMode="External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Relationship Id="rId9" Type="http://schemas.openxmlformats.org/officeDocument/2006/relationships/image" Target="../media/image6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3.jpg"/><Relationship Id="rId4" Type="http://schemas.openxmlformats.org/officeDocument/2006/relationships/image" Target="../media/image62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jp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image" Target="../media/image76.jpg"/><Relationship Id="rId7" Type="http://schemas.openxmlformats.org/officeDocument/2006/relationships/image" Target="../media/image8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image" Target="../media/image82.png"/><Relationship Id="rId7" Type="http://schemas.openxmlformats.org/officeDocument/2006/relationships/image" Target="../media/image8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0.png"/><Relationship Id="rId4" Type="http://schemas.openxmlformats.org/officeDocument/2006/relationships/image" Target="../media/image8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13" Type="http://schemas.openxmlformats.org/officeDocument/2006/relationships/image" Target="../media/image12.wmf"/><Relationship Id="rId3" Type="http://schemas.openxmlformats.org/officeDocument/2006/relationships/image" Target="../media/image6.jpeg"/><Relationship Id="rId21" Type="http://schemas.openxmlformats.org/officeDocument/2006/relationships/image" Target="../media/image15.png"/><Relationship Id="rId7" Type="http://schemas.openxmlformats.org/officeDocument/2006/relationships/oleObject" Target="../embeddings/oleObject2.bin"/><Relationship Id="rId12" Type="http://schemas.openxmlformats.org/officeDocument/2006/relationships/oleObject" Target="../embeddings/oleObject4.bin"/><Relationship Id="rId17" Type="http://schemas.openxmlformats.org/officeDocument/2006/relationships/image" Target="../media/image14.wmf"/><Relationship Id="rId2" Type="http://schemas.openxmlformats.org/officeDocument/2006/relationships/notesSlide" Target="../notesSlides/notesSlide3.xml"/><Relationship Id="rId16" Type="http://schemas.openxmlformats.org/officeDocument/2006/relationships/oleObject" Target="../embeddings/oleObject6.bin"/><Relationship Id="rId20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wmf"/><Relationship Id="rId11" Type="http://schemas.openxmlformats.org/officeDocument/2006/relationships/image" Target="../media/image11.wmf"/><Relationship Id="rId5" Type="http://schemas.openxmlformats.org/officeDocument/2006/relationships/oleObject" Target="../embeddings/oleObject1.bin"/><Relationship Id="rId15" Type="http://schemas.openxmlformats.org/officeDocument/2006/relationships/image" Target="../media/image13.wmf"/><Relationship Id="rId10" Type="http://schemas.openxmlformats.org/officeDocument/2006/relationships/oleObject" Target="../embeddings/oleObject3.bin"/><Relationship Id="rId4" Type="http://schemas.openxmlformats.org/officeDocument/2006/relationships/image" Target="../media/image7.png"/><Relationship Id="rId9" Type="http://schemas.openxmlformats.org/officeDocument/2006/relationships/image" Target="../media/image10.png"/><Relationship Id="rId14" Type="http://schemas.openxmlformats.org/officeDocument/2006/relationships/oleObject" Target="../embeddings/oleObject5.bin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3" Type="http://schemas.openxmlformats.org/officeDocument/2006/relationships/image" Target="../media/image96.png"/><Relationship Id="rId7" Type="http://schemas.openxmlformats.org/officeDocument/2006/relationships/image" Target="../media/image10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9.jpg"/><Relationship Id="rId5" Type="http://schemas.openxmlformats.org/officeDocument/2006/relationships/image" Target="../media/image98.jpg"/><Relationship Id="rId4" Type="http://schemas.openxmlformats.org/officeDocument/2006/relationships/image" Target="../media/image9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5.jpg"/><Relationship Id="rId5" Type="http://schemas.openxmlformats.org/officeDocument/2006/relationships/image" Target="../media/image104.png"/><Relationship Id="rId4" Type="http://schemas.openxmlformats.org/officeDocument/2006/relationships/image" Target="../media/image10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9.png"/><Relationship Id="rId5" Type="http://schemas.openxmlformats.org/officeDocument/2006/relationships/image" Target="../media/image108.png"/><Relationship Id="rId4" Type="http://schemas.openxmlformats.org/officeDocument/2006/relationships/image" Target="../media/image10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7" Type="http://schemas.openxmlformats.org/officeDocument/2006/relationships/image" Target="../media/image114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3.png"/><Relationship Id="rId5" Type="http://schemas.openxmlformats.org/officeDocument/2006/relationships/image" Target="../media/image112.png"/><Relationship Id="rId4" Type="http://schemas.openxmlformats.org/officeDocument/2006/relationships/image" Target="../media/image11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2.png"/><Relationship Id="rId5" Type="http://schemas.openxmlformats.org/officeDocument/2006/relationships/image" Target="../media/image117.png"/><Relationship Id="rId4" Type="http://schemas.openxmlformats.org/officeDocument/2006/relationships/image" Target="../media/image116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tiff"/><Relationship Id="rId4" Type="http://schemas.openxmlformats.org/officeDocument/2006/relationships/image" Target="../media/image22.tif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79712CA-4240-0D41-BBEB-A763B7869575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CBAED508-9771-0A49-B6B7-469445836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1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grpSp>
        <p:nvGrpSpPr>
          <p:cNvPr id="6" name="Gruppo 5">
            <a:extLst>
              <a:ext uri="{FF2B5EF4-FFF2-40B4-BE49-F238E27FC236}">
                <a16:creationId xmlns:a16="http://schemas.microsoft.com/office/drawing/2014/main" id="{B88D2510-C7EB-CF43-AA7C-F55E777F34B7}"/>
              </a:ext>
            </a:extLst>
          </p:cNvPr>
          <p:cNvGrpSpPr/>
          <p:nvPr/>
        </p:nvGrpSpPr>
        <p:grpSpPr>
          <a:xfrm>
            <a:off x="143614" y="1052736"/>
            <a:ext cx="8748866" cy="1661993"/>
            <a:chOff x="143614" y="1052736"/>
            <a:chExt cx="8748866" cy="1661993"/>
          </a:xfrm>
        </p:grpSpPr>
        <p:pic>
          <p:nvPicPr>
            <p:cNvPr id="7" name="Immagine 6">
              <a:extLst>
                <a:ext uri="{FF2B5EF4-FFF2-40B4-BE49-F238E27FC236}">
                  <a16:creationId xmlns:a16="http://schemas.microsoft.com/office/drawing/2014/main" id="{E432F924-DB5E-D341-8193-B8CBC77CD0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3614" y="1176343"/>
              <a:ext cx="2160240" cy="1008112"/>
            </a:xfrm>
            <a:prstGeom prst="rect">
              <a:avLst/>
            </a:prstGeom>
          </p:spPr>
        </p:pic>
        <p:sp>
          <p:nvSpPr>
            <p:cNvPr id="8" name="CasellaDiTesto 7">
              <a:extLst>
                <a:ext uri="{FF2B5EF4-FFF2-40B4-BE49-F238E27FC236}">
                  <a16:creationId xmlns:a16="http://schemas.microsoft.com/office/drawing/2014/main" id="{6499967C-F761-E146-A04A-4673B5EC033C}"/>
                </a:ext>
              </a:extLst>
            </p:cNvPr>
            <p:cNvSpPr txBox="1"/>
            <p:nvPr/>
          </p:nvSpPr>
          <p:spPr>
            <a:xfrm>
              <a:off x="2519877" y="1052736"/>
              <a:ext cx="6372603" cy="16619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400" b="1" dirty="0">
                  <a:solidFill>
                    <a:srgbClr val="0000FF"/>
                  </a:solidFill>
                </a:rPr>
                <a:t>JLab12</a:t>
              </a:r>
            </a:p>
            <a:p>
              <a:endParaRPr lang="it-IT" sz="2400" b="1" dirty="0">
                <a:solidFill>
                  <a:srgbClr val="FF0000"/>
                </a:solidFill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dirty="0" err="1">
                  <a:latin typeface="Arial" panose="020B0604020202020204" pitchFamily="34" charset="0"/>
                  <a:cs typeface="Arial" panose="020B0604020202020204" pitchFamily="34" charset="0"/>
                </a:rPr>
                <a:t>Nucleon</a:t>
              </a:r>
              <a:r>
                <a:rPr lang="it-IT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it-IT" dirty="0" err="1">
                  <a:latin typeface="Arial" panose="020B0604020202020204" pitchFamily="34" charset="0"/>
                  <a:cs typeface="Arial" panose="020B0604020202020204" pitchFamily="34" charset="0"/>
                </a:rPr>
                <a:t>structure</a:t>
              </a:r>
              <a:r>
                <a:rPr lang="it-IT" dirty="0">
                  <a:latin typeface="Arial" panose="020B0604020202020204" pitchFamily="34" charset="0"/>
                  <a:cs typeface="Arial" panose="020B0604020202020204" pitchFamily="34" charset="0"/>
                </a:rPr>
                <a:t> and spin </a:t>
              </a:r>
              <a:r>
                <a:rPr lang="it-IT" dirty="0" err="1">
                  <a:latin typeface="Arial" panose="020B0604020202020204" pitchFamily="34" charset="0"/>
                  <a:cs typeface="Arial" panose="020B0604020202020204" pitchFamily="34" charset="0"/>
                </a:rPr>
                <a:t>physics</a:t>
              </a:r>
              <a:endParaRPr lang="it-IT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dirty="0" err="1">
                  <a:latin typeface="Arial" panose="020B0604020202020204" pitchFamily="34" charset="0"/>
                  <a:cs typeface="Arial" panose="020B0604020202020204" pitchFamily="34" charset="0"/>
                </a:rPr>
                <a:t>Transverse</a:t>
              </a:r>
              <a:r>
                <a:rPr lang="it-IT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it-IT" dirty="0" err="1">
                  <a:latin typeface="Arial" panose="020B0604020202020204" pitchFamily="34" charset="0"/>
                  <a:cs typeface="Arial" panose="020B0604020202020204" pitchFamily="34" charset="0"/>
                </a:rPr>
                <a:t>momentum</a:t>
              </a:r>
              <a:r>
                <a:rPr lang="it-IT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it-IT" dirty="0" err="1">
                  <a:latin typeface="Arial" panose="020B0604020202020204" pitchFamily="34" charset="0"/>
                  <a:cs typeface="Arial" panose="020B0604020202020204" pitchFamily="34" charset="0"/>
                </a:rPr>
                <a:t>phenomena</a:t>
              </a:r>
              <a:r>
                <a:rPr lang="it-IT" dirty="0">
                  <a:latin typeface="Arial" panose="020B0604020202020204" pitchFamily="34" charset="0"/>
                  <a:cs typeface="Arial" panose="020B0604020202020204" pitchFamily="34" charset="0"/>
                </a:rPr>
                <a:t> (</a:t>
              </a:r>
              <a:r>
                <a:rPr lang="it-IT" dirty="0" err="1">
                  <a:latin typeface="Arial" panose="020B0604020202020204" pitchFamily="34" charset="0"/>
                  <a:cs typeface="Arial" panose="020B0604020202020204" pitchFamily="34" charset="0"/>
                </a:rPr>
                <a:t>TMDs</a:t>
              </a:r>
              <a:r>
                <a:rPr lang="it-IT" dirty="0">
                  <a:latin typeface="Arial" panose="020B0604020202020204" pitchFamily="34" charset="0"/>
                  <a:cs typeface="Arial" panose="020B0604020202020204" pitchFamily="34" charset="0"/>
                </a:rPr>
                <a:t>) &amp; 3D </a:t>
              </a:r>
              <a:r>
                <a:rPr lang="it-IT" dirty="0" err="1">
                  <a:latin typeface="Arial" panose="020B0604020202020204" pitchFamily="34" charset="0"/>
                  <a:cs typeface="Arial" panose="020B0604020202020204" pitchFamily="34" charset="0"/>
                </a:rPr>
                <a:t>imaging</a:t>
              </a:r>
              <a:endParaRPr lang="it-IT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dirty="0" err="1">
                  <a:latin typeface="Arial" panose="020B0604020202020204" pitchFamily="34" charset="0"/>
                  <a:cs typeface="Arial" panose="020B0604020202020204" pitchFamily="34" charset="0"/>
                </a:rPr>
                <a:t>GPDs</a:t>
              </a:r>
              <a:r>
                <a:rPr lang="it-IT" dirty="0">
                  <a:latin typeface="Arial" panose="020B0604020202020204" pitchFamily="34" charset="0"/>
                  <a:cs typeface="Arial" panose="020B0604020202020204" pitchFamily="34" charset="0"/>
                </a:rPr>
                <a:t> &amp; EM Form </a:t>
              </a:r>
              <a:r>
                <a:rPr lang="it-IT" dirty="0" err="1">
                  <a:latin typeface="Arial" panose="020B0604020202020204" pitchFamily="34" charset="0"/>
                  <a:cs typeface="Arial" panose="020B0604020202020204" pitchFamily="34" charset="0"/>
                </a:rPr>
                <a:t>Factors</a:t>
              </a:r>
              <a:r>
                <a:rPr lang="it-IT" dirty="0">
                  <a:latin typeface="Arial" panose="020B0604020202020204" pitchFamily="34" charset="0"/>
                  <a:cs typeface="Arial" panose="020B0604020202020204" pitchFamily="34" charset="0"/>
                </a:rPr>
                <a:t> of the </a:t>
              </a:r>
              <a:r>
                <a:rPr lang="it-IT" dirty="0" err="1">
                  <a:latin typeface="Arial" panose="020B0604020202020204" pitchFamily="34" charset="0"/>
                  <a:cs typeface="Arial" panose="020B0604020202020204" pitchFamily="34" charset="0"/>
                </a:rPr>
                <a:t>nucleon</a:t>
              </a:r>
              <a:endParaRPr lang="it-IT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D81366C5-52CF-B102-A7D2-5FE72491D7FD}"/>
              </a:ext>
            </a:extLst>
          </p:cNvPr>
          <p:cNvSpPr txBox="1"/>
          <p:nvPr/>
        </p:nvSpPr>
        <p:spPr>
          <a:xfrm>
            <a:off x="619592" y="3645024"/>
            <a:ext cx="798019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b="1" dirty="0"/>
              <a:t>M. Contalbrigo   </a:t>
            </a:r>
            <a:r>
              <a:rPr lang="en-IT" dirty="0"/>
              <a:t>PI of the CLAS12 RICH detector</a:t>
            </a:r>
          </a:p>
          <a:p>
            <a:endParaRPr lang="en-IT" dirty="0"/>
          </a:p>
          <a:p>
            <a:r>
              <a:rPr lang="en-IT" b="1" dirty="0"/>
              <a:t>M. Contalbrigo   </a:t>
            </a:r>
            <a:r>
              <a:rPr lang="en-IT" dirty="0"/>
              <a:t>Contact Person for RGH group of experiment (RGH)</a:t>
            </a:r>
          </a:p>
          <a:p>
            <a:r>
              <a:rPr lang="en-IT" dirty="0"/>
              <a:t>                                                                   		 with transversely polarized target</a:t>
            </a:r>
          </a:p>
        </p:txBody>
      </p:sp>
      <p:sp>
        <p:nvSpPr>
          <p:cNvPr id="3" name="Rectangle 72">
            <a:extLst>
              <a:ext uri="{FF2B5EF4-FFF2-40B4-BE49-F238E27FC236}">
                <a16:creationId xmlns:a16="http://schemas.microsoft.com/office/drawing/2014/main" id="{660F9AC7-289A-68DD-E287-B3EAF1C24590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G. Ciullo -  C.d.S. INFN Ferrara –  02/07/2026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DBDA006-2AA6-F3C2-A208-0D8160E39A0F}"/>
              </a:ext>
            </a:extLst>
          </p:cNvPr>
          <p:cNvSpPr txBox="1"/>
          <p:nvPr/>
        </p:nvSpPr>
        <p:spPr>
          <a:xfrm>
            <a:off x="619592" y="5420009"/>
            <a:ext cx="577337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b="1" dirty="0"/>
              <a:t>INFN-FE</a:t>
            </a:r>
            <a:r>
              <a:rPr lang="en-IT" dirty="0"/>
              <a:t>: 	    	RICH detector for particle–identification</a:t>
            </a:r>
          </a:p>
          <a:p>
            <a:r>
              <a:rPr lang="en-IT" dirty="0"/>
              <a:t>		Transversely polarized target </a:t>
            </a:r>
          </a:p>
          <a:p>
            <a:r>
              <a:rPr lang="en-IT" dirty="0"/>
              <a:t>		Recoil Detector</a:t>
            </a:r>
          </a:p>
        </p:txBody>
      </p:sp>
    </p:spTree>
    <p:extLst>
      <p:ext uri="{BB962C8B-B14F-4D97-AF65-F5344CB8AC3E}">
        <p14:creationId xmlns:p14="http://schemas.microsoft.com/office/powerpoint/2010/main" val="1114803881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0B63A31-9F0C-ED4A-9E51-733906FBD61F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B6FDE13A-C53A-4045-BFE2-278F709BB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10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BEDFBE81-1EC6-1249-B972-8C313A19FA9C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RGH Target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B6691BB-63FA-8EA2-3267-9FD78AB0DA5F}"/>
              </a:ext>
            </a:extLst>
          </p:cNvPr>
          <p:cNvSpPr/>
          <p:nvPr/>
        </p:nvSpPr>
        <p:spPr>
          <a:xfrm>
            <a:off x="481296" y="3165156"/>
            <a:ext cx="3642814" cy="2596285"/>
          </a:xfrm>
          <a:prstGeom prst="rect">
            <a:avLst/>
          </a:prstGeom>
          <a:solidFill>
            <a:schemeClr val="bg1"/>
          </a:solidFill>
          <a:ln w="127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2C1D61D-ECCB-B9DA-8A11-64769E449C5C}"/>
              </a:ext>
            </a:extLst>
          </p:cNvPr>
          <p:cNvSpPr/>
          <p:nvPr/>
        </p:nvSpPr>
        <p:spPr>
          <a:xfrm>
            <a:off x="4547252" y="1282678"/>
            <a:ext cx="4413578" cy="1454083"/>
          </a:xfrm>
          <a:prstGeom prst="rect">
            <a:avLst/>
          </a:prstGeom>
          <a:solidFill>
            <a:schemeClr val="bg1"/>
          </a:solidFill>
          <a:ln w="127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E50CEF7-A747-ED51-03E2-AE2678AEC9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278" y="3227834"/>
            <a:ext cx="3498850" cy="24765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B5A2D89-1F2D-4361-F29C-59262C9865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0286" y="2815204"/>
            <a:ext cx="3810544" cy="295511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1C1F6FE1-5DC3-626E-9C99-D01851B1DE2A}"/>
              </a:ext>
            </a:extLst>
          </p:cNvPr>
          <p:cNvSpPr txBox="1"/>
          <p:nvPr/>
        </p:nvSpPr>
        <p:spPr>
          <a:xfrm>
            <a:off x="224748" y="1248019"/>
            <a:ext cx="4774320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dirty="0"/>
              <a:t>H</a:t>
            </a:r>
            <a:r>
              <a:rPr lang="en-GB" sz="1400" dirty="0"/>
              <a:t>D</a:t>
            </a:r>
            <a:r>
              <a:rPr lang="en-IT" sz="1400" dirty="0"/>
              <a:t>ice (frozen-spin) has not meet RGH specifications</a:t>
            </a:r>
          </a:p>
          <a:p>
            <a:endParaRPr lang="en-IT" sz="800" b="1" dirty="0"/>
          </a:p>
          <a:p>
            <a:r>
              <a:rPr lang="en-IT" sz="1400" b="1" dirty="0">
                <a:solidFill>
                  <a:srgbClr val="C00000"/>
                </a:solidFill>
              </a:rPr>
              <a:t>Most viable solution to prioritize physics vs R&amp;D</a:t>
            </a:r>
          </a:p>
          <a:p>
            <a:endParaRPr lang="en-IT" sz="800" dirty="0"/>
          </a:p>
          <a:p>
            <a:r>
              <a:rPr lang="en-IT" sz="1300" dirty="0"/>
              <a:t>Consolidated dynamically polarized NH</a:t>
            </a:r>
            <a:r>
              <a:rPr lang="en-IT" sz="1300" baseline="-25000" dirty="0"/>
              <a:t>3</a:t>
            </a:r>
            <a:r>
              <a:rPr lang="en-IT" sz="1300" dirty="0"/>
              <a:t> technology </a:t>
            </a:r>
          </a:p>
          <a:p>
            <a:endParaRPr lang="en-IT" sz="800" dirty="0"/>
          </a:p>
          <a:p>
            <a:r>
              <a:rPr lang="en-IT" sz="1300" dirty="0"/>
              <a:t>Designed based on already successful realizations</a:t>
            </a:r>
          </a:p>
          <a:p>
            <a:endParaRPr lang="en-IT" sz="800" dirty="0"/>
          </a:p>
          <a:p>
            <a:r>
              <a:rPr lang="en-IT" sz="1300" dirty="0"/>
              <a:t>       Hall-A </a:t>
            </a:r>
            <a:r>
              <a:rPr lang="en-GB" sz="1300" dirty="0"/>
              <a:t>G2p-Gep </a:t>
            </a:r>
            <a:r>
              <a:rPr lang="en-IT" sz="1300" dirty="0"/>
              <a:t>target         (copy optimized for HTCC )</a:t>
            </a:r>
          </a:p>
          <a:p>
            <a:r>
              <a:rPr lang="en-IT" sz="1300" dirty="0"/>
              <a:t>       Hall-C E12-15-005 magnet  </a:t>
            </a:r>
            <a:r>
              <a:rPr lang="en-GB" sz="1300" dirty="0"/>
              <a:t>(copy optimized for recoil detection)</a:t>
            </a:r>
            <a:endParaRPr lang="en-IT" sz="1300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FF5E9CB4-3A78-0221-5839-DE4F577C09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90280" y="1341146"/>
            <a:ext cx="1816885" cy="133714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EB5CF83D-8AEE-90E6-A452-541A24B151C1}"/>
                  </a:ext>
                </a:extLst>
              </p:cNvPr>
              <p:cNvSpPr txBox="1"/>
              <p:nvPr/>
            </p:nvSpPr>
            <p:spPr>
              <a:xfrm>
                <a:off x="7624278" y="1427894"/>
                <a:ext cx="1369286" cy="113877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b="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5T dipole </a:t>
                </a:r>
              </a:p>
              <a:p>
                <a:r>
                  <a:rPr lang="en-US" sz="12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a</a:t>
                </a:r>
                <a:r>
                  <a:rPr lang="en-US" sz="1200" b="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cceptance:</a:t>
                </a:r>
              </a:p>
              <a:p>
                <a:endParaRPr lang="en-US" sz="12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1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IT" sz="1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±</m:t>
                    </m:r>
                    <m:r>
                      <a:rPr lang="en-US" sz="1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25</m:t>
                    </m:r>
                    <m:r>
                      <m:rPr>
                        <m:sty m:val="p"/>
                      </m:rPr>
                      <a:rPr lang="en-US" sz="1200" b="0" i="0" baseline="3000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o</m:t>
                    </m:r>
                  </m:oMath>
                </a14:m>
                <a:r>
                  <a:rPr lang="en-US" sz="1200" b="0" dirty="0">
                    <a:ea typeface="Cambria Math" panose="02040503050406030204" pitchFamily="18" charset="0"/>
                  </a:rPr>
                  <a:t> horizontal</a:t>
                </a:r>
                <a:endParaRPr lang="en-US" sz="1200" b="0" baseline="30000" dirty="0">
                  <a:ea typeface="Cambria Math" panose="02040503050406030204" pitchFamily="18" charset="0"/>
                </a:endParaRPr>
              </a:p>
              <a:p>
                <a:endParaRPr lang="en-IT" sz="1200" baseline="300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T" sz="1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±</m:t>
                      </m:r>
                      <m:r>
                        <a:rPr lang="en-US" sz="1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6</m:t>
                      </m:r>
                      <m:r>
                        <a:rPr lang="en-US" sz="12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</m:t>
                      </m:r>
                      <m:r>
                        <m:rPr>
                          <m:sty m:val="p"/>
                        </m:rPr>
                        <a:rPr lang="en-US" sz="1200" b="0" i="0" baseline="300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o</m:t>
                      </m:r>
                      <m:r>
                        <a:rPr lang="en-US" sz="1200" b="0" i="1" baseline="3000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 </m:t>
                      </m:r>
                      <m:r>
                        <m:rPr>
                          <m:sty m:val="p"/>
                        </m:rPr>
                        <a:rPr lang="en-US" sz="12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horizontal</m:t>
                      </m:r>
                    </m:oMath>
                  </m:oMathPara>
                </a14:m>
                <a:endParaRPr lang="en-US" sz="1200" b="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EB5CF83D-8AEE-90E6-A452-541A24B151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4278" y="1427894"/>
                <a:ext cx="1369286" cy="1138773"/>
              </a:xfrm>
              <a:prstGeom prst="rect">
                <a:avLst/>
              </a:prstGeom>
              <a:blipFill>
                <a:blip r:embed="rId6"/>
                <a:stretch>
                  <a:fillRect b="-1099"/>
                </a:stretch>
              </a:blipFill>
            </p:spPr>
            <p:txBody>
              <a:bodyPr/>
              <a:lstStyle/>
              <a:p>
                <a:r>
                  <a:rPr lang="en-IT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3" name="Picture 22">
            <a:extLst>
              <a:ext uri="{FF2B5EF4-FFF2-40B4-BE49-F238E27FC236}">
                <a16:creationId xmlns:a16="http://schemas.microsoft.com/office/drawing/2014/main" id="{229B9580-AAF7-3F52-8317-0B2B1DD0357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25116" y="1328708"/>
            <a:ext cx="999696" cy="133714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7BF1BC0-0A5D-A7A4-DB4E-9D22A5416246}"/>
              </a:ext>
            </a:extLst>
          </p:cNvPr>
          <p:cNvSpPr txBox="1"/>
          <p:nvPr/>
        </p:nvSpPr>
        <p:spPr>
          <a:xfrm>
            <a:off x="553278" y="6000037"/>
            <a:ext cx="4869218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/>
              <a:t>JLab is already committed to initiate the target magnet procurement. </a:t>
            </a:r>
          </a:p>
        </p:txBody>
      </p:sp>
      <p:sp>
        <p:nvSpPr>
          <p:cNvPr id="4" name="Rectangle 72">
            <a:extLst>
              <a:ext uri="{FF2B5EF4-FFF2-40B4-BE49-F238E27FC236}">
                <a16:creationId xmlns:a16="http://schemas.microsoft.com/office/drawing/2014/main" id="{8A58B2C1-44F0-04B3-174D-BB52B9949AAD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G. Ciullo -  C.d.S. INFN Ferrara –  02/07/2026</a:t>
            </a:r>
          </a:p>
        </p:txBody>
      </p:sp>
    </p:spTree>
    <p:extLst>
      <p:ext uri="{BB962C8B-B14F-4D97-AF65-F5344CB8AC3E}">
        <p14:creationId xmlns:p14="http://schemas.microsoft.com/office/powerpoint/2010/main" val="3988015924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8185A6-E392-D06C-FD1B-22AB53379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44C51C42-39A9-52CF-9B91-0F939DBDE54E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BFA53EA5-29EC-1477-F20A-C2EC587F7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11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8030834C-2540-1971-526E-FA628A6D8EE6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RGH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Recoil</a:t>
            </a:r>
            <a:endParaRPr lang="it-IT" sz="2600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974F835-E31B-45CF-7CC1-1A67435807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6056" y="496454"/>
            <a:ext cx="4680520" cy="451672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9A6C806-94F3-5344-DD76-48E80756801E}"/>
              </a:ext>
            </a:extLst>
          </p:cNvPr>
          <p:cNvSpPr/>
          <p:nvPr/>
        </p:nvSpPr>
        <p:spPr>
          <a:xfrm>
            <a:off x="509204" y="2889255"/>
            <a:ext cx="3188202" cy="301145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7283D1B-4CA6-52AA-21EB-86D796567A6E}"/>
              </a:ext>
            </a:extLst>
          </p:cNvPr>
          <p:cNvSpPr/>
          <p:nvPr/>
        </p:nvSpPr>
        <p:spPr>
          <a:xfrm>
            <a:off x="4202033" y="1823368"/>
            <a:ext cx="1890346" cy="304517"/>
          </a:xfrm>
          <a:prstGeom prst="rect">
            <a:avLst/>
          </a:prstGeom>
          <a:solidFill>
            <a:srgbClr val="F5F701">
              <a:alpha val="41529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0D6A369-49C3-76B5-4159-7E19C67C6731}"/>
              </a:ext>
            </a:extLst>
          </p:cNvPr>
          <p:cNvSpPr/>
          <p:nvPr/>
        </p:nvSpPr>
        <p:spPr>
          <a:xfrm>
            <a:off x="6643237" y="1155211"/>
            <a:ext cx="1880682" cy="283828"/>
          </a:xfrm>
          <a:prstGeom prst="rect">
            <a:avLst/>
          </a:prstGeom>
          <a:solidFill>
            <a:srgbClr val="F5F701">
              <a:alpha val="41529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AA0357-6EEA-907E-AFC5-DC99F33F17ED}"/>
              </a:ext>
            </a:extLst>
          </p:cNvPr>
          <p:cNvSpPr txBox="1"/>
          <p:nvPr/>
        </p:nvSpPr>
        <p:spPr>
          <a:xfrm>
            <a:off x="953593" y="2810829"/>
            <a:ext cx="10940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/>
              <a:t>Recoil concept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303EB7B-F8DE-E4DE-975B-D2ACB30867C6}"/>
              </a:ext>
            </a:extLst>
          </p:cNvPr>
          <p:cNvSpPr/>
          <p:nvPr/>
        </p:nvSpPr>
        <p:spPr>
          <a:xfrm>
            <a:off x="4217518" y="4504923"/>
            <a:ext cx="1874778" cy="130320"/>
          </a:xfrm>
          <a:prstGeom prst="rect">
            <a:avLst/>
          </a:prstGeom>
          <a:solidFill>
            <a:srgbClr val="F5F701">
              <a:alpha val="41529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E223DC8-4AD2-2B94-96A7-AA0509E24258}"/>
              </a:ext>
            </a:extLst>
          </p:cNvPr>
          <p:cNvSpPr/>
          <p:nvPr/>
        </p:nvSpPr>
        <p:spPr>
          <a:xfrm>
            <a:off x="6683877" y="3418652"/>
            <a:ext cx="1840042" cy="1086271"/>
          </a:xfrm>
          <a:prstGeom prst="rect">
            <a:avLst/>
          </a:prstGeom>
          <a:solidFill>
            <a:srgbClr val="F5F701">
              <a:alpha val="41529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869C3864-F869-F0B4-E460-359CF3B247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120" y="3133612"/>
            <a:ext cx="2919682" cy="2968181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5D8EE6BB-A7EA-DCFE-EC8E-139BCF415515}"/>
              </a:ext>
            </a:extLst>
          </p:cNvPr>
          <p:cNvSpPr txBox="1"/>
          <p:nvPr/>
        </p:nvSpPr>
        <p:spPr>
          <a:xfrm>
            <a:off x="395536" y="1278255"/>
            <a:ext cx="2894575" cy="10926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/>
              <a:t>Simulated RGH recoil resolution</a:t>
            </a:r>
          </a:p>
          <a:p>
            <a:endParaRPr lang="en-IT" sz="1300" dirty="0"/>
          </a:p>
          <a:p>
            <a:r>
              <a:rPr lang="en-GB" sz="1300" dirty="0"/>
              <a:t>b</a:t>
            </a:r>
            <a:r>
              <a:rPr lang="en-IT" sz="1300" dirty="0"/>
              <a:t>ased on ongoing tech. development</a:t>
            </a:r>
          </a:p>
          <a:p>
            <a:endParaRPr lang="en-IT" sz="1300" dirty="0"/>
          </a:p>
          <a:p>
            <a:r>
              <a:rPr lang="en-GB" sz="1300" dirty="0"/>
              <a:t>and CLAS12 baseline tracking resolution</a:t>
            </a:r>
            <a:endParaRPr lang="en-IT" sz="13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6ACC567-B9A3-1A41-D00D-1D34B3F0A557}"/>
              </a:ext>
            </a:extLst>
          </p:cNvPr>
          <p:cNvSpPr txBox="1"/>
          <p:nvPr/>
        </p:nvSpPr>
        <p:spPr>
          <a:xfrm>
            <a:off x="6977482" y="1162040"/>
            <a:ext cx="12418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>
                <a:solidFill>
                  <a:srgbClr val="C00000"/>
                </a:solidFill>
              </a:rPr>
              <a:t>CLAS12 Standard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5BEE20A-3307-305E-2D99-E2F4860B5C0D}"/>
              </a:ext>
            </a:extLst>
          </p:cNvPr>
          <p:cNvGrpSpPr/>
          <p:nvPr/>
        </p:nvGrpSpPr>
        <p:grpSpPr>
          <a:xfrm>
            <a:off x="3347864" y="2803975"/>
            <a:ext cx="5328592" cy="3332982"/>
            <a:chOff x="3700232" y="2665355"/>
            <a:chExt cx="5328592" cy="3332982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D3EAEAD4-7B31-F1BC-E2CE-44DC1332C7F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700232" y="2665355"/>
              <a:ext cx="5328592" cy="3332982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F276700-C1BD-8199-790E-77428F010013}"/>
                </a:ext>
              </a:extLst>
            </p:cNvPr>
            <p:cNvSpPr txBox="1"/>
            <p:nvPr/>
          </p:nvSpPr>
          <p:spPr>
            <a:xfrm rot="16200000">
              <a:off x="6603767" y="4479439"/>
              <a:ext cx="81195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>
                  <a:solidFill>
                    <a:schemeClr val="bg1"/>
                  </a:solidFill>
                </a:rPr>
                <a:t>u</a:t>
              </a:r>
              <a:r>
                <a:rPr lang="en-IT" sz="1200" dirty="0">
                  <a:solidFill>
                    <a:schemeClr val="bg1"/>
                  </a:solidFill>
                </a:rPr>
                <a:t>-Rwel</a:t>
              </a:r>
              <a:r>
                <a:rPr lang="en-IT" sz="1400" dirty="0">
                  <a:solidFill>
                    <a:schemeClr val="bg1"/>
                  </a:solidFill>
                </a:rPr>
                <a:t>l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B4CBD0E-AF42-6AA1-BDB4-B35BDD94040B}"/>
                </a:ext>
              </a:extLst>
            </p:cNvPr>
            <p:cNvSpPr txBox="1"/>
            <p:nvPr/>
          </p:nvSpPr>
          <p:spPr>
            <a:xfrm rot="16200000">
              <a:off x="7207709" y="4035806"/>
              <a:ext cx="9323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solidFill>
                    <a:schemeClr val="bg1"/>
                  </a:solidFill>
                </a:rPr>
                <a:t>TOF</a:t>
              </a:r>
              <a:endParaRPr lang="en-IT" sz="1200" dirty="0">
                <a:solidFill>
                  <a:schemeClr val="bg1"/>
                </a:solidFill>
              </a:endParaRPr>
            </a:p>
          </p:txBody>
        </p:sp>
      </p:grpSp>
      <p:sp>
        <p:nvSpPr>
          <p:cNvPr id="17" name="Rectangle 72">
            <a:extLst>
              <a:ext uri="{FF2B5EF4-FFF2-40B4-BE49-F238E27FC236}">
                <a16:creationId xmlns:a16="http://schemas.microsoft.com/office/drawing/2014/main" id="{0E189629-A828-9479-F774-E419844074A1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G. Ciullo -  C.d.S. INFN Ferrara –  02/07/2026</a:t>
            </a:r>
          </a:p>
        </p:txBody>
      </p:sp>
    </p:spTree>
    <p:extLst>
      <p:ext uri="{BB962C8B-B14F-4D97-AF65-F5344CB8AC3E}">
        <p14:creationId xmlns:p14="http://schemas.microsoft.com/office/powerpoint/2010/main" val="2805276683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ABEF3B-697E-7783-5A07-E941FC9927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73692345-BD14-A459-F92A-F1C2AE57F043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1831B6EA-11B4-BA58-9394-F3EA1F5B4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12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5D815061-B1EC-96E7-7364-D5C591477B5C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RGH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Recoil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: TOF Detector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0D25641-C556-DD53-C8A9-3C1FE9F3263C}"/>
              </a:ext>
            </a:extLst>
          </p:cNvPr>
          <p:cNvSpPr txBox="1"/>
          <p:nvPr/>
        </p:nvSpPr>
        <p:spPr>
          <a:xfrm>
            <a:off x="179924" y="1158182"/>
            <a:ext cx="5425588" cy="13388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/>
              <a:t>S</a:t>
            </a:r>
            <a:r>
              <a:rPr lang="en-GB" sz="1300" dirty="0"/>
              <a:t>c</a:t>
            </a:r>
            <a:r>
              <a:rPr lang="en-IT" sz="1300" dirty="0"/>
              <a:t>intillating bars readout by SiPM        </a:t>
            </a:r>
            <a:r>
              <a:rPr lang="en-IT" sz="1300" b="1" dirty="0">
                <a:solidFill>
                  <a:schemeClr val="accent1">
                    <a:lumMod val="75000"/>
                  </a:schemeClr>
                </a:solidFill>
              </a:rPr>
              <a:t>Synergy with ePIC (dRICH tagger)</a:t>
            </a:r>
          </a:p>
          <a:p>
            <a:endParaRPr lang="en-IT" sz="1300" dirty="0"/>
          </a:p>
          <a:p>
            <a:r>
              <a:rPr lang="en-IT" sz="1300" b="1" dirty="0">
                <a:solidFill>
                  <a:srgbClr val="C00000"/>
                </a:solidFill>
              </a:rPr>
              <a:t>Proven to match 100 ps</a:t>
            </a:r>
            <a:r>
              <a:rPr lang="en-IT" sz="1300" dirty="0"/>
              <a:t>, e.g. by PANDA and MUSE. </a:t>
            </a:r>
            <a:endParaRPr lang="en-IT" sz="1300" dirty="0">
              <a:solidFill>
                <a:srgbClr val="C00000"/>
              </a:solidFill>
            </a:endParaRPr>
          </a:p>
          <a:p>
            <a:endParaRPr lang="en-IT" sz="800" dirty="0"/>
          </a:p>
          <a:p>
            <a:r>
              <a:rPr lang="en-IT" sz="1300" dirty="0"/>
              <a:t>   </a:t>
            </a:r>
            <a:r>
              <a:rPr lang="en-IT" sz="1300" dirty="0">
                <a:solidFill>
                  <a:srgbClr val="00B050"/>
                </a:solidFill>
              </a:rPr>
              <a:t>✓</a:t>
            </a:r>
            <a:r>
              <a:rPr lang="en-IT" sz="1300" dirty="0"/>
              <a:t>   Flexible geometry to provide spatial matching and control of accidentals</a:t>
            </a:r>
            <a:endParaRPr lang="en-IT" sz="1300" baseline="30000" dirty="0"/>
          </a:p>
          <a:p>
            <a:r>
              <a:rPr lang="en-IT" sz="800" dirty="0"/>
              <a:t> </a:t>
            </a:r>
          </a:p>
          <a:p>
            <a:r>
              <a:rPr lang="en-IT" sz="1300" dirty="0"/>
              <a:t>   </a:t>
            </a:r>
            <a:r>
              <a:rPr lang="en-IT" sz="1300" dirty="0">
                <a:solidFill>
                  <a:srgbClr val="00B050"/>
                </a:solidFill>
              </a:rPr>
              <a:t>✓</a:t>
            </a:r>
            <a:r>
              <a:rPr lang="en-IT" sz="1300" dirty="0"/>
              <a:t>   Compact layout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B3C824A-A41B-B2EB-0728-4BE0C22F24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969" y="3196739"/>
            <a:ext cx="7709855" cy="2752541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283144B0-1EF9-4585-9418-7E42556926CD}"/>
              </a:ext>
            </a:extLst>
          </p:cNvPr>
          <p:cNvSpPr/>
          <p:nvPr/>
        </p:nvSpPr>
        <p:spPr>
          <a:xfrm>
            <a:off x="2716699" y="1178180"/>
            <a:ext cx="2529840" cy="281978"/>
          </a:xfrm>
          <a:prstGeom prst="rect">
            <a:avLst/>
          </a:prstGeom>
          <a:noFill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" name="Rectangle 72">
            <a:extLst>
              <a:ext uri="{FF2B5EF4-FFF2-40B4-BE49-F238E27FC236}">
                <a16:creationId xmlns:a16="http://schemas.microsoft.com/office/drawing/2014/main" id="{C11DD95F-DDFD-4DC7-17A3-3C3ED3BD9E78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G. Ciullo -  C.d.S. INFN Ferrara –  02/07/2026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BEB3ADB-F952-2066-BD28-74D35DF0F5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4168" y="3226363"/>
            <a:ext cx="2861678" cy="266457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22403D2-AAC0-1F73-FD39-FAA33D0B2383}"/>
              </a:ext>
            </a:extLst>
          </p:cNvPr>
          <p:cNvSpPr txBox="1"/>
          <p:nvPr/>
        </p:nvSpPr>
        <p:spPr>
          <a:xfrm>
            <a:off x="241112" y="2787546"/>
            <a:ext cx="36208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Small demonstrator realized in 2026 </a:t>
            </a:r>
          </a:p>
        </p:txBody>
      </p:sp>
      <p:sp>
        <p:nvSpPr>
          <p:cNvPr id="6" name="CasellaDiTesto 6">
            <a:extLst>
              <a:ext uri="{FF2B5EF4-FFF2-40B4-BE49-F238E27FC236}">
                <a16:creationId xmlns:a16="http://schemas.microsoft.com/office/drawing/2014/main" id="{8A8E6EDE-1D27-D203-B716-1DE7779D97DE}"/>
              </a:ext>
            </a:extLst>
          </p:cNvPr>
          <p:cNvSpPr txBox="1"/>
          <p:nvPr/>
        </p:nvSpPr>
        <p:spPr>
          <a:xfrm>
            <a:off x="4572000" y="6045698"/>
            <a:ext cx="43262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solidFill>
                  <a:srgbClr val="C00000"/>
                </a:solidFill>
              </a:rPr>
              <a:t>Developed</a:t>
            </a:r>
            <a:r>
              <a:rPr lang="it-IT" b="1" dirty="0">
                <a:solidFill>
                  <a:srgbClr val="C00000"/>
                </a:solidFill>
              </a:rPr>
              <a:t> thanks to </a:t>
            </a:r>
            <a:r>
              <a:rPr lang="it-IT" b="1" dirty="0" err="1">
                <a:solidFill>
                  <a:srgbClr val="C00000"/>
                </a:solidFill>
              </a:rPr>
              <a:t>R</a:t>
            </a:r>
            <a:r>
              <a:rPr lang="it-IT" b="1" dirty="0">
                <a:solidFill>
                  <a:srgbClr val="C00000"/>
                </a:solidFill>
              </a:rPr>
              <a:t>. Malaguti, L. Barion</a:t>
            </a:r>
            <a:endParaRPr lang="it-IT" sz="1050" b="1" dirty="0">
              <a:solidFill>
                <a:srgbClr val="C00000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DDC9BFB-6832-97EB-6176-AE67A64DBC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84168" y="442970"/>
            <a:ext cx="2818272" cy="2546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261425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398D83-52CC-1C9B-1EFC-9741944C0E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A7AE3BF6-BE64-FBD5-348E-2DD8C96B3030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AD9D5480-6524-691E-AF04-3629DD013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13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E807D7E8-FF84-B280-E0DE-A76F4B022754}"/>
              </a:ext>
            </a:extLst>
          </p:cNvPr>
          <p:cNvSpPr txBox="1"/>
          <p:nvPr/>
        </p:nvSpPr>
        <p:spPr>
          <a:xfrm>
            <a:off x="256631" y="190961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RGH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Recoil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in 2027: Timing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Tests</a:t>
            </a:r>
            <a:endParaRPr lang="it-IT" sz="2600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CasellaDiTesto 6">
            <a:extLst>
              <a:ext uri="{FF2B5EF4-FFF2-40B4-BE49-F238E27FC236}">
                <a16:creationId xmlns:a16="http://schemas.microsoft.com/office/drawing/2014/main" id="{977EAF8D-41EE-FCB7-6DD6-B7E36A43B42D}"/>
              </a:ext>
            </a:extLst>
          </p:cNvPr>
          <p:cNvSpPr txBox="1"/>
          <p:nvPr/>
        </p:nvSpPr>
        <p:spPr>
          <a:xfrm>
            <a:off x="4041886" y="6197606"/>
            <a:ext cx="50666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C00000"/>
                </a:solidFill>
              </a:rPr>
              <a:t>Development thanks to </a:t>
            </a:r>
            <a:r>
              <a:rPr lang="it-IT" b="1" dirty="0" err="1">
                <a:solidFill>
                  <a:srgbClr val="C00000"/>
                </a:solidFill>
              </a:rPr>
              <a:t>R</a:t>
            </a:r>
            <a:r>
              <a:rPr lang="it-IT" b="1" dirty="0">
                <a:solidFill>
                  <a:srgbClr val="C00000"/>
                </a:solidFill>
              </a:rPr>
              <a:t>. Malaguti, L. Barion</a:t>
            </a:r>
            <a:endParaRPr lang="it-IT" sz="1050" b="1" dirty="0">
              <a:solidFill>
                <a:srgbClr val="C0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A59749E-063E-2B5A-9CBF-5309173759CD}"/>
              </a:ext>
            </a:extLst>
          </p:cNvPr>
          <p:cNvSpPr txBox="1"/>
          <p:nvPr/>
        </p:nvSpPr>
        <p:spPr>
          <a:xfrm>
            <a:off x="711680" y="970263"/>
            <a:ext cx="6876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New potential application of the CLAS12 RICH Electronics reading SiPM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841EAC5-18C1-A40F-932F-137BE70419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3078739" y="1411603"/>
            <a:ext cx="1736119" cy="173611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88C6AE3-2B7A-1BE9-DB86-2B6B7B8149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2040" y="1533092"/>
            <a:ext cx="3860231" cy="155322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7B4A8EE-E386-229B-E53D-D4C3913D1DA5}"/>
              </a:ext>
            </a:extLst>
          </p:cNvPr>
          <p:cNvSpPr txBox="1"/>
          <p:nvPr/>
        </p:nvSpPr>
        <p:spPr>
          <a:xfrm>
            <a:off x="123688" y="1483611"/>
            <a:ext cx="2632644" cy="13388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/>
              <a:t>RICH readout</a:t>
            </a:r>
            <a:endParaRPr lang="en-IT" sz="1300" dirty="0">
              <a:solidFill>
                <a:srgbClr val="C00000"/>
              </a:solidFill>
            </a:endParaRPr>
          </a:p>
          <a:p>
            <a:endParaRPr lang="en-IT" sz="800" dirty="0"/>
          </a:p>
          <a:p>
            <a:r>
              <a:rPr lang="en-IT" sz="1300" dirty="0"/>
              <a:t>  </a:t>
            </a:r>
            <a:r>
              <a:rPr lang="en-IT" sz="13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IT" sz="1300" dirty="0">
                <a:solidFill>
                  <a:schemeClr val="accent3">
                    <a:lumMod val="75000"/>
                  </a:schemeClr>
                </a:solidFill>
              </a:rPr>
              <a:t>✓</a:t>
            </a:r>
            <a:r>
              <a:rPr lang="en-IT" sz="1300" dirty="0">
                <a:solidFill>
                  <a:schemeClr val="accent6">
                    <a:lumMod val="75000"/>
                  </a:schemeClr>
                </a:solidFill>
              </a:rPr>
              <a:t>   </a:t>
            </a:r>
            <a:r>
              <a:rPr lang="en-IT" sz="1300" dirty="0"/>
              <a:t>MAROC dynamic range can </a:t>
            </a:r>
          </a:p>
          <a:p>
            <a:r>
              <a:rPr lang="en-IT" sz="1300" dirty="0"/>
              <a:t>         cope with multi-photon signals</a:t>
            </a:r>
            <a:endParaRPr lang="en-IT" sz="1300" baseline="30000" dirty="0"/>
          </a:p>
          <a:p>
            <a:r>
              <a:rPr lang="en-IT" sz="800" dirty="0"/>
              <a:t> </a:t>
            </a:r>
          </a:p>
          <a:p>
            <a:r>
              <a:rPr lang="en-IT" sz="1300" dirty="0"/>
              <a:t>   </a:t>
            </a:r>
            <a:r>
              <a:rPr lang="en-IT" sz="1300" dirty="0">
                <a:solidFill>
                  <a:schemeClr val="accent3">
                    <a:lumMod val="75000"/>
                  </a:schemeClr>
                </a:solidFill>
              </a:rPr>
              <a:t>✓</a:t>
            </a:r>
            <a:r>
              <a:rPr lang="en-IT" sz="1300" dirty="0"/>
              <a:t>   Clock distribution supports </a:t>
            </a:r>
          </a:p>
          <a:p>
            <a:r>
              <a:rPr lang="en-IT" sz="1300" dirty="0"/>
              <a:t>         100 ps readout precision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2072A42-2A33-303E-D775-75B34989AD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68144" y="3382658"/>
            <a:ext cx="1774903" cy="242672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A4700B4-875C-8D89-9C2D-FF7F62E084F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15711" y="3366175"/>
            <a:ext cx="3988903" cy="2443203"/>
          </a:xfrm>
          <a:prstGeom prst="rect">
            <a:avLst/>
          </a:prstGeom>
        </p:spPr>
      </p:pic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FAA8042F-60A0-A4DC-2C60-DC4836CF4050}"/>
              </a:ext>
            </a:extLst>
          </p:cNvPr>
          <p:cNvCxnSpPr/>
          <p:nvPr/>
        </p:nvCxnSpPr>
        <p:spPr>
          <a:xfrm flipH="1">
            <a:off x="1690006" y="4189346"/>
            <a:ext cx="3988903" cy="0"/>
          </a:xfrm>
          <a:prstGeom prst="straightConnector1">
            <a:avLst/>
          </a:prstGeom>
          <a:ln w="19050">
            <a:solidFill>
              <a:srgbClr val="0070C0"/>
            </a:solidFill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016B37FF-3AD3-DCFC-3DA2-529F541E5B33}"/>
              </a:ext>
            </a:extLst>
          </p:cNvPr>
          <p:cNvSpPr txBox="1"/>
          <p:nvPr/>
        </p:nvSpPr>
        <p:spPr>
          <a:xfrm>
            <a:off x="3443045" y="3672491"/>
            <a:ext cx="57579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000" dirty="0">
                <a:solidFill>
                  <a:srgbClr val="0000FF"/>
                </a:solidFill>
              </a:rPr>
              <a:t>Particle</a:t>
            </a:r>
          </a:p>
        </p:txBody>
      </p:sp>
      <p:sp>
        <p:nvSpPr>
          <p:cNvPr id="2" name="Rectangle 72">
            <a:extLst>
              <a:ext uri="{FF2B5EF4-FFF2-40B4-BE49-F238E27FC236}">
                <a16:creationId xmlns:a16="http://schemas.microsoft.com/office/drawing/2014/main" id="{4CC8871F-DCCA-8350-E913-BF847FD49727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G. Ciullo -  C.d.S. INFN Ferrara –  02/07/2026</a:t>
            </a:r>
          </a:p>
        </p:txBody>
      </p:sp>
    </p:spTree>
    <p:extLst>
      <p:ext uri="{BB962C8B-B14F-4D97-AF65-F5344CB8AC3E}">
        <p14:creationId xmlns:p14="http://schemas.microsoft.com/office/powerpoint/2010/main" val="289130441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A26D797C-A3BB-EA4D-9FC8-8E295C9FFB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631" y="2780928"/>
            <a:ext cx="5593361" cy="326490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2FCC98B-7D04-CFBA-8C4E-15DD349AEB1D}"/>
              </a:ext>
            </a:extLst>
          </p:cNvPr>
          <p:cNvSpPr txBox="1"/>
          <p:nvPr/>
        </p:nvSpPr>
        <p:spPr>
          <a:xfrm>
            <a:off x="4211960" y="5600273"/>
            <a:ext cx="1265090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>
                <a:latin typeface="Comic Sans MS" panose="030F0902030302020204" pitchFamily="66" charset="0"/>
              </a:rPr>
              <a:t>magnetization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EF658BE-1643-4A98-5C66-14A197C4E176}"/>
              </a:ext>
            </a:extLst>
          </p:cNvPr>
          <p:cNvSpPr/>
          <p:nvPr/>
        </p:nvSpPr>
        <p:spPr>
          <a:xfrm>
            <a:off x="4644008" y="5373215"/>
            <a:ext cx="1205984" cy="292387"/>
          </a:xfrm>
          <a:prstGeom prst="rect">
            <a:avLst/>
          </a:prstGeom>
          <a:solidFill>
            <a:schemeClr val="bg1"/>
          </a:solidFill>
          <a:ln w="412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grpSp>
        <p:nvGrpSpPr>
          <p:cNvPr id="6" name="Gruppo 5">
            <a:extLst>
              <a:ext uri="{FF2B5EF4-FFF2-40B4-BE49-F238E27FC236}">
                <a16:creationId xmlns:a16="http://schemas.microsoft.com/office/drawing/2014/main" id="{CEAB7E9E-16E3-7E42-B620-730549534EBA}"/>
              </a:ext>
            </a:extLst>
          </p:cNvPr>
          <p:cNvGrpSpPr/>
          <p:nvPr/>
        </p:nvGrpSpPr>
        <p:grpSpPr>
          <a:xfrm>
            <a:off x="5561960" y="2878555"/>
            <a:ext cx="3258512" cy="3024235"/>
            <a:chOff x="5417944" y="1801033"/>
            <a:chExt cx="3258512" cy="3024235"/>
          </a:xfrm>
        </p:grpSpPr>
        <p:pic>
          <p:nvPicPr>
            <p:cNvPr id="9" name="Immagine 8">
              <a:extLst>
                <a:ext uri="{FF2B5EF4-FFF2-40B4-BE49-F238E27FC236}">
                  <a16:creationId xmlns:a16="http://schemas.microsoft.com/office/drawing/2014/main" id="{3C40015E-C6B8-2947-8179-54222E5B67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-5" r="45883"/>
            <a:stretch/>
          </p:blipFill>
          <p:spPr>
            <a:xfrm>
              <a:off x="5417944" y="1801033"/>
              <a:ext cx="3258512" cy="3024235"/>
            </a:xfrm>
            <a:prstGeom prst="rect">
              <a:avLst/>
            </a:prstGeom>
          </p:spPr>
        </p:pic>
        <p:pic>
          <p:nvPicPr>
            <p:cNvPr id="5" name="Immagine 4">
              <a:extLst>
                <a:ext uri="{FF2B5EF4-FFF2-40B4-BE49-F238E27FC236}">
                  <a16:creationId xmlns:a16="http://schemas.microsoft.com/office/drawing/2014/main" id="{654195FB-15BD-3447-866D-0E3BE4E66EAC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362456" y="2935033"/>
              <a:ext cx="2448000" cy="180000"/>
            </a:xfrm>
            <a:prstGeom prst="rect">
              <a:avLst/>
            </a:prstGeom>
          </p:spPr>
        </p:pic>
      </p:grpSp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0B63A31-9F0C-ED4A-9E51-733906FBD61F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B6FDE13A-C53A-4045-BFE2-278F709BB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14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BEDFBE81-1EC6-1249-B972-8C313A19FA9C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Bulk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Magnet</a:t>
            </a:r>
            <a:endParaRPr lang="it-IT" sz="2600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2D2B20B0-E382-8A42-9B5B-A085AFD0A970}"/>
              </a:ext>
            </a:extLst>
          </p:cNvPr>
          <p:cNvSpPr/>
          <p:nvPr/>
        </p:nvSpPr>
        <p:spPr>
          <a:xfrm>
            <a:off x="298082" y="1178531"/>
            <a:ext cx="849694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GB" sz="1600" dirty="0">
                <a:latin typeface="+mj-lt"/>
              </a:rPr>
              <a:t>A hollow bulk superconductor is able to provide a transverse holding field inside, while adjusting its internal currents to shield any outside field, without the need of a current supply!</a:t>
            </a:r>
          </a:p>
          <a:p>
            <a:pPr algn="just"/>
            <a:endParaRPr lang="en-GB" sz="800" dirty="0">
              <a:latin typeface="+mj-lt"/>
            </a:endParaRPr>
          </a:p>
          <a:p>
            <a:pPr algn="just"/>
            <a:r>
              <a:rPr lang="en-GB" sz="1600" dirty="0">
                <a:solidFill>
                  <a:srgbClr val="C00000"/>
                </a:solidFill>
                <a:latin typeface="+mj-lt"/>
              </a:rPr>
              <a:t>Last step: double-filed test (magnetization and shielding together)</a:t>
            </a:r>
          </a:p>
          <a:p>
            <a:pPr algn="just"/>
            <a:endParaRPr lang="en-GB" sz="800" dirty="0">
              <a:solidFill>
                <a:srgbClr val="C00000"/>
              </a:solidFill>
              <a:latin typeface="+mj-lt"/>
            </a:endParaRPr>
          </a:p>
          <a:p>
            <a:pPr algn="just"/>
            <a:r>
              <a:rPr lang="en-GB" sz="1600" dirty="0">
                <a:solidFill>
                  <a:srgbClr val="C00000"/>
                </a:solidFill>
                <a:latin typeface="+mj-lt"/>
              </a:rPr>
              <a:t>Spin-off: Polarized Fusion (</a:t>
            </a:r>
            <a:r>
              <a:rPr lang="en-GB" sz="1600" dirty="0" err="1">
                <a:solidFill>
                  <a:srgbClr val="C00000"/>
                </a:solidFill>
                <a:latin typeface="+mj-lt"/>
              </a:rPr>
              <a:t>Polfusion</a:t>
            </a:r>
            <a:r>
              <a:rPr lang="en-GB" sz="1600" dirty="0">
                <a:solidFill>
                  <a:srgbClr val="C00000"/>
                </a:solidFill>
                <a:latin typeface="+mj-lt"/>
              </a:rPr>
              <a:t> &amp; PREFER)</a:t>
            </a:r>
            <a:endParaRPr lang="it-IT" sz="16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39D31BB-FB5E-0C34-FEAA-968D6CF10D38}"/>
              </a:ext>
            </a:extLst>
          </p:cNvPr>
          <p:cNvSpPr txBox="1"/>
          <p:nvPr/>
        </p:nvSpPr>
        <p:spPr>
          <a:xfrm>
            <a:off x="289070" y="771688"/>
            <a:ext cx="69021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600" dirty="0"/>
              <a:t>A</a:t>
            </a:r>
            <a:r>
              <a:rPr lang="en-GB" sz="1600" dirty="0"/>
              <a:t>l</a:t>
            </a:r>
            <a:r>
              <a:rPr lang="en-IT" sz="1600" dirty="0"/>
              <a:t>ternative to the use of a massive 5 T magnet to increase acceptance (for recoil) </a:t>
            </a:r>
          </a:p>
        </p:txBody>
      </p:sp>
      <p:sp>
        <p:nvSpPr>
          <p:cNvPr id="7" name="Rectangle 72">
            <a:extLst>
              <a:ext uri="{FF2B5EF4-FFF2-40B4-BE49-F238E27FC236}">
                <a16:creationId xmlns:a16="http://schemas.microsoft.com/office/drawing/2014/main" id="{A902817E-95F3-2A19-C4DE-9543CD07F23D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G. Ciullo -  C.d.S. INFN Ferrara –  02/07/2026</a:t>
            </a:r>
          </a:p>
        </p:txBody>
      </p:sp>
      <p:sp>
        <p:nvSpPr>
          <p:cNvPr id="10" name="CasellaDiTesto 6">
            <a:extLst>
              <a:ext uri="{FF2B5EF4-FFF2-40B4-BE49-F238E27FC236}">
                <a16:creationId xmlns:a16="http://schemas.microsoft.com/office/drawing/2014/main" id="{367DF81B-3BDC-AF87-BDD9-27220AE72E28}"/>
              </a:ext>
            </a:extLst>
          </p:cNvPr>
          <p:cNvSpPr txBox="1"/>
          <p:nvPr/>
        </p:nvSpPr>
        <p:spPr>
          <a:xfrm>
            <a:off x="5338030" y="6186919"/>
            <a:ext cx="34824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C00000"/>
                </a:solidFill>
              </a:rPr>
              <a:t>Development thanks to L. Barion</a:t>
            </a:r>
            <a:endParaRPr lang="it-IT" sz="105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5018689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C8D183-8686-4A87-23A5-F916855F65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814DCC1-1B36-798A-E38C-9127D65DE33A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AD12ACDA-23C0-1715-AA36-288C4C8FA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15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D34594FE-2A22-8ED3-A3D8-1C0C4530876D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Bulk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Magnet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: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Systematic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Studies</a:t>
            </a:r>
          </a:p>
        </p:txBody>
      </p:sp>
      <p:pic>
        <p:nvPicPr>
          <p:cNvPr id="7" name="Immagine 7">
            <a:extLst>
              <a:ext uri="{FF2B5EF4-FFF2-40B4-BE49-F238E27FC236}">
                <a16:creationId xmlns:a16="http://schemas.microsoft.com/office/drawing/2014/main" id="{F3D16C55-CC16-C62C-EC28-942A876B49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4367" y="1013655"/>
            <a:ext cx="2733142" cy="3080479"/>
          </a:xfrm>
          <a:prstGeom prst="rect">
            <a:avLst/>
          </a:prstGeom>
        </p:spPr>
      </p:pic>
      <p:pic>
        <p:nvPicPr>
          <p:cNvPr id="10" name="Immagine 8">
            <a:extLst>
              <a:ext uri="{FF2B5EF4-FFF2-40B4-BE49-F238E27FC236}">
                <a16:creationId xmlns:a16="http://schemas.microsoft.com/office/drawing/2014/main" id="{C7151970-2AB7-E1DC-01C6-F46F5DFB62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150" y="1803206"/>
            <a:ext cx="2097656" cy="3856979"/>
          </a:xfrm>
          <a:prstGeom prst="rect">
            <a:avLst/>
          </a:prstGeom>
        </p:spPr>
      </p:pic>
      <p:sp>
        <p:nvSpPr>
          <p:cNvPr id="15" name="CasellaDiTesto 10">
            <a:extLst>
              <a:ext uri="{FF2B5EF4-FFF2-40B4-BE49-F238E27FC236}">
                <a16:creationId xmlns:a16="http://schemas.microsoft.com/office/drawing/2014/main" id="{84037B6A-68D1-49B1-DAC2-365838F9E5A6}"/>
              </a:ext>
            </a:extLst>
          </p:cNvPr>
          <p:cNvSpPr txBox="1"/>
          <p:nvPr/>
        </p:nvSpPr>
        <p:spPr>
          <a:xfrm>
            <a:off x="1757551" y="2366337"/>
            <a:ext cx="402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it-IT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it-IT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CasellaDiTesto 11">
            <a:extLst>
              <a:ext uri="{FF2B5EF4-FFF2-40B4-BE49-F238E27FC236}">
                <a16:creationId xmlns:a16="http://schemas.microsoft.com/office/drawing/2014/main" id="{EF8760EA-5C90-3B1C-D706-CEE67E4C426D}"/>
              </a:ext>
            </a:extLst>
          </p:cNvPr>
          <p:cNvSpPr txBox="1"/>
          <p:nvPr/>
        </p:nvSpPr>
        <p:spPr>
          <a:xfrm>
            <a:off x="1809820" y="3362364"/>
            <a:ext cx="4026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i="1" dirty="0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it-IT" baseline="-25000" dirty="0">
                <a:solidFill>
                  <a:srgbClr val="0432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cxnSp>
        <p:nvCxnSpPr>
          <p:cNvPr id="21" name="Connettore 2 14">
            <a:extLst>
              <a:ext uri="{FF2B5EF4-FFF2-40B4-BE49-F238E27FC236}">
                <a16:creationId xmlns:a16="http://schemas.microsoft.com/office/drawing/2014/main" id="{AA9CE10E-755C-2C5D-2124-4AFEA461D70C}"/>
              </a:ext>
            </a:extLst>
          </p:cNvPr>
          <p:cNvCxnSpPr>
            <a:cxnSpLocks/>
          </p:cNvCxnSpPr>
          <p:nvPr/>
        </p:nvCxnSpPr>
        <p:spPr>
          <a:xfrm flipH="1">
            <a:off x="1586193" y="3795225"/>
            <a:ext cx="638827" cy="0"/>
          </a:xfrm>
          <a:prstGeom prst="straightConnector1">
            <a:avLst/>
          </a:prstGeom>
          <a:ln w="47625">
            <a:solidFill>
              <a:srgbClr val="FF0000"/>
            </a:solidFill>
            <a:prstDash val="dash"/>
            <a:headEnd type="none"/>
            <a:tailEnd type="stealt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3" name="Immagine 6">
            <a:extLst>
              <a:ext uri="{FF2B5EF4-FFF2-40B4-BE49-F238E27FC236}">
                <a16:creationId xmlns:a16="http://schemas.microsoft.com/office/drawing/2014/main" id="{B2B6C555-75CE-87DF-BABA-547FDAEBC7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31198" y="1065866"/>
            <a:ext cx="3233290" cy="301120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0F7057DC-A4E0-188D-5A1B-E7936FCE463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64306" y="4162423"/>
            <a:ext cx="5616637" cy="2391876"/>
          </a:xfrm>
          <a:prstGeom prst="rect">
            <a:avLst/>
          </a:prstGeom>
        </p:spPr>
      </p:pic>
      <p:sp>
        <p:nvSpPr>
          <p:cNvPr id="3" name="Rectangle 72">
            <a:extLst>
              <a:ext uri="{FF2B5EF4-FFF2-40B4-BE49-F238E27FC236}">
                <a16:creationId xmlns:a16="http://schemas.microsoft.com/office/drawing/2014/main" id="{6D746C60-4DFA-B48E-D1E5-911F352F5082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G. Ciullo -  C.d.S. INFN Ferrara –  02/07/2026</a:t>
            </a:r>
          </a:p>
        </p:txBody>
      </p:sp>
    </p:spTree>
    <p:extLst>
      <p:ext uri="{BB962C8B-B14F-4D97-AF65-F5344CB8AC3E}">
        <p14:creationId xmlns:p14="http://schemas.microsoft.com/office/powerpoint/2010/main" val="3855898146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A0E8C8-97DD-706C-7D1B-BD56D8B027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2827D056-36EE-6B10-CC6D-76CFF594ACCC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045B10BA-24A7-46BC-5872-6D864B44C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16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92DEFCA5-7535-FBD2-CFD5-6B61632D07BA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Bulk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Magnet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in 2027: Double field test</a:t>
            </a:r>
          </a:p>
        </p:txBody>
      </p:sp>
      <p:sp>
        <p:nvSpPr>
          <p:cNvPr id="3" name="Rectangle 72">
            <a:extLst>
              <a:ext uri="{FF2B5EF4-FFF2-40B4-BE49-F238E27FC236}">
                <a16:creationId xmlns:a16="http://schemas.microsoft.com/office/drawing/2014/main" id="{8733923F-FF6B-33F4-13AF-3DB37596AFBB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G. Ciullo -  C.d.S. INFN Ferrara –  02/07/2026</a:t>
            </a:r>
          </a:p>
        </p:txBody>
      </p:sp>
      <p:sp>
        <p:nvSpPr>
          <p:cNvPr id="2" name="CasellaDiTesto 6">
            <a:extLst>
              <a:ext uri="{FF2B5EF4-FFF2-40B4-BE49-F238E27FC236}">
                <a16:creationId xmlns:a16="http://schemas.microsoft.com/office/drawing/2014/main" id="{B5FCE433-3639-D455-BFBE-BAE89B6955EF}"/>
              </a:ext>
            </a:extLst>
          </p:cNvPr>
          <p:cNvSpPr txBox="1"/>
          <p:nvPr/>
        </p:nvSpPr>
        <p:spPr>
          <a:xfrm>
            <a:off x="5338030" y="6186919"/>
            <a:ext cx="34824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C00000"/>
                </a:solidFill>
              </a:rPr>
              <a:t>Development thanks to L. Barion</a:t>
            </a:r>
            <a:endParaRPr lang="it-IT" sz="1050" b="1" dirty="0">
              <a:solidFill>
                <a:srgbClr val="C0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7A67144-4728-C3DF-865A-427DECF317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001" y="1684123"/>
            <a:ext cx="2468012" cy="4236369"/>
          </a:xfrm>
          <a:prstGeom prst="rect">
            <a:avLst/>
          </a:prstGeom>
        </p:spPr>
      </p:pic>
      <p:pic>
        <p:nvPicPr>
          <p:cNvPr id="5" name="Picture 4" descr="mgb2.jpg">
            <a:extLst>
              <a:ext uri="{FF2B5EF4-FFF2-40B4-BE49-F238E27FC236}">
                <a16:creationId xmlns:a16="http://schemas.microsoft.com/office/drawing/2014/main" id="{25F672B5-982F-6505-D661-E1E74075F4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5492" y="1684123"/>
            <a:ext cx="2488293" cy="99137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44D3CE4-6CEB-CDB5-4A47-2C7DB3C83D10}"/>
              </a:ext>
            </a:extLst>
          </p:cNvPr>
          <p:cNvSpPr txBox="1"/>
          <p:nvPr/>
        </p:nvSpPr>
        <p:spPr>
          <a:xfrm>
            <a:off x="395536" y="986635"/>
            <a:ext cx="75280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Final milestone: dipole field preservation even inside a growing solenoidal field</a:t>
            </a:r>
          </a:p>
        </p:txBody>
      </p:sp>
    </p:spTree>
    <p:extLst>
      <p:ext uri="{BB962C8B-B14F-4D97-AF65-F5344CB8AC3E}">
        <p14:creationId xmlns:p14="http://schemas.microsoft.com/office/powerpoint/2010/main" val="2498217765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0B63A31-9F0C-ED4A-9E51-733906FBD61F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B6FDE13A-C53A-4045-BFE2-278F709BB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17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BEDFBE81-1EC6-1249-B972-8C313A19FA9C}"/>
              </a:ext>
            </a:extLst>
          </p:cNvPr>
          <p:cNvSpPr txBox="1"/>
          <p:nvPr/>
        </p:nvSpPr>
        <p:spPr>
          <a:xfrm>
            <a:off x="256631" y="200253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Il gruppo di Ferrara @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JLab</a:t>
            </a:r>
            <a:endParaRPr lang="it-IT" sz="2600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TextBox 5">
            <a:extLst>
              <a:ext uri="{FF2B5EF4-FFF2-40B4-BE49-F238E27FC236}">
                <a16:creationId xmlns:a16="http://schemas.microsoft.com/office/drawing/2014/main" id="{6076915A-E55B-2846-B5F0-94D8B11CC489}"/>
              </a:ext>
            </a:extLst>
          </p:cNvPr>
          <p:cNvSpPr txBox="1"/>
          <p:nvPr/>
        </p:nvSpPr>
        <p:spPr>
          <a:xfrm>
            <a:off x="123309" y="736532"/>
            <a:ext cx="8679166" cy="5457070"/>
          </a:xfrm>
          <a:prstGeom prst="rect">
            <a:avLst/>
          </a:prstGeom>
          <a:solidFill>
            <a:schemeClr val="bg1"/>
          </a:solidFill>
        </p:spPr>
        <p:txBody>
          <a:bodyPr wrap="square" lIns="100772" tIns="50387" rIns="100772" bIns="50387" rtlCol="0">
            <a:spAutoFit/>
          </a:bodyPr>
          <a:lstStyle/>
          <a:p>
            <a:r>
              <a:rPr lang="it-IT" sz="1600" dirty="0" err="1">
                <a:solidFill>
                  <a:srgbClr val="FF0000"/>
                </a:solidFill>
                <a:latin typeface="Comic Sans MS"/>
                <a:cs typeface="Comic Sans MS"/>
              </a:rPr>
              <a:t>Responsabilita’</a:t>
            </a:r>
            <a:r>
              <a:rPr lang="it-IT" sz="1600" dirty="0">
                <a:solidFill>
                  <a:srgbClr val="FF0000"/>
                </a:solidFill>
                <a:latin typeface="Comic Sans MS"/>
                <a:cs typeface="Comic Sans MS"/>
              </a:rPr>
              <a:t>:</a:t>
            </a:r>
          </a:p>
          <a:p>
            <a:endParaRPr lang="it-IT" sz="600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marL="377900" indent="-377900">
              <a:buFont typeface="Arial" pitchFamily="34" charset="0"/>
              <a:buChar char="•"/>
            </a:pPr>
            <a:r>
              <a:rPr lang="it-IT" sz="1600" dirty="0">
                <a:latin typeface="Comic Sans MS"/>
                <a:cs typeface="Comic Sans MS"/>
              </a:rPr>
              <a:t>M. C.: responsabile locale </a:t>
            </a:r>
          </a:p>
          <a:p>
            <a:pPr marL="377900" indent="-377900">
              <a:buFont typeface="Arial" pitchFamily="34" charset="0"/>
              <a:buChar char="•"/>
            </a:pPr>
            <a:r>
              <a:rPr lang="it-IT" sz="1600" dirty="0">
                <a:latin typeface="Comic Sans MS"/>
                <a:cs typeface="Comic Sans MS"/>
              </a:rPr>
              <a:t>M. C. : </a:t>
            </a:r>
            <a:r>
              <a:rPr lang="it-IT" sz="1600" dirty="0" err="1">
                <a:latin typeface="Comic Sans MS"/>
                <a:cs typeface="Comic Sans MS"/>
              </a:rPr>
              <a:t>past-chair</a:t>
            </a:r>
            <a:r>
              <a:rPr lang="it-IT" sz="1600" dirty="0">
                <a:latin typeface="Comic Sans MS"/>
                <a:cs typeface="Comic Sans MS"/>
              </a:rPr>
              <a:t> of the </a:t>
            </a:r>
            <a:r>
              <a:rPr lang="it-IT" sz="1600" dirty="0" err="1">
                <a:latin typeface="Comic Sans MS"/>
                <a:cs typeface="Comic Sans MS"/>
              </a:rPr>
              <a:t>Jlab</a:t>
            </a:r>
            <a:r>
              <a:rPr lang="it-IT" sz="1600" dirty="0">
                <a:latin typeface="Comic Sans MS"/>
                <a:cs typeface="Comic Sans MS"/>
              </a:rPr>
              <a:t> User Organization (</a:t>
            </a:r>
            <a:r>
              <a:rPr lang="it-IT" sz="1600" dirty="0" err="1">
                <a:latin typeface="Comic Sans MS"/>
                <a:cs typeface="Comic Sans MS"/>
              </a:rPr>
              <a:t>till</a:t>
            </a:r>
            <a:r>
              <a:rPr lang="it-IT" sz="1600" dirty="0">
                <a:latin typeface="Comic Sans MS"/>
                <a:cs typeface="Comic Sans MS"/>
              </a:rPr>
              <a:t> June ‘25)</a:t>
            </a:r>
          </a:p>
          <a:p>
            <a:pPr marL="377900" indent="-377900">
              <a:buFont typeface="Arial" pitchFamily="34" charset="0"/>
              <a:buChar char="•"/>
            </a:pPr>
            <a:r>
              <a:rPr lang="it-IT" sz="1600" dirty="0">
                <a:latin typeface="Comic Sans MS"/>
                <a:cs typeface="Comic Sans MS"/>
              </a:rPr>
              <a:t>M. C.: contact </a:t>
            </a:r>
            <a:r>
              <a:rPr lang="it-IT" sz="1600" dirty="0" err="1">
                <a:latin typeface="Comic Sans MS"/>
                <a:cs typeface="Comic Sans MS"/>
              </a:rPr>
              <a:t>person</a:t>
            </a:r>
            <a:r>
              <a:rPr lang="it-IT" sz="1600" dirty="0">
                <a:latin typeface="Comic Sans MS"/>
                <a:cs typeface="Comic Sans MS"/>
              </a:rPr>
              <a:t> for the RGH </a:t>
            </a:r>
            <a:r>
              <a:rPr lang="it-IT" sz="1600" dirty="0" err="1">
                <a:latin typeface="Comic Sans MS"/>
                <a:cs typeface="Comic Sans MS"/>
              </a:rPr>
              <a:t>experiments</a:t>
            </a:r>
            <a:r>
              <a:rPr lang="it-IT" sz="1600" dirty="0">
                <a:latin typeface="Comic Sans MS"/>
                <a:cs typeface="Comic Sans MS"/>
              </a:rPr>
              <a:t> with </a:t>
            </a:r>
            <a:r>
              <a:rPr lang="it-IT" sz="1600" dirty="0" err="1">
                <a:latin typeface="Comic Sans MS"/>
                <a:cs typeface="Comic Sans MS"/>
              </a:rPr>
              <a:t>transversely</a:t>
            </a:r>
            <a:r>
              <a:rPr lang="it-IT" sz="1600" dirty="0">
                <a:latin typeface="Comic Sans MS"/>
                <a:cs typeface="Comic Sans MS"/>
              </a:rPr>
              <a:t> </a:t>
            </a:r>
            <a:r>
              <a:rPr lang="it-IT" sz="1600" dirty="0" err="1">
                <a:latin typeface="Comic Sans MS"/>
                <a:cs typeface="Comic Sans MS"/>
              </a:rPr>
              <a:t>polarized</a:t>
            </a:r>
            <a:r>
              <a:rPr lang="it-IT" sz="1600" dirty="0">
                <a:latin typeface="Comic Sans MS"/>
                <a:cs typeface="Comic Sans MS"/>
              </a:rPr>
              <a:t> target</a:t>
            </a:r>
          </a:p>
          <a:p>
            <a:pPr marL="377900" indent="-377900">
              <a:buFont typeface="Arial" pitchFamily="34" charset="0"/>
              <a:buChar char="•"/>
            </a:pPr>
            <a:r>
              <a:rPr lang="it-IT" sz="1600" dirty="0">
                <a:latin typeface="Comic Sans MS"/>
                <a:cs typeface="Comic Sans MS"/>
              </a:rPr>
              <a:t>M. C. responsabile progetto RICH</a:t>
            </a:r>
          </a:p>
          <a:p>
            <a:pPr marL="377900" indent="-377900">
              <a:buFont typeface="Arial" pitchFamily="34" charset="0"/>
              <a:buChar char="•"/>
            </a:pPr>
            <a:r>
              <a:rPr lang="it-IT" sz="1600" dirty="0">
                <a:latin typeface="Comic Sans MS"/>
                <a:cs typeface="Comic Sans MS"/>
              </a:rPr>
              <a:t>M. C. &amp; L.P. Co-spokesperson di diverse proposte di esperimento (PAC34,37,38,39)</a:t>
            </a:r>
          </a:p>
          <a:p>
            <a:endParaRPr lang="it-IT" sz="2000" dirty="0">
              <a:solidFill>
                <a:schemeClr val="tx1"/>
              </a:solidFill>
              <a:latin typeface="Comic Sans MS"/>
              <a:cs typeface="Comic Sans MS"/>
            </a:endParaRPr>
          </a:p>
          <a:p>
            <a:r>
              <a:rPr lang="it-IT" sz="1600" dirty="0">
                <a:solidFill>
                  <a:srgbClr val="FF0000"/>
                </a:solidFill>
                <a:latin typeface="Comic Sans MS"/>
                <a:cs typeface="Comic Sans MS"/>
              </a:rPr>
              <a:t>Contributi principali del gruppo:</a:t>
            </a:r>
          </a:p>
          <a:p>
            <a:r>
              <a:rPr lang="it-IT" sz="600" dirty="0">
                <a:latin typeface="Comic Sans MS"/>
                <a:cs typeface="Comic Sans MS"/>
              </a:rPr>
              <a:t> </a:t>
            </a:r>
          </a:p>
          <a:p>
            <a:pPr marL="377900" indent="-377900">
              <a:buFont typeface="Arial" pitchFamily="34" charset="0"/>
              <a:buChar char="•"/>
            </a:pPr>
            <a:r>
              <a:rPr lang="it-IT" sz="1600" dirty="0">
                <a:latin typeface="Comic Sans MS"/>
                <a:cs typeface="Comic Sans MS"/>
              </a:rPr>
              <a:t>Data </a:t>
            </a:r>
            <a:r>
              <a:rPr lang="it-IT" sz="1600" dirty="0" err="1">
                <a:latin typeface="Comic Sans MS"/>
                <a:cs typeface="Comic Sans MS"/>
              </a:rPr>
              <a:t>analysis</a:t>
            </a:r>
            <a:r>
              <a:rPr lang="it-IT" sz="1600" dirty="0">
                <a:latin typeface="Comic Sans MS"/>
                <a:cs typeface="Comic Sans MS"/>
              </a:rPr>
              <a:t> </a:t>
            </a:r>
            <a:endParaRPr lang="it-IT" sz="1600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r>
              <a:rPr lang="it-IT" sz="1600" dirty="0">
                <a:solidFill>
                  <a:srgbClr val="FF0000"/>
                </a:solidFill>
                <a:latin typeface="Comic Sans MS"/>
                <a:cs typeface="Comic Sans MS"/>
              </a:rPr>
              <a:t>      </a:t>
            </a:r>
            <a:r>
              <a:rPr lang="it-IT" sz="1600" dirty="0">
                <a:latin typeface="Comic Sans MS"/>
                <a:cs typeface="Comic Sans MS"/>
              </a:rPr>
              <a:t>- Data </a:t>
            </a:r>
            <a:r>
              <a:rPr lang="it-IT" sz="1600" dirty="0" err="1">
                <a:latin typeface="Comic Sans MS"/>
                <a:cs typeface="Comic Sans MS"/>
              </a:rPr>
              <a:t>analysis</a:t>
            </a:r>
            <a:r>
              <a:rPr lang="it-IT" sz="1600" dirty="0">
                <a:latin typeface="Comic Sans MS"/>
                <a:cs typeface="Comic Sans MS"/>
              </a:rPr>
              <a:t> on </a:t>
            </a:r>
            <a:r>
              <a:rPr lang="it-IT" sz="1600" dirty="0" err="1">
                <a:latin typeface="Comic Sans MS"/>
                <a:cs typeface="Comic Sans MS"/>
              </a:rPr>
              <a:t>kaon</a:t>
            </a:r>
            <a:r>
              <a:rPr lang="it-IT" sz="1600" dirty="0">
                <a:latin typeface="Comic Sans MS"/>
                <a:cs typeface="Comic Sans MS"/>
              </a:rPr>
              <a:t> SIDIS</a:t>
            </a:r>
          </a:p>
          <a:p>
            <a:r>
              <a:rPr lang="it-IT" sz="1200" dirty="0">
                <a:latin typeface="Comic Sans MS"/>
                <a:cs typeface="Comic Sans MS"/>
              </a:rPr>
              <a:t> </a:t>
            </a:r>
            <a:endParaRPr lang="it-IT" sz="1200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marL="377900" indent="-377900">
              <a:buFont typeface="Arial" pitchFamily="34" charset="0"/>
              <a:buChar char="•"/>
            </a:pPr>
            <a:r>
              <a:rPr lang="it-IT" sz="1600" dirty="0">
                <a:latin typeface="Comic Sans MS"/>
                <a:cs typeface="Comic Sans MS"/>
              </a:rPr>
              <a:t>RICH detector </a:t>
            </a:r>
          </a:p>
          <a:p>
            <a:r>
              <a:rPr lang="it-IT" sz="1600" dirty="0">
                <a:latin typeface="Comic Sans MS"/>
                <a:cs typeface="Comic Sans MS"/>
              </a:rPr>
              <a:t>      - </a:t>
            </a:r>
            <a:r>
              <a:rPr lang="it-IT" sz="1600" dirty="0" err="1">
                <a:latin typeface="Comic Sans MS"/>
                <a:cs typeface="Comic Sans MS"/>
              </a:rPr>
              <a:t>Reconstruction</a:t>
            </a:r>
            <a:r>
              <a:rPr lang="it-IT" sz="1600" dirty="0">
                <a:latin typeface="Comic Sans MS"/>
                <a:cs typeface="Comic Sans MS"/>
              </a:rPr>
              <a:t> and </a:t>
            </a:r>
            <a:r>
              <a:rPr lang="it-IT" sz="1600" dirty="0" err="1">
                <a:latin typeface="Comic Sans MS"/>
                <a:cs typeface="Comic Sans MS"/>
              </a:rPr>
              <a:t>alignment</a:t>
            </a:r>
            <a:r>
              <a:rPr lang="it-IT" sz="1600" dirty="0">
                <a:latin typeface="Comic Sans MS"/>
                <a:cs typeface="Comic Sans MS"/>
              </a:rPr>
              <a:t> </a:t>
            </a:r>
            <a:r>
              <a:rPr lang="it-IT" sz="1600" dirty="0" err="1">
                <a:latin typeface="Comic Sans MS"/>
                <a:cs typeface="Comic Sans MS"/>
              </a:rPr>
              <a:t>algorithms</a:t>
            </a:r>
            <a:r>
              <a:rPr lang="it-IT" sz="1600" dirty="0">
                <a:latin typeface="Comic Sans MS"/>
                <a:cs typeface="Comic Sans MS"/>
              </a:rPr>
              <a:t> </a:t>
            </a:r>
          </a:p>
          <a:p>
            <a:r>
              <a:rPr lang="it-IT" sz="1600" dirty="0">
                <a:latin typeface="Comic Sans MS"/>
                <a:cs typeface="Comic Sans MS"/>
              </a:rPr>
              <a:t>     </a:t>
            </a:r>
            <a:endParaRPr lang="it-IT" sz="1200" dirty="0">
              <a:latin typeface="Comic Sans MS"/>
              <a:cs typeface="Comic Sans MS"/>
            </a:endParaRPr>
          </a:p>
          <a:p>
            <a:pPr marL="377900" indent="-377900">
              <a:buFont typeface="Arial" pitchFamily="34" charset="0"/>
              <a:buChar char="•"/>
            </a:pPr>
            <a:r>
              <a:rPr lang="it-IT" sz="1600" dirty="0">
                <a:latin typeface="Comic Sans MS"/>
                <a:cs typeface="Comic Sans MS"/>
              </a:rPr>
              <a:t>Magneti superconduttori</a:t>
            </a:r>
          </a:p>
          <a:p>
            <a:r>
              <a:rPr lang="it-IT" sz="1600" dirty="0">
                <a:latin typeface="Comic Sans MS"/>
                <a:cs typeface="Comic Sans MS"/>
              </a:rPr>
              <a:t>      - Configurazione magnetica per </a:t>
            </a:r>
            <a:r>
              <a:rPr lang="it-IT" sz="1600" dirty="0" err="1">
                <a:latin typeface="Comic Sans MS"/>
                <a:cs typeface="Comic Sans MS"/>
              </a:rPr>
              <a:t>transverse</a:t>
            </a:r>
            <a:r>
              <a:rPr lang="it-IT" sz="1600" dirty="0">
                <a:latin typeface="Comic Sans MS"/>
                <a:cs typeface="Comic Sans MS"/>
              </a:rPr>
              <a:t> target </a:t>
            </a:r>
          </a:p>
          <a:p>
            <a:r>
              <a:rPr lang="it-IT" sz="1600" dirty="0">
                <a:solidFill>
                  <a:srgbClr val="FF0000"/>
                </a:solidFill>
                <a:latin typeface="Comic Sans MS"/>
                <a:cs typeface="Comic Sans MS"/>
              </a:rPr>
              <a:t>      </a:t>
            </a:r>
            <a:r>
              <a:rPr lang="it-IT" sz="1600" dirty="0">
                <a:solidFill>
                  <a:srgbClr val="000000"/>
                </a:solidFill>
                <a:latin typeface="Comic Sans MS"/>
                <a:cs typeface="Comic Sans MS"/>
              </a:rPr>
              <a:t>- Frozen field con magneti a bulk di superconduttore</a:t>
            </a:r>
            <a:r>
              <a:rPr lang="it-IT" sz="1600" dirty="0">
                <a:solidFill>
                  <a:srgbClr val="FF0000"/>
                </a:solidFill>
                <a:latin typeface="Comic Sans MS"/>
                <a:cs typeface="Comic Sans MS"/>
              </a:rPr>
              <a:t>  </a:t>
            </a:r>
          </a:p>
          <a:p>
            <a:r>
              <a:rPr lang="it-IT" sz="1600" dirty="0">
                <a:latin typeface="Comic Sans MS"/>
                <a:cs typeface="Comic Sans MS"/>
              </a:rPr>
              <a:t>      </a:t>
            </a:r>
          </a:p>
          <a:p>
            <a:pPr marL="377900" indent="-377900">
              <a:buFont typeface="Arial" pitchFamily="34" charset="0"/>
              <a:buChar char="•"/>
            </a:pPr>
            <a:r>
              <a:rPr lang="it-IT" sz="1600" dirty="0">
                <a:latin typeface="Comic Sans MS"/>
                <a:cs typeface="Comic Sans MS"/>
              </a:rPr>
              <a:t>Esperimenti con bersagli trasversi</a:t>
            </a:r>
          </a:p>
          <a:p>
            <a:r>
              <a:rPr lang="it-IT" sz="1600" dirty="0">
                <a:latin typeface="Comic Sans MS"/>
                <a:cs typeface="Comic Sans MS"/>
              </a:rPr>
              <a:t>      - </a:t>
            </a:r>
            <a:r>
              <a:rPr lang="it-IT" sz="1600" dirty="0" err="1">
                <a:latin typeface="Comic Sans MS"/>
                <a:cs typeface="Comic Sans MS"/>
              </a:rPr>
              <a:t>Recoil</a:t>
            </a:r>
            <a:r>
              <a:rPr lang="it-IT" sz="1600" dirty="0">
                <a:latin typeface="Comic Sans MS"/>
                <a:cs typeface="Comic Sans MS"/>
              </a:rPr>
              <a:t> detector design  </a:t>
            </a:r>
          </a:p>
          <a:p>
            <a:r>
              <a:rPr lang="it-IT" sz="1600" dirty="0">
                <a:latin typeface="Comic Sans MS"/>
                <a:cs typeface="Comic Sans MS"/>
              </a:rPr>
              <a:t>      - R&amp;D on time-of-</a:t>
            </a:r>
            <a:r>
              <a:rPr lang="it-IT" sz="1600" dirty="0" err="1">
                <a:latin typeface="Comic Sans MS"/>
                <a:cs typeface="Comic Sans MS"/>
              </a:rPr>
              <a:t>flight</a:t>
            </a:r>
            <a:r>
              <a:rPr lang="it-IT" sz="1600" dirty="0">
                <a:latin typeface="Comic Sans MS"/>
                <a:cs typeface="Comic Sans MS"/>
              </a:rPr>
              <a:t> system</a:t>
            </a:r>
          </a:p>
        </p:txBody>
      </p:sp>
      <p:sp>
        <p:nvSpPr>
          <p:cNvPr id="3" name="Rectangle 72">
            <a:extLst>
              <a:ext uri="{FF2B5EF4-FFF2-40B4-BE49-F238E27FC236}">
                <a16:creationId xmlns:a16="http://schemas.microsoft.com/office/drawing/2014/main" id="{ED9CF52A-9891-F8BE-65EA-7DBA6665BD86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G. Ciullo -  C.d.S. INFN Ferrara –  02/07/2026</a:t>
            </a:r>
          </a:p>
        </p:txBody>
      </p:sp>
    </p:spTree>
    <p:extLst>
      <p:ext uri="{BB962C8B-B14F-4D97-AF65-F5344CB8AC3E}">
        <p14:creationId xmlns:p14="http://schemas.microsoft.com/office/powerpoint/2010/main" val="593404991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CAA6DB3C-D3E4-3CC0-257D-570E887C162B}"/>
              </a:ext>
            </a:extLst>
          </p:cNvPr>
          <p:cNvSpPr txBox="1"/>
          <p:nvPr/>
        </p:nvSpPr>
        <p:spPr>
          <a:xfrm>
            <a:off x="745124" y="3807471"/>
            <a:ext cx="6422720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b="1" dirty="0"/>
              <a:t>M. Contalbrigo   </a:t>
            </a:r>
            <a:r>
              <a:rPr lang="en-IT" dirty="0"/>
              <a:t>Lead of dRICH detector subsystem</a:t>
            </a:r>
          </a:p>
          <a:p>
            <a:r>
              <a:rPr lang="en-IT" dirty="0"/>
              <a:t>	             Responsible of EIC dRICH R&amp;D - eRD102 (till 2026)</a:t>
            </a:r>
          </a:p>
          <a:p>
            <a:r>
              <a:rPr lang="en-IT" dirty="0"/>
              <a:t>                               </a:t>
            </a:r>
          </a:p>
          <a:p>
            <a:endParaRPr lang="en-IT" dirty="0"/>
          </a:p>
          <a:p>
            <a:r>
              <a:rPr lang="en-IT" b="1" dirty="0"/>
              <a:t>A. Saputi              </a:t>
            </a:r>
            <a:r>
              <a:rPr lang="en-IT" dirty="0"/>
              <a:t>Responsabile for dRICH mechanics</a:t>
            </a:r>
          </a:p>
          <a:p>
            <a:endParaRPr lang="en-IT" dirty="0"/>
          </a:p>
        </p:txBody>
      </p:sp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79712CA-4240-0D41-BBEB-A763B7869575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CBAED508-9771-0A49-B6B7-469445836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18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grpSp>
        <p:nvGrpSpPr>
          <p:cNvPr id="6" name="Gruppo 5">
            <a:extLst>
              <a:ext uri="{FF2B5EF4-FFF2-40B4-BE49-F238E27FC236}">
                <a16:creationId xmlns:a16="http://schemas.microsoft.com/office/drawing/2014/main" id="{49532358-1B77-8946-B72D-50BB64E74EE1}"/>
              </a:ext>
            </a:extLst>
          </p:cNvPr>
          <p:cNvGrpSpPr/>
          <p:nvPr/>
        </p:nvGrpSpPr>
        <p:grpSpPr>
          <a:xfrm>
            <a:off x="354744" y="1403513"/>
            <a:ext cx="8434512" cy="1735642"/>
            <a:chOff x="457968" y="4867519"/>
            <a:chExt cx="8434512" cy="1735642"/>
          </a:xfrm>
        </p:grpSpPr>
        <p:sp>
          <p:nvSpPr>
            <p:cNvPr id="7" name="CasellaDiTesto 6">
              <a:extLst>
                <a:ext uri="{FF2B5EF4-FFF2-40B4-BE49-F238E27FC236}">
                  <a16:creationId xmlns:a16="http://schemas.microsoft.com/office/drawing/2014/main" id="{C078F807-218F-F541-8D75-70B19681E39D}"/>
                </a:ext>
              </a:extLst>
            </p:cNvPr>
            <p:cNvSpPr txBox="1"/>
            <p:nvPr/>
          </p:nvSpPr>
          <p:spPr>
            <a:xfrm>
              <a:off x="2519877" y="4941168"/>
              <a:ext cx="6372603" cy="16619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2400" b="1" dirty="0" err="1">
                  <a:solidFill>
                    <a:srgbClr val="0000FF"/>
                  </a:solidFill>
                </a:rPr>
                <a:t>ePIC</a:t>
              </a:r>
              <a:r>
                <a:rPr lang="it-IT" sz="2400" dirty="0"/>
                <a:t>  </a:t>
              </a:r>
              <a:endParaRPr lang="it-IT" sz="2400" b="1" dirty="0">
                <a:solidFill>
                  <a:srgbClr val="FF0000"/>
                </a:solidFill>
              </a:endParaRPr>
            </a:p>
            <a:p>
              <a:endParaRPr lang="it-IT" sz="2400" b="1" dirty="0">
                <a:solidFill>
                  <a:srgbClr val="FF0000"/>
                </a:solidFill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dirty="0" err="1">
                  <a:latin typeface="Arial" panose="020B0604020202020204" pitchFamily="34" charset="0"/>
                  <a:cs typeface="Arial" panose="020B0604020202020204" pitchFamily="34" charset="0"/>
                </a:rPr>
                <a:t>Nucleon</a:t>
              </a:r>
              <a:r>
                <a:rPr lang="it-IT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it-IT" dirty="0" err="1">
                  <a:latin typeface="Arial" panose="020B0604020202020204" pitchFamily="34" charset="0"/>
                  <a:cs typeface="Arial" panose="020B0604020202020204" pitchFamily="34" charset="0"/>
                </a:rPr>
                <a:t>structure</a:t>
              </a:r>
              <a:r>
                <a:rPr lang="it-IT" dirty="0">
                  <a:latin typeface="Arial" panose="020B0604020202020204" pitchFamily="34" charset="0"/>
                  <a:cs typeface="Arial" panose="020B0604020202020204" pitchFamily="34" charset="0"/>
                </a:rPr>
                <a:t> and spin </a:t>
              </a:r>
              <a:r>
                <a:rPr lang="it-IT" dirty="0" err="1">
                  <a:latin typeface="Arial" panose="020B0604020202020204" pitchFamily="34" charset="0"/>
                  <a:cs typeface="Arial" panose="020B0604020202020204" pitchFamily="34" charset="0"/>
                </a:rPr>
                <a:t>physics</a:t>
              </a:r>
              <a:endParaRPr lang="it-IT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dirty="0" err="1">
                  <a:latin typeface="Arial" panose="020B0604020202020204" pitchFamily="34" charset="0"/>
                  <a:cs typeface="Arial" panose="020B0604020202020204" pitchFamily="34" charset="0"/>
                </a:rPr>
                <a:t>Transverse</a:t>
              </a:r>
              <a:r>
                <a:rPr lang="it-IT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it-IT" dirty="0" err="1">
                  <a:latin typeface="Arial" panose="020B0604020202020204" pitchFamily="34" charset="0"/>
                  <a:cs typeface="Arial" panose="020B0604020202020204" pitchFamily="34" charset="0"/>
                </a:rPr>
                <a:t>momentum</a:t>
              </a:r>
              <a:r>
                <a:rPr lang="it-IT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it-IT" dirty="0" err="1">
                  <a:latin typeface="Arial" panose="020B0604020202020204" pitchFamily="34" charset="0"/>
                  <a:cs typeface="Arial" panose="020B0604020202020204" pitchFamily="34" charset="0"/>
                </a:rPr>
                <a:t>phenomena</a:t>
              </a:r>
              <a:r>
                <a:rPr lang="it-IT" dirty="0">
                  <a:latin typeface="Arial" panose="020B0604020202020204" pitchFamily="34" charset="0"/>
                  <a:cs typeface="Arial" panose="020B0604020202020204" pitchFamily="34" charset="0"/>
                </a:rPr>
                <a:t> (</a:t>
              </a:r>
              <a:r>
                <a:rPr lang="it-IT" dirty="0" err="1">
                  <a:latin typeface="Arial" panose="020B0604020202020204" pitchFamily="34" charset="0"/>
                  <a:cs typeface="Arial" panose="020B0604020202020204" pitchFamily="34" charset="0"/>
                </a:rPr>
                <a:t>TMDs</a:t>
              </a:r>
              <a:r>
                <a:rPr lang="it-IT" dirty="0">
                  <a:latin typeface="Arial" panose="020B0604020202020204" pitchFamily="34" charset="0"/>
                  <a:cs typeface="Arial" panose="020B0604020202020204" pitchFamily="34" charset="0"/>
                </a:rPr>
                <a:t>) &amp; 3D imaging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dirty="0" err="1">
                  <a:latin typeface="Arial" panose="020B0604020202020204" pitchFamily="34" charset="0"/>
                  <a:cs typeface="Arial" panose="020B0604020202020204" pitchFamily="34" charset="0"/>
                </a:rPr>
                <a:t>GPDs</a:t>
              </a:r>
              <a:r>
                <a:rPr lang="it-IT" dirty="0">
                  <a:latin typeface="Arial" panose="020B0604020202020204" pitchFamily="34" charset="0"/>
                  <a:cs typeface="Arial" panose="020B0604020202020204" pitchFamily="34" charset="0"/>
                </a:rPr>
                <a:t> &amp; </a:t>
              </a:r>
              <a:r>
                <a:rPr lang="it-IT" dirty="0" err="1">
                  <a:latin typeface="Arial" panose="020B0604020202020204" pitchFamily="34" charset="0"/>
                  <a:cs typeface="Arial" panose="020B0604020202020204" pitchFamily="34" charset="0"/>
                </a:rPr>
                <a:t>mechanical</a:t>
              </a:r>
              <a:r>
                <a:rPr lang="it-IT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it-IT" dirty="0" err="1">
                  <a:latin typeface="Arial" panose="020B0604020202020204" pitchFamily="34" charset="0"/>
                  <a:cs typeface="Arial" panose="020B0604020202020204" pitchFamily="34" charset="0"/>
                </a:rPr>
                <a:t>properties</a:t>
              </a:r>
              <a:r>
                <a:rPr lang="it-IT" dirty="0">
                  <a:latin typeface="Arial" panose="020B0604020202020204" pitchFamily="34" charset="0"/>
                  <a:cs typeface="Arial" panose="020B0604020202020204" pitchFamily="34" charset="0"/>
                </a:rPr>
                <a:t> of the </a:t>
              </a:r>
              <a:r>
                <a:rPr lang="it-IT" dirty="0" err="1">
                  <a:latin typeface="Arial" panose="020B0604020202020204" pitchFamily="34" charset="0"/>
                  <a:cs typeface="Arial" panose="020B0604020202020204" pitchFamily="34" charset="0"/>
                </a:rPr>
                <a:t>nucleon</a:t>
              </a:r>
              <a:endParaRPr lang="it-IT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8" name="Picture 6">
              <a:extLst>
                <a:ext uri="{FF2B5EF4-FFF2-40B4-BE49-F238E27FC236}">
                  <a16:creationId xmlns:a16="http://schemas.microsoft.com/office/drawing/2014/main" id="{FE15B140-CA7D-024F-8C8E-0DB9C79F717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7968" y="4867519"/>
              <a:ext cx="1881784" cy="937745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43491A43-6947-D3AA-E6A4-C46F8B4A54B3}"/>
              </a:ext>
            </a:extLst>
          </p:cNvPr>
          <p:cNvSpPr txBox="1"/>
          <p:nvPr/>
        </p:nvSpPr>
        <p:spPr>
          <a:xfrm>
            <a:off x="755576" y="5630200"/>
            <a:ext cx="68319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b="1" dirty="0"/>
              <a:t>INFN-FE</a:t>
            </a:r>
            <a:r>
              <a:rPr lang="en-IT" dirty="0"/>
              <a:t>: 	    	Dual-radiator RICH (dRICH) in ePIC hadron end-cap </a:t>
            </a:r>
          </a:p>
          <a:p>
            <a:r>
              <a:rPr lang="en-IT" dirty="0"/>
              <a:t>		(project led by INFN)</a:t>
            </a:r>
          </a:p>
        </p:txBody>
      </p:sp>
      <p:sp>
        <p:nvSpPr>
          <p:cNvPr id="4" name="Rectangle 72">
            <a:extLst>
              <a:ext uri="{FF2B5EF4-FFF2-40B4-BE49-F238E27FC236}">
                <a16:creationId xmlns:a16="http://schemas.microsoft.com/office/drawing/2014/main" id="{DF61A58C-F327-0EF4-0EA5-6794F6F93D7B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G. Ciullo -  C.d.S. INFN Ferrara –  02/07/2026</a:t>
            </a:r>
          </a:p>
        </p:txBody>
      </p:sp>
    </p:spTree>
    <p:extLst>
      <p:ext uri="{BB962C8B-B14F-4D97-AF65-F5344CB8AC3E}">
        <p14:creationId xmlns:p14="http://schemas.microsoft.com/office/powerpoint/2010/main" val="1231740427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718B6F-C038-0559-CB02-870FEAD22C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75DF4448-DCF5-97B9-6B05-D2EE0BFCE352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4D79DC81-D728-1886-9AD1-B9F9BAAD41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19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3CEF132E-7DA9-F016-1DC7-924643AF9289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EIC</a:t>
            </a:r>
          </a:p>
        </p:txBody>
      </p:sp>
      <p:sp>
        <p:nvSpPr>
          <p:cNvPr id="13" name="TextBox 1">
            <a:extLst>
              <a:ext uri="{FF2B5EF4-FFF2-40B4-BE49-F238E27FC236}">
                <a16:creationId xmlns:a16="http://schemas.microsoft.com/office/drawing/2014/main" id="{8B4B8075-FBF5-66CB-B45C-703DCE0A080C}"/>
              </a:ext>
            </a:extLst>
          </p:cNvPr>
          <p:cNvSpPr txBox="1"/>
          <p:nvPr/>
        </p:nvSpPr>
        <p:spPr>
          <a:xfrm>
            <a:off x="4616244" y="1123210"/>
            <a:ext cx="4277453" cy="50629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Electron Ion Collider:</a:t>
            </a:r>
          </a:p>
          <a:p>
            <a:endParaRPr lang="en-US" sz="1100" dirty="0"/>
          </a:p>
          <a:p>
            <a:r>
              <a:rPr lang="en-US" dirty="0"/>
              <a:t>Strong interest in Italian nuclear physics </a:t>
            </a:r>
          </a:p>
          <a:p>
            <a:r>
              <a:rPr lang="en-US" dirty="0"/>
              <a:t>community (theory and experiment)</a:t>
            </a:r>
          </a:p>
          <a:p>
            <a:endParaRPr lang="en-US" dirty="0"/>
          </a:p>
          <a:p>
            <a:r>
              <a:rPr lang="en-US" dirty="0"/>
              <a:t>CD1 approval in June 2021</a:t>
            </a:r>
          </a:p>
          <a:p>
            <a:endParaRPr lang="en-US" dirty="0"/>
          </a:p>
          <a:p>
            <a:r>
              <a:rPr lang="en-US" dirty="0"/>
              <a:t>EPIC Coll. for 1</a:t>
            </a:r>
            <a:r>
              <a:rPr lang="en-US" baseline="30000" dirty="0"/>
              <a:t>st</a:t>
            </a:r>
            <a:r>
              <a:rPr lang="en-US" dirty="0"/>
              <a:t> detector start in fall 2022</a:t>
            </a:r>
          </a:p>
          <a:p>
            <a:endParaRPr lang="en-US" dirty="0"/>
          </a:p>
          <a:p>
            <a:r>
              <a:rPr lang="en-US" dirty="0"/>
              <a:t>Detector subsystems defined in spring 2023</a:t>
            </a:r>
          </a:p>
          <a:p>
            <a:endParaRPr lang="en-US" dirty="0"/>
          </a:p>
          <a:p>
            <a:r>
              <a:rPr lang="en-US" b="1" dirty="0"/>
              <a:t>EIC_NET  moved into </a:t>
            </a:r>
            <a:r>
              <a:rPr lang="en-US" b="1" dirty="0" err="1"/>
              <a:t>ePIC</a:t>
            </a:r>
            <a:r>
              <a:rPr lang="en-US" b="1" dirty="0"/>
              <a:t> in June 2024</a:t>
            </a:r>
          </a:p>
          <a:p>
            <a:endParaRPr lang="en-US" dirty="0"/>
          </a:p>
          <a:p>
            <a:r>
              <a:rPr lang="en-US" dirty="0" err="1"/>
              <a:t>ePIC</a:t>
            </a:r>
            <a:r>
              <a:rPr lang="en-US" dirty="0"/>
              <a:t> pre-TDR completed in 2025</a:t>
            </a:r>
          </a:p>
          <a:p>
            <a:endParaRPr lang="en-US" dirty="0"/>
          </a:p>
          <a:p>
            <a:r>
              <a:rPr lang="en-US" dirty="0"/>
              <a:t>CD2 expected in 2027</a:t>
            </a:r>
          </a:p>
          <a:p>
            <a:r>
              <a:rPr lang="en-US" dirty="0"/>
              <a:t>     </a:t>
            </a:r>
          </a:p>
          <a:p>
            <a:r>
              <a:rPr lang="en-US" b="1" dirty="0">
                <a:solidFill>
                  <a:srgbClr val="C00000"/>
                </a:solidFill>
              </a:rPr>
              <a:t>INFN Ferrara leading the </a:t>
            </a:r>
            <a:r>
              <a:rPr lang="en-US" b="1" dirty="0" err="1">
                <a:solidFill>
                  <a:srgbClr val="C00000"/>
                </a:solidFill>
              </a:rPr>
              <a:t>dRICH</a:t>
            </a:r>
            <a:r>
              <a:rPr lang="en-US" b="1" dirty="0">
                <a:solidFill>
                  <a:srgbClr val="C00000"/>
                </a:solidFill>
              </a:rPr>
              <a:t> subsystem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6877AAA-03A6-6A0D-9C7D-0D52E2633F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882129"/>
            <a:ext cx="3500264" cy="460271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46AFFA2-0D1C-44FE-5F0E-1B907AE5C0B3}"/>
              </a:ext>
            </a:extLst>
          </p:cNvPr>
          <p:cNvSpPr txBox="1"/>
          <p:nvPr/>
        </p:nvSpPr>
        <p:spPr>
          <a:xfrm>
            <a:off x="539552" y="5544815"/>
            <a:ext cx="3500264" cy="692497"/>
          </a:xfrm>
          <a:prstGeom prst="rect">
            <a:avLst/>
          </a:prstGeom>
          <a:noFill/>
          <a:ln w="127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We recommend the expeditious completion of the EIC as the highest priority for facility construction.</a:t>
            </a:r>
          </a:p>
        </p:txBody>
      </p:sp>
      <p:sp>
        <p:nvSpPr>
          <p:cNvPr id="5" name="Rectangle 72">
            <a:extLst>
              <a:ext uri="{FF2B5EF4-FFF2-40B4-BE49-F238E27FC236}">
                <a16:creationId xmlns:a16="http://schemas.microsoft.com/office/drawing/2014/main" id="{D4D54D9E-A26B-DC40-C53E-CB4A22F16A74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G. Ciullo -  C.d.S. INFN Ferrara –  02/07/2026</a:t>
            </a:r>
          </a:p>
        </p:txBody>
      </p:sp>
    </p:spTree>
    <p:extLst>
      <p:ext uri="{BB962C8B-B14F-4D97-AF65-F5344CB8AC3E}">
        <p14:creationId xmlns:p14="http://schemas.microsoft.com/office/powerpoint/2010/main" val="3009046584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0B63A31-9F0C-ED4A-9E51-733906FBD61F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B6FDE13A-C53A-4045-BFE2-278F709BB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2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BEDFBE81-1EC6-1249-B972-8C313A19FA9C}"/>
              </a:ext>
            </a:extLst>
          </p:cNvPr>
          <p:cNvSpPr txBox="1"/>
          <p:nvPr/>
        </p:nvSpPr>
        <p:spPr>
          <a:xfrm>
            <a:off x="256631" y="266787"/>
            <a:ext cx="3693343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3D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Nucleon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Structure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7E255FA-9E1B-84DA-E708-1BB3801457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63888" y="1932084"/>
            <a:ext cx="4932195" cy="383484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A072022-A9D5-BD60-F3F0-351EAAC48099}"/>
              </a:ext>
            </a:extLst>
          </p:cNvPr>
          <p:cNvSpPr/>
          <p:nvPr/>
        </p:nvSpPr>
        <p:spPr>
          <a:xfrm>
            <a:off x="527653" y="1166002"/>
            <a:ext cx="4044347" cy="22524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5" name="Line 4">
            <a:extLst>
              <a:ext uri="{FF2B5EF4-FFF2-40B4-BE49-F238E27FC236}">
                <a16:creationId xmlns:a16="http://schemas.microsoft.com/office/drawing/2014/main" id="{D5D6C01B-AD51-770A-B28B-CE57E25C1AC0}"/>
              </a:ext>
            </a:extLst>
          </p:cNvPr>
          <p:cNvSpPr>
            <a:spLocks noChangeShapeType="1"/>
          </p:cNvSpPr>
          <p:nvPr/>
        </p:nvSpPr>
        <p:spPr bwMode="auto">
          <a:xfrm>
            <a:off x="3267748" y="5631407"/>
            <a:ext cx="5429250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 sz="975" dirty="0"/>
          </a:p>
        </p:txBody>
      </p:sp>
      <p:sp>
        <p:nvSpPr>
          <p:cNvPr id="6" name="Right Triangle 5">
            <a:extLst>
              <a:ext uri="{FF2B5EF4-FFF2-40B4-BE49-F238E27FC236}">
                <a16:creationId xmlns:a16="http://schemas.microsoft.com/office/drawing/2014/main" id="{81D62E03-7C9C-0A18-31B8-74B99506A0EE}"/>
              </a:ext>
            </a:extLst>
          </p:cNvPr>
          <p:cNvSpPr/>
          <p:nvPr/>
        </p:nvSpPr>
        <p:spPr>
          <a:xfrm>
            <a:off x="3754387" y="4382853"/>
            <a:ext cx="841339" cy="1248554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751363C-6F43-84CB-2816-80A09C9B8875}"/>
              </a:ext>
            </a:extLst>
          </p:cNvPr>
          <p:cNvSpPr/>
          <p:nvPr/>
        </p:nvSpPr>
        <p:spPr>
          <a:xfrm>
            <a:off x="3563888" y="4303535"/>
            <a:ext cx="676817" cy="68406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5ED82E94-2993-1992-15A5-87DEDFC8F7A7}"/>
              </a:ext>
            </a:extLst>
          </p:cNvPr>
          <p:cNvCxnSpPr/>
          <p:nvPr/>
        </p:nvCxnSpPr>
        <p:spPr>
          <a:xfrm flipV="1">
            <a:off x="3754386" y="5065532"/>
            <a:ext cx="469001" cy="600510"/>
          </a:xfrm>
          <a:prstGeom prst="straightConnector1">
            <a:avLst/>
          </a:prstGeom>
          <a:ln>
            <a:solidFill>
              <a:srgbClr val="224FE6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D11CAD0-2FBF-43D7-7F70-AA910AD938E3}"/>
              </a:ext>
            </a:extLst>
          </p:cNvPr>
          <p:cNvCxnSpPr/>
          <p:nvPr/>
        </p:nvCxnSpPr>
        <p:spPr>
          <a:xfrm flipH="1" flipV="1">
            <a:off x="3666401" y="4597950"/>
            <a:ext cx="556987" cy="467584"/>
          </a:xfrm>
          <a:prstGeom prst="straightConnector1">
            <a:avLst/>
          </a:prstGeom>
          <a:ln>
            <a:solidFill>
              <a:srgbClr val="224FE6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536C419A-A663-438B-6CE3-3F963283D1A8}"/>
              </a:ext>
            </a:extLst>
          </p:cNvPr>
          <p:cNvSpPr txBox="1"/>
          <p:nvPr/>
        </p:nvSpPr>
        <p:spPr>
          <a:xfrm>
            <a:off x="4240705" y="3846237"/>
            <a:ext cx="15343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rgbClr val="224FE6"/>
                </a:solidFill>
              </a:rPr>
              <a:t>Longitudinal momentum</a:t>
            </a:r>
          </a:p>
          <a:p>
            <a:r>
              <a:rPr lang="en-US" sz="1350" i="1" dirty="0">
                <a:solidFill>
                  <a:srgbClr val="224FE6"/>
                </a:solidFill>
              </a:rPr>
              <a:t>k</a:t>
            </a:r>
            <a:r>
              <a:rPr lang="en-US" sz="1350" i="1" baseline="30000" dirty="0">
                <a:solidFill>
                  <a:srgbClr val="224FE6"/>
                </a:solidFill>
              </a:rPr>
              <a:t>+</a:t>
            </a:r>
            <a:r>
              <a:rPr lang="en-US" sz="1350" i="1" dirty="0">
                <a:solidFill>
                  <a:srgbClr val="224FE6"/>
                </a:solidFill>
              </a:rPr>
              <a:t>=</a:t>
            </a:r>
            <a:r>
              <a:rPr lang="en-US" sz="1350" i="1" dirty="0" err="1">
                <a:solidFill>
                  <a:srgbClr val="224FE6"/>
                </a:solidFill>
              </a:rPr>
              <a:t>xP</a:t>
            </a:r>
            <a:r>
              <a:rPr lang="en-US" sz="1350" i="1" baseline="30000" dirty="0">
                <a:solidFill>
                  <a:srgbClr val="224FE6"/>
                </a:solidFill>
              </a:rPr>
              <a:t>+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A3C8414A-7F5C-7E55-D6EC-1699680F11B4}"/>
              </a:ext>
            </a:extLst>
          </p:cNvPr>
          <p:cNvCxnSpPr/>
          <p:nvPr/>
        </p:nvCxnSpPr>
        <p:spPr>
          <a:xfrm flipH="1">
            <a:off x="5461659" y="3212490"/>
            <a:ext cx="1160063" cy="501220"/>
          </a:xfrm>
          <a:prstGeom prst="straightConnector1">
            <a:avLst/>
          </a:prstGeom>
          <a:ln>
            <a:solidFill>
              <a:srgbClr val="0070C0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655775D5-D06E-BC58-0E50-D78ECCDBD068}"/>
              </a:ext>
            </a:extLst>
          </p:cNvPr>
          <p:cNvSpPr txBox="1"/>
          <p:nvPr/>
        </p:nvSpPr>
        <p:spPr>
          <a:xfrm rot="1821166">
            <a:off x="6915970" y="5142905"/>
            <a:ext cx="1112805" cy="25391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rgbClr val="C00000"/>
                </a:solidFill>
              </a:rPr>
              <a:t>Transverse plane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1E4E8268-7DE3-A58C-DCF6-4F67BB65C59B}"/>
              </a:ext>
            </a:extLst>
          </p:cNvPr>
          <p:cNvCxnSpPr/>
          <p:nvPr/>
        </p:nvCxnSpPr>
        <p:spPr>
          <a:xfrm flipV="1">
            <a:off x="6695759" y="2552869"/>
            <a:ext cx="206106" cy="610707"/>
          </a:xfrm>
          <a:prstGeom prst="straightConnector1">
            <a:avLst/>
          </a:prstGeom>
          <a:ln>
            <a:solidFill>
              <a:srgbClr val="C00000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D6EAF30-316C-EF63-3482-173FF4C4409C}"/>
              </a:ext>
            </a:extLst>
          </p:cNvPr>
          <p:cNvCxnSpPr/>
          <p:nvPr/>
        </p:nvCxnSpPr>
        <p:spPr>
          <a:xfrm flipH="1" flipV="1">
            <a:off x="6700908" y="3212489"/>
            <a:ext cx="256983" cy="640773"/>
          </a:xfrm>
          <a:prstGeom prst="straightConnector1">
            <a:avLst/>
          </a:prstGeom>
          <a:ln>
            <a:solidFill>
              <a:schemeClr val="tx1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8CE6D9C1-DF5D-E169-311F-FE6329BA2F0F}"/>
              </a:ext>
            </a:extLst>
          </p:cNvPr>
          <p:cNvSpPr txBox="1"/>
          <p:nvPr/>
        </p:nvSpPr>
        <p:spPr>
          <a:xfrm>
            <a:off x="6509904" y="2581654"/>
            <a:ext cx="319318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i="1" dirty="0" err="1">
                <a:solidFill>
                  <a:srgbClr val="C00000"/>
                </a:solidFill>
              </a:rPr>
              <a:t>k</a:t>
            </a:r>
            <a:r>
              <a:rPr lang="en-US" sz="1350" i="1" baseline="-25000" dirty="0" err="1">
                <a:solidFill>
                  <a:srgbClr val="C00000"/>
                </a:solidFill>
              </a:rPr>
              <a:t>T</a:t>
            </a:r>
            <a:endParaRPr lang="en-US" sz="1350" i="1" baseline="-25000" dirty="0">
              <a:solidFill>
                <a:srgbClr val="C00000"/>
              </a:solidFill>
            </a:endParaRPr>
          </a:p>
        </p:txBody>
      </p: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98A19A83-D797-60F3-B57A-3602978AE139}"/>
              </a:ext>
            </a:extLst>
          </p:cNvPr>
          <p:cNvCxnSpPr/>
          <p:nvPr/>
        </p:nvCxnSpPr>
        <p:spPr>
          <a:xfrm>
            <a:off x="6589920" y="2623100"/>
            <a:ext cx="132163" cy="0"/>
          </a:xfrm>
          <a:prstGeom prst="straightConnector1">
            <a:avLst/>
          </a:prstGeom>
          <a:ln w="12700">
            <a:solidFill>
              <a:srgbClr val="C00000"/>
            </a:solidFill>
            <a:tailEnd type="triangle" w="sm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55" name="Group 54">
            <a:extLst>
              <a:ext uri="{FF2B5EF4-FFF2-40B4-BE49-F238E27FC236}">
                <a16:creationId xmlns:a16="http://schemas.microsoft.com/office/drawing/2014/main" id="{E05C75F3-037D-546E-BBF9-776C843C8F14}"/>
              </a:ext>
            </a:extLst>
          </p:cNvPr>
          <p:cNvGrpSpPr/>
          <p:nvPr/>
        </p:nvGrpSpPr>
        <p:grpSpPr>
          <a:xfrm>
            <a:off x="6453268" y="3277754"/>
            <a:ext cx="330540" cy="300082"/>
            <a:chOff x="6026548" y="1194323"/>
            <a:chExt cx="440720" cy="400108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41E897F5-BA14-DEFA-7023-F1061DAFA7CA}"/>
                </a:ext>
              </a:extLst>
            </p:cNvPr>
            <p:cNvSpPr txBox="1"/>
            <p:nvPr/>
          </p:nvSpPr>
          <p:spPr>
            <a:xfrm>
              <a:off x="6026548" y="1194323"/>
              <a:ext cx="440720" cy="400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350" i="1" dirty="0" err="1"/>
                <a:t>b</a:t>
              </a:r>
              <a:r>
                <a:rPr lang="en-US" sz="1350" i="1" baseline="-25000" dirty="0" err="1"/>
                <a:t>T</a:t>
              </a:r>
              <a:endParaRPr lang="en-US" sz="1350" i="1" baseline="-25000" dirty="0"/>
            </a:p>
          </p:txBody>
        </p:sp>
        <p:cxnSp>
          <p:nvCxnSpPr>
            <p:cNvPr id="57" name="Straight Arrow Connector 56">
              <a:extLst>
                <a:ext uri="{FF2B5EF4-FFF2-40B4-BE49-F238E27FC236}">
                  <a16:creationId xmlns:a16="http://schemas.microsoft.com/office/drawing/2014/main" id="{7D3B5C21-F44C-3E44-8CB9-44B67DF9A2DD}"/>
                </a:ext>
              </a:extLst>
            </p:cNvPr>
            <p:cNvCxnSpPr/>
            <p:nvPr/>
          </p:nvCxnSpPr>
          <p:spPr>
            <a:xfrm>
              <a:off x="6133236" y="1249584"/>
              <a:ext cx="176217" cy="0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triangle" w="sm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8" name="TextBox 57">
            <a:extLst>
              <a:ext uri="{FF2B5EF4-FFF2-40B4-BE49-F238E27FC236}">
                <a16:creationId xmlns:a16="http://schemas.microsoft.com/office/drawing/2014/main" id="{E15F9B55-C40B-4A30-6015-B701C1648332}"/>
              </a:ext>
            </a:extLst>
          </p:cNvPr>
          <p:cNvSpPr txBox="1"/>
          <p:nvPr/>
        </p:nvSpPr>
        <p:spPr>
          <a:xfrm>
            <a:off x="7025687" y="2322036"/>
            <a:ext cx="1455848" cy="25391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rgbClr val="C00000"/>
                </a:solidFill>
              </a:rPr>
              <a:t>Transverse momentum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6BCFB1B3-38A9-333D-41AE-64709AA727AF}"/>
              </a:ext>
            </a:extLst>
          </p:cNvPr>
          <p:cNvSpPr txBox="1"/>
          <p:nvPr/>
        </p:nvSpPr>
        <p:spPr>
          <a:xfrm>
            <a:off x="7029974" y="3466065"/>
            <a:ext cx="1250663" cy="25391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050" dirty="0"/>
              <a:t>Transverse position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B25CEFCE-CD4B-9AB3-8C7E-F62C2E43E0B8}"/>
              </a:ext>
            </a:extLst>
          </p:cNvPr>
          <p:cNvSpPr txBox="1"/>
          <p:nvPr/>
        </p:nvSpPr>
        <p:spPr>
          <a:xfrm>
            <a:off x="3929407" y="4521352"/>
            <a:ext cx="21872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>
                <a:solidFill>
                  <a:srgbClr val="224FE6"/>
                </a:solidFill>
                <a:latin typeface="Savoye LET"/>
                <a:cs typeface="Savoye LET"/>
              </a:rPr>
              <a:t>l</a:t>
            </a:r>
            <a:endParaRPr lang="en-US" sz="1350" baseline="30000" dirty="0">
              <a:solidFill>
                <a:srgbClr val="224FE6"/>
              </a:solidFill>
              <a:latin typeface="Savoye LET"/>
              <a:cs typeface="Savoye LET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0F2B3277-4F04-A95F-051D-522E5011C1CC}"/>
              </a:ext>
            </a:extLst>
          </p:cNvPr>
          <p:cNvSpPr txBox="1"/>
          <p:nvPr/>
        </p:nvSpPr>
        <p:spPr>
          <a:xfrm>
            <a:off x="3889023" y="5443126"/>
            <a:ext cx="21031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>
                <a:solidFill>
                  <a:srgbClr val="224FE6"/>
                </a:solidFill>
                <a:latin typeface="Savoye LET"/>
                <a:cs typeface="Savoye LET"/>
              </a:rPr>
              <a:t>l</a:t>
            </a:r>
            <a:endParaRPr lang="en-US" sz="1350" baseline="30000" dirty="0">
              <a:solidFill>
                <a:srgbClr val="224FE6"/>
              </a:solidFill>
              <a:latin typeface="Savoye LET"/>
              <a:cs typeface="Savoye LET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8D1F272C-D6D9-880F-9F9D-09DE770056C3}"/>
              </a:ext>
            </a:extLst>
          </p:cNvPr>
          <p:cNvSpPr txBox="1"/>
          <p:nvPr/>
        </p:nvSpPr>
        <p:spPr>
          <a:xfrm>
            <a:off x="4538562" y="5151703"/>
            <a:ext cx="11112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/>
              <a:t>Photon </a:t>
            </a:r>
            <a:r>
              <a:rPr lang="en-US" sz="1050" dirty="0" err="1"/>
              <a:t>Virtuality</a:t>
            </a:r>
            <a:endParaRPr lang="en-US" sz="1050" dirty="0"/>
          </a:p>
          <a:p>
            <a:r>
              <a:rPr lang="en-US" sz="1350" i="1" dirty="0"/>
              <a:t>Q</a:t>
            </a:r>
            <a:r>
              <a:rPr lang="en-US" sz="1350" i="1" baseline="30000" dirty="0"/>
              <a:t>2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5EE22EF1-8DD1-C565-D600-AF79A7B4E1FC}"/>
              </a:ext>
            </a:extLst>
          </p:cNvPr>
          <p:cNvSpPr txBox="1"/>
          <p:nvPr/>
        </p:nvSpPr>
        <p:spPr>
          <a:xfrm>
            <a:off x="6537281" y="1522755"/>
            <a:ext cx="150310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>
                <a:solidFill>
                  <a:srgbClr val="C00000"/>
                </a:solidFill>
              </a:rPr>
              <a:t>Confinement Scale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5DBFB85F-095B-C97A-F5E0-978BA1E36702}"/>
              </a:ext>
            </a:extLst>
          </p:cNvPr>
          <p:cNvSpPr txBox="1"/>
          <p:nvPr/>
        </p:nvSpPr>
        <p:spPr>
          <a:xfrm>
            <a:off x="1865014" y="4897787"/>
            <a:ext cx="1481111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>
                <a:solidFill>
                  <a:srgbClr val="224FE6"/>
                </a:solidFill>
              </a:rPr>
              <a:t>High Energy Probe</a:t>
            </a:r>
          </a:p>
          <a:p>
            <a:r>
              <a:rPr lang="en-US" sz="1350" dirty="0">
                <a:solidFill>
                  <a:srgbClr val="224FE6"/>
                </a:solidFill>
              </a:rPr>
              <a:t>Hard Scale</a:t>
            </a:r>
          </a:p>
        </p:txBody>
      </p:sp>
      <p:sp>
        <p:nvSpPr>
          <p:cNvPr id="65" name="Right Arrow 64">
            <a:extLst>
              <a:ext uri="{FF2B5EF4-FFF2-40B4-BE49-F238E27FC236}">
                <a16:creationId xmlns:a16="http://schemas.microsoft.com/office/drawing/2014/main" id="{71DF6B8F-A8D9-6F70-1E42-9C56B901C939}"/>
              </a:ext>
            </a:extLst>
          </p:cNvPr>
          <p:cNvSpPr/>
          <p:nvPr/>
        </p:nvSpPr>
        <p:spPr>
          <a:xfrm rot="1551024">
            <a:off x="7609097" y="4275300"/>
            <a:ext cx="480007" cy="275733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745BF614-C4B1-6D5E-3017-FA8293C16DB4}"/>
              </a:ext>
            </a:extLst>
          </p:cNvPr>
          <p:cNvSpPr txBox="1"/>
          <p:nvPr/>
        </p:nvSpPr>
        <p:spPr>
          <a:xfrm>
            <a:off x="8088082" y="4159474"/>
            <a:ext cx="41870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rgbClr val="800000"/>
                </a:solidFill>
              </a:rPr>
              <a:t>Spin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44D017B6-FF65-CCDB-AC37-B8B2650A4B31}"/>
              </a:ext>
            </a:extLst>
          </p:cNvPr>
          <p:cNvSpPr txBox="1"/>
          <p:nvPr/>
        </p:nvSpPr>
        <p:spPr>
          <a:xfrm>
            <a:off x="6453343" y="5542903"/>
            <a:ext cx="1192955" cy="2423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975" dirty="0"/>
              <a:t>Credit: A. Bacchetta</a:t>
            </a: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F8B421DC-A0A8-15B3-9559-444A5FA47867}"/>
              </a:ext>
            </a:extLst>
          </p:cNvPr>
          <p:cNvSpPr/>
          <p:nvPr/>
        </p:nvSpPr>
        <p:spPr>
          <a:xfrm rot="16200000" flipV="1">
            <a:off x="3559219" y="5296167"/>
            <a:ext cx="302350" cy="14329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9" name="Up Arrow 68">
            <a:extLst>
              <a:ext uri="{FF2B5EF4-FFF2-40B4-BE49-F238E27FC236}">
                <a16:creationId xmlns:a16="http://schemas.microsoft.com/office/drawing/2014/main" id="{63648D3F-3B02-4BA6-0A41-C476F00DBBDC}"/>
              </a:ext>
            </a:extLst>
          </p:cNvPr>
          <p:cNvSpPr/>
          <p:nvPr/>
        </p:nvSpPr>
        <p:spPr>
          <a:xfrm>
            <a:off x="3774954" y="4975426"/>
            <a:ext cx="175020" cy="240548"/>
          </a:xfrm>
          <a:prstGeom prst="upArrow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sz="135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33DBAA3F-EA3A-AE9F-5669-B84AFDF664D7}"/>
              </a:ext>
            </a:extLst>
          </p:cNvPr>
          <p:cNvSpPr txBox="1"/>
          <p:nvPr/>
        </p:nvSpPr>
        <p:spPr>
          <a:xfrm>
            <a:off x="674864" y="1275110"/>
            <a:ext cx="12202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TMD (x, k</a:t>
            </a:r>
            <a:r>
              <a:rPr lang="en-IT" baseline="-25000" dirty="0"/>
              <a:t>T</a:t>
            </a:r>
            <a:r>
              <a:rPr lang="en-IT" dirty="0"/>
              <a:t>)</a:t>
            </a:r>
          </a:p>
        </p:txBody>
      </p:sp>
      <p:pic>
        <p:nvPicPr>
          <p:cNvPr id="71" name="Picture 70">
            <a:extLst>
              <a:ext uri="{FF2B5EF4-FFF2-40B4-BE49-F238E27FC236}">
                <a16:creationId xmlns:a16="http://schemas.microsoft.com/office/drawing/2014/main" id="{16B66421-2591-5422-5768-05C6C50F51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4563" y="2296676"/>
            <a:ext cx="2329014" cy="1065251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201C5D53-119D-C9B4-3850-0412382E9E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81718" y="1222160"/>
            <a:ext cx="1088736" cy="995659"/>
          </a:xfrm>
          <a:prstGeom prst="rect">
            <a:avLst/>
          </a:prstGeom>
        </p:spPr>
      </p:pic>
      <p:pic>
        <p:nvPicPr>
          <p:cNvPr id="73" name="Picture 72" descr="Sivers_down.png">
            <a:extLst>
              <a:ext uri="{FF2B5EF4-FFF2-40B4-BE49-F238E27FC236}">
                <a16:creationId xmlns:a16="http://schemas.microsoft.com/office/drawing/2014/main" id="{93121A9F-0333-01DF-10C6-EEEC783E93F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9276" y="1211146"/>
            <a:ext cx="1100896" cy="1017689"/>
          </a:xfrm>
          <a:prstGeom prst="rect">
            <a:avLst/>
          </a:prstGeom>
        </p:spPr>
      </p:pic>
      <p:sp>
        <p:nvSpPr>
          <p:cNvPr id="74" name="TextBox 73">
            <a:extLst>
              <a:ext uri="{FF2B5EF4-FFF2-40B4-BE49-F238E27FC236}">
                <a16:creationId xmlns:a16="http://schemas.microsoft.com/office/drawing/2014/main" id="{8F3DA55D-029A-9CD0-070E-1B1FBB83DA76}"/>
              </a:ext>
            </a:extLst>
          </p:cNvPr>
          <p:cNvSpPr txBox="1"/>
          <p:nvPr/>
        </p:nvSpPr>
        <p:spPr>
          <a:xfrm>
            <a:off x="646009" y="2595635"/>
            <a:ext cx="11929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GPD (x, b</a:t>
            </a:r>
            <a:r>
              <a:rPr lang="en-IT" baseline="-25000" dirty="0"/>
              <a:t>T</a:t>
            </a:r>
            <a:r>
              <a:rPr lang="en-IT" dirty="0"/>
              <a:t>)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9169068B-38FA-B068-BCBD-8696F9488D50}"/>
              </a:ext>
            </a:extLst>
          </p:cNvPr>
          <p:cNvSpPr txBox="1"/>
          <p:nvPr/>
        </p:nvSpPr>
        <p:spPr>
          <a:xfrm flipH="1">
            <a:off x="5127563" y="216897"/>
            <a:ext cx="36010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dirty="0"/>
              <a:t>Access to the strong-force dynamics </a:t>
            </a:r>
          </a:p>
          <a:p>
            <a:r>
              <a:rPr lang="en-IT" dirty="0"/>
              <a:t>at </a:t>
            </a:r>
            <a:r>
              <a:rPr lang="en-GB" dirty="0"/>
              <a:t>t</a:t>
            </a:r>
            <a:r>
              <a:rPr lang="en-IT" dirty="0"/>
              <a:t>he scale of confinement</a:t>
            </a:r>
          </a:p>
        </p:txBody>
      </p:sp>
      <p:sp>
        <p:nvSpPr>
          <p:cNvPr id="76" name="Down Arrow 75">
            <a:extLst>
              <a:ext uri="{FF2B5EF4-FFF2-40B4-BE49-F238E27FC236}">
                <a16:creationId xmlns:a16="http://schemas.microsoft.com/office/drawing/2014/main" id="{A105EE5C-839F-F073-6C68-EC75FD56767A}"/>
              </a:ext>
            </a:extLst>
          </p:cNvPr>
          <p:cNvSpPr/>
          <p:nvPr/>
        </p:nvSpPr>
        <p:spPr>
          <a:xfrm>
            <a:off x="6156176" y="1009193"/>
            <a:ext cx="1008112" cy="434349"/>
          </a:xfrm>
          <a:prstGeom prst="downArrow">
            <a:avLst/>
          </a:prstGeom>
          <a:noFill/>
          <a:ln w="412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8" name="Rectangle 72">
            <a:extLst>
              <a:ext uri="{FF2B5EF4-FFF2-40B4-BE49-F238E27FC236}">
                <a16:creationId xmlns:a16="http://schemas.microsoft.com/office/drawing/2014/main" id="{55A30572-0F50-BE52-A673-A48E92F5EB47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G. Ciullo -  C.d.S. INFN Ferrara –  02/07/2026</a:t>
            </a:r>
          </a:p>
        </p:txBody>
      </p:sp>
    </p:spTree>
    <p:extLst>
      <p:ext uri="{BB962C8B-B14F-4D97-AF65-F5344CB8AC3E}">
        <p14:creationId xmlns:p14="http://schemas.microsoft.com/office/powerpoint/2010/main" val="2107590118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6F4CBF-E6D1-F84F-677F-258FD5D043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3">
            <a:extLst>
              <a:ext uri="{FF2B5EF4-FFF2-40B4-BE49-F238E27FC236}">
                <a16:creationId xmlns:a16="http://schemas.microsoft.com/office/drawing/2014/main" id="{9679F8CC-4516-E629-A887-A281D01B8FFD}"/>
              </a:ext>
            </a:extLst>
          </p:cNvPr>
          <p:cNvSpPr txBox="1"/>
          <p:nvPr/>
        </p:nvSpPr>
        <p:spPr>
          <a:xfrm>
            <a:off x="254340" y="235411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ePIC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: The Collider Experiment</a:t>
            </a:r>
          </a:p>
        </p:txBody>
      </p:sp>
      <p:cxnSp>
        <p:nvCxnSpPr>
          <p:cNvPr id="37" name="Straight Connector 92">
            <a:extLst>
              <a:ext uri="{FF2B5EF4-FFF2-40B4-BE49-F238E27FC236}">
                <a16:creationId xmlns:a16="http://schemas.microsoft.com/office/drawing/2014/main" id="{0B3E81CA-8877-535C-0157-AAA69927774D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Slide Number Placeholder 9">
            <a:extLst>
              <a:ext uri="{FF2B5EF4-FFF2-40B4-BE49-F238E27FC236}">
                <a16:creationId xmlns:a16="http://schemas.microsoft.com/office/drawing/2014/main" id="{8D69CB6E-9D95-5DC6-B31F-9B29DE7337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20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5566C600-2BE5-5080-93C2-98652F61A4DB}"/>
              </a:ext>
            </a:extLst>
          </p:cNvPr>
          <p:cNvSpPr/>
          <p:nvPr/>
        </p:nvSpPr>
        <p:spPr>
          <a:xfrm>
            <a:off x="-33185" y="6518167"/>
            <a:ext cx="9144000" cy="4571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822D156-637B-1A1B-1FE9-DB17DCDB81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4252" y="3573016"/>
            <a:ext cx="0" cy="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5867A6C-A831-1AD4-3C4F-85082D23EA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6652" y="3725416"/>
            <a:ext cx="0" cy="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765A0D0-D366-1F0A-D3C1-915ACF0427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9052" y="3877816"/>
            <a:ext cx="0" cy="0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BF1C1BEB-66BB-94E2-8415-0BC7BB944956}"/>
              </a:ext>
            </a:extLst>
          </p:cNvPr>
          <p:cNvGrpSpPr/>
          <p:nvPr/>
        </p:nvGrpSpPr>
        <p:grpSpPr>
          <a:xfrm>
            <a:off x="419047" y="979701"/>
            <a:ext cx="8004019" cy="3308058"/>
            <a:chOff x="1204522" y="1294610"/>
            <a:chExt cx="5991070" cy="2221756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547F692-2BCE-9022-2DA4-4AB9137AF926}"/>
                </a:ext>
              </a:extLst>
            </p:cNvPr>
            <p:cNvSpPr/>
            <p:nvPr/>
          </p:nvSpPr>
          <p:spPr>
            <a:xfrm>
              <a:off x="1204522" y="1294610"/>
              <a:ext cx="5991070" cy="222175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 dirty="0"/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B063D317-4158-D356-F47E-11B81633E56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287879" y="1319665"/>
              <a:ext cx="3398554" cy="212709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D283D66-1124-33C7-247D-F363E7D30DE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64637" y="1339209"/>
              <a:ext cx="791015" cy="627162"/>
            </a:xfrm>
            <a:prstGeom prst="rect">
              <a:avLst/>
            </a:prstGeom>
          </p:spPr>
        </p:pic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A80E78F2-74D7-6CFC-561C-E92DAB581F22}"/>
              </a:ext>
            </a:extLst>
          </p:cNvPr>
          <p:cNvSpPr txBox="1"/>
          <p:nvPr/>
        </p:nvSpPr>
        <p:spPr>
          <a:xfrm>
            <a:off x="4499369" y="3958098"/>
            <a:ext cx="1087157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>
                <a:solidFill>
                  <a:schemeClr val="bg1"/>
                </a:solidFill>
              </a:rPr>
              <a:t>41-275 GHeV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3873430-0954-37AB-81DD-953BA7C23C86}"/>
              </a:ext>
            </a:extLst>
          </p:cNvPr>
          <p:cNvSpPr txBox="1"/>
          <p:nvPr/>
        </p:nvSpPr>
        <p:spPr>
          <a:xfrm>
            <a:off x="5542746" y="3321262"/>
            <a:ext cx="917239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>
                <a:solidFill>
                  <a:schemeClr val="bg1"/>
                </a:solidFill>
              </a:rPr>
              <a:t>5-18 GHeV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E75B0225-BF46-BD68-A8E5-8E091D0C0A3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7711" y="3182261"/>
            <a:ext cx="1179795" cy="93380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6394FC0C-D41D-52E7-E0DA-352834F63F2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29709" y="953476"/>
            <a:ext cx="2048977" cy="3413134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FDE6B13A-CD24-4365-E864-037896E5C3E4}"/>
              </a:ext>
            </a:extLst>
          </p:cNvPr>
          <p:cNvSpPr txBox="1"/>
          <p:nvPr/>
        </p:nvSpPr>
        <p:spPr>
          <a:xfrm>
            <a:off x="179512" y="4895157"/>
            <a:ext cx="572581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b="1" dirty="0" err="1">
                <a:solidFill>
                  <a:srgbClr val="0000FF"/>
                </a:solidFill>
              </a:rPr>
              <a:t>ePIC</a:t>
            </a:r>
            <a:r>
              <a:rPr lang="en-US" b="1" dirty="0">
                <a:solidFill>
                  <a:srgbClr val="0000FF"/>
                </a:solidFill>
              </a:rPr>
              <a:t> Collaboration</a:t>
            </a:r>
            <a:endParaRPr lang="en-US" dirty="0"/>
          </a:p>
          <a:p>
            <a:pPr>
              <a:buClr>
                <a:srgbClr val="0000DB"/>
              </a:buClr>
            </a:pPr>
            <a:r>
              <a:rPr lang="en-US" sz="1400" dirty="0">
                <a:hlinkClick r:id="rId8"/>
              </a:rPr>
              <a:t>https://www.epic-eic.org</a:t>
            </a:r>
            <a:endParaRPr lang="en-US" sz="1400" dirty="0"/>
          </a:p>
          <a:p>
            <a:pPr>
              <a:buClr>
                <a:srgbClr val="0000DB"/>
              </a:buClr>
            </a:pPr>
            <a:endParaRPr lang="en-US" sz="1600" dirty="0">
              <a:cs typeface="Arial" panose="020B0604020202020204" pitchFamily="34" charset="0"/>
            </a:endParaRPr>
          </a:p>
          <a:p>
            <a:pPr>
              <a:buClr>
                <a:srgbClr val="0000DB"/>
              </a:buClr>
            </a:pPr>
            <a:r>
              <a:rPr lang="en-US" sz="1600" dirty="0">
                <a:cs typeface="Arial" panose="020B0604020202020204" pitchFamily="34" charset="0"/>
              </a:rPr>
              <a:t>~1031collaborators, 25 countries, 177 institutions</a:t>
            </a:r>
          </a:p>
          <a:p>
            <a:pPr>
              <a:buClr>
                <a:srgbClr val="0000DB"/>
              </a:buClr>
            </a:pPr>
            <a:endParaRPr lang="en-US" sz="800" dirty="0">
              <a:cs typeface="Arial" panose="020B0604020202020204" pitchFamily="34" charset="0"/>
            </a:endParaRPr>
          </a:p>
          <a:p>
            <a:pPr>
              <a:buClr>
                <a:srgbClr val="0000DB"/>
              </a:buClr>
            </a:pPr>
            <a:r>
              <a:rPr lang="en-US" sz="1600" b="1" dirty="0">
                <a:solidFill>
                  <a:srgbClr val="0432FF"/>
                </a:solidFill>
                <a:cs typeface="Arial" panose="020B0604020202020204" pitchFamily="34" charset="0"/>
              </a:rPr>
              <a:t>US: </a:t>
            </a:r>
            <a:r>
              <a:rPr lang="en-US" sz="1600" dirty="0">
                <a:cs typeface="Arial" panose="020B0604020202020204" pitchFamily="34" charset="0"/>
              </a:rPr>
              <a:t>8 National Labs + 59 Universities</a:t>
            </a:r>
          </a:p>
        </p:txBody>
      </p:sp>
      <p:pic>
        <p:nvPicPr>
          <p:cNvPr id="42" name="Picture 41">
            <a:extLst>
              <a:ext uri="{FF2B5EF4-FFF2-40B4-BE49-F238E27FC236}">
                <a16:creationId xmlns:a16="http://schemas.microsoft.com/office/drawing/2014/main" id="{4EC10005-DC0A-3328-9CD4-3C9968FE13B6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5702228" y="4489017"/>
            <a:ext cx="2971937" cy="1964316"/>
          </a:xfrm>
          <a:prstGeom prst="rect">
            <a:avLst/>
          </a:prstGeom>
        </p:spPr>
      </p:pic>
      <p:sp>
        <p:nvSpPr>
          <p:cNvPr id="2" name="Rectangle 72">
            <a:extLst>
              <a:ext uri="{FF2B5EF4-FFF2-40B4-BE49-F238E27FC236}">
                <a16:creationId xmlns:a16="http://schemas.microsoft.com/office/drawing/2014/main" id="{02E127CD-9BB7-4778-70B8-BDB68DD498ED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G. Ciullo -  C.d.S. INFN Ferrara –  02/07/2026</a:t>
            </a:r>
          </a:p>
        </p:txBody>
      </p:sp>
    </p:spTree>
    <p:extLst>
      <p:ext uri="{BB962C8B-B14F-4D97-AF65-F5344CB8AC3E}">
        <p14:creationId xmlns:p14="http://schemas.microsoft.com/office/powerpoint/2010/main" val="3270999647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B3F9E4-DFAF-442F-175F-DA786557FD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9CE517A0-83C4-3287-791D-88B566E736A8}"/>
              </a:ext>
            </a:extLst>
          </p:cNvPr>
          <p:cNvSpPr/>
          <p:nvPr/>
        </p:nvSpPr>
        <p:spPr>
          <a:xfrm>
            <a:off x="0" y="5536276"/>
            <a:ext cx="9144000" cy="1018023"/>
          </a:xfrm>
          <a:prstGeom prst="rect">
            <a:avLst/>
          </a:prstGeom>
          <a:solidFill>
            <a:srgbClr val="0070C0"/>
          </a:solidFill>
          <a:ln w="412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0298A9E5-4F32-6138-7CA5-63CC4B9E5D3B}"/>
              </a:ext>
            </a:extLst>
          </p:cNvPr>
          <p:cNvSpPr txBox="1"/>
          <p:nvPr/>
        </p:nvSpPr>
        <p:spPr>
          <a:xfrm>
            <a:off x="251520" y="153898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Dual-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Radiator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RICH</a:t>
            </a:r>
          </a:p>
        </p:txBody>
      </p:sp>
      <p:cxnSp>
        <p:nvCxnSpPr>
          <p:cNvPr id="37" name="Straight Connector 92">
            <a:extLst>
              <a:ext uri="{FF2B5EF4-FFF2-40B4-BE49-F238E27FC236}">
                <a16:creationId xmlns:a16="http://schemas.microsoft.com/office/drawing/2014/main" id="{DE798DA6-2DC4-FE42-A705-A766A9EF3C4E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Slide Number Placeholder 9">
            <a:extLst>
              <a:ext uri="{FF2B5EF4-FFF2-40B4-BE49-F238E27FC236}">
                <a16:creationId xmlns:a16="http://schemas.microsoft.com/office/drawing/2014/main" id="{47D0BF47-2BB3-275E-45DA-49CF529F66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21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CCD1C6D-34FF-2BC0-F8EE-25D75D723F6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62301" y="675855"/>
            <a:ext cx="3334428" cy="2459824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4A6D79D8-D06B-4F3E-0F7A-962A982972D3}"/>
              </a:ext>
            </a:extLst>
          </p:cNvPr>
          <p:cNvCxnSpPr>
            <a:cxnSpLocks/>
          </p:cNvCxnSpPr>
          <p:nvPr/>
        </p:nvCxnSpPr>
        <p:spPr>
          <a:xfrm>
            <a:off x="2774964" y="2440469"/>
            <a:ext cx="1746595" cy="2921271"/>
          </a:xfrm>
          <a:prstGeom prst="line">
            <a:avLst/>
          </a:prstGeom>
          <a:ln>
            <a:solidFill>
              <a:srgbClr val="F5F701">
                <a:alpha val="54088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69676169-DD6C-979E-0A4B-F51C08B343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21559" y="1687119"/>
            <a:ext cx="4370921" cy="3674621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3209C176-94E8-D32E-BAB1-083E3DED5200}"/>
              </a:ext>
            </a:extLst>
          </p:cNvPr>
          <p:cNvCxnSpPr>
            <a:cxnSpLocks/>
          </p:cNvCxnSpPr>
          <p:nvPr/>
        </p:nvCxnSpPr>
        <p:spPr>
          <a:xfrm flipH="1">
            <a:off x="8743911" y="2010623"/>
            <a:ext cx="46903" cy="3258127"/>
          </a:xfrm>
          <a:prstGeom prst="straightConnector1">
            <a:avLst/>
          </a:prstGeom>
          <a:ln>
            <a:solidFill>
              <a:srgbClr val="C00000"/>
            </a:solidFill>
            <a:headEnd type="triangle"/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87E8C236-8843-539F-EC9E-C97DE6BAAF2F}"/>
              </a:ext>
            </a:extLst>
          </p:cNvPr>
          <p:cNvSpPr/>
          <p:nvPr/>
        </p:nvSpPr>
        <p:spPr>
          <a:xfrm>
            <a:off x="2774964" y="1391998"/>
            <a:ext cx="397566" cy="1048471"/>
          </a:xfrm>
          <a:prstGeom prst="rect">
            <a:avLst/>
          </a:prstGeom>
          <a:solidFill>
            <a:srgbClr val="F5F701">
              <a:alpha val="52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1BFD07B-A1E4-CD18-2D9E-ADC078D846E3}"/>
              </a:ext>
            </a:extLst>
          </p:cNvPr>
          <p:cNvCxnSpPr/>
          <p:nvPr/>
        </p:nvCxnSpPr>
        <p:spPr>
          <a:xfrm>
            <a:off x="3172530" y="1391998"/>
            <a:ext cx="5595194" cy="295121"/>
          </a:xfrm>
          <a:prstGeom prst="line">
            <a:avLst/>
          </a:prstGeom>
          <a:ln>
            <a:solidFill>
              <a:srgbClr val="F5F701">
                <a:alpha val="54088"/>
              </a:srgb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F4D6A8D7-5B02-CB7A-DEBF-A71D82B3D32E}"/>
              </a:ext>
            </a:extLst>
          </p:cNvPr>
          <p:cNvSpPr/>
          <p:nvPr/>
        </p:nvSpPr>
        <p:spPr>
          <a:xfrm>
            <a:off x="4521559" y="1703465"/>
            <a:ext cx="4370921" cy="3658275"/>
          </a:xfrm>
          <a:prstGeom prst="rect">
            <a:avLst/>
          </a:prstGeom>
          <a:noFill/>
          <a:ln w="50800">
            <a:solidFill>
              <a:srgbClr val="F5F70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EB57381-0813-D00E-E91E-9C73B9D7BEE3}"/>
              </a:ext>
            </a:extLst>
          </p:cNvPr>
          <p:cNvSpPr txBox="1"/>
          <p:nvPr/>
        </p:nvSpPr>
        <p:spPr>
          <a:xfrm>
            <a:off x="8767724" y="3377722"/>
            <a:ext cx="3881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b="1" dirty="0">
                <a:solidFill>
                  <a:srgbClr val="C00000"/>
                </a:solidFill>
              </a:rPr>
              <a:t>4m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AC4F54E-6AD5-8EE1-6A5D-3C274CB410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6000" y="5637600"/>
            <a:ext cx="8854344" cy="83611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F223096-671A-28ED-9914-F8AE7AEAB128}"/>
              </a:ext>
            </a:extLst>
          </p:cNvPr>
          <p:cNvSpPr txBox="1"/>
          <p:nvPr/>
        </p:nvSpPr>
        <p:spPr>
          <a:xfrm>
            <a:off x="4771633" y="214365"/>
            <a:ext cx="4256806" cy="12772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/>
              <a:t>Goals: </a:t>
            </a:r>
          </a:p>
          <a:p>
            <a:endParaRPr lang="en-IT" sz="400" dirty="0"/>
          </a:p>
          <a:p>
            <a:r>
              <a:rPr lang="en-IT" sz="1300" dirty="0"/>
              <a:t>        Hadron 3</a:t>
            </a:r>
            <a:r>
              <a:rPr lang="en-IT" sz="1300" dirty="0">
                <a:latin typeface="Symbol" pitchFamily="2" charset="2"/>
              </a:rPr>
              <a:t>s-</a:t>
            </a:r>
            <a:r>
              <a:rPr lang="en-IT" sz="1300" dirty="0"/>
              <a:t>separation between 3 - 50 GeV/c</a:t>
            </a:r>
          </a:p>
          <a:p>
            <a:r>
              <a:rPr lang="en-IT" sz="1300" dirty="0"/>
              <a:t>        Complement electron ID below 15 GeV/c</a:t>
            </a:r>
          </a:p>
          <a:p>
            <a:r>
              <a:rPr lang="en-IT" sz="1300" dirty="0"/>
              <a:t>        Cover forward pseudorapidity 1.5 (barrel) - 3.5 (b. pipe)</a:t>
            </a:r>
          </a:p>
          <a:p>
            <a:endParaRPr lang="en-IT" sz="800" dirty="0">
              <a:solidFill>
                <a:srgbClr val="C00000"/>
              </a:solidFill>
            </a:endParaRPr>
          </a:p>
          <a:p>
            <a:r>
              <a:rPr lang="en-IT" sz="1300" b="1" dirty="0">
                <a:solidFill>
                  <a:srgbClr val="C00000"/>
                </a:solidFill>
              </a:rPr>
              <a:t>        Essential to access flavor information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874DEF5-BDD9-9892-2133-E7D69EE2260B}"/>
              </a:ext>
            </a:extLst>
          </p:cNvPr>
          <p:cNvSpPr/>
          <p:nvPr/>
        </p:nvSpPr>
        <p:spPr>
          <a:xfrm>
            <a:off x="126000" y="3618102"/>
            <a:ext cx="4180760" cy="103651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>
                <a:shade val="95000"/>
                <a:satMod val="10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C8E7D28-0529-4E05-EC4D-7C2F9480C82D}"/>
              </a:ext>
            </a:extLst>
          </p:cNvPr>
          <p:cNvSpPr txBox="1"/>
          <p:nvPr/>
        </p:nvSpPr>
        <p:spPr>
          <a:xfrm>
            <a:off x="100624" y="3654721"/>
            <a:ext cx="418076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/>
              <a:t>dRICH Features: </a:t>
            </a:r>
          </a:p>
          <a:p>
            <a:endParaRPr lang="en-IT" sz="400" dirty="0"/>
          </a:p>
          <a:p>
            <a:r>
              <a:rPr lang="en-IT" sz="1300" dirty="0"/>
              <a:t>    Extended 3-50 GeV/c momentum range --&gt; </a:t>
            </a:r>
            <a:r>
              <a:rPr lang="en-IT" sz="1300" dirty="0">
                <a:solidFill>
                  <a:srgbClr val="C00000"/>
                </a:solidFill>
              </a:rPr>
              <a:t>Dual radiator</a:t>
            </a:r>
          </a:p>
          <a:p>
            <a:r>
              <a:rPr lang="en-IT" sz="1300" dirty="0"/>
              <a:t>    Single-photon detection in high Bfield --&gt;</a:t>
            </a:r>
            <a:r>
              <a:rPr lang="en-IT" sz="1300" dirty="0">
                <a:solidFill>
                  <a:srgbClr val="C00000"/>
                </a:solidFill>
              </a:rPr>
              <a:t> SiPM</a:t>
            </a:r>
          </a:p>
          <a:p>
            <a:r>
              <a:rPr lang="en-IT" sz="1300" dirty="0"/>
              <a:t>    Limited space --&gt; </a:t>
            </a:r>
            <a:r>
              <a:rPr lang="en-IT" sz="1300" dirty="0">
                <a:solidFill>
                  <a:srgbClr val="C00000"/>
                </a:solidFill>
              </a:rPr>
              <a:t>Compact optics with curved detector</a:t>
            </a:r>
          </a:p>
        </p:txBody>
      </p:sp>
      <p:sp>
        <p:nvSpPr>
          <p:cNvPr id="6" name="Rectangle 72">
            <a:extLst>
              <a:ext uri="{FF2B5EF4-FFF2-40B4-BE49-F238E27FC236}">
                <a16:creationId xmlns:a16="http://schemas.microsoft.com/office/drawing/2014/main" id="{4470A962-3BEC-0CC8-6A98-EBBD1481D285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G. Ciullo -  C.d.S. INFN Ferrara –  02/07/2026</a:t>
            </a:r>
          </a:p>
        </p:txBody>
      </p:sp>
    </p:spTree>
    <p:extLst>
      <p:ext uri="{BB962C8B-B14F-4D97-AF65-F5344CB8AC3E}">
        <p14:creationId xmlns:p14="http://schemas.microsoft.com/office/powerpoint/2010/main" val="1377773612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3">
            <a:extLst>
              <a:ext uri="{FF2B5EF4-FFF2-40B4-BE49-F238E27FC236}">
                <a16:creationId xmlns:a16="http://schemas.microsoft.com/office/drawing/2014/main" id="{BEDFBE81-1EC6-1249-B972-8C313A19FA9C}"/>
              </a:ext>
            </a:extLst>
          </p:cNvPr>
          <p:cNvSpPr txBox="1"/>
          <p:nvPr/>
        </p:nvSpPr>
        <p:spPr>
          <a:xfrm>
            <a:off x="251520" y="153898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dRICH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Organization Chart</a:t>
            </a:r>
          </a:p>
        </p:txBody>
      </p:sp>
      <p:cxnSp>
        <p:nvCxnSpPr>
          <p:cNvPr id="37" name="Straight Connector 92">
            <a:extLst>
              <a:ext uri="{FF2B5EF4-FFF2-40B4-BE49-F238E27FC236}">
                <a16:creationId xmlns:a16="http://schemas.microsoft.com/office/drawing/2014/main" id="{1AE1A524-93A8-044E-9FBB-38E13CCA13BF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Slide Number Placeholder 9">
            <a:extLst>
              <a:ext uri="{FF2B5EF4-FFF2-40B4-BE49-F238E27FC236}">
                <a16:creationId xmlns:a16="http://schemas.microsoft.com/office/drawing/2014/main" id="{5E413118-F86A-5B42-8156-99856E033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22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190B96F-CFF6-5D9E-BFD5-8830A2CD6B0F}"/>
              </a:ext>
            </a:extLst>
          </p:cNvPr>
          <p:cNvSpPr/>
          <p:nvPr/>
        </p:nvSpPr>
        <p:spPr>
          <a:xfrm>
            <a:off x="570739" y="1358179"/>
            <a:ext cx="2497895" cy="27874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chemeClr val="accent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59046C3-2F2B-8882-67B1-97BD58D0E3F1}"/>
              </a:ext>
            </a:extLst>
          </p:cNvPr>
          <p:cNvSpPr txBox="1"/>
          <p:nvPr/>
        </p:nvSpPr>
        <p:spPr>
          <a:xfrm>
            <a:off x="565550" y="1360704"/>
            <a:ext cx="26067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T" sz="1200" dirty="0">
                <a:solidFill>
                  <a:schemeClr val="bg1"/>
                </a:solidFill>
              </a:rPr>
              <a:t>6.10.04 Particle Identification   </a:t>
            </a:r>
            <a:r>
              <a:rPr lang="en-IT" sz="1200" dirty="0">
                <a:solidFill>
                  <a:srgbClr val="C00000"/>
                </a:solidFill>
              </a:rPr>
              <a:t>Level-3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A17579B-77E1-2221-2254-EBAAEA1CE848}"/>
              </a:ext>
            </a:extLst>
          </p:cNvPr>
          <p:cNvSpPr/>
          <p:nvPr/>
        </p:nvSpPr>
        <p:spPr>
          <a:xfrm>
            <a:off x="565550" y="2118548"/>
            <a:ext cx="2497895" cy="27874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chemeClr val="accent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95A81AA-5E7B-3B22-9777-54E90FDEA7A9}"/>
              </a:ext>
            </a:extLst>
          </p:cNvPr>
          <p:cNvSpPr txBox="1"/>
          <p:nvPr/>
        </p:nvSpPr>
        <p:spPr>
          <a:xfrm>
            <a:off x="602163" y="2122159"/>
            <a:ext cx="21332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T" sz="1200" dirty="0">
                <a:solidFill>
                  <a:schemeClr val="bg1"/>
                </a:solidFill>
              </a:rPr>
              <a:t>6.10.04.03  dRICH           </a:t>
            </a:r>
            <a:r>
              <a:rPr lang="en-IT" sz="1200" dirty="0">
                <a:solidFill>
                  <a:srgbClr val="C00000"/>
                </a:solidFill>
              </a:rPr>
              <a:t>Level-4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B8F994C-B627-2F0E-6664-4A0A9F7F2BB2}"/>
              </a:ext>
            </a:extLst>
          </p:cNvPr>
          <p:cNvSpPr txBox="1"/>
          <p:nvPr/>
        </p:nvSpPr>
        <p:spPr>
          <a:xfrm>
            <a:off x="3172289" y="1388391"/>
            <a:ext cx="18419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/>
              <a:t>CAM from DOE EIC Project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4EE841D-4F4A-A5EB-94FE-94470653E8CF}"/>
              </a:ext>
            </a:extLst>
          </p:cNvPr>
          <p:cNvSpPr txBox="1"/>
          <p:nvPr/>
        </p:nvSpPr>
        <p:spPr>
          <a:xfrm>
            <a:off x="3176302" y="2089644"/>
            <a:ext cx="35365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/>
              <a:t>CAM from Project + </a:t>
            </a:r>
            <a:r>
              <a:rPr lang="en-IT" sz="1200" b="1" dirty="0">
                <a:solidFill>
                  <a:srgbClr val="C00000"/>
                </a:solidFill>
              </a:rPr>
              <a:t>M. Contalbrigo </a:t>
            </a:r>
            <a:r>
              <a:rPr lang="en-IT" sz="1200" dirty="0"/>
              <a:t>(DSTC from EPIC )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D82817B-156B-7CB9-D9A1-0E123BDC1E70}"/>
              </a:ext>
            </a:extLst>
          </p:cNvPr>
          <p:cNvSpPr/>
          <p:nvPr/>
        </p:nvSpPr>
        <p:spPr>
          <a:xfrm>
            <a:off x="585953" y="2909013"/>
            <a:ext cx="2497895" cy="27874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chemeClr val="accent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126840B-41DE-6436-7BA3-7640A2386EC0}"/>
              </a:ext>
            </a:extLst>
          </p:cNvPr>
          <p:cNvSpPr txBox="1"/>
          <p:nvPr/>
        </p:nvSpPr>
        <p:spPr>
          <a:xfrm>
            <a:off x="655481" y="2914296"/>
            <a:ext cx="20204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T" sz="1200" dirty="0">
                <a:solidFill>
                  <a:schemeClr val="bg1"/>
                </a:solidFill>
              </a:rPr>
              <a:t>Photo-Detector            </a:t>
            </a:r>
            <a:r>
              <a:rPr lang="en-IT" sz="1200" dirty="0">
                <a:solidFill>
                  <a:srgbClr val="C00000"/>
                </a:solidFill>
              </a:rPr>
              <a:t>Level-5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E1431FD-02AA-2EEA-FAF1-DF6A228120C2}"/>
              </a:ext>
            </a:extLst>
          </p:cNvPr>
          <p:cNvSpPr txBox="1"/>
          <p:nvPr/>
        </p:nvSpPr>
        <p:spPr>
          <a:xfrm>
            <a:off x="3172289" y="2615054"/>
            <a:ext cx="20758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/>
              <a:t>Work packages lead from EPIC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0508EA-C9E2-0F60-00D1-5E097EBD8488}"/>
              </a:ext>
            </a:extLst>
          </p:cNvPr>
          <p:cNvSpPr/>
          <p:nvPr/>
        </p:nvSpPr>
        <p:spPr>
          <a:xfrm>
            <a:off x="585953" y="3276761"/>
            <a:ext cx="2497895" cy="27874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chemeClr val="accent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748A29E-D60D-897F-6250-0CD1914C9D21}"/>
              </a:ext>
            </a:extLst>
          </p:cNvPr>
          <p:cNvSpPr txBox="1"/>
          <p:nvPr/>
        </p:nvSpPr>
        <p:spPr>
          <a:xfrm>
            <a:off x="659492" y="3282044"/>
            <a:ext cx="20124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T" sz="1200" dirty="0">
                <a:solidFill>
                  <a:schemeClr val="bg1"/>
                </a:solidFill>
              </a:rPr>
              <a:t>Front-end Asics            </a:t>
            </a:r>
            <a:r>
              <a:rPr lang="en-IT" sz="1200" dirty="0">
                <a:solidFill>
                  <a:srgbClr val="C00000"/>
                </a:solidFill>
              </a:rPr>
              <a:t>Level-5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DB02FFA-CA97-8915-401A-3F37567D81E5}"/>
              </a:ext>
            </a:extLst>
          </p:cNvPr>
          <p:cNvSpPr/>
          <p:nvPr/>
        </p:nvSpPr>
        <p:spPr>
          <a:xfrm>
            <a:off x="585953" y="3647660"/>
            <a:ext cx="2497895" cy="27874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chemeClr val="accent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267FBF1-68B5-920E-E340-187AC93B4B51}"/>
              </a:ext>
            </a:extLst>
          </p:cNvPr>
          <p:cNvSpPr txBox="1"/>
          <p:nvPr/>
        </p:nvSpPr>
        <p:spPr>
          <a:xfrm>
            <a:off x="648786" y="3652943"/>
            <a:ext cx="20338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T" sz="1200" dirty="0">
                <a:solidFill>
                  <a:schemeClr val="bg1"/>
                </a:solidFill>
              </a:rPr>
              <a:t>Data-acquisition           </a:t>
            </a:r>
            <a:r>
              <a:rPr lang="en-IT" sz="1200" dirty="0">
                <a:solidFill>
                  <a:srgbClr val="C00000"/>
                </a:solidFill>
              </a:rPr>
              <a:t>Level-5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FC7EA0E8-3271-627D-77DF-CB34687BED3E}"/>
              </a:ext>
            </a:extLst>
          </p:cNvPr>
          <p:cNvSpPr/>
          <p:nvPr/>
        </p:nvSpPr>
        <p:spPr>
          <a:xfrm>
            <a:off x="585953" y="4039920"/>
            <a:ext cx="2497895" cy="27874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chemeClr val="accent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ADB0188-7C33-0EDC-C606-1AE135D39F2D}"/>
              </a:ext>
            </a:extLst>
          </p:cNvPr>
          <p:cNvSpPr txBox="1"/>
          <p:nvPr/>
        </p:nvSpPr>
        <p:spPr>
          <a:xfrm>
            <a:off x="645551" y="4045203"/>
            <a:ext cx="20403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T" sz="1200" dirty="0">
                <a:solidFill>
                  <a:schemeClr val="bg1"/>
                </a:solidFill>
              </a:rPr>
              <a:t>Mechanics                     </a:t>
            </a:r>
            <a:r>
              <a:rPr lang="en-IT" sz="1200" dirty="0">
                <a:solidFill>
                  <a:srgbClr val="C00000"/>
                </a:solidFill>
              </a:rPr>
              <a:t>Level-5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FDD2335-27C4-DD32-A272-13FE4411F441}"/>
              </a:ext>
            </a:extLst>
          </p:cNvPr>
          <p:cNvSpPr/>
          <p:nvPr/>
        </p:nvSpPr>
        <p:spPr>
          <a:xfrm>
            <a:off x="585953" y="4414794"/>
            <a:ext cx="2497895" cy="27874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chemeClr val="accent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D12B4B2C-5ED2-7934-C6AF-E5DC0707D7B2}"/>
              </a:ext>
            </a:extLst>
          </p:cNvPr>
          <p:cNvSpPr txBox="1"/>
          <p:nvPr/>
        </p:nvSpPr>
        <p:spPr>
          <a:xfrm>
            <a:off x="634140" y="4420077"/>
            <a:ext cx="20631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T" sz="1200" dirty="0">
                <a:solidFill>
                  <a:schemeClr val="bg1"/>
                </a:solidFill>
              </a:rPr>
              <a:t>Gas radiator                   </a:t>
            </a:r>
            <a:r>
              <a:rPr lang="en-IT" sz="1200" dirty="0">
                <a:solidFill>
                  <a:srgbClr val="C00000"/>
                </a:solidFill>
              </a:rPr>
              <a:t>Level-5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CE2BC44-D4F6-AB7B-B086-38F7A9AD0A1A}"/>
              </a:ext>
            </a:extLst>
          </p:cNvPr>
          <p:cNvSpPr/>
          <p:nvPr/>
        </p:nvSpPr>
        <p:spPr>
          <a:xfrm>
            <a:off x="585953" y="4788508"/>
            <a:ext cx="2497895" cy="27874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chemeClr val="accent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0F0FD34-65F4-D9B2-63E2-91D2697E67CD}"/>
              </a:ext>
            </a:extLst>
          </p:cNvPr>
          <p:cNvSpPr txBox="1"/>
          <p:nvPr/>
        </p:nvSpPr>
        <p:spPr>
          <a:xfrm>
            <a:off x="619554" y="4793791"/>
            <a:ext cx="20923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T" sz="1200" dirty="0">
                <a:solidFill>
                  <a:schemeClr val="bg1"/>
                </a:solidFill>
              </a:rPr>
              <a:t>Mirror                             </a:t>
            </a:r>
            <a:r>
              <a:rPr lang="en-IT" sz="1200" dirty="0">
                <a:solidFill>
                  <a:srgbClr val="C00000"/>
                </a:solidFill>
              </a:rPr>
              <a:t>Level-5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61F5D7A3-E612-14E9-5370-D7EF458B47E0}"/>
              </a:ext>
            </a:extLst>
          </p:cNvPr>
          <p:cNvSpPr/>
          <p:nvPr/>
        </p:nvSpPr>
        <p:spPr>
          <a:xfrm>
            <a:off x="585953" y="5162222"/>
            <a:ext cx="2497895" cy="27874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chemeClr val="accent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70020BC-D06B-08E0-0C58-81EF3014C7CD}"/>
              </a:ext>
            </a:extLst>
          </p:cNvPr>
          <p:cNvSpPr txBox="1"/>
          <p:nvPr/>
        </p:nvSpPr>
        <p:spPr>
          <a:xfrm>
            <a:off x="580764" y="5167505"/>
            <a:ext cx="21698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T" sz="1200" dirty="0">
                <a:solidFill>
                  <a:schemeClr val="bg1"/>
                </a:solidFill>
              </a:rPr>
              <a:t>Aerogel Radiator             </a:t>
            </a:r>
            <a:r>
              <a:rPr lang="en-IT" sz="1200" dirty="0">
                <a:solidFill>
                  <a:srgbClr val="C00000"/>
                </a:solidFill>
              </a:rPr>
              <a:t>Level-5</a:t>
            </a:r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FC4E0DDA-2E50-BDE8-3BA1-1B74CBAB6A02}"/>
              </a:ext>
            </a:extLst>
          </p:cNvPr>
          <p:cNvCxnSpPr>
            <a:cxnSpLocks/>
          </p:cNvCxnSpPr>
          <p:nvPr/>
        </p:nvCxnSpPr>
        <p:spPr>
          <a:xfrm>
            <a:off x="2006619" y="1694164"/>
            <a:ext cx="0" cy="356323"/>
          </a:xfrm>
          <a:prstGeom prst="straightConnector1">
            <a:avLst/>
          </a:prstGeom>
          <a:ln>
            <a:solidFill>
              <a:srgbClr val="C00000"/>
            </a:solidFill>
            <a:tailEnd type="triangle" w="med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5B3F9E97-1A42-EA84-1707-6767645C9E70}"/>
              </a:ext>
            </a:extLst>
          </p:cNvPr>
          <p:cNvCxnSpPr>
            <a:cxnSpLocks/>
          </p:cNvCxnSpPr>
          <p:nvPr/>
        </p:nvCxnSpPr>
        <p:spPr>
          <a:xfrm>
            <a:off x="2006619" y="2485800"/>
            <a:ext cx="5189" cy="327966"/>
          </a:xfrm>
          <a:prstGeom prst="straightConnector1">
            <a:avLst/>
          </a:prstGeom>
          <a:ln>
            <a:solidFill>
              <a:srgbClr val="C00000"/>
            </a:solidFill>
            <a:tailEnd type="triangle" w="med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14E20C5D-8467-A175-D698-197683034EE5}"/>
              </a:ext>
            </a:extLst>
          </p:cNvPr>
          <p:cNvSpPr txBox="1"/>
          <p:nvPr/>
        </p:nvSpPr>
        <p:spPr>
          <a:xfrm>
            <a:off x="3235667" y="2924944"/>
            <a:ext cx="5725863" cy="32778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b="1" dirty="0"/>
              <a:t>R. Preghenella</a:t>
            </a:r>
            <a:r>
              <a:rPr lang="en-IT" sz="1200" dirty="0"/>
              <a:t>, INFN-BO, INFN-FE, INFN-CS, INFN-SA, INFN-LNF, INFN-CT, INFN-TS, NISER </a:t>
            </a:r>
          </a:p>
          <a:p>
            <a:endParaRPr lang="en-IT" sz="1200" dirty="0"/>
          </a:p>
          <a:p>
            <a:r>
              <a:rPr lang="en-IT" sz="1200" b="1" dirty="0"/>
              <a:t>F. Cossio</a:t>
            </a:r>
            <a:r>
              <a:rPr lang="en-IT" sz="1200" dirty="0"/>
              <a:t>,  INFN-TO, INFN-BO</a:t>
            </a:r>
          </a:p>
          <a:p>
            <a:endParaRPr lang="en-IT" sz="1300" dirty="0"/>
          </a:p>
          <a:p>
            <a:r>
              <a:rPr lang="en-IT" sz="1200" b="1" dirty="0"/>
              <a:t>P. A</a:t>
            </a:r>
            <a:r>
              <a:rPr lang="en-GB" sz="1200" b="1" dirty="0"/>
              <a:t>n</a:t>
            </a:r>
            <a:r>
              <a:rPr lang="en-IT" sz="1200" b="1" dirty="0"/>
              <a:t>tonioli</a:t>
            </a:r>
            <a:r>
              <a:rPr lang="en-IT" sz="1200" dirty="0"/>
              <a:t>, INFN-BO, INFN-FE</a:t>
            </a:r>
          </a:p>
          <a:p>
            <a:endParaRPr lang="en-IT" sz="1200" dirty="0"/>
          </a:p>
          <a:p>
            <a:r>
              <a:rPr lang="en-IT" sz="1200" b="1" dirty="0">
                <a:solidFill>
                  <a:srgbClr val="C00000"/>
                </a:solidFill>
              </a:rPr>
              <a:t>A. Saputi</a:t>
            </a:r>
            <a:r>
              <a:rPr lang="en-IT" sz="1200" dirty="0"/>
              <a:t>, INFN-FE, INFN-CT, INFN-GE, JLAB, BNL</a:t>
            </a:r>
          </a:p>
          <a:p>
            <a:endParaRPr lang="en-IT" sz="1300" dirty="0"/>
          </a:p>
          <a:p>
            <a:r>
              <a:rPr lang="en-IT" sz="1200" b="1" dirty="0"/>
              <a:t>F. Tessarotto</a:t>
            </a:r>
            <a:r>
              <a:rPr lang="en-IT" sz="1200" dirty="0"/>
              <a:t>, INFN-TS, BNL</a:t>
            </a:r>
          </a:p>
          <a:p>
            <a:endParaRPr lang="en-IT" sz="1200" dirty="0"/>
          </a:p>
          <a:p>
            <a:r>
              <a:rPr lang="en-IT" sz="1200" b="1" dirty="0"/>
              <a:t>A. Vossen</a:t>
            </a:r>
            <a:r>
              <a:rPr lang="en-IT" sz="1200" dirty="0"/>
              <a:t>, DUKE, JLab, INFN-FE                             </a:t>
            </a:r>
          </a:p>
          <a:p>
            <a:r>
              <a:rPr lang="en-IT" sz="1200" dirty="0"/>
              <a:t> </a:t>
            </a:r>
          </a:p>
          <a:p>
            <a:r>
              <a:rPr lang="en-IT" sz="1200" b="1" dirty="0"/>
              <a:t>G. Volpe</a:t>
            </a:r>
            <a:r>
              <a:rPr lang="en-IT" sz="1200" dirty="0"/>
              <a:t>, INFN-BA, INFN-FE, Temple U., RICH Consortium</a:t>
            </a:r>
          </a:p>
          <a:p>
            <a:endParaRPr lang="en-IT" sz="1300" dirty="0"/>
          </a:p>
          <a:p>
            <a:r>
              <a:rPr lang="en-IT" sz="1200" b="1" dirty="0"/>
              <a:t>S. Dalla Torre</a:t>
            </a:r>
            <a:r>
              <a:rPr lang="en-IT" sz="1200" dirty="0"/>
              <a:t>, INFN-FE, INFN-TS, DUKE, INFN-FE</a:t>
            </a:r>
          </a:p>
          <a:p>
            <a:endParaRPr lang="en-IT" sz="1200" dirty="0"/>
          </a:p>
          <a:p>
            <a:r>
              <a:rPr lang="en-IT" sz="1200" b="1" dirty="0"/>
              <a:t>C. </a:t>
            </a:r>
            <a:r>
              <a:rPr lang="en-GB" sz="1200" b="1" dirty="0"/>
              <a:t>Chatterjee</a:t>
            </a:r>
            <a:r>
              <a:rPr lang="en-IT" sz="1200" dirty="0"/>
              <a:t>, INFN-TS, INFN-CS, INFN-GE, INFN-LNS, DUKE, C</a:t>
            </a:r>
            <a:r>
              <a:rPr lang="en-GB" sz="1200" dirty="0"/>
              <a:t>UK, CUH, Ramaiah U.</a:t>
            </a:r>
            <a:endParaRPr lang="en-IT" sz="1200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A7B61822-5E43-2223-8AB5-D0625ECD5115}"/>
              </a:ext>
            </a:extLst>
          </p:cNvPr>
          <p:cNvSpPr/>
          <p:nvPr/>
        </p:nvSpPr>
        <p:spPr>
          <a:xfrm>
            <a:off x="580764" y="5917331"/>
            <a:ext cx="2497895" cy="27874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1AD3CAD-EB93-3E6B-2452-F69F8C01B126}"/>
              </a:ext>
            </a:extLst>
          </p:cNvPr>
          <p:cNvSpPr txBox="1"/>
          <p:nvPr/>
        </p:nvSpPr>
        <p:spPr>
          <a:xfrm>
            <a:off x="615651" y="5920869"/>
            <a:ext cx="8501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T" sz="1200" dirty="0">
                <a:solidFill>
                  <a:schemeClr val="bg1"/>
                </a:solidFill>
              </a:rPr>
              <a:t>Simulation</a:t>
            </a:r>
            <a:endParaRPr lang="en-IT" sz="1200" dirty="0">
              <a:solidFill>
                <a:srgbClr val="C00000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6FD6C10-8B37-E49B-1B46-311301142AF5}"/>
              </a:ext>
            </a:extLst>
          </p:cNvPr>
          <p:cNvSpPr/>
          <p:nvPr/>
        </p:nvSpPr>
        <p:spPr>
          <a:xfrm>
            <a:off x="594651" y="5541933"/>
            <a:ext cx="2497895" cy="27874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12700">
            <a:solidFill>
              <a:schemeClr val="accent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B4F737D-4EBB-1A43-8864-2E259601CD81}"/>
              </a:ext>
            </a:extLst>
          </p:cNvPr>
          <p:cNvSpPr txBox="1"/>
          <p:nvPr/>
        </p:nvSpPr>
        <p:spPr>
          <a:xfrm>
            <a:off x="569651" y="5547216"/>
            <a:ext cx="220951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T" sz="1200" dirty="0">
                <a:solidFill>
                  <a:schemeClr val="bg1"/>
                </a:solidFill>
              </a:rPr>
              <a:t>Pressurized RICH             </a:t>
            </a:r>
            <a:r>
              <a:rPr lang="en-IT" sz="1200" dirty="0">
                <a:solidFill>
                  <a:srgbClr val="C00000"/>
                </a:solidFill>
              </a:rPr>
              <a:t>Level-5</a:t>
            </a:r>
          </a:p>
        </p:txBody>
      </p:sp>
      <p:sp>
        <p:nvSpPr>
          <p:cNvPr id="15" name="Rectangle 72">
            <a:extLst>
              <a:ext uri="{FF2B5EF4-FFF2-40B4-BE49-F238E27FC236}">
                <a16:creationId xmlns:a16="http://schemas.microsoft.com/office/drawing/2014/main" id="{065AF6A6-B63C-D40D-9745-B590FA68C61B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G. Ciullo -  C.d.S. INFN Ferrara –  02/07/2026</a:t>
            </a:r>
          </a:p>
        </p:txBody>
      </p:sp>
    </p:spTree>
    <p:extLst>
      <p:ext uri="{BB962C8B-B14F-4D97-AF65-F5344CB8AC3E}">
        <p14:creationId xmlns:p14="http://schemas.microsoft.com/office/powerpoint/2010/main" val="1656551939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1BBDC6-7F9A-7174-94A0-15F6F4CE41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3">
            <a:extLst>
              <a:ext uri="{FF2B5EF4-FFF2-40B4-BE49-F238E27FC236}">
                <a16:creationId xmlns:a16="http://schemas.microsoft.com/office/drawing/2014/main" id="{E95D39CD-FBB7-1655-0786-199C092DD97A}"/>
              </a:ext>
            </a:extLst>
          </p:cNvPr>
          <p:cNvSpPr txBox="1"/>
          <p:nvPr/>
        </p:nvSpPr>
        <p:spPr>
          <a:xfrm>
            <a:off x="251520" y="153898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dRICH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Performance</a:t>
            </a:r>
          </a:p>
        </p:txBody>
      </p:sp>
      <p:cxnSp>
        <p:nvCxnSpPr>
          <p:cNvPr id="37" name="Straight Connector 92">
            <a:extLst>
              <a:ext uri="{FF2B5EF4-FFF2-40B4-BE49-F238E27FC236}">
                <a16:creationId xmlns:a16="http://schemas.microsoft.com/office/drawing/2014/main" id="{8030981F-0D44-E2E7-8C0E-055F9BF913C6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Slide Number Placeholder 9">
            <a:extLst>
              <a:ext uri="{FF2B5EF4-FFF2-40B4-BE49-F238E27FC236}">
                <a16:creationId xmlns:a16="http://schemas.microsoft.com/office/drawing/2014/main" id="{45A45B54-130F-057E-8713-A7E9FD7A3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23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F909107-D4C3-D3DF-5E14-4B488198CD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3967" y="1378468"/>
            <a:ext cx="4660888" cy="218270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77BB9B0-F5C8-2A4B-8470-E1ED8C99B6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3968" y="3524809"/>
            <a:ext cx="4660887" cy="2244131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FD59001-77D5-287B-BF42-2531D3B1E8CD}"/>
              </a:ext>
            </a:extLst>
          </p:cNvPr>
          <p:cNvSpPr txBox="1"/>
          <p:nvPr/>
        </p:nvSpPr>
        <p:spPr>
          <a:xfrm>
            <a:off x="4803003" y="4544714"/>
            <a:ext cx="28084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500" b="1" dirty="0">
                <a:solidFill>
                  <a:srgbClr val="C00000"/>
                </a:solidFill>
              </a:rPr>
              <a:t>e</a:t>
            </a:r>
            <a:endParaRPr lang="en-IT" sz="1500" b="1" dirty="0">
              <a:solidFill>
                <a:srgbClr val="C00000"/>
              </a:solidFill>
              <a:latin typeface="Symbol" pitchFamily="2" charset="2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BB01E27-61D2-9BF8-4C59-006AD3829E2F}"/>
              </a:ext>
            </a:extLst>
          </p:cNvPr>
          <p:cNvSpPr txBox="1"/>
          <p:nvPr/>
        </p:nvSpPr>
        <p:spPr>
          <a:xfrm>
            <a:off x="4909173" y="1644749"/>
            <a:ext cx="287258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500" b="1" dirty="0">
                <a:solidFill>
                  <a:srgbClr val="C00000"/>
                </a:solidFill>
              </a:rPr>
              <a:t>p</a:t>
            </a:r>
            <a:endParaRPr lang="en-IT" sz="1500" b="1" dirty="0">
              <a:solidFill>
                <a:srgbClr val="C00000"/>
              </a:solidFill>
              <a:latin typeface="Symbol" pitchFamily="2" charset="2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3C51EA2-62EE-BB34-6B6D-C96AB408C586}"/>
              </a:ext>
            </a:extLst>
          </p:cNvPr>
          <p:cNvSpPr txBox="1"/>
          <p:nvPr/>
        </p:nvSpPr>
        <p:spPr>
          <a:xfrm>
            <a:off x="4909173" y="2271335"/>
            <a:ext cx="277640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500" b="1" dirty="0">
                <a:solidFill>
                  <a:srgbClr val="C00000"/>
                </a:solidFill>
              </a:rPr>
              <a:t>k</a:t>
            </a:r>
            <a:endParaRPr lang="en-IT" sz="1500" b="1" dirty="0">
              <a:solidFill>
                <a:srgbClr val="C00000"/>
              </a:solidFill>
              <a:latin typeface="Symbol" pitchFamily="2" charset="2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C67032A-A721-803E-17FB-48F66F50D7A0}"/>
              </a:ext>
            </a:extLst>
          </p:cNvPr>
          <p:cNvSpPr txBox="1"/>
          <p:nvPr/>
        </p:nvSpPr>
        <p:spPr>
          <a:xfrm>
            <a:off x="4886186" y="2910841"/>
            <a:ext cx="293670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500" b="1" dirty="0">
                <a:solidFill>
                  <a:srgbClr val="C00000"/>
                </a:solidFill>
                <a:latin typeface="Symbol" pitchFamily="2" charset="2"/>
              </a:rPr>
              <a:t>p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61E4D05-0731-FE0C-9CB7-71906444E21C}"/>
              </a:ext>
            </a:extLst>
          </p:cNvPr>
          <p:cNvSpPr txBox="1"/>
          <p:nvPr/>
        </p:nvSpPr>
        <p:spPr>
          <a:xfrm>
            <a:off x="4780016" y="4082805"/>
            <a:ext cx="293670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500" b="1" dirty="0">
                <a:solidFill>
                  <a:srgbClr val="C00000"/>
                </a:solidFill>
                <a:latin typeface="Symbol" pitchFamily="2" charset="2"/>
              </a:rPr>
              <a:t>p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C872C2F-F16B-1208-B757-1AE8733B116C}"/>
              </a:ext>
            </a:extLst>
          </p:cNvPr>
          <p:cNvCxnSpPr>
            <a:cxnSpLocks/>
          </p:cNvCxnSpPr>
          <p:nvPr/>
        </p:nvCxnSpPr>
        <p:spPr>
          <a:xfrm>
            <a:off x="4814763" y="3639735"/>
            <a:ext cx="0" cy="1862645"/>
          </a:xfrm>
          <a:prstGeom prst="line">
            <a:avLst/>
          </a:prstGeom>
          <a:ln>
            <a:solidFill>
              <a:srgbClr val="C00000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FD9D2CD9-3A7F-2900-190B-3B0C1CE79419}"/>
              </a:ext>
            </a:extLst>
          </p:cNvPr>
          <p:cNvCxnSpPr>
            <a:cxnSpLocks/>
          </p:cNvCxnSpPr>
          <p:nvPr/>
        </p:nvCxnSpPr>
        <p:spPr>
          <a:xfrm>
            <a:off x="7520893" y="3639735"/>
            <a:ext cx="0" cy="1862645"/>
          </a:xfrm>
          <a:prstGeom prst="line">
            <a:avLst/>
          </a:prstGeom>
          <a:ln>
            <a:solidFill>
              <a:srgbClr val="C00000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A405AE5A-EEB3-2F80-46EE-1DA92DC89210}"/>
              </a:ext>
            </a:extLst>
          </p:cNvPr>
          <p:cNvCxnSpPr>
            <a:cxnSpLocks/>
          </p:cNvCxnSpPr>
          <p:nvPr/>
        </p:nvCxnSpPr>
        <p:spPr>
          <a:xfrm>
            <a:off x="4915423" y="1453299"/>
            <a:ext cx="0" cy="1862645"/>
          </a:xfrm>
          <a:prstGeom prst="line">
            <a:avLst/>
          </a:prstGeom>
          <a:ln>
            <a:solidFill>
              <a:srgbClr val="C00000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B85807C4-88BD-A7DE-D764-7CB5682B47BE}"/>
              </a:ext>
            </a:extLst>
          </p:cNvPr>
          <p:cNvCxnSpPr>
            <a:cxnSpLocks/>
          </p:cNvCxnSpPr>
          <p:nvPr/>
        </p:nvCxnSpPr>
        <p:spPr>
          <a:xfrm>
            <a:off x="5752423" y="1453299"/>
            <a:ext cx="0" cy="1862645"/>
          </a:xfrm>
          <a:prstGeom prst="line">
            <a:avLst/>
          </a:prstGeom>
          <a:ln>
            <a:solidFill>
              <a:srgbClr val="C00000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77B05B5A-3E85-C869-E8E2-BCF8D7CD05D5}"/>
              </a:ext>
            </a:extLst>
          </p:cNvPr>
          <p:cNvCxnSpPr>
            <a:cxnSpLocks/>
          </p:cNvCxnSpPr>
          <p:nvPr/>
        </p:nvCxnSpPr>
        <p:spPr>
          <a:xfrm>
            <a:off x="7838050" y="1458057"/>
            <a:ext cx="0" cy="1862645"/>
          </a:xfrm>
          <a:prstGeom prst="line">
            <a:avLst/>
          </a:prstGeom>
          <a:ln>
            <a:solidFill>
              <a:srgbClr val="C00000"/>
            </a:solidFill>
            <a:prstDash val="sysDot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6" name="Picture 25">
            <a:extLst>
              <a:ext uri="{FF2B5EF4-FFF2-40B4-BE49-F238E27FC236}">
                <a16:creationId xmlns:a16="http://schemas.microsoft.com/office/drawing/2014/main" id="{8CA87A57-F69C-D5A5-F6FE-DB1CCB138B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1333" y="3360864"/>
            <a:ext cx="3314602" cy="315945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66C89196-B180-6A44-BB71-29C7CC8CDD61}"/>
              </a:ext>
            </a:extLst>
          </p:cNvPr>
          <p:cNvGrpSpPr/>
          <p:nvPr/>
        </p:nvGrpSpPr>
        <p:grpSpPr>
          <a:xfrm>
            <a:off x="336173" y="845611"/>
            <a:ext cx="4033244" cy="2332643"/>
            <a:chOff x="305716" y="969370"/>
            <a:chExt cx="4610063" cy="2681494"/>
          </a:xfrm>
        </p:grpSpPr>
        <p:pic>
          <p:nvPicPr>
            <p:cNvPr id="3" name="Picture 2" descr="Diagram&#10;&#10;Description automatically generated">
              <a:extLst>
                <a:ext uri="{FF2B5EF4-FFF2-40B4-BE49-F238E27FC236}">
                  <a16:creationId xmlns:a16="http://schemas.microsoft.com/office/drawing/2014/main" id="{69BAF0C6-9CE5-8275-BBA3-93DBDE9706E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05716" y="1018771"/>
              <a:ext cx="4534858" cy="2632092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53D6031-E665-FF55-EC09-127C995F1FC2}"/>
                </a:ext>
              </a:extLst>
            </p:cNvPr>
            <p:cNvSpPr/>
            <p:nvPr/>
          </p:nvSpPr>
          <p:spPr>
            <a:xfrm>
              <a:off x="305716" y="976804"/>
              <a:ext cx="4610063" cy="6629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C91C72C2-533A-CB80-35B3-CB8817FD6C2A}"/>
                </a:ext>
              </a:extLst>
            </p:cNvPr>
            <p:cNvSpPr/>
            <p:nvPr/>
          </p:nvSpPr>
          <p:spPr>
            <a:xfrm>
              <a:off x="4827572" y="969370"/>
              <a:ext cx="88207" cy="268149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/>
            </a:p>
          </p:txBody>
        </p:sp>
      </p:grpSp>
      <p:sp>
        <p:nvSpPr>
          <p:cNvPr id="6" name="Rectangle 72">
            <a:extLst>
              <a:ext uri="{FF2B5EF4-FFF2-40B4-BE49-F238E27FC236}">
                <a16:creationId xmlns:a16="http://schemas.microsoft.com/office/drawing/2014/main" id="{A07E8965-666B-FF65-AC40-FE456EE34805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G. Ciullo -  C.d.S. INFN Ferrara –  02/07/2026</a:t>
            </a:r>
          </a:p>
        </p:txBody>
      </p:sp>
    </p:spTree>
    <p:extLst>
      <p:ext uri="{BB962C8B-B14F-4D97-AF65-F5344CB8AC3E}">
        <p14:creationId xmlns:p14="http://schemas.microsoft.com/office/powerpoint/2010/main" val="3640304975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81D4325-6B1B-9CD0-A53F-9272899025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2572" y="2598815"/>
            <a:ext cx="3999880" cy="3901585"/>
          </a:xfrm>
          <a:prstGeom prst="rect">
            <a:avLst/>
          </a:prstGeom>
        </p:spPr>
      </p:pic>
      <p:sp>
        <p:nvSpPr>
          <p:cNvPr id="8" name="TextBox 3">
            <a:extLst>
              <a:ext uri="{FF2B5EF4-FFF2-40B4-BE49-F238E27FC236}">
                <a16:creationId xmlns:a16="http://schemas.microsoft.com/office/drawing/2014/main" id="{BEDFBE81-1EC6-1249-B972-8C313A19FA9C}"/>
              </a:ext>
            </a:extLst>
          </p:cNvPr>
          <p:cNvSpPr txBox="1"/>
          <p:nvPr/>
        </p:nvSpPr>
        <p:spPr>
          <a:xfrm>
            <a:off x="251520" y="153898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dRICH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SiPM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Sensors</a:t>
            </a:r>
            <a:endParaRPr lang="it-IT" sz="2600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37" name="Straight Connector 92">
            <a:extLst>
              <a:ext uri="{FF2B5EF4-FFF2-40B4-BE49-F238E27FC236}">
                <a16:creationId xmlns:a16="http://schemas.microsoft.com/office/drawing/2014/main" id="{1AE1A524-93A8-044E-9FBB-38E13CCA13BF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Slide Number Placeholder 9">
            <a:extLst>
              <a:ext uri="{FF2B5EF4-FFF2-40B4-BE49-F238E27FC236}">
                <a16:creationId xmlns:a16="http://schemas.microsoft.com/office/drawing/2014/main" id="{5E413118-F86A-5B42-8156-99856E033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24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21AF17DA-F846-148C-91B9-6F9D2BE78D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8687" y="887705"/>
            <a:ext cx="3580759" cy="2428331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18DFF8FD-6530-48C1-6824-FCD28E25E983}"/>
              </a:ext>
            </a:extLst>
          </p:cNvPr>
          <p:cNvSpPr txBox="1"/>
          <p:nvPr/>
        </p:nvSpPr>
        <p:spPr>
          <a:xfrm>
            <a:off x="761406" y="1183911"/>
            <a:ext cx="217089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>
              <a:spcBef>
                <a:spcPts val="0"/>
              </a:spcBef>
              <a:spcAft>
                <a:spcPts val="0"/>
              </a:spcAft>
            </a:pPr>
            <a:r>
              <a:rPr lang="en-GB" sz="1000" b="1" i="0" u="none" strike="noStrike" dirty="0" err="1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ePIC</a:t>
            </a:r>
            <a:r>
              <a:rPr lang="en-GB" sz="1000" b="1" i="0" u="none" strike="noStrike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 background group</a:t>
            </a:r>
            <a:endParaRPr lang="en-GB" sz="1000" b="0" i="0" u="none" strike="noStrike" dirty="0">
              <a:solidFill>
                <a:srgbClr val="000000"/>
              </a:solidFill>
              <a:effectLst/>
            </a:endParaRPr>
          </a:p>
          <a:p>
            <a:pPr algn="l" rtl="0">
              <a:spcBef>
                <a:spcPts val="0"/>
              </a:spcBef>
              <a:spcAft>
                <a:spcPts val="0"/>
              </a:spcAft>
            </a:pPr>
            <a:r>
              <a:rPr lang="en-GB" sz="1000" b="0" i="0" u="none" strike="noStrike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beam-beam interactions only</a:t>
            </a:r>
            <a:endParaRPr lang="en-GB" sz="1000" b="0" i="0" u="none" strike="noStrike" dirty="0">
              <a:solidFill>
                <a:srgbClr val="000000"/>
              </a:solidFill>
              <a:effectLst/>
            </a:endParaRPr>
          </a:p>
        </p:txBody>
      </p:sp>
      <p:sp>
        <p:nvSpPr>
          <p:cNvPr id="27" name="Rectangle 1">
            <a:extLst>
              <a:ext uri="{FF2B5EF4-FFF2-40B4-BE49-F238E27FC236}">
                <a16:creationId xmlns:a16="http://schemas.microsoft.com/office/drawing/2014/main" id="{774423C6-69EA-64F7-4085-E3B83BCE6E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441" y="877144"/>
            <a:ext cx="3207224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en-GB" sz="900" dirty="0"/>
              <a:t>1-MeV neutron equivalent fluence (1 fb</a:t>
            </a:r>
            <a:r>
              <a:rPr lang="en-GB" sz="900" baseline="30000" dirty="0"/>
              <a:t>-1</a:t>
            </a:r>
            <a:r>
              <a:rPr lang="en-GB" sz="900" dirty="0"/>
              <a:t> ep running)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B31EB39-58EE-320C-0A47-B4F06745D244}"/>
              </a:ext>
            </a:extLst>
          </p:cNvPr>
          <p:cNvSpPr txBox="1"/>
          <p:nvPr/>
        </p:nvSpPr>
        <p:spPr>
          <a:xfrm>
            <a:off x="771953" y="2419536"/>
            <a:ext cx="1576072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IT" sz="1000" dirty="0"/>
              <a:t>Benchmark fluence (10 x)</a:t>
            </a:r>
          </a:p>
          <a:p>
            <a:r>
              <a:rPr lang="en-IT" sz="1000" dirty="0"/>
              <a:t>~ 10</a:t>
            </a:r>
            <a:r>
              <a:rPr lang="en-IT" sz="1000" baseline="30000" dirty="0"/>
              <a:t>7   </a:t>
            </a:r>
            <a:r>
              <a:rPr lang="en-IT" sz="1000" dirty="0"/>
              <a:t>1-MeV</a:t>
            </a:r>
            <a:r>
              <a:rPr lang="en-IT" sz="1000" baseline="30000" dirty="0"/>
              <a:t>  </a:t>
            </a:r>
            <a:r>
              <a:rPr lang="en-IT" sz="1000" dirty="0"/>
              <a:t>n</a:t>
            </a:r>
            <a:r>
              <a:rPr lang="en-IT" sz="1000" baseline="-25000" dirty="0"/>
              <a:t>eq</a:t>
            </a:r>
            <a:r>
              <a:rPr lang="en-IT" sz="1000" dirty="0"/>
              <a:t>/cm</a:t>
            </a:r>
            <a:r>
              <a:rPr lang="en-IT" sz="1000" baseline="30000" dirty="0"/>
              <a:t>2 </a:t>
            </a:r>
            <a:r>
              <a:rPr lang="en-IT" sz="1000" dirty="0"/>
              <a:t>/ fb</a:t>
            </a:r>
            <a:r>
              <a:rPr lang="en-IT" sz="1000" baseline="30000" dirty="0"/>
              <a:t>-1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79F1C1E0-84A4-0C6E-2EA4-5DE38A49AB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40762" y="545748"/>
            <a:ext cx="4223313" cy="1918699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25A23328-BFBA-BF85-5E3E-F9BD6FEFE9AC}"/>
              </a:ext>
            </a:extLst>
          </p:cNvPr>
          <p:cNvSpPr/>
          <p:nvPr/>
        </p:nvSpPr>
        <p:spPr>
          <a:xfrm>
            <a:off x="7852687" y="1239516"/>
            <a:ext cx="220717" cy="477470"/>
          </a:xfrm>
          <a:prstGeom prst="rect">
            <a:avLst/>
          </a:prstGeom>
          <a:noFill/>
          <a:ln w="25400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12D5D10-98B8-00FB-7A9E-55A17D2F2D12}"/>
              </a:ext>
            </a:extLst>
          </p:cNvPr>
          <p:cNvSpPr txBox="1"/>
          <p:nvPr/>
        </p:nvSpPr>
        <p:spPr>
          <a:xfrm>
            <a:off x="4842572" y="503419"/>
            <a:ext cx="8002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>
                <a:solidFill>
                  <a:srgbClr val="C00000"/>
                </a:solidFill>
              </a:rPr>
              <a:t>1.7 T field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A434951-2693-9073-D85D-0ABB3A932ADB}"/>
              </a:ext>
            </a:extLst>
          </p:cNvPr>
          <p:cNvSpPr txBox="1"/>
          <p:nvPr/>
        </p:nvSpPr>
        <p:spPr>
          <a:xfrm>
            <a:off x="478441" y="3717032"/>
            <a:ext cx="3540521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dirty="0"/>
              <a:t>Strong and not-uniform magnetic field</a:t>
            </a:r>
          </a:p>
          <a:p>
            <a:endParaRPr lang="en-IT" sz="1000" dirty="0"/>
          </a:p>
          <a:p>
            <a:r>
              <a:rPr lang="en-IT" sz="1400" dirty="0"/>
              <a:t>Moderate radiation levels (up tp 10</a:t>
            </a:r>
            <a:r>
              <a:rPr lang="en-IT" sz="1400" baseline="30000" dirty="0"/>
              <a:t>11</a:t>
            </a:r>
            <a:r>
              <a:rPr lang="en-IT" sz="1400" dirty="0"/>
              <a:t> n</a:t>
            </a:r>
            <a:r>
              <a:rPr lang="en-IT" sz="1400" baseline="-25000" dirty="0"/>
              <a:t>eq</a:t>
            </a:r>
            <a:r>
              <a:rPr lang="en-IT" sz="1400" dirty="0"/>
              <a:t>/cm</a:t>
            </a:r>
            <a:r>
              <a:rPr lang="en-IT" sz="1400" baseline="30000" dirty="0"/>
              <a:t>2</a:t>
            </a:r>
            <a:r>
              <a:rPr lang="en-IT" sz="1400" dirty="0"/>
              <a:t>)</a:t>
            </a:r>
          </a:p>
          <a:p>
            <a:endParaRPr lang="en-IT" sz="1400" dirty="0"/>
          </a:p>
          <a:p>
            <a:r>
              <a:rPr lang="en-IT" sz="1400" dirty="0"/>
              <a:t>Usage of SiPM with </a:t>
            </a:r>
          </a:p>
          <a:p>
            <a:endParaRPr lang="en-IT" sz="1400" dirty="0"/>
          </a:p>
          <a:p>
            <a:r>
              <a:rPr lang="en-IT" sz="1400" dirty="0"/>
              <a:t>     - low temperature working point</a:t>
            </a:r>
          </a:p>
          <a:p>
            <a:endParaRPr lang="en-IT" sz="1400" dirty="0"/>
          </a:p>
          <a:p>
            <a:r>
              <a:rPr lang="en-IT" sz="1400" dirty="0"/>
              <a:t>     - periodic annealing at high temperature</a:t>
            </a:r>
          </a:p>
          <a:p>
            <a:r>
              <a:rPr lang="en-IT" sz="1400" dirty="0"/>
              <a:t>       (in-site by Joule effect)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51CD3943-9934-C4C1-A7ED-79D8EF711A6B}"/>
              </a:ext>
            </a:extLst>
          </p:cNvPr>
          <p:cNvSpPr/>
          <p:nvPr/>
        </p:nvSpPr>
        <p:spPr>
          <a:xfrm>
            <a:off x="5652120" y="2996952"/>
            <a:ext cx="297361" cy="216024"/>
          </a:xfrm>
          <a:prstGeom prst="rect">
            <a:avLst/>
          </a:prstGeom>
          <a:solidFill>
            <a:schemeClr val="bg1"/>
          </a:solidFill>
          <a:ln w="412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C8E1077-7ED0-E72C-3019-A590BCD45B53}"/>
              </a:ext>
            </a:extLst>
          </p:cNvPr>
          <p:cNvSpPr txBox="1"/>
          <p:nvPr/>
        </p:nvSpPr>
        <p:spPr>
          <a:xfrm rot="16200000">
            <a:off x="2571606" y="1999948"/>
            <a:ext cx="57579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b="1" dirty="0">
                <a:solidFill>
                  <a:srgbClr val="C00000"/>
                </a:solidFill>
              </a:rPr>
              <a:t>dRICH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FE13684-D149-66F3-4D12-2279185E90B4}"/>
              </a:ext>
            </a:extLst>
          </p:cNvPr>
          <p:cNvSpPr txBox="1"/>
          <p:nvPr/>
        </p:nvSpPr>
        <p:spPr>
          <a:xfrm rot="16200000">
            <a:off x="7675145" y="1339751"/>
            <a:ext cx="57579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b="1" dirty="0">
                <a:solidFill>
                  <a:srgbClr val="C00000"/>
                </a:solidFill>
              </a:rPr>
              <a:t>dRICH</a:t>
            </a:r>
          </a:p>
        </p:txBody>
      </p:sp>
      <p:sp>
        <p:nvSpPr>
          <p:cNvPr id="5" name="Rectangle 72">
            <a:extLst>
              <a:ext uri="{FF2B5EF4-FFF2-40B4-BE49-F238E27FC236}">
                <a16:creationId xmlns:a16="http://schemas.microsoft.com/office/drawing/2014/main" id="{3AABFCB6-8AE5-AAE8-335C-007AF9F309FD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G. Ciullo -  C.d.S. INFN Ferrara –  02/07/2026</a:t>
            </a:r>
          </a:p>
        </p:txBody>
      </p:sp>
    </p:spTree>
    <p:extLst>
      <p:ext uri="{BB962C8B-B14F-4D97-AF65-F5344CB8AC3E}">
        <p14:creationId xmlns:p14="http://schemas.microsoft.com/office/powerpoint/2010/main" val="1475169507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DD468E-CEEE-A678-6A68-2A063F8E7B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3">
            <a:extLst>
              <a:ext uri="{FF2B5EF4-FFF2-40B4-BE49-F238E27FC236}">
                <a16:creationId xmlns:a16="http://schemas.microsoft.com/office/drawing/2014/main" id="{698D744B-9E49-05D1-38DB-127D6F60C707}"/>
              </a:ext>
            </a:extLst>
          </p:cNvPr>
          <p:cNvSpPr txBox="1"/>
          <p:nvPr/>
        </p:nvSpPr>
        <p:spPr>
          <a:xfrm>
            <a:off x="251520" y="153898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dRICH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Photon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Detection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Unit</a:t>
            </a:r>
          </a:p>
        </p:txBody>
      </p:sp>
      <p:cxnSp>
        <p:nvCxnSpPr>
          <p:cNvPr id="37" name="Straight Connector 92">
            <a:extLst>
              <a:ext uri="{FF2B5EF4-FFF2-40B4-BE49-F238E27FC236}">
                <a16:creationId xmlns:a16="http://schemas.microsoft.com/office/drawing/2014/main" id="{A1ADDBA5-A701-AF04-B8B2-30746D556914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Slide Number Placeholder 9">
            <a:extLst>
              <a:ext uri="{FF2B5EF4-FFF2-40B4-BE49-F238E27FC236}">
                <a16:creationId xmlns:a16="http://schemas.microsoft.com/office/drawing/2014/main" id="{93986A5E-1E73-1B64-33D7-C48042806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25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C1BF61D-D1CB-EE3E-36B8-0D05F0C102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1308216"/>
            <a:ext cx="7772400" cy="436619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595BEB3-207B-0D2E-0E0D-5AA32FF00B53}"/>
              </a:ext>
            </a:extLst>
          </p:cNvPr>
          <p:cNvSpPr/>
          <p:nvPr/>
        </p:nvSpPr>
        <p:spPr>
          <a:xfrm>
            <a:off x="759905" y="3841047"/>
            <a:ext cx="5661229" cy="183336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2DFC767-1CFB-4B30-A9BC-3569C0786A27}"/>
              </a:ext>
            </a:extLst>
          </p:cNvPr>
          <p:cNvSpPr/>
          <p:nvPr/>
        </p:nvSpPr>
        <p:spPr>
          <a:xfrm>
            <a:off x="6777323" y="5099511"/>
            <a:ext cx="1342034" cy="43582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>
                <a:shade val="95000"/>
                <a:satMod val="10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4F393F3E-0850-CCFA-8796-C2BFC52E38DB}"/>
              </a:ext>
            </a:extLst>
          </p:cNvPr>
          <p:cNvGrpSpPr/>
          <p:nvPr/>
        </p:nvGrpSpPr>
        <p:grpSpPr>
          <a:xfrm>
            <a:off x="4944795" y="2690918"/>
            <a:ext cx="1322363" cy="859302"/>
            <a:chOff x="4944795" y="1771356"/>
            <a:chExt cx="1322363" cy="859302"/>
          </a:xfrm>
        </p:grpSpPr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197C019D-E81A-D0D6-7661-98BB5E4F700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944795" y="2630658"/>
              <a:ext cx="1322363" cy="0"/>
            </a:xfrm>
            <a:prstGeom prst="straightConnector1">
              <a:avLst/>
            </a:prstGeom>
            <a:ln w="12700">
              <a:solidFill>
                <a:schemeClr val="bg1"/>
              </a:solidFill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FC13D4FF-7672-036E-573A-6F5272C8D35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430129" y="2192215"/>
              <a:ext cx="837029" cy="0"/>
            </a:xfrm>
            <a:prstGeom prst="straightConnector1">
              <a:avLst/>
            </a:prstGeom>
            <a:ln w="12700">
              <a:solidFill>
                <a:schemeClr val="bg1"/>
              </a:solidFill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7B3DEE83-D991-B20A-D9D4-DD2119AD0BC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944795" y="1788941"/>
              <a:ext cx="485334" cy="0"/>
            </a:xfrm>
            <a:prstGeom prst="straightConnector1">
              <a:avLst/>
            </a:prstGeom>
            <a:ln w="12700">
              <a:solidFill>
                <a:schemeClr val="bg1"/>
              </a:solidFill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B95CFBD1-B8B2-5296-1EA8-381EC74226A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44795" y="1788941"/>
              <a:ext cx="0" cy="841717"/>
            </a:xfrm>
            <a:prstGeom prst="straightConnector1">
              <a:avLst/>
            </a:prstGeom>
            <a:ln w="12700">
              <a:solidFill>
                <a:schemeClr val="bg1"/>
              </a:solidFill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A7729D71-190F-ED67-999C-18A0381FDEE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430129" y="1771356"/>
              <a:ext cx="0" cy="420859"/>
            </a:xfrm>
            <a:prstGeom prst="straightConnector1">
              <a:avLst/>
            </a:prstGeom>
            <a:ln w="12700">
              <a:solidFill>
                <a:schemeClr val="bg1"/>
              </a:solidFill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A2301C5F-2B7B-5006-4D23-EF2F73B210D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267158" y="2192215"/>
              <a:ext cx="0" cy="438443"/>
            </a:xfrm>
            <a:prstGeom prst="straightConnector1">
              <a:avLst/>
            </a:prstGeom>
            <a:ln w="12700">
              <a:solidFill>
                <a:schemeClr val="bg1"/>
              </a:solidFill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90DE2112-BECA-0184-7C5C-E7DB5138D6FD}"/>
              </a:ext>
            </a:extLst>
          </p:cNvPr>
          <p:cNvGrpSpPr/>
          <p:nvPr/>
        </p:nvGrpSpPr>
        <p:grpSpPr>
          <a:xfrm rot="10800000">
            <a:off x="4965897" y="2243827"/>
            <a:ext cx="1322363" cy="859302"/>
            <a:chOff x="4944795" y="1771356"/>
            <a:chExt cx="1322363" cy="859302"/>
          </a:xfrm>
        </p:grpSpPr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F410A279-BDA7-8D80-451D-3486F43F3C5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944795" y="2630658"/>
              <a:ext cx="1322363" cy="0"/>
            </a:xfrm>
            <a:prstGeom prst="straightConnector1">
              <a:avLst/>
            </a:prstGeom>
            <a:ln w="12700">
              <a:solidFill>
                <a:srgbClr val="FFFF00"/>
              </a:solidFill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BC22FE2B-6411-CDFF-6BC1-5DD06AA8255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430129" y="2192215"/>
              <a:ext cx="837029" cy="0"/>
            </a:xfrm>
            <a:prstGeom prst="straightConnector1">
              <a:avLst/>
            </a:prstGeom>
            <a:ln w="12700">
              <a:solidFill>
                <a:srgbClr val="FFFF00"/>
              </a:solidFill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6044E186-D3B5-926A-5517-4DE8CC21A8C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944795" y="1788941"/>
              <a:ext cx="485334" cy="0"/>
            </a:xfrm>
            <a:prstGeom prst="straightConnector1">
              <a:avLst/>
            </a:prstGeom>
            <a:ln w="12700">
              <a:solidFill>
                <a:srgbClr val="FFFF00"/>
              </a:solidFill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Arrow Connector 46">
              <a:extLst>
                <a:ext uri="{FF2B5EF4-FFF2-40B4-BE49-F238E27FC236}">
                  <a16:creationId xmlns:a16="http://schemas.microsoft.com/office/drawing/2014/main" id="{416D6B34-7A66-8F29-866F-75C85657453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44795" y="1788941"/>
              <a:ext cx="0" cy="841717"/>
            </a:xfrm>
            <a:prstGeom prst="straightConnector1">
              <a:avLst/>
            </a:prstGeom>
            <a:ln w="12700">
              <a:solidFill>
                <a:srgbClr val="FFFF00"/>
              </a:solidFill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Arrow Connector 47">
              <a:extLst>
                <a:ext uri="{FF2B5EF4-FFF2-40B4-BE49-F238E27FC236}">
                  <a16:creationId xmlns:a16="http://schemas.microsoft.com/office/drawing/2014/main" id="{892AD8D6-33F6-635B-1C56-72E8BE1F77A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430129" y="1771356"/>
              <a:ext cx="0" cy="420859"/>
            </a:xfrm>
            <a:prstGeom prst="straightConnector1">
              <a:avLst/>
            </a:prstGeom>
            <a:ln w="12700">
              <a:solidFill>
                <a:srgbClr val="FFFF00"/>
              </a:solidFill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Arrow Connector 48">
              <a:extLst>
                <a:ext uri="{FF2B5EF4-FFF2-40B4-BE49-F238E27FC236}">
                  <a16:creationId xmlns:a16="http://schemas.microsoft.com/office/drawing/2014/main" id="{68A1A8C8-9D19-3CF6-53CC-0A5C049B2F6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267158" y="2192215"/>
              <a:ext cx="0" cy="438443"/>
            </a:xfrm>
            <a:prstGeom prst="straightConnector1">
              <a:avLst/>
            </a:prstGeom>
            <a:ln w="12700">
              <a:solidFill>
                <a:srgbClr val="FFFF00"/>
              </a:solidFill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07D643D2-CC98-462F-2B66-2CED4084EC6D}"/>
              </a:ext>
            </a:extLst>
          </p:cNvPr>
          <p:cNvSpPr txBox="1"/>
          <p:nvPr/>
        </p:nvSpPr>
        <p:spPr>
          <a:xfrm>
            <a:off x="5816394" y="2253334"/>
            <a:ext cx="4507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sz="800" dirty="0">
                <a:solidFill>
                  <a:srgbClr val="FFFF00"/>
                </a:solidFill>
              </a:rPr>
              <a:t>50 </a:t>
            </a:r>
            <a:r>
              <a:rPr lang="en-IT" sz="800" dirty="0">
                <a:solidFill>
                  <a:srgbClr val="FFFF00"/>
                </a:solidFill>
                <a:latin typeface="Symbol" pitchFamily="2" charset="2"/>
              </a:rPr>
              <a:t>m</a:t>
            </a:r>
            <a:r>
              <a:rPr lang="en-IT" sz="800" dirty="0">
                <a:solidFill>
                  <a:srgbClr val="FFFF00"/>
                </a:solidFill>
              </a:rPr>
              <a:t>m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490673CF-E682-0E14-7F3B-EE73D93E18E0}"/>
              </a:ext>
            </a:extLst>
          </p:cNvPr>
          <p:cNvSpPr txBox="1"/>
          <p:nvPr/>
        </p:nvSpPr>
        <p:spPr>
          <a:xfrm>
            <a:off x="4979365" y="3305452"/>
            <a:ext cx="4507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sz="800" dirty="0">
                <a:solidFill>
                  <a:schemeClr val="bg1"/>
                </a:solidFill>
              </a:rPr>
              <a:t>75 </a:t>
            </a:r>
            <a:r>
              <a:rPr lang="en-IT" sz="800" dirty="0">
                <a:solidFill>
                  <a:schemeClr val="bg1"/>
                </a:solidFill>
                <a:latin typeface="Symbol" pitchFamily="2" charset="2"/>
              </a:rPr>
              <a:t>m</a:t>
            </a:r>
            <a:r>
              <a:rPr lang="en-IT" sz="800" dirty="0">
                <a:solidFill>
                  <a:schemeClr val="bg1"/>
                </a:solidFill>
              </a:rPr>
              <a:t>m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EE89810F-76F2-BCDA-6B43-267902505D52}"/>
              </a:ext>
            </a:extLst>
          </p:cNvPr>
          <p:cNvSpPr/>
          <p:nvPr/>
        </p:nvSpPr>
        <p:spPr>
          <a:xfrm rot="5400000">
            <a:off x="8177617" y="5386589"/>
            <a:ext cx="191409" cy="15304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AB4F9AA8-1505-F05B-8BF3-0C29766C71A1}"/>
              </a:ext>
            </a:extLst>
          </p:cNvPr>
          <p:cNvSpPr/>
          <p:nvPr/>
        </p:nvSpPr>
        <p:spPr>
          <a:xfrm>
            <a:off x="6565745" y="2018674"/>
            <a:ext cx="1732393" cy="285826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dirty="0"/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468CECE2-8197-3BE1-8F24-CD60E7FF31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2491" y="1950725"/>
            <a:ext cx="1478400" cy="2168785"/>
          </a:xfrm>
          <a:prstGeom prst="rect">
            <a:avLst/>
          </a:prstGeom>
        </p:spPr>
      </p:pic>
      <p:sp>
        <p:nvSpPr>
          <p:cNvPr id="55" name="Rectangle 54">
            <a:extLst>
              <a:ext uri="{FF2B5EF4-FFF2-40B4-BE49-F238E27FC236}">
                <a16:creationId xmlns:a16="http://schemas.microsoft.com/office/drawing/2014/main" id="{27DD3F8C-780B-E9B5-D5BB-E869E873F253}"/>
              </a:ext>
            </a:extLst>
          </p:cNvPr>
          <p:cNvSpPr/>
          <p:nvPr/>
        </p:nvSpPr>
        <p:spPr>
          <a:xfrm>
            <a:off x="6777324" y="4522654"/>
            <a:ext cx="1342034" cy="44798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2700">
            <a:solidFill>
              <a:schemeClr val="accent1">
                <a:shade val="95000"/>
                <a:satMod val="10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8A6ADE73-AEE7-6C64-A97C-4378C310BDFC}"/>
              </a:ext>
            </a:extLst>
          </p:cNvPr>
          <p:cNvSpPr txBox="1"/>
          <p:nvPr/>
        </p:nvSpPr>
        <p:spPr>
          <a:xfrm>
            <a:off x="7048766" y="4542217"/>
            <a:ext cx="112242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sz="1100" dirty="0"/>
              <a:t>+ SiPM carrierv3</a:t>
            </a:r>
          </a:p>
          <a:p>
            <a:r>
              <a:rPr lang="en-IT" sz="1100" dirty="0"/>
              <a:t>+ RDO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1BE8D3B2-45A9-341C-7A55-BB1C973137F4}"/>
              </a:ext>
            </a:extLst>
          </p:cNvPr>
          <p:cNvSpPr txBox="1"/>
          <p:nvPr/>
        </p:nvSpPr>
        <p:spPr>
          <a:xfrm>
            <a:off x="7550443" y="1534480"/>
            <a:ext cx="4972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sz="1600" dirty="0">
                <a:solidFill>
                  <a:schemeClr val="bg1">
                    <a:lumMod val="50000"/>
                  </a:schemeClr>
                </a:solidFill>
              </a:rPr>
              <a:t>/</a:t>
            </a:r>
            <a:r>
              <a:rPr lang="en-IT" sz="1760" dirty="0">
                <a:solidFill>
                  <a:schemeClr val="bg1">
                    <a:lumMod val="50000"/>
                  </a:schemeClr>
                </a:solidFill>
              </a:rPr>
              <a:t>26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473C87EA-B186-0312-D88C-97F332E27ABB}"/>
              </a:ext>
            </a:extLst>
          </p:cNvPr>
          <p:cNvSpPr txBox="1"/>
          <p:nvPr/>
        </p:nvSpPr>
        <p:spPr>
          <a:xfrm>
            <a:off x="6760925" y="4048906"/>
            <a:ext cx="134203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sz="1100" dirty="0"/>
              <a:t>Full size engineering</a:t>
            </a:r>
          </a:p>
          <a:p>
            <a:r>
              <a:rPr lang="en-GB" sz="1100" dirty="0"/>
              <a:t>t</a:t>
            </a:r>
            <a:r>
              <a:rPr lang="en-IT" sz="1100" dirty="0"/>
              <a:t>est article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BBDD7A5D-4274-3DD5-1B4B-8CC540C203D0}"/>
              </a:ext>
            </a:extLst>
          </p:cNvPr>
          <p:cNvSpPr txBox="1"/>
          <p:nvPr/>
        </p:nvSpPr>
        <p:spPr>
          <a:xfrm rot="16200000">
            <a:off x="6725435" y="4628253"/>
            <a:ext cx="47320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sz="1100" dirty="0"/>
              <a:t>2025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86BC76A6-D048-BE66-20FF-A47723B7515C}"/>
              </a:ext>
            </a:extLst>
          </p:cNvPr>
          <p:cNvSpPr txBox="1"/>
          <p:nvPr/>
        </p:nvSpPr>
        <p:spPr>
          <a:xfrm rot="16200000">
            <a:off x="6734678" y="5178355"/>
            <a:ext cx="47320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sz="1100" dirty="0"/>
              <a:t>2027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25E233AF-5315-5ED3-E2D9-212B0DB783A2}"/>
              </a:ext>
            </a:extLst>
          </p:cNvPr>
          <p:cNvSpPr txBox="1"/>
          <p:nvPr/>
        </p:nvSpPr>
        <p:spPr>
          <a:xfrm>
            <a:off x="7071264" y="5101980"/>
            <a:ext cx="98296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sz="1100" dirty="0"/>
              <a:t>+ ALCOR 64ch</a:t>
            </a:r>
          </a:p>
          <a:p>
            <a:r>
              <a:rPr lang="en-IT" sz="1100" dirty="0"/>
              <a:t>+ FEB 64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214E0C1C-2A48-86E1-6855-BEC7991F03D0}"/>
              </a:ext>
            </a:extLst>
          </p:cNvPr>
          <p:cNvSpPr txBox="1"/>
          <p:nvPr/>
        </p:nvSpPr>
        <p:spPr>
          <a:xfrm>
            <a:off x="1415808" y="805823"/>
            <a:ext cx="60325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sz="1400" dirty="0">
                <a:solidFill>
                  <a:srgbClr val="C00000"/>
                </a:solidFill>
                <a:highlight>
                  <a:srgbClr val="E4E49A"/>
                </a:highlight>
              </a:rPr>
              <a:t>Steadly progress of photodetector towards integrated design completion in 2026</a:t>
            </a:r>
          </a:p>
        </p:txBody>
      </p:sp>
      <p:pic>
        <p:nvPicPr>
          <p:cNvPr id="64" name="Picture 63">
            <a:extLst>
              <a:ext uri="{FF2B5EF4-FFF2-40B4-BE49-F238E27FC236}">
                <a16:creationId xmlns:a16="http://schemas.microsoft.com/office/drawing/2014/main" id="{C161CC6E-85D3-1170-9DF9-2C5A4199C70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0751" y="3947835"/>
            <a:ext cx="1732393" cy="1687973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F5464520-B085-7899-1288-35B4E58673D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49588" y="3920924"/>
            <a:ext cx="3771546" cy="1753483"/>
          </a:xfrm>
          <a:prstGeom prst="rect">
            <a:avLst/>
          </a:prstGeom>
        </p:spPr>
      </p:pic>
      <p:sp>
        <p:nvSpPr>
          <p:cNvPr id="66" name="Rectangle 65">
            <a:extLst>
              <a:ext uri="{FF2B5EF4-FFF2-40B4-BE49-F238E27FC236}">
                <a16:creationId xmlns:a16="http://schemas.microsoft.com/office/drawing/2014/main" id="{D814241B-E1A5-D06C-595C-BB03288EE546}"/>
              </a:ext>
            </a:extLst>
          </p:cNvPr>
          <p:cNvSpPr/>
          <p:nvPr/>
        </p:nvSpPr>
        <p:spPr>
          <a:xfrm>
            <a:off x="4598260" y="5555646"/>
            <a:ext cx="1536404" cy="11876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67" name="Left-right Arrow 66">
            <a:extLst>
              <a:ext uri="{FF2B5EF4-FFF2-40B4-BE49-F238E27FC236}">
                <a16:creationId xmlns:a16="http://schemas.microsoft.com/office/drawing/2014/main" id="{2ED9D032-21DF-74A9-E22A-7335FC2C3088}"/>
              </a:ext>
            </a:extLst>
          </p:cNvPr>
          <p:cNvSpPr/>
          <p:nvPr/>
        </p:nvSpPr>
        <p:spPr>
          <a:xfrm>
            <a:off x="865908" y="3735835"/>
            <a:ext cx="5555226" cy="233265"/>
          </a:xfrm>
          <a:prstGeom prst="leftRightArrow">
            <a:avLst/>
          </a:prstGeom>
          <a:solidFill>
            <a:schemeClr val="accent6">
              <a:lumMod val="20000"/>
              <a:lumOff val="80000"/>
            </a:schemeClr>
          </a:solidFill>
          <a:ln w="6350">
            <a:solidFill>
              <a:schemeClr val="accent6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ABD17361-6D78-D7CD-7696-ECFD48FA19E3}"/>
              </a:ext>
            </a:extLst>
          </p:cNvPr>
          <p:cNvSpPr txBox="1"/>
          <p:nvPr/>
        </p:nvSpPr>
        <p:spPr>
          <a:xfrm>
            <a:off x="3095750" y="3746847"/>
            <a:ext cx="71045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sz="800" dirty="0">
                <a:solidFill>
                  <a:srgbClr val="C00000"/>
                </a:solidFill>
              </a:rPr>
              <a:t>ALCOR 32 ch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4468343E-C341-A200-6BC2-132E50D4287F}"/>
              </a:ext>
            </a:extLst>
          </p:cNvPr>
          <p:cNvSpPr txBox="1"/>
          <p:nvPr/>
        </p:nvSpPr>
        <p:spPr>
          <a:xfrm>
            <a:off x="3552483" y="6149742"/>
            <a:ext cx="51643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b="1" dirty="0">
                <a:solidFill>
                  <a:srgbClr val="C00000"/>
                </a:solidFill>
              </a:rPr>
              <a:t>Contributions by L. Barion, M. Cavallina, R. Malaguti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DDBC0C69-CCF6-2CAB-88A3-84B9824C4F5B}"/>
              </a:ext>
            </a:extLst>
          </p:cNvPr>
          <p:cNvSpPr/>
          <p:nvPr/>
        </p:nvSpPr>
        <p:spPr>
          <a:xfrm>
            <a:off x="611560" y="1229304"/>
            <a:ext cx="8059785" cy="111464"/>
          </a:xfrm>
          <a:prstGeom prst="rect">
            <a:avLst/>
          </a:prstGeom>
          <a:solidFill>
            <a:schemeClr val="bg1"/>
          </a:solidFill>
          <a:ln w="412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6" name="Rectangle 72">
            <a:extLst>
              <a:ext uri="{FF2B5EF4-FFF2-40B4-BE49-F238E27FC236}">
                <a16:creationId xmlns:a16="http://schemas.microsoft.com/office/drawing/2014/main" id="{F9ECA17A-FE0C-8051-18A2-4FFE2506AFA1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G. Ciullo -  C.d.S. INFN Ferrara –  02/07/2026</a:t>
            </a:r>
          </a:p>
        </p:txBody>
      </p:sp>
    </p:spTree>
    <p:extLst>
      <p:ext uri="{BB962C8B-B14F-4D97-AF65-F5344CB8AC3E}">
        <p14:creationId xmlns:p14="http://schemas.microsoft.com/office/powerpoint/2010/main" val="3917224785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A0E21-B04F-1D7D-1F15-DE1D13B53F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3">
            <a:extLst>
              <a:ext uri="{FF2B5EF4-FFF2-40B4-BE49-F238E27FC236}">
                <a16:creationId xmlns:a16="http://schemas.microsoft.com/office/drawing/2014/main" id="{29692933-E33F-C3CD-3A7B-2620660AEA01}"/>
              </a:ext>
            </a:extLst>
          </p:cNvPr>
          <p:cNvSpPr txBox="1"/>
          <p:nvPr/>
        </p:nvSpPr>
        <p:spPr>
          <a:xfrm>
            <a:off x="251520" y="153898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dRICH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Mechanics</a:t>
            </a:r>
            <a:endParaRPr lang="it-IT" sz="2600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37" name="Straight Connector 92">
            <a:extLst>
              <a:ext uri="{FF2B5EF4-FFF2-40B4-BE49-F238E27FC236}">
                <a16:creationId xmlns:a16="http://schemas.microsoft.com/office/drawing/2014/main" id="{70ECAB9B-0477-C22A-F8EE-E4E799C4A401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Slide Number Placeholder 9">
            <a:extLst>
              <a:ext uri="{FF2B5EF4-FFF2-40B4-BE49-F238E27FC236}">
                <a16:creationId xmlns:a16="http://schemas.microsoft.com/office/drawing/2014/main" id="{D0CCB53B-E765-84E1-B020-86BB2FC3A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26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pic>
        <p:nvPicPr>
          <p:cNvPr id="6" name="Picture 5" descr="A machine with a round wheel&#10;&#10;Description automatically generated with medium confidence">
            <a:extLst>
              <a:ext uri="{FF2B5EF4-FFF2-40B4-BE49-F238E27FC236}">
                <a16:creationId xmlns:a16="http://schemas.microsoft.com/office/drawing/2014/main" id="{A0F346D9-2DDF-4033-3A43-AFCD183E76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2633" y="1689084"/>
            <a:ext cx="2815794" cy="403082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3DB3F98-D053-53C1-718D-9BDD520862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221" y="1165171"/>
            <a:ext cx="5780105" cy="456180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5388766-3B41-E7AD-3939-D1C7250C2D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2088" y="1186170"/>
            <a:ext cx="1342159" cy="274193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0EA1660-6F90-9773-54BA-4BB65B8DC3E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61177" y="1226427"/>
            <a:ext cx="2941045" cy="2743274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794D7D5F-2956-3EF8-FE0B-9F3CABDFB290}"/>
              </a:ext>
            </a:extLst>
          </p:cNvPr>
          <p:cNvSpPr txBox="1"/>
          <p:nvPr/>
        </p:nvSpPr>
        <p:spPr>
          <a:xfrm>
            <a:off x="1583888" y="3084450"/>
            <a:ext cx="10419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/>
              <a:t>E</a:t>
            </a:r>
            <a:r>
              <a:rPr lang="en-IT" sz="900" dirty="0"/>
              <a:t>ntrance window</a:t>
            </a:r>
          </a:p>
          <a:p>
            <a:r>
              <a:rPr lang="en-US" sz="900" dirty="0"/>
              <a:t>(CFRP sandwich)</a:t>
            </a:r>
            <a:endParaRPr lang="en-IT" sz="9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08D6942-D229-BDE6-DF1A-BE7912C9AA3F}"/>
              </a:ext>
            </a:extLst>
          </p:cNvPr>
          <p:cNvSpPr txBox="1"/>
          <p:nvPr/>
        </p:nvSpPr>
        <p:spPr>
          <a:xfrm>
            <a:off x="5033615" y="1721829"/>
            <a:ext cx="9557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Exit window</a:t>
            </a:r>
          </a:p>
          <a:p>
            <a:r>
              <a:rPr lang="en-US" sz="900" dirty="0"/>
              <a:t>(CFRP sandwich)</a:t>
            </a:r>
            <a:endParaRPr lang="en-IT" sz="9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E52B91E-998C-278B-C92A-CA7EF044E447}"/>
              </a:ext>
            </a:extLst>
          </p:cNvPr>
          <p:cNvSpPr txBox="1"/>
          <p:nvPr/>
        </p:nvSpPr>
        <p:spPr>
          <a:xfrm>
            <a:off x="1717093" y="1607734"/>
            <a:ext cx="7938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Detector box</a:t>
            </a:r>
          </a:p>
          <a:p>
            <a:r>
              <a:rPr lang="en-US" sz="900" dirty="0"/>
              <a:t>(aluminum)</a:t>
            </a:r>
            <a:endParaRPr lang="en-IT" sz="9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1106105-E28C-5F72-B331-9B32FB292557}"/>
              </a:ext>
            </a:extLst>
          </p:cNvPr>
          <p:cNvSpPr txBox="1"/>
          <p:nvPr/>
        </p:nvSpPr>
        <p:spPr>
          <a:xfrm>
            <a:off x="3040886" y="1301752"/>
            <a:ext cx="7184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Shell </a:t>
            </a:r>
          </a:p>
          <a:p>
            <a:r>
              <a:rPr lang="en-US" sz="900" dirty="0"/>
              <a:t>(CFRP bulk)</a:t>
            </a:r>
            <a:endParaRPr lang="en-IT" sz="9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408A8E4-B75E-BDA2-D660-98C8BB459377}"/>
              </a:ext>
            </a:extLst>
          </p:cNvPr>
          <p:cNvSpPr txBox="1"/>
          <p:nvPr/>
        </p:nvSpPr>
        <p:spPr>
          <a:xfrm>
            <a:off x="3074515" y="2413398"/>
            <a:ext cx="457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/>
              <a:t>Pipe</a:t>
            </a:r>
          </a:p>
          <a:p>
            <a:r>
              <a:rPr lang="en-US" sz="900" dirty="0"/>
              <a:t>(bulk)</a:t>
            </a:r>
            <a:endParaRPr lang="en-IT" sz="900" dirty="0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514C49FE-8A4A-7709-9AD7-72010EDA1626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C2DCF5"/>
              </a:clrFrom>
              <a:clrTo>
                <a:srgbClr val="C2DCF5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80616" y="3784139"/>
            <a:ext cx="2226618" cy="1883064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631D4AD8-6CDB-DF6E-B4F2-22D075CF8170}"/>
              </a:ext>
            </a:extLst>
          </p:cNvPr>
          <p:cNvSpPr txBox="1"/>
          <p:nvPr/>
        </p:nvSpPr>
        <p:spPr>
          <a:xfrm>
            <a:off x="3206821" y="4389709"/>
            <a:ext cx="667052" cy="174451"/>
          </a:xfrm>
          <a:prstGeom prst="rect">
            <a:avLst/>
          </a:prstGeom>
          <a:ln w="1905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GB" sz="9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2715371-077F-C619-FBA3-5F63F9760243}"/>
              </a:ext>
            </a:extLst>
          </p:cNvPr>
          <p:cNvSpPr txBox="1"/>
          <p:nvPr/>
        </p:nvSpPr>
        <p:spPr>
          <a:xfrm>
            <a:off x="3389132" y="3992186"/>
            <a:ext cx="772729" cy="160500"/>
          </a:xfrm>
          <a:prstGeom prst="rect">
            <a:avLst/>
          </a:prstGeom>
          <a:ln w="19050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GB" sz="8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9E0728E-040B-EA5A-62B2-D9D74FB11EFA}"/>
              </a:ext>
            </a:extLst>
          </p:cNvPr>
          <p:cNvSpPr txBox="1"/>
          <p:nvPr/>
        </p:nvSpPr>
        <p:spPr>
          <a:xfrm>
            <a:off x="4482003" y="3952470"/>
            <a:ext cx="824265" cy="185488"/>
          </a:xfrm>
          <a:prstGeom prst="rect">
            <a:avLst/>
          </a:prstGeom>
          <a:ln w="19050"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GB" sz="800" dirty="0"/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EE448E2F-4072-678B-A865-B54EE00C83E1}"/>
              </a:ext>
            </a:extLst>
          </p:cNvPr>
          <p:cNvCxnSpPr>
            <a:cxnSpLocks/>
            <a:stCxn id="27" idx="2"/>
          </p:cNvCxnSpPr>
          <p:nvPr/>
        </p:nvCxnSpPr>
        <p:spPr>
          <a:xfrm>
            <a:off x="3540347" y="4564160"/>
            <a:ext cx="525569" cy="303660"/>
          </a:xfrm>
          <a:prstGeom prst="straightConnector1">
            <a:avLst/>
          </a:prstGeom>
          <a:ln w="12700">
            <a:solidFill>
              <a:schemeClr val="tx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404B9A39-F76A-B550-EBAB-6E17681A7250}"/>
              </a:ext>
            </a:extLst>
          </p:cNvPr>
          <p:cNvCxnSpPr>
            <a:cxnSpLocks/>
          </p:cNvCxnSpPr>
          <p:nvPr/>
        </p:nvCxnSpPr>
        <p:spPr>
          <a:xfrm>
            <a:off x="3880488" y="4162173"/>
            <a:ext cx="479143" cy="476054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41053D47-F044-EBC6-623E-F159D83B8AC7}"/>
              </a:ext>
            </a:extLst>
          </p:cNvPr>
          <p:cNvCxnSpPr>
            <a:cxnSpLocks/>
            <a:stCxn id="29" idx="2"/>
          </p:cNvCxnSpPr>
          <p:nvPr/>
        </p:nvCxnSpPr>
        <p:spPr>
          <a:xfrm flipH="1">
            <a:off x="4710553" y="4137958"/>
            <a:ext cx="183583" cy="559355"/>
          </a:xfrm>
          <a:prstGeom prst="straightConnector1">
            <a:avLst/>
          </a:prstGeom>
          <a:ln w="127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Group 32">
            <a:extLst>
              <a:ext uri="{FF2B5EF4-FFF2-40B4-BE49-F238E27FC236}">
                <a16:creationId xmlns:a16="http://schemas.microsoft.com/office/drawing/2014/main" id="{626B1CFB-1A80-D796-7DE1-2D4DA3432887}"/>
              </a:ext>
            </a:extLst>
          </p:cNvPr>
          <p:cNvGrpSpPr/>
          <p:nvPr/>
        </p:nvGrpSpPr>
        <p:grpSpPr>
          <a:xfrm>
            <a:off x="1629572" y="3910334"/>
            <a:ext cx="1690427" cy="1791186"/>
            <a:chOff x="3764901" y="3164197"/>
            <a:chExt cx="1690427" cy="1791186"/>
          </a:xfrm>
        </p:grpSpPr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10893F17-5792-1588-0D2E-2704FA4A654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C2DCF5"/>
                </a:clrFrom>
                <a:clrTo>
                  <a:srgbClr val="C2DCF5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764901" y="3164197"/>
              <a:ext cx="1466367" cy="1791186"/>
            </a:xfrm>
            <a:prstGeom prst="rect">
              <a:avLst/>
            </a:prstGeom>
          </p:spPr>
        </p:pic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1BC13653-E01E-B8E7-B717-C0C2C408AD7E}"/>
                </a:ext>
              </a:extLst>
            </p:cNvPr>
            <p:cNvSpPr txBox="1"/>
            <p:nvPr/>
          </p:nvSpPr>
          <p:spPr>
            <a:xfrm>
              <a:off x="4758573" y="4501523"/>
              <a:ext cx="696755" cy="198015"/>
            </a:xfrm>
            <a:prstGeom prst="rect">
              <a:avLst/>
            </a:prstGeom>
            <a:ln w="19050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endParaRPr lang="en-GB" sz="900" dirty="0"/>
            </a:p>
          </p:txBody>
        </p:sp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BFCB1217-150D-E571-172F-74BEE0DA4EC6}"/>
                </a:ext>
              </a:extLst>
            </p:cNvPr>
            <p:cNvCxnSpPr>
              <a:cxnSpLocks/>
              <a:stCxn id="35" idx="0"/>
            </p:cNvCxnSpPr>
            <p:nvPr/>
          </p:nvCxnSpPr>
          <p:spPr>
            <a:xfrm flipH="1" flipV="1">
              <a:off x="4353838" y="4159368"/>
              <a:ext cx="753113" cy="342155"/>
            </a:xfrm>
            <a:prstGeom prst="straightConnector1">
              <a:avLst/>
            </a:prstGeom>
            <a:ln w="12700">
              <a:solidFill>
                <a:schemeClr val="tx2">
                  <a:lumMod val="60000"/>
                  <a:lumOff val="4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A8E6CF3C-DCB6-8BB9-16E6-6B98297C2D75}"/>
              </a:ext>
            </a:extLst>
          </p:cNvPr>
          <p:cNvSpPr txBox="1"/>
          <p:nvPr/>
        </p:nvSpPr>
        <p:spPr>
          <a:xfrm>
            <a:off x="1176537" y="677577"/>
            <a:ext cx="70836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C00000"/>
                </a:solidFill>
                <a:highlight>
                  <a:srgbClr val="E4E49A"/>
                </a:highlight>
              </a:rPr>
              <a:t>A detailed mechanical model of the single-vessel detector is outlined with composite materials</a:t>
            </a:r>
            <a:endParaRPr lang="en-IT" sz="1400" dirty="0">
              <a:solidFill>
                <a:srgbClr val="C00000"/>
              </a:solidFill>
              <a:highlight>
                <a:srgbClr val="E4E49A"/>
              </a:highlight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8FAC15E-F7C8-3C17-98F6-56CE10711108}"/>
              </a:ext>
            </a:extLst>
          </p:cNvPr>
          <p:cNvSpPr txBox="1"/>
          <p:nvPr/>
        </p:nvSpPr>
        <p:spPr>
          <a:xfrm>
            <a:off x="6035349" y="1277834"/>
            <a:ext cx="30492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b="1" dirty="0" err="1">
                <a:solidFill>
                  <a:srgbClr val="C00000"/>
                </a:solidFill>
              </a:rPr>
              <a:t>Recomm</a:t>
            </a:r>
            <a:r>
              <a:rPr lang="en-GB" sz="900" b="1" dirty="0">
                <a:solidFill>
                  <a:srgbClr val="C00000"/>
                </a:solidFill>
              </a:rPr>
              <a:t>.  (DAC):</a:t>
            </a:r>
            <a:r>
              <a:rPr lang="en-GB" sz="900" dirty="0"/>
              <a:t> Provide material for the pending decision </a:t>
            </a:r>
          </a:p>
          <a:p>
            <a:r>
              <a:rPr lang="en-GB" sz="900" dirty="0"/>
              <a:t>on the single vs two vessel version of the detector. 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CF2E187-84CD-E95F-E2FD-4562541E806B}"/>
              </a:ext>
            </a:extLst>
          </p:cNvPr>
          <p:cNvSpPr txBox="1"/>
          <p:nvPr/>
        </p:nvSpPr>
        <p:spPr>
          <a:xfrm>
            <a:off x="243026" y="4068993"/>
            <a:ext cx="126028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000" dirty="0"/>
              <a:t>Composite materials</a:t>
            </a:r>
          </a:p>
          <a:p>
            <a:endParaRPr lang="en-IT" sz="1000" dirty="0"/>
          </a:p>
          <a:p>
            <a:r>
              <a:rPr lang="en-IT" sz="1000" dirty="0"/>
              <a:t>Total wieght: ~ 2 ton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60BB648-5B68-85A6-16F9-69C83C27660D}"/>
              </a:ext>
            </a:extLst>
          </p:cNvPr>
          <p:cNvSpPr txBox="1"/>
          <p:nvPr/>
        </p:nvSpPr>
        <p:spPr>
          <a:xfrm>
            <a:off x="3372428" y="3961271"/>
            <a:ext cx="74571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800" dirty="0"/>
              <a:t>PDU detector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9C1121A-9DAE-94E6-8182-98AF67194197}"/>
              </a:ext>
            </a:extLst>
          </p:cNvPr>
          <p:cNvSpPr txBox="1"/>
          <p:nvPr/>
        </p:nvSpPr>
        <p:spPr>
          <a:xfrm>
            <a:off x="4499542" y="3944541"/>
            <a:ext cx="82426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800" dirty="0"/>
              <a:t>Quartz window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9D63498-7427-8D5F-F539-72B1BC532711}"/>
              </a:ext>
            </a:extLst>
          </p:cNvPr>
          <p:cNvSpPr txBox="1"/>
          <p:nvPr/>
        </p:nvSpPr>
        <p:spPr>
          <a:xfrm>
            <a:off x="3150440" y="4366441"/>
            <a:ext cx="726481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800" dirty="0"/>
              <a:t>Detector box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03BC1554-C318-2A07-F63D-3996655A923C}"/>
              </a:ext>
            </a:extLst>
          </p:cNvPr>
          <p:cNvSpPr txBox="1"/>
          <p:nvPr/>
        </p:nvSpPr>
        <p:spPr>
          <a:xfrm>
            <a:off x="2630740" y="5247661"/>
            <a:ext cx="72487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800" dirty="0"/>
              <a:t>Off-axis bore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B50CCF65-0A5B-82B0-F8FC-CB8CF42761D4}"/>
              </a:ext>
            </a:extLst>
          </p:cNvPr>
          <p:cNvSpPr txBox="1"/>
          <p:nvPr/>
        </p:nvSpPr>
        <p:spPr>
          <a:xfrm>
            <a:off x="5746829" y="6052243"/>
            <a:ext cx="27175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b="1" dirty="0">
                <a:solidFill>
                  <a:srgbClr val="C00000"/>
                </a:solidFill>
              </a:rPr>
              <a:t>Design thanks by A. Saputi</a:t>
            </a:r>
          </a:p>
        </p:txBody>
      </p:sp>
      <p:sp>
        <p:nvSpPr>
          <p:cNvPr id="2" name="Rectangle 72">
            <a:extLst>
              <a:ext uri="{FF2B5EF4-FFF2-40B4-BE49-F238E27FC236}">
                <a16:creationId xmlns:a16="http://schemas.microsoft.com/office/drawing/2014/main" id="{E42BFE9D-E329-2FC2-A00E-FCD80694A2A6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G. Ciullo -  C.d.S. INFN Ferrara –  02/07/2026</a:t>
            </a:r>
          </a:p>
        </p:txBody>
      </p:sp>
    </p:spTree>
    <p:extLst>
      <p:ext uri="{BB962C8B-B14F-4D97-AF65-F5344CB8AC3E}">
        <p14:creationId xmlns:p14="http://schemas.microsoft.com/office/powerpoint/2010/main" val="3616256885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C37BCC-A101-209A-225F-593950DD89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3">
            <a:extLst>
              <a:ext uri="{FF2B5EF4-FFF2-40B4-BE49-F238E27FC236}">
                <a16:creationId xmlns:a16="http://schemas.microsoft.com/office/drawing/2014/main" id="{F88B3FAE-09B2-FAD9-840A-740926361B2E}"/>
              </a:ext>
            </a:extLst>
          </p:cNvPr>
          <p:cNvSpPr txBox="1"/>
          <p:nvPr/>
        </p:nvSpPr>
        <p:spPr>
          <a:xfrm>
            <a:off x="251520" y="153898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dRICH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Real-Scale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Prototype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</a:p>
        </p:txBody>
      </p:sp>
      <p:cxnSp>
        <p:nvCxnSpPr>
          <p:cNvPr id="37" name="Straight Connector 92">
            <a:extLst>
              <a:ext uri="{FF2B5EF4-FFF2-40B4-BE49-F238E27FC236}">
                <a16:creationId xmlns:a16="http://schemas.microsoft.com/office/drawing/2014/main" id="{97D2B184-26E5-BB3B-024E-50345B84E371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Slide Number Placeholder 9">
            <a:extLst>
              <a:ext uri="{FF2B5EF4-FFF2-40B4-BE49-F238E27FC236}">
                <a16:creationId xmlns:a16="http://schemas.microsoft.com/office/drawing/2014/main" id="{6E1F62DE-76E7-B886-49AF-1863D0380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27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Rectangle 72">
            <a:extLst>
              <a:ext uri="{FF2B5EF4-FFF2-40B4-BE49-F238E27FC236}">
                <a16:creationId xmlns:a16="http://schemas.microsoft.com/office/drawing/2014/main" id="{5AFC0F22-15FA-3688-4EE0-68427ED81F6D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G. Ciullo -  C.d.S. INFN Ferrara –  02/07/2026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F3F0541-9FD1-424D-73C8-B585E8E5D4A2}"/>
              </a:ext>
            </a:extLst>
          </p:cNvPr>
          <p:cNvSpPr txBox="1"/>
          <p:nvPr/>
        </p:nvSpPr>
        <p:spPr>
          <a:xfrm>
            <a:off x="3535602" y="3426030"/>
            <a:ext cx="20419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C00000"/>
                </a:solidFill>
                <a:highlight>
                  <a:srgbClr val="E4E49A"/>
                </a:highlight>
              </a:rPr>
              <a:t>“Final” Photon Detector Units</a:t>
            </a:r>
            <a:endParaRPr lang="en-IT" sz="1200" dirty="0">
              <a:solidFill>
                <a:srgbClr val="C00000"/>
              </a:solidFill>
              <a:highlight>
                <a:srgbClr val="E4E49A"/>
              </a:highlight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6C3F88B-C6FC-8981-BF33-3FC82F9CDE6E}"/>
              </a:ext>
            </a:extLst>
          </p:cNvPr>
          <p:cNvSpPr txBox="1"/>
          <p:nvPr/>
        </p:nvSpPr>
        <p:spPr>
          <a:xfrm>
            <a:off x="821277" y="1087112"/>
            <a:ext cx="69320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C00000"/>
                </a:solidFill>
                <a:highlight>
                  <a:srgbClr val="E4E49A"/>
                </a:highlight>
              </a:rPr>
              <a:t>Real-Scale Prototype (1 sector) with support saddle + platform for safe operations (</a:t>
            </a:r>
            <a:r>
              <a:rPr lang="en-US" sz="1200" dirty="0" err="1">
                <a:solidFill>
                  <a:srgbClr val="C00000"/>
                </a:solidFill>
                <a:highlight>
                  <a:srgbClr val="E4E49A"/>
                </a:highlight>
              </a:rPr>
              <a:t>ePIC</a:t>
            </a:r>
            <a:r>
              <a:rPr lang="en-US" sz="1200" dirty="0">
                <a:solidFill>
                  <a:srgbClr val="C00000"/>
                </a:solidFill>
                <a:highlight>
                  <a:srgbClr val="E4E49A"/>
                </a:highlight>
              </a:rPr>
              <a:t> </a:t>
            </a:r>
            <a:r>
              <a:rPr lang="en-US" sz="1200" dirty="0" err="1">
                <a:solidFill>
                  <a:srgbClr val="C00000"/>
                </a:solidFill>
                <a:highlight>
                  <a:srgbClr val="E4E49A"/>
                </a:highlight>
              </a:rPr>
              <a:t>pseudorapidity</a:t>
            </a:r>
            <a:r>
              <a:rPr lang="en-US" sz="1200" dirty="0">
                <a:solidFill>
                  <a:srgbClr val="C00000"/>
                </a:solidFill>
                <a:highlight>
                  <a:srgbClr val="E4E49A"/>
                </a:highlight>
              </a:rPr>
              <a:t> scan)</a:t>
            </a:r>
            <a:endParaRPr lang="en-IT" sz="1200" dirty="0">
              <a:solidFill>
                <a:srgbClr val="C00000"/>
              </a:solidFill>
              <a:highlight>
                <a:srgbClr val="E4E49A"/>
              </a:highlight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58BC4E2C-880C-90A8-061C-562B864150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85" y="1457448"/>
            <a:ext cx="3264204" cy="2516537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9B5C2471-C1FF-B2A2-264C-DD2DD114E3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3436" y="1503579"/>
            <a:ext cx="3155035" cy="2424273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787E4F35-E36A-B906-DE62-B8901A7E74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37018" y="3703029"/>
            <a:ext cx="1839033" cy="2060508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7CE9038C-98EE-68AB-4DF9-A688896378F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24296" y="1386508"/>
            <a:ext cx="1839033" cy="2063601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E102751B-4747-5D39-594B-9AB580E84DB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30339" y="4068871"/>
            <a:ext cx="2084891" cy="1667132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E378A75B-5A2C-FAE0-B76B-AF5E1035673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343" y="4022350"/>
            <a:ext cx="2238700" cy="1672963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79387464-A252-F1EA-761A-AD17D9D7E1EC}"/>
              </a:ext>
            </a:extLst>
          </p:cNvPr>
          <p:cNvSpPr txBox="1"/>
          <p:nvPr/>
        </p:nvSpPr>
        <p:spPr>
          <a:xfrm>
            <a:off x="2584608" y="4610860"/>
            <a:ext cx="8762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C00000"/>
                </a:solidFill>
                <a:highlight>
                  <a:srgbClr val="E4E49A"/>
                </a:highlight>
              </a:rPr>
              <a:t>Aerogel</a:t>
            </a:r>
          </a:p>
          <a:p>
            <a:r>
              <a:rPr lang="en-US" sz="1200" dirty="0">
                <a:solidFill>
                  <a:srgbClr val="C00000"/>
                </a:solidFill>
                <a:highlight>
                  <a:srgbClr val="E4E49A"/>
                </a:highlight>
              </a:rPr>
              <a:t>Test Article</a:t>
            </a:r>
            <a:endParaRPr lang="en-IT" sz="1200" dirty="0">
              <a:solidFill>
                <a:srgbClr val="C00000"/>
              </a:solidFill>
              <a:highlight>
                <a:srgbClr val="E4E49A"/>
              </a:highlight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A698D61-719B-A517-8B09-3F8F97208829}"/>
              </a:ext>
            </a:extLst>
          </p:cNvPr>
          <p:cNvSpPr txBox="1"/>
          <p:nvPr/>
        </p:nvSpPr>
        <p:spPr>
          <a:xfrm>
            <a:off x="5733034" y="4389978"/>
            <a:ext cx="8762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C00000"/>
                </a:solidFill>
                <a:highlight>
                  <a:srgbClr val="E4E49A"/>
                </a:highlight>
              </a:rPr>
              <a:t>Mirror</a:t>
            </a:r>
          </a:p>
          <a:p>
            <a:r>
              <a:rPr lang="en-US" sz="1200" dirty="0">
                <a:solidFill>
                  <a:srgbClr val="C00000"/>
                </a:solidFill>
                <a:highlight>
                  <a:srgbClr val="E4E49A"/>
                </a:highlight>
              </a:rPr>
              <a:t>Test Article</a:t>
            </a:r>
            <a:endParaRPr lang="en-IT" sz="1200" dirty="0">
              <a:solidFill>
                <a:srgbClr val="C00000"/>
              </a:solidFill>
              <a:highlight>
                <a:srgbClr val="E4E49A"/>
              </a:highlight>
            </a:endParaRP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244C6571-1AA1-751C-9C82-9C5E51E38DB5}"/>
              </a:ext>
            </a:extLst>
          </p:cNvPr>
          <p:cNvCxnSpPr>
            <a:cxnSpLocks/>
          </p:cNvCxnSpPr>
          <p:nvPr/>
        </p:nvCxnSpPr>
        <p:spPr>
          <a:xfrm flipH="1" flipV="1">
            <a:off x="2406284" y="5334142"/>
            <a:ext cx="1472592" cy="150401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stealth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84B261D4-D920-2805-E02B-746E4CAEE930}"/>
              </a:ext>
            </a:extLst>
          </p:cNvPr>
          <p:cNvCxnSpPr>
            <a:cxnSpLocks/>
          </p:cNvCxnSpPr>
          <p:nvPr/>
        </p:nvCxnSpPr>
        <p:spPr>
          <a:xfrm>
            <a:off x="5075047" y="5317347"/>
            <a:ext cx="1582051" cy="65272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stealth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E4EEEF3A-8696-FA28-F856-4A9E305F86EC}"/>
              </a:ext>
            </a:extLst>
          </p:cNvPr>
          <p:cNvCxnSpPr>
            <a:cxnSpLocks/>
          </p:cNvCxnSpPr>
          <p:nvPr/>
        </p:nvCxnSpPr>
        <p:spPr>
          <a:xfrm flipH="1" flipV="1">
            <a:off x="4040591" y="3217667"/>
            <a:ext cx="305909" cy="945464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stealth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DE80E43B-3340-8FCB-6980-5A2471B11CC1}"/>
              </a:ext>
            </a:extLst>
          </p:cNvPr>
          <p:cNvCxnSpPr>
            <a:cxnSpLocks/>
          </p:cNvCxnSpPr>
          <p:nvPr/>
        </p:nvCxnSpPr>
        <p:spPr>
          <a:xfrm flipH="1" flipV="1">
            <a:off x="4287290" y="4592530"/>
            <a:ext cx="482271" cy="737696"/>
          </a:xfrm>
          <a:prstGeom prst="straightConnector1">
            <a:avLst/>
          </a:prstGeom>
          <a:ln>
            <a:solidFill>
              <a:srgbClr val="FFFF00"/>
            </a:solidFill>
            <a:prstDash val="sysDot"/>
            <a:tailEnd type="stealth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8AFE338B-DA2E-EB3D-10F8-0D36F7205E97}"/>
              </a:ext>
            </a:extLst>
          </p:cNvPr>
          <p:cNvCxnSpPr>
            <a:cxnSpLocks/>
          </p:cNvCxnSpPr>
          <p:nvPr/>
        </p:nvCxnSpPr>
        <p:spPr>
          <a:xfrm flipV="1">
            <a:off x="3284026" y="5055838"/>
            <a:ext cx="2471947" cy="653562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prstDash val="sysDot"/>
            <a:tailEnd type="stealth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06CF0F31-30B1-234A-05B4-7ED386919010}"/>
              </a:ext>
            </a:extLst>
          </p:cNvPr>
          <p:cNvSpPr txBox="1"/>
          <p:nvPr/>
        </p:nvSpPr>
        <p:spPr>
          <a:xfrm>
            <a:off x="5401641" y="4818333"/>
            <a:ext cx="48282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000" dirty="0">
                <a:solidFill>
                  <a:srgbClr val="0070C0"/>
                </a:solidFill>
              </a:rPr>
              <a:t>Beam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73A7FF4-D811-993A-913B-7A4909350D13}"/>
              </a:ext>
            </a:extLst>
          </p:cNvPr>
          <p:cNvSpPr txBox="1"/>
          <p:nvPr/>
        </p:nvSpPr>
        <p:spPr>
          <a:xfrm>
            <a:off x="4497082" y="4794040"/>
            <a:ext cx="24558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000" dirty="0">
                <a:solidFill>
                  <a:srgbClr val="FFFF00"/>
                </a:solidFill>
                <a:latin typeface="Symbol" pitchFamily="2" charset="2"/>
              </a:rPr>
              <a:t>g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FD5AE3BB-A619-5448-22C7-36483B163DC0}"/>
              </a:ext>
            </a:extLst>
          </p:cNvPr>
          <p:cNvSpPr txBox="1"/>
          <p:nvPr/>
        </p:nvSpPr>
        <p:spPr>
          <a:xfrm>
            <a:off x="3570182" y="2979142"/>
            <a:ext cx="8645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>
                <a:solidFill>
                  <a:srgbClr val="C00000"/>
                </a:solidFill>
              </a:rPr>
              <a:t>ALCOR v64</a:t>
            </a:r>
          </a:p>
          <a:p>
            <a:r>
              <a:rPr lang="en-IT" sz="1200" dirty="0">
                <a:solidFill>
                  <a:srgbClr val="C00000"/>
                </a:solidFill>
              </a:rPr>
              <a:t>RDO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C2DB2CDB-3C73-200B-850C-E91BD16554F1}"/>
              </a:ext>
            </a:extLst>
          </p:cNvPr>
          <p:cNvSpPr txBox="1"/>
          <p:nvPr/>
        </p:nvSpPr>
        <p:spPr>
          <a:xfrm>
            <a:off x="4942211" y="271427"/>
            <a:ext cx="34385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eRD102 Final Milestone (achieved)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C7F28AA7-A0D2-0084-A3FA-4002294D2F1B}"/>
              </a:ext>
            </a:extLst>
          </p:cNvPr>
          <p:cNvSpPr txBox="1"/>
          <p:nvPr/>
        </p:nvSpPr>
        <p:spPr>
          <a:xfrm>
            <a:off x="216594" y="6013383"/>
            <a:ext cx="838864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b="1" dirty="0">
                <a:solidFill>
                  <a:srgbClr val="C00000"/>
                </a:solidFill>
              </a:rPr>
              <a:t>Development thanks to A. Saputi, M. Melchiorri, F. Evangelisti, M. Cavallina, A. Forlani</a:t>
            </a:r>
          </a:p>
          <a:p>
            <a:r>
              <a:rPr lang="en-IT" b="1" dirty="0">
                <a:solidFill>
                  <a:srgbClr val="C00000"/>
                </a:solidFill>
              </a:rPr>
              <a:t>		        R. Malaguti, L. Barion</a:t>
            </a:r>
          </a:p>
        </p:txBody>
      </p:sp>
    </p:spTree>
    <p:extLst>
      <p:ext uri="{BB962C8B-B14F-4D97-AF65-F5344CB8AC3E}">
        <p14:creationId xmlns:p14="http://schemas.microsoft.com/office/powerpoint/2010/main" val="1528846493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D7674D-1889-4EB7-8F04-524CE96B6F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3">
            <a:extLst>
              <a:ext uri="{FF2B5EF4-FFF2-40B4-BE49-F238E27FC236}">
                <a16:creationId xmlns:a16="http://schemas.microsoft.com/office/drawing/2014/main" id="{E46559B8-6536-F459-82B0-B3221B7E94A0}"/>
              </a:ext>
            </a:extLst>
          </p:cNvPr>
          <p:cNvSpPr txBox="1"/>
          <p:nvPr/>
        </p:nvSpPr>
        <p:spPr>
          <a:xfrm>
            <a:off x="251520" y="153898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dRICH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Real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Prototype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: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Mechanics</a:t>
            </a:r>
            <a:endParaRPr lang="it-IT" sz="2600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37" name="Straight Connector 92">
            <a:extLst>
              <a:ext uri="{FF2B5EF4-FFF2-40B4-BE49-F238E27FC236}">
                <a16:creationId xmlns:a16="http://schemas.microsoft.com/office/drawing/2014/main" id="{6170F9CA-8FA7-72B8-9FA6-F1FF9C7656B3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Slide Number Placeholder 9">
            <a:extLst>
              <a:ext uri="{FF2B5EF4-FFF2-40B4-BE49-F238E27FC236}">
                <a16:creationId xmlns:a16="http://schemas.microsoft.com/office/drawing/2014/main" id="{7993799F-3CA4-790D-4337-2809693D8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28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Rectangle 72">
            <a:extLst>
              <a:ext uri="{FF2B5EF4-FFF2-40B4-BE49-F238E27FC236}">
                <a16:creationId xmlns:a16="http://schemas.microsoft.com/office/drawing/2014/main" id="{D10755BD-2714-8F60-D1FB-CB7BCD1D0419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G. Ciullo -  C.d.S. INFN Ferrara –  02/07/2026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6CCCB03-5106-F285-B1AB-062C8B252EF2}"/>
              </a:ext>
            </a:extLst>
          </p:cNvPr>
          <p:cNvSpPr/>
          <p:nvPr/>
        </p:nvSpPr>
        <p:spPr>
          <a:xfrm>
            <a:off x="150462" y="3260185"/>
            <a:ext cx="3662722" cy="241408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FC706C8-D2BE-D6B4-C146-84485467E9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1196" y="1156252"/>
            <a:ext cx="4450675" cy="392903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4587CFF-39BC-0196-582B-306849C14023}"/>
              </a:ext>
            </a:extLst>
          </p:cNvPr>
          <p:cNvSpPr txBox="1"/>
          <p:nvPr/>
        </p:nvSpPr>
        <p:spPr>
          <a:xfrm>
            <a:off x="4461432" y="5164936"/>
            <a:ext cx="4092787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/>
              <a:t>Safety requires specail attention (transport &amp; assembling)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B74070B-77F1-CB14-FBDF-E8A7942489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576" y="885969"/>
            <a:ext cx="2705815" cy="213458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A57EF4C-DD5E-92B7-DC99-0169F05961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0462" y="3170960"/>
            <a:ext cx="3923928" cy="295457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16E42BC-1A34-CF8C-ADD3-2B9E712FF5EB}"/>
              </a:ext>
            </a:extLst>
          </p:cNvPr>
          <p:cNvSpPr/>
          <p:nvPr/>
        </p:nvSpPr>
        <p:spPr>
          <a:xfrm>
            <a:off x="78454" y="3260185"/>
            <a:ext cx="245074" cy="816887"/>
          </a:xfrm>
          <a:prstGeom prst="rect">
            <a:avLst/>
          </a:prstGeom>
          <a:solidFill>
            <a:schemeClr val="bg1"/>
          </a:solidFill>
          <a:ln w="412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6DEAB1D-D21C-5842-4641-2F5AB8434C4C}"/>
              </a:ext>
            </a:extLst>
          </p:cNvPr>
          <p:cNvSpPr txBox="1"/>
          <p:nvPr/>
        </p:nvSpPr>
        <p:spPr>
          <a:xfrm>
            <a:off x="251520" y="6189397"/>
            <a:ext cx="85986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b="1" dirty="0">
                <a:solidFill>
                  <a:srgbClr val="C00000"/>
                </a:solidFill>
              </a:rPr>
              <a:t>Development thanks to A. Saputi, M. Melchiorri, F. Evangelisti, M. Cavallina, A. Forlani</a:t>
            </a:r>
          </a:p>
        </p:txBody>
      </p:sp>
    </p:spTree>
    <p:extLst>
      <p:ext uri="{BB962C8B-B14F-4D97-AF65-F5344CB8AC3E}">
        <p14:creationId xmlns:p14="http://schemas.microsoft.com/office/powerpoint/2010/main" val="2502976756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2F8C92-E6B7-F051-F197-369B86792A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3">
            <a:extLst>
              <a:ext uri="{FF2B5EF4-FFF2-40B4-BE49-F238E27FC236}">
                <a16:creationId xmlns:a16="http://schemas.microsoft.com/office/drawing/2014/main" id="{2BE217AB-1C5C-3E88-0011-EE0FFBCE3B34}"/>
              </a:ext>
            </a:extLst>
          </p:cNvPr>
          <p:cNvSpPr txBox="1"/>
          <p:nvPr/>
        </p:nvSpPr>
        <p:spPr>
          <a:xfrm>
            <a:off x="251520" y="153898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dRICH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Real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Prototype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: Slow Control</a:t>
            </a:r>
          </a:p>
        </p:txBody>
      </p:sp>
      <p:cxnSp>
        <p:nvCxnSpPr>
          <p:cNvPr id="37" name="Straight Connector 92">
            <a:extLst>
              <a:ext uri="{FF2B5EF4-FFF2-40B4-BE49-F238E27FC236}">
                <a16:creationId xmlns:a16="http://schemas.microsoft.com/office/drawing/2014/main" id="{E98A71E1-70DE-6BE9-D925-A94273C553B6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Slide Number Placeholder 9">
            <a:extLst>
              <a:ext uri="{FF2B5EF4-FFF2-40B4-BE49-F238E27FC236}">
                <a16:creationId xmlns:a16="http://schemas.microsoft.com/office/drawing/2014/main" id="{E728A18B-2052-6879-8C83-663FD8B3F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29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" name="Rectangle 72">
            <a:extLst>
              <a:ext uri="{FF2B5EF4-FFF2-40B4-BE49-F238E27FC236}">
                <a16:creationId xmlns:a16="http://schemas.microsoft.com/office/drawing/2014/main" id="{8825FDEC-F113-BD3B-665B-EEB36285B394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G. Ciullo -  C.d.S. INFN Ferrara –  02/07/2026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3A19761-FFC0-3BDF-B323-B201FC7395BF}"/>
              </a:ext>
            </a:extLst>
          </p:cNvPr>
          <p:cNvSpPr/>
          <p:nvPr/>
        </p:nvSpPr>
        <p:spPr>
          <a:xfrm>
            <a:off x="450204" y="1165352"/>
            <a:ext cx="3671578" cy="451678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pic>
        <p:nvPicPr>
          <p:cNvPr id="9" name="Picture 8" descr="A close-up of a metal object&#10;&#10;Description automatically generated">
            <a:extLst>
              <a:ext uri="{FF2B5EF4-FFF2-40B4-BE49-F238E27FC236}">
                <a16:creationId xmlns:a16="http://schemas.microsoft.com/office/drawing/2014/main" id="{E2057DBD-0497-A63D-7738-4D6C55FA1C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557" y="1165352"/>
            <a:ext cx="3390287" cy="4520382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E9DA4C57-DA4D-93C6-B98C-802580A65143}"/>
              </a:ext>
            </a:extLst>
          </p:cNvPr>
          <p:cNvGrpSpPr/>
          <p:nvPr/>
        </p:nvGrpSpPr>
        <p:grpSpPr>
          <a:xfrm>
            <a:off x="450204" y="4003374"/>
            <a:ext cx="338554" cy="215791"/>
            <a:chOff x="4938028" y="1988844"/>
            <a:chExt cx="338554" cy="215791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F1B9788-2245-02D0-4900-B354D35FC3FC}"/>
                </a:ext>
              </a:extLst>
            </p:cNvPr>
            <p:cNvSpPr/>
            <p:nvPr/>
          </p:nvSpPr>
          <p:spPr>
            <a:xfrm>
              <a:off x="4977442" y="1997601"/>
              <a:ext cx="251278" cy="207034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5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9D1EDF6-AAE3-E6BC-F1C1-4AFC4B3B1B82}"/>
                </a:ext>
              </a:extLst>
            </p:cNvPr>
            <p:cNvSpPr txBox="1"/>
            <p:nvPr/>
          </p:nvSpPr>
          <p:spPr>
            <a:xfrm>
              <a:off x="4938028" y="1988844"/>
              <a:ext cx="33855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T" sz="800" dirty="0">
                  <a:solidFill>
                    <a:schemeClr val="accent1">
                      <a:lumMod val="75000"/>
                    </a:schemeClr>
                  </a:solidFill>
                </a:rPr>
                <a:t>H/T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5D4E53A-1642-B7D3-4C58-F6C085C34176}"/>
              </a:ext>
            </a:extLst>
          </p:cNvPr>
          <p:cNvGrpSpPr/>
          <p:nvPr/>
        </p:nvGrpSpPr>
        <p:grpSpPr>
          <a:xfrm>
            <a:off x="3707108" y="1384391"/>
            <a:ext cx="341760" cy="215444"/>
            <a:chOff x="5299643" y="1879831"/>
            <a:chExt cx="341760" cy="215444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E827B241-D1F3-FEAD-ACA4-578ADCDB260D}"/>
                </a:ext>
              </a:extLst>
            </p:cNvPr>
            <p:cNvSpPr/>
            <p:nvPr/>
          </p:nvSpPr>
          <p:spPr>
            <a:xfrm>
              <a:off x="5336092" y="1879929"/>
              <a:ext cx="251278" cy="207034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56D87C8-A81D-D41C-0886-CE27012C113E}"/>
                </a:ext>
              </a:extLst>
            </p:cNvPr>
            <p:cNvSpPr txBox="1"/>
            <p:nvPr/>
          </p:nvSpPr>
          <p:spPr>
            <a:xfrm>
              <a:off x="5299643" y="1879831"/>
              <a:ext cx="341760" cy="215444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IT" sz="800" dirty="0">
                  <a:solidFill>
                    <a:schemeClr val="accent3">
                      <a:lumMod val="75000"/>
                    </a:schemeClr>
                  </a:solidFill>
                </a:rPr>
                <a:t>CO</a:t>
              </a:r>
              <a:r>
                <a:rPr lang="en-IT" sz="800" baseline="-25000" dirty="0">
                  <a:solidFill>
                    <a:schemeClr val="accent3">
                      <a:lumMod val="75000"/>
                    </a:schemeClr>
                  </a:solidFill>
                </a:rPr>
                <a:t>2</a:t>
              </a:r>
            </a:p>
          </p:txBody>
        </p:sp>
      </p:grpSp>
      <p:sp>
        <p:nvSpPr>
          <p:cNvPr id="18" name="Oval 17">
            <a:extLst>
              <a:ext uri="{FF2B5EF4-FFF2-40B4-BE49-F238E27FC236}">
                <a16:creationId xmlns:a16="http://schemas.microsoft.com/office/drawing/2014/main" id="{DA108053-889B-2206-0DB1-C19556F8A072}"/>
              </a:ext>
            </a:extLst>
          </p:cNvPr>
          <p:cNvSpPr/>
          <p:nvPr/>
        </p:nvSpPr>
        <p:spPr>
          <a:xfrm>
            <a:off x="1374043" y="2339451"/>
            <a:ext cx="135109" cy="158122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FDFB187-8552-674F-CE83-F594D0431EC4}"/>
              </a:ext>
            </a:extLst>
          </p:cNvPr>
          <p:cNvSpPr txBox="1"/>
          <p:nvPr/>
        </p:nvSpPr>
        <p:spPr>
          <a:xfrm>
            <a:off x="1326241" y="2311137"/>
            <a:ext cx="23436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800" dirty="0">
                <a:solidFill>
                  <a:srgbClr val="C00000"/>
                </a:solidFill>
              </a:rPr>
              <a:t>T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F1F3CB9-8FEF-4696-7ABC-96D67F7D0A11}"/>
              </a:ext>
            </a:extLst>
          </p:cNvPr>
          <p:cNvGrpSpPr/>
          <p:nvPr/>
        </p:nvGrpSpPr>
        <p:grpSpPr>
          <a:xfrm>
            <a:off x="2322052" y="4111096"/>
            <a:ext cx="234360" cy="215444"/>
            <a:chOff x="2013678" y="3332513"/>
            <a:chExt cx="234360" cy="215444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97587789-A04B-4DE9-38F6-882855290490}"/>
                </a:ext>
              </a:extLst>
            </p:cNvPr>
            <p:cNvSpPr/>
            <p:nvPr/>
          </p:nvSpPr>
          <p:spPr>
            <a:xfrm>
              <a:off x="2063304" y="3353293"/>
              <a:ext cx="135109" cy="158122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465D0E5-F447-FE7F-C42B-E61E3415AF01}"/>
                </a:ext>
              </a:extLst>
            </p:cNvPr>
            <p:cNvSpPr txBox="1"/>
            <p:nvPr/>
          </p:nvSpPr>
          <p:spPr>
            <a:xfrm>
              <a:off x="2013678" y="3332513"/>
              <a:ext cx="23436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T" sz="800" dirty="0">
                  <a:solidFill>
                    <a:srgbClr val="C00000"/>
                  </a:solidFill>
                </a:rPr>
                <a:t>T</a:t>
              </a:r>
            </a:p>
          </p:txBody>
        </p:sp>
      </p:grpSp>
      <p:sp>
        <p:nvSpPr>
          <p:cNvPr id="24" name="Oval 23">
            <a:extLst>
              <a:ext uri="{FF2B5EF4-FFF2-40B4-BE49-F238E27FC236}">
                <a16:creationId xmlns:a16="http://schemas.microsoft.com/office/drawing/2014/main" id="{D6C918B6-B3E6-932F-BAEC-5473D00EB94D}"/>
              </a:ext>
            </a:extLst>
          </p:cNvPr>
          <p:cNvSpPr/>
          <p:nvPr/>
        </p:nvSpPr>
        <p:spPr>
          <a:xfrm>
            <a:off x="3462649" y="5417497"/>
            <a:ext cx="251278" cy="207034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E77E847A-21C0-E764-9A40-66C3E0FA40CD}"/>
              </a:ext>
            </a:extLst>
          </p:cNvPr>
          <p:cNvSpPr txBox="1"/>
          <p:nvPr/>
        </p:nvSpPr>
        <p:spPr>
          <a:xfrm>
            <a:off x="3423235" y="5408740"/>
            <a:ext cx="33855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800" dirty="0">
                <a:solidFill>
                  <a:schemeClr val="accent1">
                    <a:lumMod val="75000"/>
                  </a:schemeClr>
                </a:solidFill>
              </a:rPr>
              <a:t>H/T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9A378491-EB49-7211-C9E5-C1F444184B09}"/>
              </a:ext>
            </a:extLst>
          </p:cNvPr>
          <p:cNvSpPr/>
          <p:nvPr/>
        </p:nvSpPr>
        <p:spPr>
          <a:xfrm>
            <a:off x="3822642" y="3434300"/>
            <a:ext cx="251278" cy="207034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7B54A6F-106C-5648-1330-054EB8690FFA}"/>
              </a:ext>
            </a:extLst>
          </p:cNvPr>
          <p:cNvSpPr txBox="1"/>
          <p:nvPr/>
        </p:nvSpPr>
        <p:spPr>
          <a:xfrm>
            <a:off x="3783228" y="3425543"/>
            <a:ext cx="33855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800" dirty="0">
                <a:solidFill>
                  <a:schemeClr val="accent1">
                    <a:lumMod val="75000"/>
                  </a:schemeClr>
                </a:solidFill>
              </a:rPr>
              <a:t>H/T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DEAC207-49D0-8192-CB9B-213E8A9DA980}"/>
              </a:ext>
            </a:extLst>
          </p:cNvPr>
          <p:cNvGrpSpPr/>
          <p:nvPr/>
        </p:nvGrpSpPr>
        <p:grpSpPr>
          <a:xfrm>
            <a:off x="372438" y="4277992"/>
            <a:ext cx="234360" cy="215444"/>
            <a:chOff x="2013678" y="3332513"/>
            <a:chExt cx="234360" cy="215444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033D2124-D9B8-24DE-6193-A08837E4FB1D}"/>
                </a:ext>
              </a:extLst>
            </p:cNvPr>
            <p:cNvSpPr/>
            <p:nvPr/>
          </p:nvSpPr>
          <p:spPr>
            <a:xfrm>
              <a:off x="2063304" y="3353293"/>
              <a:ext cx="135109" cy="158122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/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8D59B5E-3E34-9BE6-E708-487E1F64879D}"/>
                </a:ext>
              </a:extLst>
            </p:cNvPr>
            <p:cNvSpPr txBox="1"/>
            <p:nvPr/>
          </p:nvSpPr>
          <p:spPr>
            <a:xfrm>
              <a:off x="2013678" y="3332513"/>
              <a:ext cx="23436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T" sz="800" dirty="0">
                  <a:solidFill>
                    <a:srgbClr val="C00000"/>
                  </a:solidFill>
                </a:rPr>
                <a:t>T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99BE1228-F32E-6B72-2203-082C69C40C7A}"/>
              </a:ext>
            </a:extLst>
          </p:cNvPr>
          <p:cNvGrpSpPr/>
          <p:nvPr/>
        </p:nvGrpSpPr>
        <p:grpSpPr>
          <a:xfrm>
            <a:off x="3228174" y="4103215"/>
            <a:ext cx="234360" cy="215444"/>
            <a:chOff x="2013678" y="3332513"/>
            <a:chExt cx="234360" cy="215444"/>
          </a:xfrm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1AD3762C-A92D-55FF-3C3D-5E5211538061}"/>
                </a:ext>
              </a:extLst>
            </p:cNvPr>
            <p:cNvSpPr/>
            <p:nvPr/>
          </p:nvSpPr>
          <p:spPr>
            <a:xfrm>
              <a:off x="2063304" y="3353293"/>
              <a:ext cx="135109" cy="158122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17850AA-85D4-3AE8-8EF7-C21C93694223}"/>
                </a:ext>
              </a:extLst>
            </p:cNvPr>
            <p:cNvSpPr txBox="1"/>
            <p:nvPr/>
          </p:nvSpPr>
          <p:spPr>
            <a:xfrm>
              <a:off x="2013678" y="3332513"/>
              <a:ext cx="23436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T" sz="800" dirty="0">
                  <a:solidFill>
                    <a:srgbClr val="C00000"/>
                  </a:solidFill>
                </a:rPr>
                <a:t>T</a:t>
              </a: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18E449E1-86EF-A4F5-54A5-E29CEEDC99E4}"/>
              </a:ext>
            </a:extLst>
          </p:cNvPr>
          <p:cNvGrpSpPr/>
          <p:nvPr/>
        </p:nvGrpSpPr>
        <p:grpSpPr>
          <a:xfrm>
            <a:off x="2285973" y="3376651"/>
            <a:ext cx="234360" cy="215444"/>
            <a:chOff x="2013678" y="3332513"/>
            <a:chExt cx="234360" cy="215444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B86FA3DA-62DF-A9A3-BB69-0840DCB9911E}"/>
                </a:ext>
              </a:extLst>
            </p:cNvPr>
            <p:cNvSpPr/>
            <p:nvPr/>
          </p:nvSpPr>
          <p:spPr>
            <a:xfrm>
              <a:off x="2063304" y="3353293"/>
              <a:ext cx="135109" cy="158122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C42FD54-433C-D985-EA47-B3FA986F7301}"/>
                </a:ext>
              </a:extLst>
            </p:cNvPr>
            <p:cNvSpPr txBox="1"/>
            <p:nvPr/>
          </p:nvSpPr>
          <p:spPr>
            <a:xfrm>
              <a:off x="2013678" y="3332513"/>
              <a:ext cx="23436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T" sz="800" dirty="0">
                  <a:solidFill>
                    <a:srgbClr val="C00000"/>
                  </a:solidFill>
                </a:rPr>
                <a:t>T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754D45DF-1C0F-3FC6-FC39-25ACDFF8D471}"/>
              </a:ext>
            </a:extLst>
          </p:cNvPr>
          <p:cNvGrpSpPr/>
          <p:nvPr/>
        </p:nvGrpSpPr>
        <p:grpSpPr>
          <a:xfrm>
            <a:off x="1228935" y="4139729"/>
            <a:ext cx="234360" cy="215444"/>
            <a:chOff x="2013678" y="3332513"/>
            <a:chExt cx="234360" cy="215444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6C9C1654-E9F8-B16B-E9E8-BF1D55F84353}"/>
                </a:ext>
              </a:extLst>
            </p:cNvPr>
            <p:cNvSpPr/>
            <p:nvPr/>
          </p:nvSpPr>
          <p:spPr>
            <a:xfrm>
              <a:off x="2063304" y="3353293"/>
              <a:ext cx="135109" cy="158122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1569DD80-1252-24B0-5CF2-37E331A6BC15}"/>
                </a:ext>
              </a:extLst>
            </p:cNvPr>
            <p:cNvSpPr txBox="1"/>
            <p:nvPr/>
          </p:nvSpPr>
          <p:spPr>
            <a:xfrm>
              <a:off x="2013678" y="3332513"/>
              <a:ext cx="234360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T" sz="800" dirty="0">
                  <a:solidFill>
                    <a:srgbClr val="C00000"/>
                  </a:solidFill>
                </a:rPr>
                <a:t>T</a:t>
              </a:r>
            </a:p>
          </p:txBody>
        </p:sp>
      </p:grpSp>
      <p:pic>
        <p:nvPicPr>
          <p:cNvPr id="42" name="Picture 41">
            <a:extLst>
              <a:ext uri="{FF2B5EF4-FFF2-40B4-BE49-F238E27FC236}">
                <a16:creationId xmlns:a16="http://schemas.microsoft.com/office/drawing/2014/main" id="{FB5B3F84-DD0A-D08C-EAE1-B803F09CEE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6011" y="1125633"/>
            <a:ext cx="3756682" cy="4606734"/>
          </a:xfrm>
          <a:prstGeom prst="rect">
            <a:avLst/>
          </a:prstGeom>
        </p:spPr>
      </p:pic>
      <p:sp>
        <p:nvSpPr>
          <p:cNvPr id="43" name="Oval 42">
            <a:extLst>
              <a:ext uri="{FF2B5EF4-FFF2-40B4-BE49-F238E27FC236}">
                <a16:creationId xmlns:a16="http://schemas.microsoft.com/office/drawing/2014/main" id="{310F082E-C8DD-973B-BB77-30A039D6F41B}"/>
              </a:ext>
            </a:extLst>
          </p:cNvPr>
          <p:cNvSpPr/>
          <p:nvPr/>
        </p:nvSpPr>
        <p:spPr>
          <a:xfrm>
            <a:off x="1842369" y="3493130"/>
            <a:ext cx="251278" cy="207034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272E50C2-CFAD-0E8B-8D81-E8F35F26A0E3}"/>
              </a:ext>
            </a:extLst>
          </p:cNvPr>
          <p:cNvSpPr txBox="1"/>
          <p:nvPr/>
        </p:nvSpPr>
        <p:spPr>
          <a:xfrm>
            <a:off x="1802955" y="3484373"/>
            <a:ext cx="33855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800" dirty="0">
                <a:solidFill>
                  <a:schemeClr val="accent1">
                    <a:lumMod val="75000"/>
                  </a:schemeClr>
                </a:solidFill>
              </a:rPr>
              <a:t>H/T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C52139B9-2AA4-9E36-3E6C-738EBAA29439}"/>
              </a:ext>
            </a:extLst>
          </p:cNvPr>
          <p:cNvSpPr/>
          <p:nvPr/>
        </p:nvSpPr>
        <p:spPr>
          <a:xfrm>
            <a:off x="6888952" y="1411823"/>
            <a:ext cx="466344" cy="4033106"/>
          </a:xfrm>
          <a:prstGeom prst="rect">
            <a:avLst/>
          </a:prstGeom>
          <a:solidFill>
            <a:srgbClr val="FFFF00">
              <a:alpha val="36473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BAAF921-3A39-8FD2-A5B4-C6B053C4AF0D}"/>
              </a:ext>
            </a:extLst>
          </p:cNvPr>
          <p:cNvSpPr txBox="1"/>
          <p:nvPr/>
        </p:nvSpPr>
        <p:spPr>
          <a:xfrm>
            <a:off x="6817257" y="1717531"/>
            <a:ext cx="5822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dirty="0">
                <a:solidFill>
                  <a:schemeClr val="accent6">
                    <a:lumMod val="50000"/>
                  </a:schemeClr>
                </a:solidFill>
              </a:rPr>
              <a:t>Open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0DEE8775-9B3C-3567-8A8F-B81573BAC283}"/>
              </a:ext>
            </a:extLst>
          </p:cNvPr>
          <p:cNvSpPr/>
          <p:nvPr/>
        </p:nvSpPr>
        <p:spPr>
          <a:xfrm>
            <a:off x="286006" y="764928"/>
            <a:ext cx="2404326" cy="10135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39544117-EA9B-EDFF-3C0C-05F6AEBF7F23}"/>
              </a:ext>
            </a:extLst>
          </p:cNvPr>
          <p:cNvSpPr txBox="1"/>
          <p:nvPr/>
        </p:nvSpPr>
        <p:spPr>
          <a:xfrm>
            <a:off x="287402" y="836712"/>
            <a:ext cx="2484398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/>
              <a:t>Monitor of pressures, </a:t>
            </a:r>
          </a:p>
          <a:p>
            <a:r>
              <a:rPr lang="en-IT" sz="1300" dirty="0"/>
              <a:t>temperature gradients,</a:t>
            </a:r>
          </a:p>
          <a:p>
            <a:r>
              <a:rPr lang="en-IT" sz="1300" dirty="0"/>
              <a:t>gas contaminants (H</a:t>
            </a:r>
            <a:r>
              <a:rPr lang="en-IT" sz="1300" baseline="-25000" dirty="0"/>
              <a:t>2</a:t>
            </a:r>
            <a:r>
              <a:rPr lang="en-IT" sz="1300" dirty="0"/>
              <a:t>O, CO</a:t>
            </a:r>
            <a:r>
              <a:rPr lang="en-IT" sz="1300" baseline="-25000" dirty="0"/>
              <a:t>2</a:t>
            </a:r>
            <a:r>
              <a:rPr lang="en-IT" sz="1300" dirty="0"/>
              <a:t>) and  </a:t>
            </a:r>
          </a:p>
          <a:p>
            <a:r>
              <a:rPr lang="en-GB" sz="1300" dirty="0"/>
              <a:t>g</a:t>
            </a:r>
            <a:r>
              <a:rPr lang="en-IT" sz="1300" dirty="0"/>
              <a:t>as stratification / mixing 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CA1FCB05-8944-3C0F-A720-68E8F2AF11F8}"/>
              </a:ext>
            </a:extLst>
          </p:cNvPr>
          <p:cNvSpPr txBox="1"/>
          <p:nvPr/>
        </p:nvSpPr>
        <p:spPr>
          <a:xfrm>
            <a:off x="4144528" y="6045698"/>
            <a:ext cx="45268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b="1" dirty="0">
                <a:solidFill>
                  <a:srgbClr val="C00000"/>
                </a:solidFill>
              </a:rPr>
              <a:t>Development thanks to R. Malaguti, L. Barion</a:t>
            </a:r>
          </a:p>
        </p:txBody>
      </p:sp>
    </p:spTree>
    <p:extLst>
      <p:ext uri="{BB962C8B-B14F-4D97-AF65-F5344CB8AC3E}">
        <p14:creationId xmlns:p14="http://schemas.microsoft.com/office/powerpoint/2010/main" val="1054698947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0B63A31-9F0C-ED4A-9E51-733906FBD61F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B6FDE13A-C53A-4045-BFE2-278F709BB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3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BEDFBE81-1EC6-1249-B972-8C313A19FA9C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Semi-Inclusive DIS</a:t>
            </a:r>
          </a:p>
        </p:txBody>
      </p:sp>
      <p:grpSp>
        <p:nvGrpSpPr>
          <p:cNvPr id="18" name="Group 53">
            <a:extLst>
              <a:ext uri="{FF2B5EF4-FFF2-40B4-BE49-F238E27FC236}">
                <a16:creationId xmlns:a16="http://schemas.microsoft.com/office/drawing/2014/main" id="{9524CC79-AC66-DD4B-9A36-9F6BEA8B6DB0}"/>
              </a:ext>
            </a:extLst>
          </p:cNvPr>
          <p:cNvGrpSpPr/>
          <p:nvPr/>
        </p:nvGrpSpPr>
        <p:grpSpPr>
          <a:xfrm>
            <a:off x="3613735" y="1180954"/>
            <a:ext cx="1990740" cy="1828961"/>
            <a:chOff x="112947" y="1112898"/>
            <a:chExt cx="2684834" cy="2520280"/>
          </a:xfrm>
        </p:grpSpPr>
        <p:grpSp>
          <p:nvGrpSpPr>
            <p:cNvPr id="19" name="Group 54">
              <a:extLst>
                <a:ext uri="{FF2B5EF4-FFF2-40B4-BE49-F238E27FC236}">
                  <a16:creationId xmlns:a16="http://schemas.microsoft.com/office/drawing/2014/main" id="{23B307DE-D4ED-9749-A725-A26D57D2858F}"/>
                </a:ext>
              </a:extLst>
            </p:cNvPr>
            <p:cNvGrpSpPr/>
            <p:nvPr/>
          </p:nvGrpSpPr>
          <p:grpSpPr>
            <a:xfrm>
              <a:off x="112947" y="1112898"/>
              <a:ext cx="2684834" cy="2520280"/>
              <a:chOff x="251520" y="1916832"/>
              <a:chExt cx="2684834" cy="2520280"/>
            </a:xfrm>
          </p:grpSpPr>
          <p:pic>
            <p:nvPicPr>
              <p:cNvPr id="23" name="Picture 6" descr="nucleon_structure">
                <a:extLst>
                  <a:ext uri="{FF2B5EF4-FFF2-40B4-BE49-F238E27FC236}">
                    <a16:creationId xmlns:a16="http://schemas.microsoft.com/office/drawing/2014/main" id="{872605E3-C6E4-2544-BC5D-B5D0826A291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1520" y="1916832"/>
                <a:ext cx="2684834" cy="252028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4" name="AutoShape 16">
                <a:extLst>
                  <a:ext uri="{FF2B5EF4-FFF2-40B4-BE49-F238E27FC236}">
                    <a16:creationId xmlns:a16="http://schemas.microsoft.com/office/drawing/2014/main" id="{EF034C99-F7F6-9C43-B321-FA63A8E538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98914" y="2607129"/>
                <a:ext cx="762000" cy="381000"/>
              </a:xfrm>
              <a:prstGeom prst="curvedUpArrow">
                <a:avLst>
                  <a:gd name="adj1" fmla="val 21528"/>
                  <a:gd name="adj2" fmla="val 86250"/>
                  <a:gd name="adj3" fmla="val 33333"/>
                </a:avLst>
              </a:prstGeom>
              <a:solidFill>
                <a:srgbClr val="00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it-IT" sz="18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25" name="AutoShape 16">
                <a:extLst>
                  <a:ext uri="{FF2B5EF4-FFF2-40B4-BE49-F238E27FC236}">
                    <a16:creationId xmlns:a16="http://schemas.microsoft.com/office/drawing/2014/main" id="{377DD6D7-8C62-DF46-A5A1-18D19E56986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9874125">
                <a:off x="1699172" y="3600393"/>
                <a:ext cx="762000" cy="381000"/>
              </a:xfrm>
              <a:prstGeom prst="curvedUpArrow">
                <a:avLst>
                  <a:gd name="adj1" fmla="val 24484"/>
                  <a:gd name="adj2" fmla="val 86250"/>
                  <a:gd name="adj3" fmla="val 33333"/>
                </a:avLst>
              </a:prstGeom>
              <a:solidFill>
                <a:srgbClr val="00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it-IT" sz="18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26" name="AutoShape 16">
                <a:extLst>
                  <a:ext uri="{FF2B5EF4-FFF2-40B4-BE49-F238E27FC236}">
                    <a16:creationId xmlns:a16="http://schemas.microsoft.com/office/drawing/2014/main" id="{841A1730-F75E-9048-AD80-4CABF3D3208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4006485">
                <a:off x="538511" y="3206103"/>
                <a:ext cx="762000" cy="381000"/>
              </a:xfrm>
              <a:prstGeom prst="curvedUpArrow">
                <a:avLst>
                  <a:gd name="adj1" fmla="val 21528"/>
                  <a:gd name="adj2" fmla="val 86250"/>
                  <a:gd name="adj3" fmla="val 33333"/>
                </a:avLst>
              </a:prstGeom>
              <a:solidFill>
                <a:srgbClr val="0000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it-IT" sz="1800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cxnSp>
          <p:nvCxnSpPr>
            <p:cNvPr id="20" name="Straight Arrow Connector 58">
              <a:extLst>
                <a:ext uri="{FF2B5EF4-FFF2-40B4-BE49-F238E27FC236}">
                  <a16:creationId xmlns:a16="http://schemas.microsoft.com/office/drawing/2014/main" id="{A022D046-4146-4945-962A-AAD4C3F3EC84}"/>
                </a:ext>
              </a:extLst>
            </p:cNvPr>
            <p:cNvCxnSpPr/>
            <p:nvPr/>
          </p:nvCxnSpPr>
          <p:spPr>
            <a:xfrm flipV="1">
              <a:off x="2036629" y="1672344"/>
              <a:ext cx="303494" cy="288032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59">
              <a:extLst>
                <a:ext uri="{FF2B5EF4-FFF2-40B4-BE49-F238E27FC236}">
                  <a16:creationId xmlns:a16="http://schemas.microsoft.com/office/drawing/2014/main" id="{09204FD6-9017-3741-97EB-C0F9DDE432F9}"/>
                </a:ext>
              </a:extLst>
            </p:cNvPr>
            <p:cNvCxnSpPr/>
            <p:nvPr/>
          </p:nvCxnSpPr>
          <p:spPr>
            <a:xfrm flipV="1">
              <a:off x="550438" y="2615140"/>
              <a:ext cx="303494" cy="288032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60">
              <a:extLst>
                <a:ext uri="{FF2B5EF4-FFF2-40B4-BE49-F238E27FC236}">
                  <a16:creationId xmlns:a16="http://schemas.microsoft.com/office/drawing/2014/main" id="{011F1B3E-FDA0-A849-B0C5-DD483B56C88B}"/>
                </a:ext>
              </a:extLst>
            </p:cNvPr>
            <p:cNvCxnSpPr/>
            <p:nvPr/>
          </p:nvCxnSpPr>
          <p:spPr>
            <a:xfrm flipH="1">
              <a:off x="1914396" y="3047188"/>
              <a:ext cx="288032" cy="237356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Group 134">
            <a:extLst>
              <a:ext uri="{FF2B5EF4-FFF2-40B4-BE49-F238E27FC236}">
                <a16:creationId xmlns:a16="http://schemas.microsoft.com/office/drawing/2014/main" id="{CF87596C-414F-FB4D-A678-86F34AAD3511}"/>
              </a:ext>
            </a:extLst>
          </p:cNvPr>
          <p:cNvGrpSpPr>
            <a:grpSpLocks/>
          </p:cNvGrpSpPr>
          <p:nvPr/>
        </p:nvGrpSpPr>
        <p:grpSpPr bwMode="auto">
          <a:xfrm>
            <a:off x="528763" y="1015457"/>
            <a:ext cx="2951405" cy="2075047"/>
            <a:chOff x="3680" y="157"/>
            <a:chExt cx="2566" cy="1678"/>
          </a:xfrm>
        </p:grpSpPr>
        <p:grpSp>
          <p:nvGrpSpPr>
            <p:cNvPr id="28" name="Group 118">
              <a:extLst>
                <a:ext uri="{FF2B5EF4-FFF2-40B4-BE49-F238E27FC236}">
                  <a16:creationId xmlns:a16="http://schemas.microsoft.com/office/drawing/2014/main" id="{387CBC86-FD09-EC4F-B05B-F5E5B6F4A7A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680" y="157"/>
              <a:ext cx="1679" cy="1678"/>
              <a:chOff x="3560" y="710"/>
              <a:chExt cx="1679" cy="1678"/>
            </a:xfrm>
          </p:grpSpPr>
          <p:pic>
            <p:nvPicPr>
              <p:cNvPr id="30" name="Picture 4" descr="sidis">
                <a:extLst>
                  <a:ext uri="{FF2B5EF4-FFF2-40B4-BE49-F238E27FC236}">
                    <a16:creationId xmlns:a16="http://schemas.microsoft.com/office/drawing/2014/main" id="{357D0B29-C3D9-9544-AFA0-B104C27F86A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60" y="710"/>
                <a:ext cx="1679" cy="167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90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1" name="Oval 5">
                <a:extLst>
                  <a:ext uri="{FF2B5EF4-FFF2-40B4-BE49-F238E27FC236}">
                    <a16:creationId xmlns:a16="http://schemas.microsoft.com/office/drawing/2014/main" id="{5082C3D5-A5AC-9947-AA43-4561FEBD350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47" y="1905"/>
                <a:ext cx="272" cy="385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FF0000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905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aphicFrame>
            <p:nvGraphicFramePr>
              <p:cNvPr id="32" name="Object 6">
                <a:extLst>
                  <a:ext uri="{FF2B5EF4-FFF2-40B4-BE49-F238E27FC236}">
                    <a16:creationId xmlns:a16="http://schemas.microsoft.com/office/drawing/2014/main" id="{C604307C-86EB-2C46-B5AD-C4A0A94E3837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3748" y="2016"/>
              <a:ext cx="264" cy="17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5" imgW="266353" imgH="164885" progId="Equation.3">
                      <p:embed/>
                    </p:oleObj>
                  </mc:Choice>
                  <mc:Fallback>
                    <p:oleObj name="Equation" r:id="rId5" imgW="266353" imgH="164885" progId="Equation.3">
                      <p:embed/>
                      <p:pic>
                        <p:nvPicPr>
                          <p:cNvPr id="32" name="Object 6">
                            <a:extLst>
                              <a:ext uri="{FF2B5EF4-FFF2-40B4-BE49-F238E27FC236}">
                                <a16:creationId xmlns:a16="http://schemas.microsoft.com/office/drawing/2014/main" id="{C604307C-86EB-2C46-B5AD-C4A0A94E3837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748" y="2016"/>
                            <a:ext cx="264" cy="17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19050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33" name="AutoShape 7">
                <a:extLst>
                  <a:ext uri="{FF2B5EF4-FFF2-40B4-BE49-F238E27FC236}">
                    <a16:creationId xmlns:a16="http://schemas.microsoft.com/office/drawing/2014/main" id="{C951BA37-FAAA-9844-906B-EF4CF2CB9E3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49" y="1572"/>
                <a:ext cx="296" cy="227"/>
              </a:xfrm>
              <a:prstGeom prst="roundRect">
                <a:avLst>
                  <a:gd name="adj" fmla="val 16667"/>
                </a:avLst>
              </a:prstGeom>
              <a:gradFill rotWithShape="1">
                <a:gsLst>
                  <a:gs pos="0">
                    <a:schemeClr val="bg1"/>
                  </a:gs>
                  <a:gs pos="100000">
                    <a:srgbClr val="B2B2B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905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aphicFrame>
            <p:nvGraphicFramePr>
              <p:cNvPr id="34" name="Object 8">
                <a:extLst>
                  <a:ext uri="{FF2B5EF4-FFF2-40B4-BE49-F238E27FC236}">
                    <a16:creationId xmlns:a16="http://schemas.microsoft.com/office/drawing/2014/main" id="{D1EED656-7C54-5947-9D08-769AC4184DD5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234" y="1623"/>
              <a:ext cx="139" cy="12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7" imgW="152334" imgH="139639" progId="Equation.3">
                      <p:embed/>
                    </p:oleObj>
                  </mc:Choice>
                  <mc:Fallback>
                    <p:oleObj name="Equation" r:id="rId7" imgW="152334" imgH="139639" progId="Equation.3">
                      <p:embed/>
                      <p:pic>
                        <p:nvPicPr>
                          <p:cNvPr id="34" name="Object 8">
                            <a:extLst>
                              <a:ext uri="{FF2B5EF4-FFF2-40B4-BE49-F238E27FC236}">
                                <a16:creationId xmlns:a16="http://schemas.microsoft.com/office/drawing/2014/main" id="{D1EED656-7C54-5947-9D08-769AC4184DD5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234" y="1623"/>
                            <a:ext cx="139" cy="127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19050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35" name="Oval 9">
                <a:extLst>
                  <a:ext uri="{FF2B5EF4-FFF2-40B4-BE49-F238E27FC236}">
                    <a16:creationId xmlns:a16="http://schemas.microsoft.com/office/drawing/2014/main" id="{F3C6CB98-8FD4-5247-948F-C4E5560F97E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37" y="1309"/>
                <a:ext cx="272" cy="385"/>
              </a:xfrm>
              <a:prstGeom prst="ellipse">
                <a:avLst/>
              </a:prstGeom>
              <a:gradFill rotWithShape="1">
                <a:gsLst>
                  <a:gs pos="0">
                    <a:schemeClr val="bg1"/>
                  </a:gs>
                  <a:gs pos="100000">
                    <a:srgbClr val="3366FF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1905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7" name="Rectangle 93">
                <a:extLst>
                  <a:ext uri="{FF2B5EF4-FFF2-40B4-BE49-F238E27FC236}">
                    <a16:creationId xmlns:a16="http://schemas.microsoft.com/office/drawing/2014/main" id="{0DB9B1A7-750E-3F4A-B1A4-E2B83F6B0F2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86" y="1377"/>
                <a:ext cx="332" cy="250"/>
              </a:xfrm>
              <a:prstGeom prst="rect">
                <a:avLst/>
              </a:prstGeom>
              <a:no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en-US" sz="2200" i="1" dirty="0">
                    <a:solidFill>
                      <a:schemeClr val="tx1"/>
                    </a:solidFill>
                  </a:rPr>
                  <a:t>FF</a:t>
                </a:r>
                <a:endParaRPr lang="it-IT" sz="2200" i="1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9" name="AutoShape 93">
              <a:extLst>
                <a:ext uri="{FF2B5EF4-FFF2-40B4-BE49-F238E27FC236}">
                  <a16:creationId xmlns:a16="http://schemas.microsoft.com/office/drawing/2014/main" id="{A4AC54F8-B531-E646-8333-9D300A1F62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30" y="783"/>
              <a:ext cx="616" cy="384"/>
            </a:xfrm>
            <a:prstGeom prst="notchedRightArrow">
              <a:avLst>
                <a:gd name="adj1" fmla="val 50000"/>
                <a:gd name="adj2" fmla="val 40104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it-IT"/>
            </a:p>
          </p:txBody>
        </p:sp>
      </p:grpSp>
      <p:grpSp>
        <p:nvGrpSpPr>
          <p:cNvPr id="38" name="Group 63">
            <a:extLst>
              <a:ext uri="{FF2B5EF4-FFF2-40B4-BE49-F238E27FC236}">
                <a16:creationId xmlns:a16="http://schemas.microsoft.com/office/drawing/2014/main" id="{8EC1132E-1AC5-3D43-A209-55333A9378A6}"/>
              </a:ext>
            </a:extLst>
          </p:cNvPr>
          <p:cNvGrpSpPr/>
          <p:nvPr/>
        </p:nvGrpSpPr>
        <p:grpSpPr>
          <a:xfrm>
            <a:off x="460992" y="3246986"/>
            <a:ext cx="4350027" cy="3078767"/>
            <a:chOff x="3851920" y="2841461"/>
            <a:chExt cx="4981824" cy="3664514"/>
          </a:xfrm>
        </p:grpSpPr>
        <p:pic>
          <p:nvPicPr>
            <p:cNvPr id="39" name="Picture 2">
              <a:extLst>
                <a:ext uri="{FF2B5EF4-FFF2-40B4-BE49-F238E27FC236}">
                  <a16:creationId xmlns:a16="http://schemas.microsoft.com/office/drawing/2014/main" id="{4787A200-CB41-7B4F-BD8F-42861D3D836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18" t="4404" r="2621" b="5867"/>
            <a:stretch/>
          </p:blipFill>
          <p:spPr bwMode="auto">
            <a:xfrm>
              <a:off x="3851920" y="2841461"/>
              <a:ext cx="4981824" cy="36645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0" name="Rectangle 65">
              <a:extLst>
                <a:ext uri="{FF2B5EF4-FFF2-40B4-BE49-F238E27FC236}">
                  <a16:creationId xmlns:a16="http://schemas.microsoft.com/office/drawing/2014/main" id="{55DD30B0-B0DA-994E-92DA-A180814CC521}"/>
                </a:ext>
              </a:extLst>
            </p:cNvPr>
            <p:cNvSpPr/>
            <p:nvPr/>
          </p:nvSpPr>
          <p:spPr>
            <a:xfrm>
              <a:off x="6134404" y="2881400"/>
              <a:ext cx="2524710" cy="720080"/>
            </a:xfrm>
            <a:prstGeom prst="rect">
              <a:avLst/>
            </a:prstGeom>
            <a:solidFill>
              <a:schemeClr val="bg1"/>
            </a:solidFill>
            <a:ln w="412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endParaRPr lang="it-IT" sz="1800">
                <a:solidFill>
                  <a:prstClr val="white"/>
                </a:solidFill>
              </a:endParaRPr>
            </a:p>
          </p:txBody>
        </p:sp>
      </p:grpSp>
      <p:grpSp>
        <p:nvGrpSpPr>
          <p:cNvPr id="41" name="Group 33">
            <a:extLst>
              <a:ext uri="{FF2B5EF4-FFF2-40B4-BE49-F238E27FC236}">
                <a16:creationId xmlns:a16="http://schemas.microsoft.com/office/drawing/2014/main" id="{86BC9ADC-0328-334E-BAFE-EB086C1B0BAB}"/>
              </a:ext>
            </a:extLst>
          </p:cNvPr>
          <p:cNvGrpSpPr/>
          <p:nvPr/>
        </p:nvGrpSpPr>
        <p:grpSpPr>
          <a:xfrm>
            <a:off x="6228184" y="697678"/>
            <a:ext cx="2282255" cy="716774"/>
            <a:chOff x="6156176" y="620688"/>
            <a:chExt cx="2282255" cy="716775"/>
          </a:xfrm>
        </p:grpSpPr>
        <p:grpSp>
          <p:nvGrpSpPr>
            <p:cNvPr id="42" name="Group 33">
              <a:extLst>
                <a:ext uri="{FF2B5EF4-FFF2-40B4-BE49-F238E27FC236}">
                  <a16:creationId xmlns:a16="http://schemas.microsoft.com/office/drawing/2014/main" id="{4C8708DE-A4B7-9440-A392-C02844CF7AC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156176" y="620688"/>
              <a:ext cx="2282255" cy="704375"/>
              <a:chOff x="0" y="1605"/>
              <a:chExt cx="1483" cy="518"/>
            </a:xfrm>
          </p:grpSpPr>
          <p:graphicFrame>
            <p:nvGraphicFramePr>
              <p:cNvPr id="45" name="Object 4">
                <a:extLst>
                  <a:ext uri="{FF2B5EF4-FFF2-40B4-BE49-F238E27FC236}">
                    <a16:creationId xmlns:a16="http://schemas.microsoft.com/office/drawing/2014/main" id="{80B0C1F6-4F0E-C240-92B6-DC3613EF1C9E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0" y="1779"/>
              <a:ext cx="133" cy="17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10" imgW="139680" imgH="203040" progId="Equation.3">
                      <p:embed/>
                    </p:oleObj>
                  </mc:Choice>
                  <mc:Fallback>
                    <p:oleObj name="Equation" r:id="rId10" imgW="139680" imgH="203040" progId="Equation.3">
                      <p:embed/>
                      <p:pic>
                        <p:nvPicPr>
                          <p:cNvPr id="45" name="Object 4">
                            <a:extLst>
                              <a:ext uri="{FF2B5EF4-FFF2-40B4-BE49-F238E27FC236}">
                                <a16:creationId xmlns:a16="http://schemas.microsoft.com/office/drawing/2014/main" id="{80B0C1F6-4F0E-C240-92B6-DC3613EF1C9E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1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0" y="1779"/>
                            <a:ext cx="133" cy="177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46" name="Oval 22">
                <a:extLst>
                  <a:ext uri="{FF2B5EF4-FFF2-40B4-BE49-F238E27FC236}">
                    <a16:creationId xmlns:a16="http://schemas.microsoft.com/office/drawing/2014/main" id="{34F8E0C2-9DC9-A448-A606-53BBA7AD6F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9" y="1741"/>
                <a:ext cx="126" cy="382"/>
              </a:xfrm>
              <a:prstGeom prst="ellipse">
                <a:avLst/>
              </a:prstGeom>
              <a:solidFill>
                <a:schemeClr val="hlink"/>
              </a:solidFill>
              <a:ln w="2857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anchor="ctr">
                <a:spAutoFit/>
              </a:bodyPr>
              <a:lstStyle/>
              <a:p>
                <a:pPr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it-IT" sz="1800" b="1">
                  <a:solidFill>
                    <a:srgbClr val="009999"/>
                  </a:solidFill>
                  <a:latin typeface="Helvetica" charset="0"/>
                  <a:cs typeface="Arial" charset="0"/>
                </a:endParaRPr>
              </a:p>
            </p:txBody>
          </p:sp>
          <p:sp>
            <p:nvSpPr>
              <p:cNvPr id="47" name="Line 23">
                <a:extLst>
                  <a:ext uri="{FF2B5EF4-FFF2-40B4-BE49-F238E27FC236}">
                    <a16:creationId xmlns:a16="http://schemas.microsoft.com/office/drawing/2014/main" id="{864A4BDF-E30D-9749-9EE2-EE91E71BEEB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" y="1927"/>
                <a:ext cx="479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>
                <a:spAutoFit/>
              </a:bodyPr>
              <a:lstStyle/>
              <a:p>
                <a:pPr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it-IT" sz="18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48" name="Line 24">
                <a:extLst>
                  <a:ext uri="{FF2B5EF4-FFF2-40B4-BE49-F238E27FC236}">
                    <a16:creationId xmlns:a16="http://schemas.microsoft.com/office/drawing/2014/main" id="{76A6D669-E387-E545-97E9-8E3DBC55AE7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36" y="1605"/>
                <a:ext cx="525" cy="26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anchor="ctr">
                <a:spAutoFit/>
              </a:bodyPr>
              <a:lstStyle/>
              <a:p>
                <a:pPr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it-IT" sz="1800">
                  <a:solidFill>
                    <a:prstClr val="black"/>
                  </a:solidFill>
                  <a:latin typeface="Calibri"/>
                </a:endParaRPr>
              </a:p>
            </p:txBody>
          </p:sp>
          <p:graphicFrame>
            <p:nvGraphicFramePr>
              <p:cNvPr id="49" name="Object 6">
                <a:extLst>
                  <a:ext uri="{FF2B5EF4-FFF2-40B4-BE49-F238E27FC236}">
                    <a16:creationId xmlns:a16="http://schemas.microsoft.com/office/drawing/2014/main" id="{5CDAA555-1E9A-9944-8CE0-26942E6FF86A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818" y="1605"/>
              <a:ext cx="120" cy="14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12" imgW="126720" imgH="164880" progId="Equation.3">
                      <p:embed/>
                    </p:oleObj>
                  </mc:Choice>
                  <mc:Fallback>
                    <p:oleObj name="Equation" r:id="rId12" imgW="126720" imgH="164880" progId="Equation.3">
                      <p:embed/>
                      <p:pic>
                        <p:nvPicPr>
                          <p:cNvPr id="49" name="Object 6">
                            <a:extLst>
                              <a:ext uri="{FF2B5EF4-FFF2-40B4-BE49-F238E27FC236}">
                                <a16:creationId xmlns:a16="http://schemas.microsoft.com/office/drawing/2014/main" id="{5CDAA555-1E9A-9944-8CE0-26942E6FF86A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3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818" y="1605"/>
                            <a:ext cx="120" cy="144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50" name="Line 26">
                <a:extLst>
                  <a:ext uri="{FF2B5EF4-FFF2-40B4-BE49-F238E27FC236}">
                    <a16:creationId xmlns:a16="http://schemas.microsoft.com/office/drawing/2014/main" id="{BBF6778D-E313-8D4E-9918-3B7BE7974FC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739" y="1893"/>
                <a:ext cx="739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>
                <a:spAutoFit/>
              </a:bodyPr>
              <a:lstStyle/>
              <a:p>
                <a:pPr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it-IT" sz="1800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51" name="Line 27">
                <a:extLst>
                  <a:ext uri="{FF2B5EF4-FFF2-40B4-BE49-F238E27FC236}">
                    <a16:creationId xmlns:a16="http://schemas.microsoft.com/office/drawing/2014/main" id="{8D38CA16-0165-534E-A218-02F39FDD9B7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61" y="1605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>
                <a:spAutoFit/>
              </a:bodyPr>
              <a:lstStyle/>
              <a:p>
                <a:pPr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endParaRPr lang="it-IT" sz="1800">
                  <a:solidFill>
                    <a:prstClr val="black"/>
                  </a:solidFill>
                  <a:latin typeface="Calibri"/>
                </a:endParaRPr>
              </a:p>
            </p:txBody>
          </p:sp>
          <p:graphicFrame>
            <p:nvGraphicFramePr>
              <p:cNvPr id="52" name="Object 5">
                <a:extLst>
                  <a:ext uri="{FF2B5EF4-FFF2-40B4-BE49-F238E27FC236}">
                    <a16:creationId xmlns:a16="http://schemas.microsoft.com/office/drawing/2014/main" id="{30A130A0-0B44-D045-82FC-E85C1110F80E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278" y="1612"/>
              <a:ext cx="205" cy="269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name="Equation" r:id="rId14" imgW="215640" imgH="304560" progId="Equation.3">
                      <p:embed/>
                    </p:oleObj>
                  </mc:Choice>
                  <mc:Fallback>
                    <p:oleObj name="Equation" r:id="rId14" imgW="215640" imgH="304560" progId="Equation.3">
                      <p:embed/>
                      <p:pic>
                        <p:nvPicPr>
                          <p:cNvPr id="52" name="Object 5">
                            <a:extLst>
                              <a:ext uri="{FF2B5EF4-FFF2-40B4-BE49-F238E27FC236}">
                                <a16:creationId xmlns:a16="http://schemas.microsoft.com/office/drawing/2014/main" id="{30A130A0-0B44-D045-82FC-E85C1110F80E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5"/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278" y="1612"/>
                            <a:ext cx="205" cy="269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43" name="Object 9">
              <a:extLst>
                <a:ext uri="{FF2B5EF4-FFF2-40B4-BE49-F238E27FC236}">
                  <a16:creationId xmlns:a16="http://schemas.microsoft.com/office/drawing/2014/main" id="{FB50AF0D-A67E-9E4E-B3CB-BE5DC961DF87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7336804" y="1002500"/>
            <a:ext cx="763588" cy="3349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16" imgW="457200" imgH="241200" progId="Equation.3">
                    <p:embed/>
                  </p:oleObj>
                </mc:Choice>
                <mc:Fallback>
                  <p:oleObj name="Equation" r:id="rId16" imgW="457200" imgH="241200" progId="Equation.3">
                    <p:embed/>
                    <p:pic>
                      <p:nvPicPr>
                        <p:cNvPr id="43" name="Object 9">
                          <a:extLst>
                            <a:ext uri="{FF2B5EF4-FFF2-40B4-BE49-F238E27FC236}">
                              <a16:creationId xmlns:a16="http://schemas.microsoft.com/office/drawing/2014/main" id="{FB50AF0D-A67E-9E4E-B3CB-BE5DC961DF87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336804" y="1002500"/>
                          <a:ext cx="763588" cy="33496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cxnSp>
          <p:nvCxnSpPr>
            <p:cNvPr id="44" name="Straight Arrow Connector 36">
              <a:extLst>
                <a:ext uri="{FF2B5EF4-FFF2-40B4-BE49-F238E27FC236}">
                  <a16:creationId xmlns:a16="http://schemas.microsoft.com/office/drawing/2014/main" id="{B2523040-CA0D-2B49-86BB-056A6DA92726}"/>
                </a:ext>
              </a:extLst>
            </p:cNvPr>
            <p:cNvCxnSpPr/>
            <p:nvPr/>
          </p:nvCxnSpPr>
          <p:spPr>
            <a:xfrm>
              <a:off x="7298983" y="1016728"/>
              <a:ext cx="787658" cy="0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99">
                <a:extLst>
                  <a:ext uri="{FF2B5EF4-FFF2-40B4-BE49-F238E27FC236}">
                    <a16:creationId xmlns:a16="http://schemas.microsoft.com/office/drawing/2014/main" id="{E931116A-8D52-3440-A4AA-1788C08E8B1B}"/>
                  </a:ext>
                </a:extLst>
              </p:cNvPr>
              <p:cNvSpPr txBox="1"/>
              <p:nvPr/>
            </p:nvSpPr>
            <p:spPr>
              <a:xfrm>
                <a:off x="5857817" y="1638209"/>
                <a:ext cx="3229014" cy="1815864"/>
              </a:xfrm>
              <a:prstGeom prst="rect">
                <a:avLst/>
              </a:prstGeom>
              <a:noFill/>
            </p:spPr>
            <p:txBody>
              <a:bodyPr wrap="square" lIns="91420" tIns="45711" rIns="91420" bIns="45711">
                <a:spAutoFit/>
              </a:bodyPr>
              <a:lstStyle/>
              <a:p>
                <a:pPr marL="285690" indent="-28569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itchFamily="34" charset="0"/>
                  <a:buChar char="•"/>
                  <a:defRPr/>
                </a:pPr>
                <a:r>
                  <a:rPr lang="it-IT" sz="1600" dirty="0">
                    <a:solidFill>
                      <a:prstClr val="black"/>
                    </a:solidFill>
                    <a:latin typeface="Calibri"/>
                  </a:rPr>
                  <a:t>TMDs depend on  </a:t>
                </a:r>
                <a14:m>
                  <m:oMath xmlns:m="http://schemas.openxmlformats.org/officeDocument/2006/math">
                    <m:r>
                      <a:rPr lang="it-IT" sz="1600" i="1">
                        <a:solidFill>
                          <a:prstClr val="black"/>
                        </a:solidFill>
                        <a:latin typeface="Cambria Math"/>
                      </a:rPr>
                      <m:t>𝑥</m:t>
                    </m:r>
                  </m:oMath>
                </a14:m>
                <a:r>
                  <a:rPr lang="it-IT" sz="1600" dirty="0">
                    <a:solidFill>
                      <a:prstClr val="black"/>
                    </a:solidFill>
                    <a:latin typeface="Calibri"/>
                  </a:rPr>
                  <a:t>  and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1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𝑝</m:t>
                        </m:r>
                      </m:e>
                      <m:sub>
                        <m:r>
                          <a:rPr lang="it-IT" sz="1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𝑇</m:t>
                        </m:r>
                      </m:sub>
                    </m:sSub>
                  </m:oMath>
                </a14:m>
                <a:endParaRPr lang="it-IT" sz="1600" dirty="0">
                  <a:solidFill>
                    <a:prstClr val="black"/>
                  </a:solidFill>
                  <a:latin typeface="Calibri"/>
                </a:endParaRPr>
              </a:p>
              <a:p>
                <a:pPr marL="285690" indent="-28569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itchFamily="34" charset="0"/>
                  <a:buChar char="•"/>
                  <a:defRPr/>
                </a:pPr>
                <a:r>
                  <a:rPr lang="it-IT" sz="1600" dirty="0">
                    <a:solidFill>
                      <a:prstClr val="black"/>
                    </a:solidFill>
                    <a:latin typeface="Calibri"/>
                  </a:rPr>
                  <a:t>Describe </a:t>
                </a:r>
                <a:r>
                  <a:rPr lang="en-US" sz="1600" dirty="0">
                    <a:solidFill>
                      <a:prstClr val="black"/>
                    </a:solidFill>
                    <a:latin typeface="Calibri"/>
                  </a:rPr>
                  <a:t>correlations between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t-IT" sz="1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it-IT" sz="1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𝑝</m:t>
                        </m:r>
                      </m:e>
                      <m:sub>
                        <m:r>
                          <a:rPr lang="it-IT" sz="1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𝑇</m:t>
                        </m:r>
                      </m:sub>
                    </m:sSub>
                  </m:oMath>
                </a14:m>
                <a:r>
                  <a:rPr lang="en-US" sz="1600" dirty="0">
                    <a:solidFill>
                      <a:prstClr val="black"/>
                    </a:solidFill>
                    <a:latin typeface="Calibri"/>
                  </a:rPr>
                  <a:t> and quark or nucleon spin  (</a:t>
                </a:r>
                <a:r>
                  <a:rPr lang="fr-FR" sz="1600" b="1" dirty="0">
                    <a:solidFill>
                      <a:srgbClr val="0000FF"/>
                    </a:solidFill>
                    <a:latin typeface="Calibri"/>
                  </a:rPr>
                  <a:t>spin-</a:t>
                </a:r>
                <a:r>
                  <a:rPr lang="fr-FR" sz="1600" b="1" dirty="0" err="1">
                    <a:solidFill>
                      <a:srgbClr val="0000FF"/>
                    </a:solidFill>
                    <a:latin typeface="Calibri"/>
                  </a:rPr>
                  <a:t>orbit</a:t>
                </a:r>
                <a:r>
                  <a:rPr lang="fr-FR" sz="1600" b="1" dirty="0">
                    <a:solidFill>
                      <a:srgbClr val="0000FF"/>
                    </a:solidFill>
                    <a:latin typeface="Calibri"/>
                  </a:rPr>
                  <a:t> </a:t>
                </a:r>
                <a:r>
                  <a:rPr lang="fr-FR" sz="1600" b="1" dirty="0" err="1">
                    <a:solidFill>
                      <a:srgbClr val="0000FF"/>
                    </a:solidFill>
                    <a:latin typeface="Calibri"/>
                  </a:rPr>
                  <a:t>correlations</a:t>
                </a:r>
                <a:r>
                  <a:rPr lang="fr-FR" sz="1600" dirty="0">
                    <a:solidFill>
                      <a:prstClr val="black"/>
                    </a:solidFill>
                    <a:latin typeface="Calibri"/>
                  </a:rPr>
                  <a:t>)</a:t>
                </a:r>
                <a:endParaRPr lang="it-IT" sz="1600" dirty="0">
                  <a:solidFill>
                    <a:prstClr val="black"/>
                  </a:solidFill>
                  <a:latin typeface="Calibri"/>
                </a:endParaRPr>
              </a:p>
              <a:p>
                <a:pPr marL="285690" indent="-285690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Font typeface="Arial" pitchFamily="34" charset="0"/>
                  <a:buChar char="•"/>
                  <a:defRPr/>
                </a:pPr>
                <a:r>
                  <a:rPr lang="it-IT" sz="1600" dirty="0">
                    <a:solidFill>
                      <a:prstClr val="black"/>
                    </a:solidFill>
                    <a:latin typeface="Calibri"/>
                  </a:rPr>
                  <a:t>Provide </a:t>
                </a:r>
                <a:r>
                  <a:rPr lang="it-IT" sz="1600" b="1" dirty="0">
                    <a:solidFill>
                      <a:prstClr val="black"/>
                    </a:solidFill>
                    <a:latin typeface="Calibri"/>
                  </a:rPr>
                  <a:t>a 3-dim picture </a:t>
                </a:r>
                <a:r>
                  <a:rPr lang="it-IT" sz="1600" dirty="0">
                    <a:solidFill>
                      <a:prstClr val="black"/>
                    </a:solidFill>
                    <a:latin typeface="Calibri"/>
                  </a:rPr>
                  <a:t>of the nucleon in momentum space (</a:t>
                </a:r>
                <a:r>
                  <a:rPr lang="it-IT" sz="1600" b="1" dirty="0">
                    <a:solidFill>
                      <a:srgbClr val="0000FF"/>
                    </a:solidFill>
                    <a:latin typeface="Calibri"/>
                  </a:rPr>
                  <a:t>nucleon tomography</a:t>
                </a:r>
                <a:r>
                  <a:rPr lang="it-IT" sz="1600" dirty="0">
                    <a:solidFill>
                      <a:prstClr val="black"/>
                    </a:solidFill>
                    <a:latin typeface="Calibri"/>
                  </a:rPr>
                  <a:t>)</a:t>
                </a:r>
              </a:p>
            </p:txBody>
          </p:sp>
        </mc:Choice>
        <mc:Fallback xmlns="">
          <p:sp>
            <p:nvSpPr>
              <p:cNvPr id="53" name="TextBox 99">
                <a:extLst>
                  <a:ext uri="{FF2B5EF4-FFF2-40B4-BE49-F238E27FC236}">
                    <a16:creationId xmlns:a16="http://schemas.microsoft.com/office/drawing/2014/main" id="{E931116A-8D52-3440-A4AA-1788C08E8B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7817" y="1638209"/>
                <a:ext cx="3229014" cy="1815864"/>
              </a:xfrm>
              <a:prstGeom prst="rect">
                <a:avLst/>
              </a:prstGeom>
              <a:blipFill>
                <a:blip r:embed="rId20"/>
                <a:stretch>
                  <a:fillRect l="-392" t="-694" b="-277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9B341E38-52C6-042A-8C0F-2AE6DFF2DDEB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218492" y="3677829"/>
            <a:ext cx="3529972" cy="2685593"/>
          </a:xfrm>
          <a:prstGeom prst="rect">
            <a:avLst/>
          </a:prstGeom>
        </p:spPr>
      </p:pic>
      <p:sp>
        <p:nvSpPr>
          <p:cNvPr id="6" name="Rectangle 72">
            <a:extLst>
              <a:ext uri="{FF2B5EF4-FFF2-40B4-BE49-F238E27FC236}">
                <a16:creationId xmlns:a16="http://schemas.microsoft.com/office/drawing/2014/main" id="{6CD07634-EDD3-1117-704F-22FA862A8E76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G. Ciullo -  C.d.S. INFN Ferrara –  02/07/2026</a:t>
            </a:r>
          </a:p>
        </p:txBody>
      </p:sp>
    </p:spTree>
    <p:extLst>
      <p:ext uri="{BB962C8B-B14F-4D97-AF65-F5344CB8AC3E}">
        <p14:creationId xmlns:p14="http://schemas.microsoft.com/office/powerpoint/2010/main" val="336470719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4EB751-9173-D69A-EE25-6F16EE271C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3">
            <a:extLst>
              <a:ext uri="{FF2B5EF4-FFF2-40B4-BE49-F238E27FC236}">
                <a16:creationId xmlns:a16="http://schemas.microsoft.com/office/drawing/2014/main" id="{FDBE64BE-9700-8CB4-9442-367DA8410FED}"/>
              </a:ext>
            </a:extLst>
          </p:cNvPr>
          <p:cNvSpPr txBox="1"/>
          <p:nvPr/>
        </p:nvSpPr>
        <p:spPr>
          <a:xfrm>
            <a:off x="251520" y="153898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dRICH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Test-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Beam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: Installation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02C41AB-E2B4-7235-9E6C-512CDFA15B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1" y="2321690"/>
            <a:ext cx="2754478" cy="367263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F15BCA3-FDD5-DFF3-C99E-14F2148EA4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9832" y="836712"/>
            <a:ext cx="3348716" cy="446495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E5CA506-06EB-F15F-F8C7-45532A68EC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16216" y="2545925"/>
            <a:ext cx="2538454" cy="3384605"/>
          </a:xfrm>
          <a:prstGeom prst="rect">
            <a:avLst/>
          </a:prstGeom>
        </p:spPr>
      </p:pic>
      <p:sp>
        <p:nvSpPr>
          <p:cNvPr id="15" name="Oval Callout 14">
            <a:extLst>
              <a:ext uri="{FF2B5EF4-FFF2-40B4-BE49-F238E27FC236}">
                <a16:creationId xmlns:a16="http://schemas.microsoft.com/office/drawing/2014/main" id="{3D3C022D-22DD-01DB-2C98-2C5BCF43573F}"/>
              </a:ext>
            </a:extLst>
          </p:cNvPr>
          <p:cNvSpPr/>
          <p:nvPr/>
        </p:nvSpPr>
        <p:spPr>
          <a:xfrm>
            <a:off x="5432705" y="2745692"/>
            <a:ext cx="975843" cy="355521"/>
          </a:xfrm>
          <a:prstGeom prst="wedgeEllipseCallout">
            <a:avLst>
              <a:gd name="adj1" fmla="val 7724"/>
              <a:gd name="adj2" fmla="val 114038"/>
            </a:avLst>
          </a:prstGeom>
          <a:solidFill>
            <a:schemeClr val="accent1">
              <a:lumMod val="20000"/>
              <a:lumOff val="80000"/>
            </a:schemeClr>
          </a:solidFill>
          <a:ln w="1270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D451E7E-9678-352A-CE2A-FB3D659C4B82}"/>
              </a:ext>
            </a:extLst>
          </p:cNvPr>
          <p:cNvSpPr txBox="1"/>
          <p:nvPr/>
        </p:nvSpPr>
        <p:spPr>
          <a:xfrm>
            <a:off x="5535696" y="2800341"/>
            <a:ext cx="81785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000" dirty="0"/>
              <a:t>Cavallina M.</a:t>
            </a:r>
          </a:p>
        </p:txBody>
      </p:sp>
      <p:sp>
        <p:nvSpPr>
          <p:cNvPr id="19" name="Oval Callout 18">
            <a:extLst>
              <a:ext uri="{FF2B5EF4-FFF2-40B4-BE49-F238E27FC236}">
                <a16:creationId xmlns:a16="http://schemas.microsoft.com/office/drawing/2014/main" id="{2B3AE3D9-FAFC-C600-DF06-5124404D147E}"/>
              </a:ext>
            </a:extLst>
          </p:cNvPr>
          <p:cNvSpPr/>
          <p:nvPr/>
        </p:nvSpPr>
        <p:spPr>
          <a:xfrm>
            <a:off x="3270425" y="2622580"/>
            <a:ext cx="975843" cy="355521"/>
          </a:xfrm>
          <a:prstGeom prst="wedgeEllipseCallout">
            <a:avLst>
              <a:gd name="adj1" fmla="val 31819"/>
              <a:gd name="adj2" fmla="val 104240"/>
            </a:avLst>
          </a:prstGeom>
          <a:solidFill>
            <a:schemeClr val="accent1">
              <a:lumMod val="20000"/>
              <a:lumOff val="80000"/>
            </a:schemeClr>
          </a:solidFill>
          <a:ln w="1270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F722500-169F-23B8-5055-1D48299C2920}"/>
              </a:ext>
            </a:extLst>
          </p:cNvPr>
          <p:cNvSpPr txBox="1"/>
          <p:nvPr/>
        </p:nvSpPr>
        <p:spPr>
          <a:xfrm>
            <a:off x="3313970" y="2677230"/>
            <a:ext cx="8579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000" dirty="0"/>
              <a:t>Evangelisti F.</a:t>
            </a:r>
          </a:p>
        </p:txBody>
      </p:sp>
      <p:sp>
        <p:nvSpPr>
          <p:cNvPr id="21" name="Oval Callout 20">
            <a:extLst>
              <a:ext uri="{FF2B5EF4-FFF2-40B4-BE49-F238E27FC236}">
                <a16:creationId xmlns:a16="http://schemas.microsoft.com/office/drawing/2014/main" id="{4C199650-3657-5B42-C3C5-C86E2B33290A}"/>
              </a:ext>
            </a:extLst>
          </p:cNvPr>
          <p:cNvSpPr/>
          <p:nvPr/>
        </p:nvSpPr>
        <p:spPr>
          <a:xfrm>
            <a:off x="5920626" y="4023679"/>
            <a:ext cx="975843" cy="355521"/>
          </a:xfrm>
          <a:prstGeom prst="wedgeEllipseCallout">
            <a:avLst>
              <a:gd name="adj1" fmla="val -15479"/>
              <a:gd name="adj2" fmla="val -94172"/>
            </a:avLst>
          </a:prstGeom>
          <a:solidFill>
            <a:schemeClr val="accent1">
              <a:lumMod val="20000"/>
              <a:lumOff val="80000"/>
            </a:schemeClr>
          </a:solidFill>
          <a:ln w="1270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7CE1034-5E36-CBE7-EB74-B5B5C395FE5B}"/>
              </a:ext>
            </a:extLst>
          </p:cNvPr>
          <p:cNvSpPr txBox="1"/>
          <p:nvPr/>
        </p:nvSpPr>
        <p:spPr>
          <a:xfrm>
            <a:off x="6084580" y="4078328"/>
            <a:ext cx="64633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000" dirty="0"/>
              <a:t>Saputi A.</a:t>
            </a:r>
          </a:p>
        </p:txBody>
      </p:sp>
      <p:sp>
        <p:nvSpPr>
          <p:cNvPr id="23" name="Oval Callout 22">
            <a:extLst>
              <a:ext uri="{FF2B5EF4-FFF2-40B4-BE49-F238E27FC236}">
                <a16:creationId xmlns:a16="http://schemas.microsoft.com/office/drawing/2014/main" id="{DAD69AC9-0080-6DED-A0D1-B9A472D838B8}"/>
              </a:ext>
            </a:extLst>
          </p:cNvPr>
          <p:cNvSpPr/>
          <p:nvPr/>
        </p:nvSpPr>
        <p:spPr>
          <a:xfrm>
            <a:off x="4130531" y="4300604"/>
            <a:ext cx="975843" cy="355521"/>
          </a:xfrm>
          <a:prstGeom prst="wedgeEllipseCallout">
            <a:avLst>
              <a:gd name="adj1" fmla="val 48775"/>
              <a:gd name="adj2" fmla="val -64777"/>
            </a:avLst>
          </a:prstGeom>
          <a:solidFill>
            <a:schemeClr val="accent1">
              <a:lumMod val="20000"/>
              <a:lumOff val="80000"/>
            </a:schemeClr>
          </a:solidFill>
          <a:ln w="1270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EF79DA5-AB71-8CF6-B4A2-EF4DD2E8476D}"/>
              </a:ext>
            </a:extLst>
          </p:cNvPr>
          <p:cNvSpPr txBox="1"/>
          <p:nvPr/>
        </p:nvSpPr>
        <p:spPr>
          <a:xfrm>
            <a:off x="4129354" y="4355253"/>
            <a:ext cx="9766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sz="1000" dirty="0"/>
              <a:t>Contalbrigo M.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7D2C608-42ED-7935-57B6-829ABB2389AC}"/>
              </a:ext>
            </a:extLst>
          </p:cNvPr>
          <p:cNvSpPr txBox="1"/>
          <p:nvPr/>
        </p:nvSpPr>
        <p:spPr>
          <a:xfrm>
            <a:off x="1862515" y="6278784"/>
            <a:ext cx="5197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b="1" dirty="0">
                <a:solidFill>
                  <a:srgbClr val="C00000"/>
                </a:solidFill>
              </a:rPr>
              <a:t>Many thanks to A. Saputi, F. Evangelisti, M. Cavallina</a:t>
            </a:r>
          </a:p>
        </p:txBody>
      </p:sp>
      <p:cxnSp>
        <p:nvCxnSpPr>
          <p:cNvPr id="3" name="Straight Connector 92">
            <a:extLst>
              <a:ext uri="{FF2B5EF4-FFF2-40B4-BE49-F238E27FC236}">
                <a16:creationId xmlns:a16="http://schemas.microsoft.com/office/drawing/2014/main" id="{8F67334D-D67B-FDE5-6A52-CD13010AA43C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9">
            <a:extLst>
              <a:ext uri="{FF2B5EF4-FFF2-40B4-BE49-F238E27FC236}">
                <a16:creationId xmlns:a16="http://schemas.microsoft.com/office/drawing/2014/main" id="{FE73DAA7-0CB8-F901-8F74-F9C1D7DA4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30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5" name="Rectangle 72">
            <a:extLst>
              <a:ext uri="{FF2B5EF4-FFF2-40B4-BE49-F238E27FC236}">
                <a16:creationId xmlns:a16="http://schemas.microsoft.com/office/drawing/2014/main" id="{F7D17636-5585-81C0-DC24-DF44212BD496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G. Ciullo -  C.d.S. INFN Ferrara –  02/07/2026</a:t>
            </a:r>
          </a:p>
        </p:txBody>
      </p:sp>
    </p:spTree>
    <p:extLst>
      <p:ext uri="{BB962C8B-B14F-4D97-AF65-F5344CB8AC3E}">
        <p14:creationId xmlns:p14="http://schemas.microsoft.com/office/powerpoint/2010/main" val="3122985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D024A0-ECD5-8A4E-44C6-7DB64DE7EB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oliennummernplatzhalter 6">
            <a:extLst>
              <a:ext uri="{FF2B5EF4-FFF2-40B4-BE49-F238E27FC236}">
                <a16:creationId xmlns:a16="http://schemas.microsoft.com/office/drawing/2014/main" id="{F2F8CF22-126F-9412-8718-A8015E8A44BB}"/>
              </a:ext>
            </a:extLst>
          </p:cNvPr>
          <p:cNvSpPr txBox="1">
            <a:spLocks noGrp="1"/>
          </p:cNvSpPr>
          <p:nvPr/>
        </p:nvSpPr>
        <p:spPr>
          <a:xfrm>
            <a:off x="7371042" y="5760806"/>
            <a:ext cx="1600200" cy="273844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700">
                <a:solidFill>
                  <a:schemeClr val="bg1"/>
                </a:solidFill>
              </a:rPr>
              <a:pPr algn="r"/>
              <a:t>31</a:t>
            </a:fld>
            <a:endParaRPr lang="en-US" sz="700" dirty="0">
              <a:solidFill>
                <a:schemeClr val="bg1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0B82F38-C257-AFD8-ADFF-6F2B92113E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7512" y="1211634"/>
            <a:ext cx="5279935" cy="237597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421D646-1688-A525-CFAF-398912EEB4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8814" y="1231052"/>
            <a:ext cx="1788065" cy="2384086"/>
          </a:xfrm>
          <a:prstGeom prst="rect">
            <a:avLst/>
          </a:prstGeom>
        </p:spPr>
      </p:pic>
      <p:pic>
        <p:nvPicPr>
          <p:cNvPr id="18" name="Picture 17" descr="A group of men working on a machine&#10;&#10;Description automatically generated">
            <a:extLst>
              <a:ext uri="{FF2B5EF4-FFF2-40B4-BE49-F238E27FC236}">
                <a16:creationId xmlns:a16="http://schemas.microsoft.com/office/drawing/2014/main" id="{8E70DE6D-7658-F39D-E822-0066255152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42407" y="1219749"/>
            <a:ext cx="1069187" cy="2375971"/>
          </a:xfrm>
          <a:prstGeom prst="rect">
            <a:avLst/>
          </a:prstGeom>
        </p:spPr>
      </p:pic>
      <p:pic>
        <p:nvPicPr>
          <p:cNvPr id="2" name="Picture 1" descr="A large machine in a factory&#10;&#10;Description automatically generated">
            <a:extLst>
              <a:ext uri="{FF2B5EF4-FFF2-40B4-BE49-F238E27FC236}">
                <a16:creationId xmlns:a16="http://schemas.microsoft.com/office/drawing/2014/main" id="{496F3B5E-B678-43EA-177F-2004FA46C87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2758" y="3650787"/>
            <a:ext cx="4811305" cy="216508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160635D-9128-A58C-DD8E-B0F81F59541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54981" y="3650786"/>
            <a:ext cx="1987497" cy="216508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CC05991-69F6-1835-283A-C35AEBB4B8C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13396" y="3651711"/>
            <a:ext cx="1783717" cy="215532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6EF2105-4EA7-2456-E45C-E2F0AC2EECE3}"/>
              </a:ext>
            </a:extLst>
          </p:cNvPr>
          <p:cNvSpPr/>
          <p:nvPr/>
        </p:nvSpPr>
        <p:spPr>
          <a:xfrm>
            <a:off x="82296" y="1231052"/>
            <a:ext cx="1212511" cy="27120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F79CB9F-E116-D480-D8EB-AA482F16434E}"/>
              </a:ext>
            </a:extLst>
          </p:cNvPr>
          <p:cNvSpPr txBox="1"/>
          <p:nvPr/>
        </p:nvSpPr>
        <p:spPr>
          <a:xfrm>
            <a:off x="82295" y="1211633"/>
            <a:ext cx="1212511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b="1" dirty="0">
                <a:solidFill>
                  <a:schemeClr val="accent6">
                    <a:lumMod val="50000"/>
                  </a:schemeClr>
                </a:solidFill>
              </a:rPr>
              <a:t>SPS – 1.5 week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D80BB65-DA6B-CFE2-7EEA-724E91E6392F}"/>
              </a:ext>
            </a:extLst>
          </p:cNvPr>
          <p:cNvSpPr/>
          <p:nvPr/>
        </p:nvSpPr>
        <p:spPr>
          <a:xfrm>
            <a:off x="1" y="5534077"/>
            <a:ext cx="1069187" cy="27120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41355DF-3D51-E650-9C6A-2E15EF69CD7F}"/>
              </a:ext>
            </a:extLst>
          </p:cNvPr>
          <p:cNvSpPr txBox="1"/>
          <p:nvPr/>
        </p:nvSpPr>
        <p:spPr>
          <a:xfrm>
            <a:off x="19582" y="5525507"/>
            <a:ext cx="1068434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b="1" dirty="0">
                <a:solidFill>
                  <a:schemeClr val="accent6">
                    <a:lumMod val="50000"/>
                  </a:schemeClr>
                </a:solidFill>
              </a:rPr>
              <a:t>PS – 2 weeks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ED1C414-3983-DB93-C9DF-1F65E753058A}"/>
              </a:ext>
            </a:extLst>
          </p:cNvPr>
          <p:cNvSpPr txBox="1"/>
          <p:nvPr/>
        </p:nvSpPr>
        <p:spPr>
          <a:xfrm>
            <a:off x="172758" y="5832414"/>
            <a:ext cx="731290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700" dirty="0">
                <a:solidFill>
                  <a:schemeClr val="bg1"/>
                </a:solidFill>
              </a:rPr>
              <a:t>M. Contalbrigo</a:t>
            </a:r>
          </a:p>
        </p:txBody>
      </p:sp>
      <p:sp>
        <p:nvSpPr>
          <p:cNvPr id="11" name="TextBox 3">
            <a:extLst>
              <a:ext uri="{FF2B5EF4-FFF2-40B4-BE49-F238E27FC236}">
                <a16:creationId xmlns:a16="http://schemas.microsoft.com/office/drawing/2014/main" id="{EC7344A2-2960-F929-56DB-849D916405C8}"/>
              </a:ext>
            </a:extLst>
          </p:cNvPr>
          <p:cNvSpPr txBox="1"/>
          <p:nvPr/>
        </p:nvSpPr>
        <p:spPr>
          <a:xfrm>
            <a:off x="251520" y="153898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dRICH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Test-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Beam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: Installation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AFC0250-2B45-7CB6-2D2B-292C8D333592}"/>
              </a:ext>
            </a:extLst>
          </p:cNvPr>
          <p:cNvSpPr txBox="1"/>
          <p:nvPr/>
        </p:nvSpPr>
        <p:spPr>
          <a:xfrm>
            <a:off x="670290" y="5936837"/>
            <a:ext cx="69761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Big installation, repeated twice in one month in two different beam lines </a:t>
            </a:r>
          </a:p>
        </p:txBody>
      </p:sp>
      <p:cxnSp>
        <p:nvCxnSpPr>
          <p:cNvPr id="16" name="Straight Connector 92">
            <a:extLst>
              <a:ext uri="{FF2B5EF4-FFF2-40B4-BE49-F238E27FC236}">
                <a16:creationId xmlns:a16="http://schemas.microsoft.com/office/drawing/2014/main" id="{2E688700-7E21-0BC8-CFD8-F9DFBCB9059F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Slide Number Placeholder 9">
            <a:extLst>
              <a:ext uri="{FF2B5EF4-FFF2-40B4-BE49-F238E27FC236}">
                <a16:creationId xmlns:a16="http://schemas.microsoft.com/office/drawing/2014/main" id="{1A723B51-6D64-8505-4E99-EA54685CF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31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0" name="Rectangle 72">
            <a:extLst>
              <a:ext uri="{FF2B5EF4-FFF2-40B4-BE49-F238E27FC236}">
                <a16:creationId xmlns:a16="http://schemas.microsoft.com/office/drawing/2014/main" id="{C875901C-6ED8-9755-DDF8-C175AD5DF9AD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G. Ciullo -  C.d.S. INFN Ferrara –  02/07/2026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57BA928-04A1-4B3C-EFC4-7EC6C3D09605}"/>
              </a:ext>
            </a:extLst>
          </p:cNvPr>
          <p:cNvSpPr txBox="1"/>
          <p:nvPr/>
        </p:nvSpPr>
        <p:spPr>
          <a:xfrm>
            <a:off x="1862515" y="6278784"/>
            <a:ext cx="5197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b="1" dirty="0">
                <a:solidFill>
                  <a:srgbClr val="C00000"/>
                </a:solidFill>
              </a:rPr>
              <a:t>Many thanks to A. Saputi, F. Evangelisti, M. Cavallina</a:t>
            </a:r>
          </a:p>
        </p:txBody>
      </p:sp>
    </p:spTree>
    <p:extLst>
      <p:ext uri="{BB962C8B-B14F-4D97-AF65-F5344CB8AC3E}">
        <p14:creationId xmlns:p14="http://schemas.microsoft.com/office/powerpoint/2010/main" val="153075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092BF1-1328-2C61-EA01-F46F8058A4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close-up of a black and silver object&#10;&#10;Description automatically generated">
            <a:extLst>
              <a:ext uri="{FF2B5EF4-FFF2-40B4-BE49-F238E27FC236}">
                <a16:creationId xmlns:a16="http://schemas.microsoft.com/office/drawing/2014/main" id="{F0DB2045-B0C4-F90C-FFBB-EC71C2873B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238" y="3650850"/>
            <a:ext cx="4913097" cy="2210894"/>
          </a:xfrm>
          <a:prstGeom prst="rect">
            <a:avLst/>
          </a:prstGeom>
        </p:spPr>
      </p:pic>
      <p:sp>
        <p:nvSpPr>
          <p:cNvPr id="11" name="TextBox 3">
            <a:extLst>
              <a:ext uri="{FF2B5EF4-FFF2-40B4-BE49-F238E27FC236}">
                <a16:creationId xmlns:a16="http://schemas.microsoft.com/office/drawing/2014/main" id="{F9E7F6CC-096A-4C07-D9B5-C85F83425CAB}"/>
              </a:ext>
            </a:extLst>
          </p:cNvPr>
          <p:cNvSpPr txBox="1"/>
          <p:nvPr/>
        </p:nvSpPr>
        <p:spPr>
          <a:xfrm>
            <a:off x="251520" y="153898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dRICH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Test-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Beam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Optical Components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43B2D61-AC27-1883-1F9E-6FB7F52507D9}"/>
              </a:ext>
            </a:extLst>
          </p:cNvPr>
          <p:cNvSpPr txBox="1"/>
          <p:nvPr/>
        </p:nvSpPr>
        <p:spPr>
          <a:xfrm>
            <a:off x="6671655" y="734249"/>
            <a:ext cx="1678986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>
                <a:effectLst/>
              </a:rPr>
              <a:t>Aerogel demonstrator</a:t>
            </a:r>
            <a:endParaRPr lang="en-IT" sz="1300" dirty="0">
              <a:effectLst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DE0609E-D16E-FBA1-3ED5-F193328729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6174" y="1063148"/>
            <a:ext cx="2603503" cy="22114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968A63C-9C3B-F8A2-D804-A730CB0DA7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6909" y="3575397"/>
            <a:ext cx="2515169" cy="233463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E933F86-F23B-5FA3-D65A-D4AC008BC846}"/>
              </a:ext>
            </a:extLst>
          </p:cNvPr>
          <p:cNvSpPr txBox="1"/>
          <p:nvPr/>
        </p:nvSpPr>
        <p:spPr>
          <a:xfrm>
            <a:off x="1240442" y="724927"/>
            <a:ext cx="28284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/>
              <a:t>SiPM detector box and carbon fiber mirror</a:t>
            </a:r>
          </a:p>
        </p:txBody>
      </p:sp>
      <p:pic>
        <p:nvPicPr>
          <p:cNvPr id="7" name="Picture 6" descr="A person in a white helmet looking out of a large black object&#10;&#10;Description automatically generated">
            <a:extLst>
              <a:ext uri="{FF2B5EF4-FFF2-40B4-BE49-F238E27FC236}">
                <a16:creationId xmlns:a16="http://schemas.microsoft.com/office/drawing/2014/main" id="{0621A31F-1878-4A96-9088-4AAA95826E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9068" y="1052736"/>
            <a:ext cx="5012267" cy="2255520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B2A802AC-247E-0663-F8C6-E63A8F55B988}"/>
              </a:ext>
            </a:extLst>
          </p:cNvPr>
          <p:cNvCxnSpPr>
            <a:cxnSpLocks/>
          </p:cNvCxnSpPr>
          <p:nvPr/>
        </p:nvCxnSpPr>
        <p:spPr>
          <a:xfrm>
            <a:off x="3534356" y="1011801"/>
            <a:ext cx="0" cy="89371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99C0415-199B-ADC9-05C1-A4C09C647B83}"/>
              </a:ext>
            </a:extLst>
          </p:cNvPr>
          <p:cNvCxnSpPr>
            <a:cxnSpLocks/>
          </p:cNvCxnSpPr>
          <p:nvPr/>
        </p:nvCxnSpPr>
        <p:spPr>
          <a:xfrm>
            <a:off x="1866423" y="1001926"/>
            <a:ext cx="364067" cy="65057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82C75A0A-1227-B3D6-49D2-4F0082A2360F}"/>
              </a:ext>
            </a:extLst>
          </p:cNvPr>
          <p:cNvSpPr txBox="1"/>
          <p:nvPr/>
        </p:nvSpPr>
        <p:spPr>
          <a:xfrm>
            <a:off x="1315071" y="3368682"/>
            <a:ext cx="33002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sz="1200" dirty="0"/>
              <a:t>Quartz window and curved active surface mockup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DF38D31-44A5-E2AD-2BBC-C528D644AD7F}"/>
              </a:ext>
            </a:extLst>
          </p:cNvPr>
          <p:cNvSpPr txBox="1"/>
          <p:nvPr/>
        </p:nvSpPr>
        <p:spPr>
          <a:xfrm>
            <a:off x="736115" y="6237312"/>
            <a:ext cx="7965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b="1" dirty="0">
                <a:solidFill>
                  <a:srgbClr val="C00000"/>
                </a:solidFill>
              </a:rPr>
              <a:t>Development thanks to A. Saputi, M. Melchiorri, M. Cavallina, A. Forlani, L. Barion</a:t>
            </a:r>
          </a:p>
        </p:txBody>
      </p:sp>
      <p:cxnSp>
        <p:nvCxnSpPr>
          <p:cNvPr id="12" name="Straight Connector 92">
            <a:extLst>
              <a:ext uri="{FF2B5EF4-FFF2-40B4-BE49-F238E27FC236}">
                <a16:creationId xmlns:a16="http://schemas.microsoft.com/office/drawing/2014/main" id="{A9F77AB7-E24D-309E-CB3C-0CE952C69530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lide Number Placeholder 9">
            <a:extLst>
              <a:ext uri="{FF2B5EF4-FFF2-40B4-BE49-F238E27FC236}">
                <a16:creationId xmlns:a16="http://schemas.microsoft.com/office/drawing/2014/main" id="{80D86FEF-32CC-063A-983E-1B018FB735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32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5" name="Rectangle 72">
            <a:extLst>
              <a:ext uri="{FF2B5EF4-FFF2-40B4-BE49-F238E27FC236}">
                <a16:creationId xmlns:a16="http://schemas.microsoft.com/office/drawing/2014/main" id="{A2BE8B2C-DB8A-837E-C91B-E835DAC69615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G. Ciullo -  C.d.S. INFN Ferrara –  02/07/2026</a:t>
            </a:r>
          </a:p>
        </p:txBody>
      </p:sp>
    </p:spTree>
    <p:extLst>
      <p:ext uri="{BB962C8B-B14F-4D97-AF65-F5344CB8AC3E}">
        <p14:creationId xmlns:p14="http://schemas.microsoft.com/office/powerpoint/2010/main" val="118494596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88EF0E-BF35-CA2F-12D7-F28F080163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456071B9-8288-FA41-6DFF-B38B2F5D63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3128" y="959143"/>
            <a:ext cx="1952505" cy="211580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A55A738-6CFD-6FD7-D7F0-E42579CFA565}"/>
              </a:ext>
            </a:extLst>
          </p:cNvPr>
          <p:cNvSpPr txBox="1"/>
          <p:nvPr/>
        </p:nvSpPr>
        <p:spPr>
          <a:xfrm>
            <a:off x="172759" y="1022784"/>
            <a:ext cx="5058051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/>
              <a:t>Highlight SPS:    gas performance (MaPMTs) in the ball-park of ePIC simulations</a:t>
            </a:r>
          </a:p>
          <a:p>
            <a:endParaRPr lang="en-IT" sz="1200" dirty="0"/>
          </a:p>
          <a:p>
            <a:endParaRPr lang="en-IT" sz="1200" dirty="0"/>
          </a:p>
          <a:p>
            <a:endParaRPr lang="en-IT" sz="1200" dirty="0"/>
          </a:p>
          <a:p>
            <a:endParaRPr lang="en-IT" sz="1200" dirty="0"/>
          </a:p>
          <a:p>
            <a:endParaRPr lang="en-IT" sz="1200" dirty="0"/>
          </a:p>
          <a:p>
            <a:endParaRPr lang="en-IT" sz="1200" dirty="0"/>
          </a:p>
          <a:p>
            <a:endParaRPr lang="en-IT" sz="1200" dirty="0"/>
          </a:p>
          <a:p>
            <a:endParaRPr lang="en-IT" sz="1200" dirty="0"/>
          </a:p>
          <a:p>
            <a:endParaRPr lang="en-IT" sz="1200" dirty="0"/>
          </a:p>
          <a:p>
            <a:endParaRPr lang="en-IT" sz="1200" dirty="0"/>
          </a:p>
          <a:p>
            <a:r>
              <a:rPr lang="en-GB" sz="1200" dirty="0"/>
              <a:t>H</a:t>
            </a:r>
            <a:r>
              <a:rPr lang="en-IT" sz="1200" dirty="0"/>
              <a:t>ighlight PS:      2% kaons ID on aerogel after tagging pions/electrons with gas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94CFAB7-CFE9-5E29-6F3C-6A5E3F7AE1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580" y="3834521"/>
            <a:ext cx="2944548" cy="207028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9324E85-A92F-858E-3916-18155D53E4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99726" y="3834521"/>
            <a:ext cx="2944548" cy="205236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4F128B4-1418-886E-7C3F-9737C475419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22993" y="3834521"/>
            <a:ext cx="2920430" cy="202550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B67D47E-CAA8-57FA-7D9A-8E99C7778FC9}"/>
              </a:ext>
            </a:extLst>
          </p:cNvPr>
          <p:cNvSpPr txBox="1"/>
          <p:nvPr/>
        </p:nvSpPr>
        <p:spPr>
          <a:xfrm>
            <a:off x="1099807" y="3555075"/>
            <a:ext cx="101822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100" dirty="0"/>
              <a:t>Before tagging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8E5D2E3-D17B-ADC0-3B04-4528DC60790A}"/>
              </a:ext>
            </a:extLst>
          </p:cNvPr>
          <p:cNvSpPr txBox="1"/>
          <p:nvPr/>
        </p:nvSpPr>
        <p:spPr>
          <a:xfrm>
            <a:off x="4193732" y="3572911"/>
            <a:ext cx="95731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100" dirty="0"/>
              <a:t>After  tagging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7634DA1-B28E-EF11-E6CA-B841D5653E62}"/>
              </a:ext>
            </a:extLst>
          </p:cNvPr>
          <p:cNvSpPr txBox="1"/>
          <p:nvPr/>
        </p:nvSpPr>
        <p:spPr>
          <a:xfrm>
            <a:off x="7023193" y="3577396"/>
            <a:ext cx="76976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100" dirty="0"/>
              <a:t>Projection</a:t>
            </a:r>
          </a:p>
        </p:txBody>
      </p:sp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5009E392-281B-224C-2921-A770057F7E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0646345"/>
              </p:ext>
            </p:extLst>
          </p:nvPr>
        </p:nvGraphicFramePr>
        <p:xfrm>
          <a:off x="297469" y="1474011"/>
          <a:ext cx="5825524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6381">
                  <a:extLst>
                    <a:ext uri="{9D8B030D-6E8A-4147-A177-3AD203B41FA5}">
                      <a16:colId xmlns:a16="http://schemas.microsoft.com/office/drawing/2014/main" val="3838152535"/>
                    </a:ext>
                  </a:extLst>
                </a:gridCol>
                <a:gridCol w="1456381">
                  <a:extLst>
                    <a:ext uri="{9D8B030D-6E8A-4147-A177-3AD203B41FA5}">
                      <a16:colId xmlns:a16="http://schemas.microsoft.com/office/drawing/2014/main" val="3641348558"/>
                    </a:ext>
                  </a:extLst>
                </a:gridCol>
                <a:gridCol w="1456381">
                  <a:extLst>
                    <a:ext uri="{9D8B030D-6E8A-4147-A177-3AD203B41FA5}">
                      <a16:colId xmlns:a16="http://schemas.microsoft.com/office/drawing/2014/main" val="250217197"/>
                    </a:ext>
                  </a:extLst>
                </a:gridCol>
                <a:gridCol w="1456381">
                  <a:extLst>
                    <a:ext uri="{9D8B030D-6E8A-4147-A177-3AD203B41FA5}">
                      <a16:colId xmlns:a16="http://schemas.microsoft.com/office/drawing/2014/main" val="2484473527"/>
                    </a:ext>
                  </a:extLst>
                </a:gridCol>
              </a:tblGrid>
              <a:tr h="432882">
                <a:tc>
                  <a:txBody>
                    <a:bodyPr/>
                    <a:lstStyle/>
                    <a:p>
                      <a:r>
                        <a:rPr lang="en-IT" sz="1200" dirty="0"/>
                        <a:t>Beam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sz="1200" dirty="0"/>
                        <a:t>N. photoelectrons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sz="1200" dirty="0"/>
                        <a:t>Singl-photon resolution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sz="1200" dirty="0"/>
                        <a:t>Track resolution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5077657"/>
                  </a:ext>
                </a:extLst>
              </a:tr>
              <a:tr h="210468">
                <a:tc>
                  <a:txBody>
                    <a:bodyPr/>
                    <a:lstStyle/>
                    <a:p>
                      <a:r>
                        <a:rPr lang="en-IT" sz="1200" dirty="0"/>
                        <a:t>180 GeV/c proton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sz="1200" dirty="0"/>
                        <a:t>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sz="1200" dirty="0"/>
                        <a:t>1.3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sz="1200" dirty="0"/>
                        <a:t>0.45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3328801"/>
                  </a:ext>
                </a:extLst>
              </a:tr>
              <a:tr h="210468">
                <a:tc>
                  <a:txBody>
                    <a:bodyPr/>
                    <a:lstStyle/>
                    <a:p>
                      <a:r>
                        <a:rPr lang="en-IT" sz="1200" dirty="0"/>
                        <a:t>ePIC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sz="1200" dirty="0"/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sz="1200" dirty="0"/>
                        <a:t>1.2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T" sz="1200" dirty="0"/>
                        <a:t>0.3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6075251"/>
                  </a:ext>
                </a:extLst>
              </a:tr>
            </a:tbl>
          </a:graphicData>
        </a:graphic>
      </p:graphicFrame>
      <p:sp>
        <p:nvSpPr>
          <p:cNvPr id="22" name="TextBox 21">
            <a:extLst>
              <a:ext uri="{FF2B5EF4-FFF2-40B4-BE49-F238E27FC236}">
                <a16:creationId xmlns:a16="http://schemas.microsoft.com/office/drawing/2014/main" id="{BA77AF77-0E3C-DF49-00AA-37FC04409B55}"/>
              </a:ext>
            </a:extLst>
          </p:cNvPr>
          <p:cNvSpPr txBox="1"/>
          <p:nvPr/>
        </p:nvSpPr>
        <p:spPr>
          <a:xfrm rot="20369052">
            <a:off x="4995049" y="995349"/>
            <a:ext cx="1111971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>
                <a:solidFill>
                  <a:srgbClr val="C00000"/>
                </a:solidFill>
              </a:rPr>
              <a:t>PRELIMINARY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69DA2A2-AAF4-4D71-37D4-3E3DA4559B63}"/>
              </a:ext>
            </a:extLst>
          </p:cNvPr>
          <p:cNvSpPr txBox="1"/>
          <p:nvPr/>
        </p:nvSpPr>
        <p:spPr>
          <a:xfrm rot="20369052">
            <a:off x="5084959" y="3048923"/>
            <a:ext cx="1111971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>
                <a:solidFill>
                  <a:srgbClr val="C00000"/>
                </a:solidFill>
              </a:rPr>
              <a:t>PRELIMINARY</a:t>
            </a:r>
          </a:p>
        </p:txBody>
      </p:sp>
      <p:sp>
        <p:nvSpPr>
          <p:cNvPr id="24" name="TextBox 3">
            <a:extLst>
              <a:ext uri="{FF2B5EF4-FFF2-40B4-BE49-F238E27FC236}">
                <a16:creationId xmlns:a16="http://schemas.microsoft.com/office/drawing/2014/main" id="{0CCD4D7C-89E7-B5DB-A1D3-68F5ECCA448F}"/>
              </a:ext>
            </a:extLst>
          </p:cNvPr>
          <p:cNvSpPr txBox="1"/>
          <p:nvPr/>
        </p:nvSpPr>
        <p:spPr>
          <a:xfrm>
            <a:off x="251520" y="153898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dRICH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Test-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Beam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HighLights</a:t>
            </a:r>
            <a:endParaRPr lang="it-IT" sz="2600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D20C7BC-3E6F-4FB6-D233-22BE84DE63A8}"/>
              </a:ext>
            </a:extLst>
          </p:cNvPr>
          <p:cNvSpPr txBox="1"/>
          <p:nvPr/>
        </p:nvSpPr>
        <p:spPr>
          <a:xfrm>
            <a:off x="7524328" y="4221088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>
                <a:solidFill>
                  <a:srgbClr val="C00000"/>
                </a:solidFill>
              </a:rPr>
              <a:t>p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2582B58-0266-8C7B-D684-F9F2B3025F1E}"/>
              </a:ext>
            </a:extLst>
          </p:cNvPr>
          <p:cNvSpPr txBox="1"/>
          <p:nvPr/>
        </p:nvSpPr>
        <p:spPr>
          <a:xfrm>
            <a:off x="7740352" y="5085184"/>
            <a:ext cx="3048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>
                <a:solidFill>
                  <a:srgbClr val="C00000"/>
                </a:solidFill>
              </a:rPr>
              <a:t>K</a:t>
            </a:r>
          </a:p>
        </p:txBody>
      </p:sp>
      <p:cxnSp>
        <p:nvCxnSpPr>
          <p:cNvPr id="4" name="Straight Connector 92">
            <a:extLst>
              <a:ext uri="{FF2B5EF4-FFF2-40B4-BE49-F238E27FC236}">
                <a16:creationId xmlns:a16="http://schemas.microsoft.com/office/drawing/2014/main" id="{EFA016DA-2B2B-F829-7C40-CDD06408F460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9">
            <a:extLst>
              <a:ext uri="{FF2B5EF4-FFF2-40B4-BE49-F238E27FC236}">
                <a16:creationId xmlns:a16="http://schemas.microsoft.com/office/drawing/2014/main" id="{26A2E8B4-4EDD-CA7A-7B41-5E5BF2C20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33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6" name="Rectangle 72">
            <a:extLst>
              <a:ext uri="{FF2B5EF4-FFF2-40B4-BE49-F238E27FC236}">
                <a16:creationId xmlns:a16="http://schemas.microsoft.com/office/drawing/2014/main" id="{26A49A9E-332E-C31F-9885-14F64903C7A9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G. Ciullo -  C.d.S. INFN Ferrara –  02/07/2026</a:t>
            </a:r>
          </a:p>
        </p:txBody>
      </p:sp>
    </p:spTree>
    <p:extLst>
      <p:ext uri="{BB962C8B-B14F-4D97-AF65-F5344CB8AC3E}">
        <p14:creationId xmlns:p14="http://schemas.microsoft.com/office/powerpoint/2010/main" val="248231041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E9B825-B80B-AB69-6339-A852C437A5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3">
            <a:extLst>
              <a:ext uri="{FF2B5EF4-FFF2-40B4-BE49-F238E27FC236}">
                <a16:creationId xmlns:a16="http://schemas.microsoft.com/office/drawing/2014/main" id="{AFF83487-D820-E3DD-3196-3EA1F1F8E9AC}"/>
              </a:ext>
            </a:extLst>
          </p:cNvPr>
          <p:cNvSpPr txBox="1"/>
          <p:nvPr/>
        </p:nvSpPr>
        <p:spPr>
          <a:xfrm>
            <a:off x="251520" y="153898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dRICH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in 2027: Detector Box Engineering</a:t>
            </a:r>
          </a:p>
        </p:txBody>
      </p:sp>
      <p:cxnSp>
        <p:nvCxnSpPr>
          <p:cNvPr id="37" name="Straight Connector 92">
            <a:extLst>
              <a:ext uri="{FF2B5EF4-FFF2-40B4-BE49-F238E27FC236}">
                <a16:creationId xmlns:a16="http://schemas.microsoft.com/office/drawing/2014/main" id="{8E798AC4-7B0B-C28A-2D49-2BDE5FE930BC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Slide Number Placeholder 9">
            <a:extLst>
              <a:ext uri="{FF2B5EF4-FFF2-40B4-BE49-F238E27FC236}">
                <a16:creationId xmlns:a16="http://schemas.microsoft.com/office/drawing/2014/main" id="{41B58D54-AB53-5755-FC73-3E708C9CD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34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F472862-4B2A-AFB1-61D3-C6981DA1E5C5}"/>
              </a:ext>
            </a:extLst>
          </p:cNvPr>
          <p:cNvSpPr txBox="1"/>
          <p:nvPr/>
        </p:nvSpPr>
        <p:spPr>
          <a:xfrm>
            <a:off x="454312" y="5595245"/>
            <a:ext cx="27630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b="1" dirty="0">
                <a:solidFill>
                  <a:srgbClr val="C00000"/>
                </a:solidFill>
              </a:rPr>
              <a:t>Development thanks to </a:t>
            </a:r>
          </a:p>
          <a:p>
            <a:r>
              <a:rPr lang="en-IT" b="1" dirty="0">
                <a:solidFill>
                  <a:srgbClr val="C00000"/>
                </a:solidFill>
              </a:rPr>
              <a:t>A. Saputi, M. Melchiorri, M. Cavallina, A. Forlani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15CD70D-125B-9C33-B5E3-206B3569F6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530" y="1734547"/>
            <a:ext cx="3240574" cy="378386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7C886E9-2F10-707C-9E25-43A11570AE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04713" y="976101"/>
            <a:ext cx="1622809" cy="125484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A90A983-76CE-3636-955A-B51FAF62C1E0}"/>
              </a:ext>
            </a:extLst>
          </p:cNvPr>
          <p:cNvSpPr txBox="1"/>
          <p:nvPr/>
        </p:nvSpPr>
        <p:spPr>
          <a:xfrm>
            <a:off x="70766" y="967486"/>
            <a:ext cx="19505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C00000"/>
                </a:solidFill>
                <a:highlight>
                  <a:srgbClr val="E4E49A"/>
                </a:highlight>
              </a:rPr>
              <a:t>Engineering of  detector box</a:t>
            </a:r>
          </a:p>
          <a:p>
            <a:r>
              <a:rPr lang="en-US" sz="1200" dirty="0">
                <a:solidFill>
                  <a:srgbClr val="C00000"/>
                </a:solidFill>
                <a:highlight>
                  <a:srgbClr val="E4E49A"/>
                </a:highlight>
              </a:rPr>
              <a:t>planned in 2026-2027</a:t>
            </a:r>
            <a:endParaRPr lang="en-IT" sz="1200" dirty="0">
              <a:solidFill>
                <a:srgbClr val="C00000"/>
              </a:solidFill>
              <a:highlight>
                <a:srgbClr val="E4E49A"/>
              </a:highlight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871C8B5-6949-6AF3-81EB-FA63A21F17D2}"/>
              </a:ext>
            </a:extLst>
          </p:cNvPr>
          <p:cNvGrpSpPr/>
          <p:nvPr/>
        </p:nvGrpSpPr>
        <p:grpSpPr>
          <a:xfrm>
            <a:off x="4342737" y="620688"/>
            <a:ext cx="4377086" cy="2382005"/>
            <a:chOff x="4342737" y="788450"/>
            <a:chExt cx="4377086" cy="2382005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12BFC4E3-E29B-78E7-C42F-BF22F5A1CDA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342737" y="788450"/>
              <a:ext cx="4377086" cy="2382005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9F8E0D6-9C22-1B47-EE9C-AFF3780565D1}"/>
                </a:ext>
              </a:extLst>
            </p:cNvPr>
            <p:cNvSpPr txBox="1"/>
            <p:nvPr/>
          </p:nvSpPr>
          <p:spPr>
            <a:xfrm>
              <a:off x="6803736" y="2786085"/>
              <a:ext cx="87235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T" sz="1000" dirty="0"/>
                <a:t>Master Panel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9513A671-AFE6-0E4C-360D-C3B7C510325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6200000">
            <a:off x="3326535" y="4253126"/>
            <a:ext cx="2705807" cy="180019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B09466B-D7BA-EB50-51B4-F26E632ECE2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95561" y="3807471"/>
            <a:ext cx="2959818" cy="269865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24666F8-014A-FCA7-1AA0-143E200B20ED}"/>
              </a:ext>
            </a:extLst>
          </p:cNvPr>
          <p:cNvSpPr txBox="1"/>
          <p:nvPr/>
        </p:nvSpPr>
        <p:spPr>
          <a:xfrm>
            <a:off x="3781917" y="3168124"/>
            <a:ext cx="511550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500" dirty="0"/>
              <a:t>Cooling plates chained in a supporting coloumn </a:t>
            </a:r>
          </a:p>
          <a:p>
            <a:r>
              <a:rPr lang="en-IT" sz="1500" dirty="0"/>
              <a:t>Divide SiPM (low T) and electronics (high power, high T) circuits</a:t>
            </a:r>
          </a:p>
        </p:txBody>
      </p:sp>
      <p:sp>
        <p:nvSpPr>
          <p:cNvPr id="9" name="Rectangle 72">
            <a:extLst>
              <a:ext uri="{FF2B5EF4-FFF2-40B4-BE49-F238E27FC236}">
                <a16:creationId xmlns:a16="http://schemas.microsoft.com/office/drawing/2014/main" id="{A6A9D0BF-388D-9BDE-031E-A6C978D3D4D7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G. Ciullo -  C.d.S. INFN Ferrara –  02/07/2026</a:t>
            </a:r>
          </a:p>
        </p:txBody>
      </p:sp>
    </p:spTree>
    <p:extLst>
      <p:ext uri="{BB962C8B-B14F-4D97-AF65-F5344CB8AC3E}">
        <p14:creationId xmlns:p14="http://schemas.microsoft.com/office/powerpoint/2010/main" val="2955801831"/>
      </p:ext>
    </p:extLst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A0E1D2-3AB1-726D-73CE-2E06F23070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F33246A6-C67F-41A9-30A9-67177A3C48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621" y="987596"/>
            <a:ext cx="2130414" cy="3784038"/>
          </a:xfrm>
          <a:prstGeom prst="rect">
            <a:avLst/>
          </a:prstGeom>
        </p:spPr>
      </p:pic>
      <p:sp>
        <p:nvSpPr>
          <p:cNvPr id="8" name="TextBox 3">
            <a:extLst>
              <a:ext uri="{FF2B5EF4-FFF2-40B4-BE49-F238E27FC236}">
                <a16:creationId xmlns:a16="http://schemas.microsoft.com/office/drawing/2014/main" id="{334520B9-4674-9D78-BE69-ED089002E990}"/>
              </a:ext>
            </a:extLst>
          </p:cNvPr>
          <p:cNvSpPr txBox="1"/>
          <p:nvPr/>
        </p:nvSpPr>
        <p:spPr>
          <a:xfrm>
            <a:off x="251520" y="153898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dRICH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in 2027: Detector Box Engineering</a:t>
            </a:r>
          </a:p>
        </p:txBody>
      </p:sp>
      <p:cxnSp>
        <p:nvCxnSpPr>
          <p:cNvPr id="37" name="Straight Connector 92">
            <a:extLst>
              <a:ext uri="{FF2B5EF4-FFF2-40B4-BE49-F238E27FC236}">
                <a16:creationId xmlns:a16="http://schemas.microsoft.com/office/drawing/2014/main" id="{788BA00D-B73D-2F2B-C373-549DF1CCA31D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Slide Number Placeholder 9">
            <a:extLst>
              <a:ext uri="{FF2B5EF4-FFF2-40B4-BE49-F238E27FC236}">
                <a16:creationId xmlns:a16="http://schemas.microsoft.com/office/drawing/2014/main" id="{57EE6447-5D00-AD9F-795C-9FD7691126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35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A074FEC-DBE9-E520-AB02-56A72227DAF0}"/>
              </a:ext>
            </a:extLst>
          </p:cNvPr>
          <p:cNvSpPr txBox="1"/>
          <p:nvPr/>
        </p:nvSpPr>
        <p:spPr>
          <a:xfrm>
            <a:off x="3983390" y="6130146"/>
            <a:ext cx="45268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b="1" dirty="0">
                <a:solidFill>
                  <a:srgbClr val="C00000"/>
                </a:solidFill>
              </a:rPr>
              <a:t>Development thanks to R. Malaguti, L. Barion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F1FB1CF-5E98-917A-14B2-D41F1DDDAC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38804" y="4088077"/>
            <a:ext cx="2806164" cy="170231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4947384-241B-D882-7AF9-3FAB1C995C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12490" y="4094618"/>
            <a:ext cx="3088065" cy="168923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2931D23-F469-9F8A-D463-EB8AA1FCC64F}"/>
              </a:ext>
            </a:extLst>
          </p:cNvPr>
          <p:cNvSpPr txBox="1"/>
          <p:nvPr/>
        </p:nvSpPr>
        <p:spPr>
          <a:xfrm>
            <a:off x="2868776" y="3703985"/>
            <a:ext cx="2540247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/>
              <a:t>Master Panel                                     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F8E78F7-9F34-F9CB-FC4D-215882F0ABF0}"/>
              </a:ext>
            </a:extLst>
          </p:cNvPr>
          <p:cNvSpPr txBox="1"/>
          <p:nvPr/>
        </p:nvSpPr>
        <p:spPr>
          <a:xfrm>
            <a:off x="6441196" y="3775372"/>
            <a:ext cx="1051442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/>
              <a:t>Master Logic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9D70357-0F4D-5582-4643-496393B18F7F}"/>
              </a:ext>
            </a:extLst>
          </p:cNvPr>
          <p:cNvSpPr txBox="1"/>
          <p:nvPr/>
        </p:nvSpPr>
        <p:spPr>
          <a:xfrm>
            <a:off x="3299005" y="3251962"/>
            <a:ext cx="437708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T" sz="1500" dirty="0"/>
              <a:t>Power distribution </a:t>
            </a:r>
            <a:r>
              <a:rPr lang="en-GB" sz="1500" dirty="0"/>
              <a:t>o</a:t>
            </a:r>
            <a:r>
              <a:rPr lang="en-IT" sz="1500" dirty="0"/>
              <a:t>ptimization (SiM bias + annealing)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CA89327-1BEF-9DE5-01C4-4D4658E4102E}"/>
              </a:ext>
            </a:extLst>
          </p:cNvPr>
          <p:cNvGrpSpPr/>
          <p:nvPr/>
        </p:nvGrpSpPr>
        <p:grpSpPr>
          <a:xfrm>
            <a:off x="4342737" y="686955"/>
            <a:ext cx="4377086" cy="2382005"/>
            <a:chOff x="4342737" y="788450"/>
            <a:chExt cx="4377086" cy="2382005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C35D38C1-A111-D31F-DAEA-B042B7DEF06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342737" y="788450"/>
              <a:ext cx="4377086" cy="2382005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2F2584E-0EE1-1C4C-BB0B-F5A8D2154442}"/>
                </a:ext>
              </a:extLst>
            </p:cNvPr>
            <p:cNvSpPr txBox="1"/>
            <p:nvPr/>
          </p:nvSpPr>
          <p:spPr>
            <a:xfrm>
              <a:off x="6803736" y="2786085"/>
              <a:ext cx="87235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IT" sz="1000" dirty="0"/>
                <a:t>Master Panel</a:t>
              </a:r>
            </a:p>
          </p:txBody>
        </p:sp>
      </p:grpSp>
      <p:sp>
        <p:nvSpPr>
          <p:cNvPr id="2" name="Rectangle 72">
            <a:extLst>
              <a:ext uri="{FF2B5EF4-FFF2-40B4-BE49-F238E27FC236}">
                <a16:creationId xmlns:a16="http://schemas.microsoft.com/office/drawing/2014/main" id="{E9E2D41C-2B62-E6E1-90E2-DF0D341C39A4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G. Ciullo -  C.d.S. INFN Ferrara –  02/07/2026</a:t>
            </a:r>
          </a:p>
        </p:txBody>
      </p:sp>
    </p:spTree>
    <p:extLst>
      <p:ext uri="{BB962C8B-B14F-4D97-AF65-F5344CB8AC3E}">
        <p14:creationId xmlns:p14="http://schemas.microsoft.com/office/powerpoint/2010/main" val="3932716944"/>
      </p:ext>
    </p:extLst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5">
            <a:extLst>
              <a:ext uri="{FF2B5EF4-FFF2-40B4-BE49-F238E27FC236}">
                <a16:creationId xmlns:a16="http://schemas.microsoft.com/office/drawing/2014/main" id="{98F38C5C-379F-0A45-82BB-0AC061A77219}"/>
              </a:ext>
            </a:extLst>
          </p:cNvPr>
          <p:cNvSpPr txBox="1"/>
          <p:nvPr/>
        </p:nvSpPr>
        <p:spPr>
          <a:xfrm>
            <a:off x="232812" y="842735"/>
            <a:ext cx="7812360" cy="5534014"/>
          </a:xfrm>
          <a:prstGeom prst="rect">
            <a:avLst/>
          </a:prstGeom>
          <a:solidFill>
            <a:schemeClr val="bg1"/>
          </a:solidFill>
        </p:spPr>
        <p:txBody>
          <a:bodyPr wrap="square" lIns="100772" tIns="50387" rIns="100772" bIns="50387" rtlCol="0">
            <a:spAutoFit/>
          </a:bodyPr>
          <a:lstStyle/>
          <a:p>
            <a:r>
              <a:rPr lang="it-IT" sz="1900" dirty="0" err="1">
                <a:solidFill>
                  <a:srgbClr val="FF0000"/>
                </a:solidFill>
                <a:latin typeface="Comic Sans MS"/>
                <a:cs typeface="Comic Sans MS"/>
              </a:rPr>
              <a:t>Responsabilita’</a:t>
            </a:r>
            <a:r>
              <a:rPr lang="it-IT" sz="1900" dirty="0">
                <a:solidFill>
                  <a:srgbClr val="FF0000"/>
                </a:solidFill>
                <a:latin typeface="Comic Sans MS"/>
                <a:cs typeface="Comic Sans MS"/>
              </a:rPr>
              <a:t>:</a:t>
            </a:r>
          </a:p>
          <a:p>
            <a:endParaRPr lang="it-IT" sz="1100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marL="377900" indent="-377900">
              <a:buFont typeface="Arial" pitchFamily="34" charset="0"/>
              <a:buChar char="•"/>
            </a:pPr>
            <a:r>
              <a:rPr lang="it-IT" sz="1900" dirty="0">
                <a:latin typeface="Comic Sans MS"/>
                <a:cs typeface="Comic Sans MS"/>
              </a:rPr>
              <a:t>M. C.: responsabile locale </a:t>
            </a:r>
            <a:r>
              <a:rPr lang="it-IT" sz="1900" dirty="0" err="1">
                <a:latin typeface="Comic Sans MS"/>
                <a:cs typeface="Comic Sans MS"/>
              </a:rPr>
              <a:t>ePIC</a:t>
            </a:r>
            <a:endParaRPr lang="it-IT" sz="1900" dirty="0">
              <a:latin typeface="Comic Sans MS"/>
              <a:cs typeface="Comic Sans MS"/>
            </a:endParaRPr>
          </a:p>
          <a:p>
            <a:pPr marL="377900" indent="-377900">
              <a:buFont typeface="Arial" pitchFamily="34" charset="0"/>
              <a:buChar char="•"/>
            </a:pPr>
            <a:r>
              <a:rPr lang="it-IT" sz="1900" dirty="0">
                <a:latin typeface="Comic Sans MS"/>
                <a:cs typeface="Comic Sans MS"/>
              </a:rPr>
              <a:t>M. C.: responsabile </a:t>
            </a:r>
            <a:r>
              <a:rPr lang="it-IT" sz="1900" dirty="0" err="1">
                <a:latin typeface="Comic Sans MS"/>
                <a:cs typeface="Comic Sans MS"/>
              </a:rPr>
              <a:t>dRICH</a:t>
            </a:r>
            <a:endParaRPr lang="it-IT" sz="1900" dirty="0">
              <a:latin typeface="Comic Sans MS"/>
              <a:cs typeface="Comic Sans MS"/>
            </a:endParaRPr>
          </a:p>
          <a:p>
            <a:pPr marL="377900" indent="-377900">
              <a:buFont typeface="Arial" pitchFamily="34" charset="0"/>
              <a:buChar char="•"/>
            </a:pPr>
            <a:r>
              <a:rPr lang="it-IT" sz="1900" dirty="0">
                <a:latin typeface="Comic Sans MS"/>
                <a:cs typeface="Comic Sans MS"/>
              </a:rPr>
              <a:t>A. S.: responsabile </a:t>
            </a:r>
            <a:r>
              <a:rPr lang="it-IT" sz="1900" dirty="0" err="1">
                <a:latin typeface="Comic Sans MS"/>
                <a:cs typeface="Comic Sans MS"/>
              </a:rPr>
              <a:t>dRICH</a:t>
            </a:r>
            <a:r>
              <a:rPr lang="it-IT" sz="1900" dirty="0">
                <a:latin typeface="Comic Sans MS"/>
                <a:cs typeface="Comic Sans MS"/>
              </a:rPr>
              <a:t> </a:t>
            </a:r>
            <a:r>
              <a:rPr lang="it-IT" sz="1900" dirty="0" err="1">
                <a:latin typeface="Comic Sans MS"/>
                <a:cs typeface="Comic Sans MS"/>
              </a:rPr>
              <a:t>mechanics</a:t>
            </a:r>
            <a:endParaRPr lang="it-IT" sz="1900" dirty="0">
              <a:latin typeface="Comic Sans MS"/>
              <a:cs typeface="Comic Sans MS"/>
            </a:endParaRPr>
          </a:p>
          <a:p>
            <a:pPr marL="377900" indent="-377900">
              <a:buFont typeface="Arial" pitchFamily="34" charset="0"/>
              <a:buChar char="•"/>
            </a:pPr>
            <a:r>
              <a:rPr lang="it-IT" sz="1900" dirty="0">
                <a:latin typeface="Comic Sans MS"/>
                <a:cs typeface="Comic Sans MS"/>
              </a:rPr>
              <a:t>M. C.: Coordinator eRD102 (</a:t>
            </a:r>
            <a:r>
              <a:rPr lang="it-IT" sz="1900" dirty="0" err="1">
                <a:latin typeface="Comic Sans MS"/>
                <a:cs typeface="Comic Sans MS"/>
              </a:rPr>
              <a:t>till</a:t>
            </a:r>
            <a:r>
              <a:rPr lang="it-IT" sz="1900" dirty="0">
                <a:latin typeface="Comic Sans MS"/>
                <a:cs typeface="Comic Sans MS"/>
              </a:rPr>
              <a:t> 2026)</a:t>
            </a:r>
          </a:p>
          <a:p>
            <a:pPr marL="377900" indent="-377900">
              <a:buFont typeface="Arial" pitchFamily="34" charset="0"/>
              <a:buChar char="•"/>
            </a:pPr>
            <a:r>
              <a:rPr lang="it-IT" sz="1900" dirty="0">
                <a:latin typeface="Comic Sans MS"/>
                <a:cs typeface="Comic Sans MS"/>
              </a:rPr>
              <a:t>M. C.: IAC POETIC (</a:t>
            </a:r>
            <a:r>
              <a:rPr lang="it-IT" sz="1900" dirty="0" err="1">
                <a:latin typeface="Comic Sans MS"/>
                <a:cs typeface="Comic Sans MS"/>
              </a:rPr>
              <a:t>Physics</a:t>
            </a:r>
            <a:r>
              <a:rPr lang="it-IT" sz="1900" dirty="0">
                <a:latin typeface="Comic Sans MS"/>
                <a:cs typeface="Comic Sans MS"/>
              </a:rPr>
              <a:t> </a:t>
            </a:r>
            <a:r>
              <a:rPr lang="it-IT" sz="1900" dirty="0" err="1">
                <a:latin typeface="Comic Sans MS"/>
                <a:cs typeface="Comic Sans MS"/>
              </a:rPr>
              <a:t>Opportunities</a:t>
            </a:r>
            <a:r>
              <a:rPr lang="it-IT" sz="1900" dirty="0">
                <a:latin typeface="Comic Sans MS"/>
                <a:cs typeface="Comic Sans MS"/>
              </a:rPr>
              <a:t> </a:t>
            </a:r>
            <a:r>
              <a:rPr lang="it-IT" sz="1900" dirty="0" err="1">
                <a:latin typeface="Comic Sans MS"/>
                <a:cs typeface="Comic Sans MS"/>
              </a:rPr>
              <a:t>at</a:t>
            </a:r>
            <a:r>
              <a:rPr lang="it-IT" sz="1900" dirty="0">
                <a:latin typeface="Comic Sans MS"/>
                <a:cs typeface="Comic Sans MS"/>
              </a:rPr>
              <a:t> EIC) Conference</a:t>
            </a:r>
          </a:p>
          <a:p>
            <a:endParaRPr lang="it-IT" sz="1900" dirty="0">
              <a:solidFill>
                <a:schemeClr val="tx1"/>
              </a:solidFill>
              <a:latin typeface="Comic Sans MS"/>
              <a:cs typeface="Comic Sans MS"/>
            </a:endParaRPr>
          </a:p>
          <a:p>
            <a:r>
              <a:rPr lang="it-IT" sz="1900" dirty="0">
                <a:solidFill>
                  <a:srgbClr val="FF0000"/>
                </a:solidFill>
                <a:latin typeface="Comic Sans MS"/>
                <a:cs typeface="Comic Sans MS"/>
              </a:rPr>
              <a:t>Contributi principali FE:</a:t>
            </a:r>
          </a:p>
          <a:p>
            <a:endParaRPr lang="it-IT" sz="1900" dirty="0">
              <a:latin typeface="Comic Sans MS"/>
              <a:cs typeface="Comic Sans MS"/>
            </a:endParaRPr>
          </a:p>
          <a:p>
            <a:pPr marL="377900" indent="-377900">
              <a:buFont typeface="Arial" pitchFamily="34" charset="0"/>
              <a:buChar char="•"/>
            </a:pPr>
            <a:r>
              <a:rPr lang="it-IT" sz="1900" dirty="0" err="1">
                <a:latin typeface="Comic Sans MS"/>
                <a:cs typeface="Comic Sans MS"/>
              </a:rPr>
              <a:t>dRICH</a:t>
            </a:r>
            <a:r>
              <a:rPr lang="it-IT" sz="1900" dirty="0">
                <a:latin typeface="Comic Sans MS"/>
                <a:cs typeface="Comic Sans MS"/>
              </a:rPr>
              <a:t> detector</a:t>
            </a:r>
          </a:p>
          <a:p>
            <a:r>
              <a:rPr lang="it-IT" sz="1900" dirty="0">
                <a:solidFill>
                  <a:srgbClr val="FF0000"/>
                </a:solidFill>
                <a:latin typeface="Comic Sans MS"/>
                <a:cs typeface="Comic Sans MS"/>
              </a:rPr>
              <a:t>      </a:t>
            </a:r>
            <a:r>
              <a:rPr lang="it-IT" sz="1900" dirty="0">
                <a:latin typeface="Comic Sans MS"/>
                <a:cs typeface="Comic Sans MS"/>
              </a:rPr>
              <a:t>- </a:t>
            </a:r>
            <a:r>
              <a:rPr lang="it-IT" sz="1900" dirty="0" err="1">
                <a:latin typeface="Comic Sans MS"/>
                <a:cs typeface="Comic Sans MS"/>
              </a:rPr>
              <a:t>dRICH</a:t>
            </a:r>
            <a:r>
              <a:rPr lang="it-IT" sz="1900" dirty="0">
                <a:latin typeface="Comic Sans MS"/>
                <a:cs typeface="Comic Sans MS"/>
              </a:rPr>
              <a:t> </a:t>
            </a:r>
            <a:r>
              <a:rPr lang="it-IT" sz="1900" dirty="0" err="1">
                <a:latin typeface="Comic Sans MS"/>
                <a:cs typeface="Comic Sans MS"/>
              </a:rPr>
              <a:t>mechanics</a:t>
            </a:r>
            <a:endParaRPr lang="it-IT" sz="1900" dirty="0">
              <a:latin typeface="Comic Sans MS"/>
              <a:cs typeface="Comic Sans MS"/>
            </a:endParaRPr>
          </a:p>
          <a:p>
            <a:r>
              <a:rPr lang="it-IT" sz="1900" dirty="0">
                <a:solidFill>
                  <a:srgbClr val="FF0000"/>
                </a:solidFill>
                <a:latin typeface="Comic Sans MS"/>
                <a:cs typeface="Comic Sans MS"/>
              </a:rPr>
              <a:t>      </a:t>
            </a:r>
            <a:r>
              <a:rPr lang="it-IT" sz="1900" dirty="0">
                <a:latin typeface="Comic Sans MS"/>
                <a:cs typeface="Comic Sans MS"/>
              </a:rPr>
              <a:t>- </a:t>
            </a:r>
            <a:r>
              <a:rPr lang="it-IT" sz="1900" dirty="0" err="1">
                <a:latin typeface="Comic Sans MS"/>
                <a:cs typeface="Comic Sans MS"/>
              </a:rPr>
              <a:t>Prototyping</a:t>
            </a:r>
            <a:endParaRPr lang="it-IT" sz="1900" dirty="0">
              <a:latin typeface="Comic Sans MS"/>
              <a:cs typeface="Comic Sans MS"/>
            </a:endParaRPr>
          </a:p>
          <a:p>
            <a:r>
              <a:rPr lang="it-IT" sz="1900" dirty="0">
                <a:latin typeface="Comic Sans MS"/>
                <a:cs typeface="Comic Sans MS"/>
              </a:rPr>
              <a:t>      - Optical component </a:t>
            </a:r>
            <a:r>
              <a:rPr lang="it-IT" sz="1900" dirty="0" err="1">
                <a:latin typeface="Comic Sans MS"/>
                <a:cs typeface="Comic Sans MS"/>
              </a:rPr>
              <a:t>characterization</a:t>
            </a:r>
            <a:r>
              <a:rPr lang="it-IT" sz="1900" dirty="0">
                <a:latin typeface="Comic Sans MS"/>
                <a:cs typeface="Comic Sans MS"/>
              </a:rPr>
              <a:t> </a:t>
            </a:r>
          </a:p>
          <a:p>
            <a:r>
              <a:rPr lang="it-IT" sz="1900" dirty="0">
                <a:latin typeface="Comic Sans MS"/>
                <a:cs typeface="Comic Sans MS"/>
              </a:rPr>
              <a:t>      - Sensor &amp; </a:t>
            </a:r>
            <a:r>
              <a:rPr lang="it-IT" sz="1900" dirty="0" err="1">
                <a:latin typeface="Comic Sans MS"/>
                <a:cs typeface="Comic Sans MS"/>
              </a:rPr>
              <a:t>electronics</a:t>
            </a:r>
            <a:r>
              <a:rPr lang="it-IT" sz="1900" dirty="0">
                <a:latin typeface="Comic Sans MS"/>
                <a:cs typeface="Comic Sans MS"/>
              </a:rPr>
              <a:t> </a:t>
            </a:r>
            <a:r>
              <a:rPr lang="it-IT" sz="1900" dirty="0" err="1">
                <a:latin typeface="Comic Sans MS"/>
                <a:cs typeface="Comic Sans MS"/>
              </a:rPr>
              <a:t>irradiation</a:t>
            </a:r>
            <a:r>
              <a:rPr lang="it-IT" sz="1900" dirty="0">
                <a:latin typeface="Comic Sans MS"/>
                <a:cs typeface="Comic Sans MS"/>
              </a:rPr>
              <a:t> </a:t>
            </a:r>
            <a:r>
              <a:rPr lang="it-IT" sz="1900" dirty="0" err="1">
                <a:latin typeface="Comic Sans MS"/>
                <a:cs typeface="Comic Sans MS"/>
              </a:rPr>
              <a:t>program</a:t>
            </a:r>
            <a:endParaRPr lang="it-IT" sz="1900" dirty="0">
              <a:latin typeface="Comic Sans MS"/>
              <a:cs typeface="Comic Sans MS"/>
            </a:endParaRPr>
          </a:p>
          <a:p>
            <a:endParaRPr lang="it-IT" sz="1900" dirty="0">
              <a:latin typeface="Comic Sans MS"/>
              <a:cs typeface="Comic Sans MS"/>
            </a:endParaRPr>
          </a:p>
          <a:p>
            <a:pPr marL="377900" indent="-377900">
              <a:buFont typeface="Arial" pitchFamily="34" charset="0"/>
              <a:buChar char="•"/>
            </a:pPr>
            <a:r>
              <a:rPr lang="it-IT" sz="1900" dirty="0">
                <a:latin typeface="Comic Sans MS"/>
                <a:cs typeface="Comic Sans MS"/>
              </a:rPr>
              <a:t>Electronics </a:t>
            </a:r>
          </a:p>
          <a:p>
            <a:r>
              <a:rPr lang="it-IT" sz="1900" dirty="0">
                <a:latin typeface="Comic Sans MS"/>
                <a:cs typeface="Comic Sans MS"/>
              </a:rPr>
              <a:t>      - Control boards: Power </a:t>
            </a:r>
            <a:r>
              <a:rPr lang="it-IT" sz="1900" dirty="0" err="1">
                <a:latin typeface="Comic Sans MS"/>
                <a:cs typeface="Comic Sans MS"/>
              </a:rPr>
              <a:t>distribution</a:t>
            </a:r>
            <a:r>
              <a:rPr lang="it-IT" sz="1900" dirty="0">
                <a:latin typeface="Comic Sans MS"/>
                <a:cs typeface="Comic Sans MS"/>
              </a:rPr>
              <a:t> and temperature control</a:t>
            </a:r>
          </a:p>
          <a:p>
            <a:r>
              <a:rPr lang="it-IT" sz="1900" dirty="0">
                <a:latin typeface="Comic Sans MS"/>
                <a:cs typeface="Comic Sans MS"/>
              </a:rPr>
              <a:t>      - MAROC (</a:t>
            </a:r>
            <a:r>
              <a:rPr lang="it-IT" sz="1900" dirty="0" err="1">
                <a:latin typeface="Comic Sans MS"/>
                <a:cs typeface="Comic Sans MS"/>
              </a:rPr>
              <a:t>reference</a:t>
            </a:r>
            <a:r>
              <a:rPr lang="it-IT" sz="1900" dirty="0">
                <a:latin typeface="Comic Sans MS"/>
                <a:cs typeface="Comic Sans MS"/>
              </a:rPr>
              <a:t>) + ALCOR (INFN </a:t>
            </a:r>
            <a:r>
              <a:rPr lang="it-IT" sz="1900" dirty="0" err="1">
                <a:latin typeface="Comic Sans MS"/>
                <a:cs typeface="Comic Sans MS"/>
              </a:rPr>
              <a:t>development</a:t>
            </a:r>
            <a:r>
              <a:rPr lang="it-IT" sz="1900" dirty="0">
                <a:latin typeface="Comic Sans MS"/>
                <a:cs typeface="Comic Sans MS"/>
              </a:rPr>
              <a:t>)</a:t>
            </a: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BEDFBE81-1EC6-1249-B972-8C313A19FA9C}"/>
              </a:ext>
            </a:extLst>
          </p:cNvPr>
          <p:cNvSpPr txBox="1"/>
          <p:nvPr/>
        </p:nvSpPr>
        <p:spPr>
          <a:xfrm>
            <a:off x="243264" y="274482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ePIC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: responsabilità</a:t>
            </a:r>
          </a:p>
        </p:txBody>
      </p:sp>
      <p:cxnSp>
        <p:nvCxnSpPr>
          <p:cNvPr id="37" name="Straight Connector 92">
            <a:extLst>
              <a:ext uri="{FF2B5EF4-FFF2-40B4-BE49-F238E27FC236}">
                <a16:creationId xmlns:a16="http://schemas.microsoft.com/office/drawing/2014/main" id="{1AE1A524-93A8-044E-9FBB-38E13CCA13BF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Slide Number Placeholder 9">
            <a:extLst>
              <a:ext uri="{FF2B5EF4-FFF2-40B4-BE49-F238E27FC236}">
                <a16:creationId xmlns:a16="http://schemas.microsoft.com/office/drawing/2014/main" id="{5E413118-F86A-5B42-8156-99856E033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36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3" name="Rectangle 72">
            <a:extLst>
              <a:ext uri="{FF2B5EF4-FFF2-40B4-BE49-F238E27FC236}">
                <a16:creationId xmlns:a16="http://schemas.microsoft.com/office/drawing/2014/main" id="{6F281953-261A-4033-B611-D24AD19E920C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G. Ciullo -  C.d.S. INFN Ferrara –  02/07/2026</a:t>
            </a:r>
          </a:p>
        </p:txBody>
      </p:sp>
    </p:spTree>
    <p:extLst>
      <p:ext uri="{BB962C8B-B14F-4D97-AF65-F5344CB8AC3E}">
        <p14:creationId xmlns:p14="http://schemas.microsoft.com/office/powerpoint/2010/main" val="2428008806"/>
      </p:ext>
    </p:extLst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3">
            <a:extLst>
              <a:ext uri="{FF2B5EF4-FFF2-40B4-BE49-F238E27FC236}">
                <a16:creationId xmlns:a16="http://schemas.microsoft.com/office/drawing/2014/main" id="{D0D72348-70B0-BF43-AD2D-08336B4EF08E}"/>
              </a:ext>
            </a:extLst>
          </p:cNvPr>
          <p:cNvSpPr txBox="1"/>
          <p:nvPr/>
        </p:nvSpPr>
        <p:spPr>
          <a:xfrm>
            <a:off x="256631" y="266787"/>
            <a:ext cx="8707857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Richieste ai Servizi</a:t>
            </a:r>
          </a:p>
        </p:txBody>
      </p:sp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79712CA-4240-0D41-BBEB-A763B7869575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CBAED508-9771-0A49-B6B7-469445836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37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5E57F3E3-45A2-1845-AEF7-979A87997A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1460035"/>
              </p:ext>
            </p:extLst>
          </p:nvPr>
        </p:nvGraphicFramePr>
        <p:xfrm>
          <a:off x="795822" y="898484"/>
          <a:ext cx="7627738" cy="243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27738">
                  <a:extLst>
                    <a:ext uri="{9D8B030D-6E8A-4147-A177-3AD203B41FA5}">
                      <a16:colId xmlns:a16="http://schemas.microsoft.com/office/drawing/2014/main" val="568530912"/>
                    </a:ext>
                  </a:extLst>
                </a:gridCol>
              </a:tblGrid>
              <a:tr h="273220">
                <a:tc>
                  <a:txBody>
                    <a:bodyPr/>
                    <a:lstStyle/>
                    <a:p>
                      <a:r>
                        <a:rPr lang="en-GB" sz="1400" dirty="0" err="1"/>
                        <a:t>Servizio</a:t>
                      </a:r>
                      <a:r>
                        <a:rPr lang="en-GB" sz="1400" dirty="0"/>
                        <a:t> </a:t>
                      </a:r>
                      <a:r>
                        <a:rPr lang="en-GB" sz="1400" dirty="0" err="1"/>
                        <a:t>Meccanico</a:t>
                      </a:r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4015049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/>
                        <a:t>FE </a:t>
                      </a:r>
                      <a:r>
                        <a:rPr lang="it-IT" sz="1400" b="1" dirty="0" err="1"/>
                        <a:t>laboratory</a:t>
                      </a:r>
                      <a:r>
                        <a:rPr lang="it-IT" sz="1400" dirty="0"/>
                        <a:t>: supporto per misure e stazioni di test, preparazione test-</a:t>
                      </a:r>
                      <a:r>
                        <a:rPr lang="it-IT" sz="1400" dirty="0" err="1"/>
                        <a:t>beam</a:t>
                      </a:r>
                      <a:endParaRPr lang="it-IT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8679156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rgbClr val="FF0000"/>
                          </a:solidFill>
                        </a:rPr>
                        <a:t>JLAB12</a:t>
                      </a:r>
                      <a:r>
                        <a:rPr lang="en-GB" sz="1400" b="1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0267811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en-GB" sz="1400" b="1" dirty="0" err="1"/>
                        <a:t>TTarget</a:t>
                      </a:r>
                      <a:r>
                        <a:rPr lang="en-GB" sz="1400" dirty="0"/>
                        <a:t>: </a:t>
                      </a:r>
                      <a:r>
                        <a:rPr lang="it-IT" sz="1400" dirty="0"/>
                        <a:t>supporto per test con doppio campo magnetico (Ferrara + LASA Milano)</a:t>
                      </a:r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3760426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 err="1"/>
                        <a:t>Recoil</a:t>
                      </a:r>
                      <a:r>
                        <a:rPr lang="it-IT" sz="1400" b="1" dirty="0"/>
                        <a:t>: </a:t>
                      </a:r>
                      <a:r>
                        <a:rPr lang="it-IT" sz="1400" b="0" dirty="0"/>
                        <a:t>contributo meccanica tracciatore </a:t>
                      </a:r>
                      <a:r>
                        <a:rPr lang="it-IT" sz="1400" b="0" dirty="0" err="1"/>
                        <a:t>recoil</a:t>
                      </a:r>
                      <a:endParaRPr lang="it-IT" sz="14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3480135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rgbClr val="FF0000"/>
                          </a:solidFill>
                        </a:rPr>
                        <a:t>EIC_NET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4982290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it-IT" sz="1400" b="1" dirty="0" err="1"/>
                        <a:t>dRICH</a:t>
                      </a:r>
                      <a:r>
                        <a:rPr lang="it-IT" sz="1400" dirty="0"/>
                        <a:t>: progettazione meccanica del rivelatore </a:t>
                      </a:r>
                      <a:r>
                        <a:rPr lang="it-IT" sz="1400" dirty="0" err="1"/>
                        <a:t>dRICH</a:t>
                      </a:r>
                      <a:r>
                        <a:rPr lang="it-IT" sz="1400" dirty="0"/>
                        <a:t> </a:t>
                      </a:r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3550338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en-GB" sz="1400" b="1" dirty="0" err="1"/>
                        <a:t>dRICH</a:t>
                      </a:r>
                      <a:r>
                        <a:rPr lang="en-GB" sz="1400" dirty="0"/>
                        <a:t>: </a:t>
                      </a:r>
                      <a:r>
                        <a:rPr lang="it-IT" sz="1400" dirty="0"/>
                        <a:t>meccanica del prototipo </a:t>
                      </a:r>
                      <a:r>
                        <a:rPr lang="it-IT" sz="1400" dirty="0" err="1"/>
                        <a:t>dRICH</a:t>
                      </a:r>
                      <a:r>
                        <a:rPr lang="it-IT" sz="1400" dirty="0"/>
                        <a:t> e ingegnerizzazione detector box</a:t>
                      </a:r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0845288"/>
                  </a:ext>
                </a:extLst>
              </a:tr>
            </a:tbl>
          </a:graphicData>
        </a:graphic>
      </p:graphicFrame>
      <p:graphicFrame>
        <p:nvGraphicFramePr>
          <p:cNvPr id="15" name="Tabella 14">
            <a:extLst>
              <a:ext uri="{FF2B5EF4-FFF2-40B4-BE49-F238E27FC236}">
                <a16:creationId xmlns:a16="http://schemas.microsoft.com/office/drawing/2014/main" id="{034A0FC4-64F7-5042-8A9C-F9C0974444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0472195"/>
              </p:ext>
            </p:extLst>
          </p:nvPr>
        </p:nvGraphicFramePr>
        <p:xfrm>
          <a:off x="795822" y="3645024"/>
          <a:ext cx="7627738" cy="243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27738">
                  <a:extLst>
                    <a:ext uri="{9D8B030D-6E8A-4147-A177-3AD203B41FA5}">
                      <a16:colId xmlns:a16="http://schemas.microsoft.com/office/drawing/2014/main" val="568530912"/>
                    </a:ext>
                  </a:extLst>
                </a:gridCol>
              </a:tblGrid>
              <a:tr h="273220">
                <a:tc>
                  <a:txBody>
                    <a:bodyPr/>
                    <a:lstStyle/>
                    <a:p>
                      <a:r>
                        <a:rPr lang="en-GB" sz="1400" dirty="0" err="1"/>
                        <a:t>Servizio</a:t>
                      </a:r>
                      <a:r>
                        <a:rPr lang="en-GB" sz="1400" dirty="0"/>
                        <a:t> </a:t>
                      </a:r>
                      <a:r>
                        <a:rPr lang="en-GB" sz="1400" dirty="0" err="1"/>
                        <a:t>Elettronico</a:t>
                      </a:r>
                      <a:endParaRPr lang="en-GB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4015049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/>
                        <a:t>FE </a:t>
                      </a:r>
                      <a:r>
                        <a:rPr lang="it-IT" sz="1400" b="1" dirty="0" err="1"/>
                        <a:t>laboratory</a:t>
                      </a:r>
                      <a:r>
                        <a:rPr lang="it-IT" sz="1400" dirty="0"/>
                        <a:t>: supporto per misure e stazioni di test, preparazione test-</a:t>
                      </a:r>
                      <a:r>
                        <a:rPr lang="it-IT" sz="1400" dirty="0" err="1"/>
                        <a:t>beam</a:t>
                      </a:r>
                      <a:endParaRPr lang="it-IT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5961860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rgbClr val="FF0000"/>
                          </a:solidFill>
                        </a:rPr>
                        <a:t>JLAB12</a:t>
                      </a:r>
                      <a:r>
                        <a:rPr lang="en-GB" sz="1400" b="1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0267811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 err="1"/>
                        <a:t>TTarget</a:t>
                      </a:r>
                      <a:r>
                        <a:rPr lang="it-IT" sz="1400" dirty="0"/>
                        <a:t>:  piccoli contributi alle misure con magneti superconduttori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3480135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dirty="0" err="1"/>
                        <a:t>TTarget</a:t>
                      </a:r>
                      <a:r>
                        <a:rPr lang="it-IT" sz="1400" dirty="0"/>
                        <a:t>: contributo lettura </a:t>
                      </a:r>
                      <a:r>
                        <a:rPr lang="it-IT" sz="1400" dirty="0" err="1"/>
                        <a:t>recoil</a:t>
                      </a:r>
                      <a:r>
                        <a:rPr lang="it-IT" sz="1400" dirty="0"/>
                        <a:t> detector (MAROC)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0435561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 err="1">
                          <a:solidFill>
                            <a:srgbClr val="FF0000"/>
                          </a:solidFill>
                        </a:rPr>
                        <a:t>ePIC</a:t>
                      </a:r>
                      <a:endParaRPr lang="en-GB" sz="1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64982290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it-IT" sz="1400" b="1" dirty="0" err="1"/>
                        <a:t>dRICH</a:t>
                      </a:r>
                      <a:r>
                        <a:rPr lang="it-IT" sz="1400" dirty="0"/>
                        <a:t>: contributo piano di rivelazione curvo basato su </a:t>
                      </a:r>
                      <a:r>
                        <a:rPr lang="it-IT" sz="1400" dirty="0" err="1"/>
                        <a:t>SiPM</a:t>
                      </a:r>
                      <a:r>
                        <a:rPr lang="it-IT" sz="1400" dirty="0"/>
                        <a:t> + ALCOR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0388611"/>
                  </a:ext>
                </a:extLst>
              </a:tr>
              <a:tr h="295867">
                <a:tc>
                  <a:txBody>
                    <a:bodyPr/>
                    <a:lstStyle/>
                    <a:p>
                      <a:r>
                        <a:rPr lang="it-IT" sz="1400" b="1" dirty="0" err="1"/>
                        <a:t>dRICH</a:t>
                      </a:r>
                      <a:r>
                        <a:rPr lang="it-IT" sz="1400" dirty="0"/>
                        <a:t>: master panel di controllo rivelatore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5335559"/>
                  </a:ext>
                </a:extLst>
              </a:tr>
            </a:tbl>
          </a:graphicData>
        </a:graphic>
      </p:graphicFrame>
      <p:sp>
        <p:nvSpPr>
          <p:cNvPr id="4" name="Rectangle 72">
            <a:extLst>
              <a:ext uri="{FF2B5EF4-FFF2-40B4-BE49-F238E27FC236}">
                <a16:creationId xmlns:a16="http://schemas.microsoft.com/office/drawing/2014/main" id="{89024A33-12BA-EC7C-00A1-6A2F6ABF1AE1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G. Ciullo -  C.d.S. INFN Ferrara –  02/07/2026</a:t>
            </a:r>
          </a:p>
        </p:txBody>
      </p:sp>
    </p:spTree>
    <p:extLst>
      <p:ext uri="{BB962C8B-B14F-4D97-AF65-F5344CB8AC3E}">
        <p14:creationId xmlns:p14="http://schemas.microsoft.com/office/powerpoint/2010/main" val="4144988887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B31EAF-9244-3F4C-36CC-963259E1B6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A61AE85A-6281-60AE-6C4A-A7ABBCC80482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05AFE4AA-77BF-06CA-B37A-9292087BA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4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5A62DB1F-2BC2-001C-0E12-163B790F74FA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CLAS12 Experiment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0696BDF-36CF-AF6E-5832-341ECDAB36EA}"/>
              </a:ext>
            </a:extLst>
          </p:cNvPr>
          <p:cNvSpPr/>
          <p:nvPr/>
        </p:nvSpPr>
        <p:spPr>
          <a:xfrm>
            <a:off x="33578" y="1046132"/>
            <a:ext cx="1820418" cy="4754726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DD066D7-FAF2-1AEB-4209-77DFD435651E}"/>
              </a:ext>
            </a:extLst>
          </p:cNvPr>
          <p:cNvSpPr/>
          <p:nvPr/>
        </p:nvSpPr>
        <p:spPr>
          <a:xfrm>
            <a:off x="7357887" y="1068647"/>
            <a:ext cx="1820418" cy="4732211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F1C6A4EC-8F88-03E9-DF58-5183BF7AD8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1566" y="1057142"/>
            <a:ext cx="7073044" cy="4743716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2EB59FC7-D2A6-5B0D-4DB1-8CA150C3A28C}"/>
              </a:ext>
            </a:extLst>
          </p:cNvPr>
          <p:cNvSpPr txBox="1"/>
          <p:nvPr/>
        </p:nvSpPr>
        <p:spPr>
          <a:xfrm>
            <a:off x="3150479" y="3553858"/>
            <a:ext cx="6132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F5F701"/>
                </a:solidFill>
              </a:rPr>
              <a:t>10 m</a:t>
            </a:r>
          </a:p>
        </p:txBody>
      </p:sp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7C1ED3F8-9386-410A-FDD0-7DBE2D46CD05}"/>
              </a:ext>
            </a:extLst>
          </p:cNvPr>
          <p:cNvSpPr/>
          <p:nvPr/>
        </p:nvSpPr>
        <p:spPr>
          <a:xfrm>
            <a:off x="148782" y="3666884"/>
            <a:ext cx="2582978" cy="196363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D5D0677-39CB-9CC6-EEA8-4028457D69DD}"/>
              </a:ext>
            </a:extLst>
          </p:cNvPr>
          <p:cNvSpPr txBox="1"/>
          <p:nvPr/>
        </p:nvSpPr>
        <p:spPr>
          <a:xfrm>
            <a:off x="150873" y="3808011"/>
            <a:ext cx="22892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Luminosity up to 10</a:t>
            </a:r>
            <a:r>
              <a:rPr lang="en-US" sz="1400" baseline="30000" dirty="0"/>
              <a:t>35 </a:t>
            </a:r>
            <a:r>
              <a:rPr lang="en-US" sz="1400" dirty="0"/>
              <a:t>cm</a:t>
            </a:r>
            <a:r>
              <a:rPr lang="en-US" sz="1400" baseline="30000" dirty="0"/>
              <a:t>-2 </a:t>
            </a:r>
            <a:r>
              <a:rPr lang="en-US" sz="1400" dirty="0"/>
              <a:t>s</a:t>
            </a:r>
            <a:r>
              <a:rPr lang="en-US" sz="1400" baseline="30000" dirty="0"/>
              <a:t>-1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F0C37F9-9DD7-4DC8-945C-EF7EACD93571}"/>
              </a:ext>
            </a:extLst>
          </p:cNvPr>
          <p:cNvSpPr txBox="1"/>
          <p:nvPr/>
        </p:nvSpPr>
        <p:spPr>
          <a:xfrm>
            <a:off x="162034" y="4939442"/>
            <a:ext cx="25880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Broad kinematic range coverage </a:t>
            </a:r>
          </a:p>
          <a:p>
            <a:r>
              <a:rPr lang="en-US" sz="1400" dirty="0"/>
              <a:t>(current to target fragmentation)</a:t>
            </a:r>
            <a:endParaRPr lang="en-US" sz="1400" baseline="300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C72F34F-3576-62FA-69D1-E7ADE29AEA05}"/>
              </a:ext>
            </a:extLst>
          </p:cNvPr>
          <p:cNvSpPr txBox="1"/>
          <p:nvPr/>
        </p:nvSpPr>
        <p:spPr>
          <a:xfrm>
            <a:off x="173273" y="4583984"/>
            <a:ext cx="14010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Polarized targets</a:t>
            </a:r>
            <a:endParaRPr lang="en-US" sz="1400" baseline="300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C0DCF41-CC2F-28C3-25B4-324367CF0D06}"/>
              </a:ext>
            </a:extLst>
          </p:cNvPr>
          <p:cNvSpPr txBox="1"/>
          <p:nvPr/>
        </p:nvSpPr>
        <p:spPr>
          <a:xfrm>
            <a:off x="150873" y="4215951"/>
            <a:ext cx="24540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Highly polarized electron beam</a:t>
            </a:r>
            <a:endParaRPr lang="en-US" sz="1400" baseline="30000" dirty="0"/>
          </a:p>
        </p:txBody>
      </p:sp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21B61FAE-0EB1-3669-05DB-8FAA7CB6F932}"/>
              </a:ext>
            </a:extLst>
          </p:cNvPr>
          <p:cNvSpPr/>
          <p:nvPr/>
        </p:nvSpPr>
        <p:spPr>
          <a:xfrm>
            <a:off x="2403342" y="3092385"/>
            <a:ext cx="973343" cy="29238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2AC0D11-4FC7-8337-E68F-71C2985CAC7A}"/>
              </a:ext>
            </a:extLst>
          </p:cNvPr>
          <p:cNvSpPr txBox="1"/>
          <p:nvPr/>
        </p:nvSpPr>
        <p:spPr>
          <a:xfrm>
            <a:off x="2642006" y="3098691"/>
            <a:ext cx="508473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300" dirty="0"/>
              <a:t>RICH</a:t>
            </a:r>
            <a:endParaRPr lang="en-IT" sz="1300" dirty="0"/>
          </a:p>
        </p:txBody>
      </p:sp>
      <p:sp>
        <p:nvSpPr>
          <p:cNvPr id="39" name="Rounded Rectangle 38">
            <a:extLst>
              <a:ext uri="{FF2B5EF4-FFF2-40B4-BE49-F238E27FC236}">
                <a16:creationId xmlns:a16="http://schemas.microsoft.com/office/drawing/2014/main" id="{9C270204-D730-3B60-10EB-79728AEDA3EF}"/>
              </a:ext>
            </a:extLst>
          </p:cNvPr>
          <p:cNvSpPr/>
          <p:nvPr/>
        </p:nvSpPr>
        <p:spPr>
          <a:xfrm>
            <a:off x="5590160" y="3088705"/>
            <a:ext cx="1730893" cy="29238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2705FA4-AFE3-BEAF-D282-5C14B108521E}"/>
              </a:ext>
            </a:extLst>
          </p:cNvPr>
          <p:cNvSpPr txBox="1"/>
          <p:nvPr/>
        </p:nvSpPr>
        <p:spPr>
          <a:xfrm>
            <a:off x="5880544" y="3087297"/>
            <a:ext cx="1150123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300" dirty="0"/>
              <a:t>Target / Recoil</a:t>
            </a:r>
            <a:endParaRPr lang="en-IT" sz="1300" dirty="0"/>
          </a:p>
        </p:txBody>
      </p:sp>
      <p:sp>
        <p:nvSpPr>
          <p:cNvPr id="41" name="Rounded Rectangle 40">
            <a:extLst>
              <a:ext uri="{FF2B5EF4-FFF2-40B4-BE49-F238E27FC236}">
                <a16:creationId xmlns:a16="http://schemas.microsoft.com/office/drawing/2014/main" id="{FE44E0D2-55BA-7E53-6F2A-9245E7C94B40}"/>
              </a:ext>
            </a:extLst>
          </p:cNvPr>
          <p:cNvSpPr/>
          <p:nvPr/>
        </p:nvSpPr>
        <p:spPr>
          <a:xfrm>
            <a:off x="4945235" y="4891761"/>
            <a:ext cx="3341364" cy="73103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81CD914-A2A9-35C1-A3BB-35A8CB74081E}"/>
              </a:ext>
            </a:extLst>
          </p:cNvPr>
          <p:cNvSpPr txBox="1"/>
          <p:nvPr/>
        </p:nvSpPr>
        <p:spPr>
          <a:xfrm>
            <a:off x="5236081" y="5007127"/>
            <a:ext cx="259898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dirty="0">
                <a:solidFill>
                  <a:schemeClr val="accent3">
                    <a:lumMod val="50000"/>
                  </a:schemeClr>
                </a:solidFill>
              </a:rPr>
              <a:t>Available or well-known technology</a:t>
            </a:r>
          </a:p>
          <a:p>
            <a:r>
              <a:rPr lang="en-IT" sz="1300" dirty="0">
                <a:solidFill>
                  <a:schemeClr val="accent3">
                    <a:lumMod val="50000"/>
                  </a:schemeClr>
                </a:solidFill>
              </a:rPr>
              <a:t>No specific R&amp;D required</a:t>
            </a:r>
          </a:p>
        </p:txBody>
      </p:sp>
      <p:sp>
        <p:nvSpPr>
          <p:cNvPr id="2" name="Rectangle 72">
            <a:extLst>
              <a:ext uri="{FF2B5EF4-FFF2-40B4-BE49-F238E27FC236}">
                <a16:creationId xmlns:a16="http://schemas.microsoft.com/office/drawing/2014/main" id="{DB0A3950-F03F-1C91-1BA5-68A6D0433B42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G. Ciullo -  C.d.S. INFN Ferrara –  02/07/2026</a:t>
            </a:r>
          </a:p>
        </p:txBody>
      </p:sp>
    </p:spTree>
    <p:extLst>
      <p:ext uri="{BB962C8B-B14F-4D97-AF65-F5344CB8AC3E}">
        <p14:creationId xmlns:p14="http://schemas.microsoft.com/office/powerpoint/2010/main" val="1009397619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47389CE-09B7-51E5-9801-87EC887C39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917" y="3226013"/>
            <a:ext cx="4032448" cy="3227323"/>
          </a:xfrm>
          <a:prstGeom prst="rect">
            <a:avLst/>
          </a:prstGeom>
        </p:spPr>
      </p:pic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0B63A31-9F0C-ED4A-9E51-733906FBD61F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B6FDE13A-C53A-4045-BFE2-278F709BB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5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BEDFBE81-1EC6-1249-B972-8C313A19FA9C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The RICH Detector Project </a:t>
            </a:r>
          </a:p>
        </p:txBody>
      </p:sp>
      <p:pic>
        <p:nvPicPr>
          <p:cNvPr id="18" name="Picture 7">
            <a:extLst>
              <a:ext uri="{FF2B5EF4-FFF2-40B4-BE49-F238E27FC236}">
                <a16:creationId xmlns:a16="http://schemas.microsoft.com/office/drawing/2014/main" id="{A8A1014B-5EF0-CF41-BC1A-44FE420425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2250" y="1035371"/>
            <a:ext cx="3684206" cy="523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5">
            <a:extLst>
              <a:ext uri="{FF2B5EF4-FFF2-40B4-BE49-F238E27FC236}">
                <a16:creationId xmlns:a16="http://schemas.microsoft.com/office/drawing/2014/main" id="{1240A625-076F-3B4C-A0EC-D2EEE8C259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322" y="1091557"/>
            <a:ext cx="3533088" cy="16773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0" name="Table 12">
            <a:extLst>
              <a:ext uri="{FF2B5EF4-FFF2-40B4-BE49-F238E27FC236}">
                <a16:creationId xmlns:a16="http://schemas.microsoft.com/office/drawing/2014/main" id="{001E979A-DABF-9B4D-B464-F370ACF516E1}"/>
              </a:ext>
            </a:extLst>
          </p:cNvPr>
          <p:cNvGraphicFramePr>
            <a:graphicFrameLocks noGrp="1"/>
          </p:cNvGraphicFramePr>
          <p:nvPr/>
        </p:nvGraphicFramePr>
        <p:xfrm>
          <a:off x="4644009" y="3212976"/>
          <a:ext cx="4032448" cy="3187247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40324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20733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Calibri"/>
                          <a:cs typeface="Calibri"/>
                        </a:rPr>
                        <a:t>INSTITUTIONS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0107">
                <a:tc>
                  <a:txBody>
                    <a:bodyPr/>
                    <a:lstStyle/>
                    <a:p>
                      <a:r>
                        <a:rPr lang="en-US" sz="1200" b="1" dirty="0">
                          <a:latin typeface="Calibri"/>
                          <a:cs typeface="Calibri"/>
                        </a:rPr>
                        <a:t>INFN</a:t>
                      </a:r>
                      <a:r>
                        <a:rPr lang="en-US" sz="1200" b="1" baseline="0" dirty="0">
                          <a:latin typeface="Calibri"/>
                          <a:cs typeface="Calibri"/>
                        </a:rPr>
                        <a:t> (Italy)   </a:t>
                      </a:r>
                      <a:r>
                        <a:rPr lang="en-US" sz="1200" b="1" baseline="0" dirty="0">
                          <a:solidFill>
                            <a:srgbClr val="17375E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Bari, Ferrara, 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Genova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, </a:t>
                      </a:r>
                      <a:r>
                        <a:rPr lang="en-US" sz="1200" b="1" dirty="0" err="1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L.Frascati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,</a:t>
                      </a:r>
                      <a:r>
                        <a:rPr lang="en-US" sz="1200" b="1" baseline="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Roma/ISS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514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Jefferson Lab (Newport News, USA)</a:t>
                      </a:r>
                      <a:endParaRPr lang="en-US" sz="1200" b="1" dirty="0">
                        <a:latin typeface="+mn-lt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5147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latin typeface="+mn-lt"/>
                          <a:cs typeface="Calibri"/>
                        </a:rPr>
                        <a:t>Argonne</a:t>
                      </a:r>
                      <a:r>
                        <a:rPr lang="en-US" sz="1200" b="1" baseline="0" dirty="0">
                          <a:latin typeface="+mn-lt"/>
                          <a:cs typeface="Calibri"/>
                        </a:rPr>
                        <a:t> National Lab (Argonne, USA)</a:t>
                      </a:r>
                      <a:endParaRPr lang="en-US" sz="1200" b="1" dirty="0">
                        <a:latin typeface="+mn-lt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5463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+mn-lt"/>
                          <a:cs typeface="Calibri"/>
                        </a:rPr>
                        <a:t>Duquesne University  (Pittsburgh, USA) 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Calibri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5463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Calibri"/>
                          <a:cs typeface="Calibri"/>
                        </a:rPr>
                        <a:t>George Washington</a:t>
                      </a:r>
                      <a:r>
                        <a:rPr lang="en-US" sz="1200" b="1" baseline="0" dirty="0">
                          <a:solidFill>
                            <a:srgbClr val="000000"/>
                          </a:solidFill>
                          <a:latin typeface="Calibri"/>
                          <a:cs typeface="Calibri"/>
                        </a:rPr>
                        <a:t> University (USA)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Calibri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805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+mn-lt"/>
                          <a:cs typeface="Calibri"/>
                        </a:rPr>
                        <a:t>Glasgow University  (Glasgow, UK)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805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J. Gutenberg </a:t>
                      </a:r>
                      <a:r>
                        <a:rPr lang="en-US" sz="1200" b="1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Universitat</a:t>
                      </a:r>
                      <a:r>
                        <a:rPr lang="en-US" sz="12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Mainz (Mainz, Germany) 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+mn-lt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805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Kyungpook</a:t>
                      </a:r>
                      <a:r>
                        <a:rPr lang="en-US" sz="12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National University, (</a:t>
                      </a:r>
                      <a:r>
                        <a:rPr lang="en-US" sz="1200" b="1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Daegu</a:t>
                      </a:r>
                      <a:r>
                        <a:rPr lang="en-US" sz="12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Korea)</a:t>
                      </a:r>
                      <a:endParaRPr lang="en-US" sz="1200" b="1" dirty="0">
                        <a:solidFill>
                          <a:srgbClr val="000000"/>
                        </a:solidFill>
                        <a:latin typeface="+mn-lt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805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latin typeface="Calibri"/>
                          <a:cs typeface="Calibri"/>
                        </a:rPr>
                        <a:t>University</a:t>
                      </a:r>
                      <a:r>
                        <a:rPr lang="en-US" sz="1200" b="1" baseline="0" dirty="0">
                          <a:latin typeface="Calibri"/>
                          <a:cs typeface="Calibri"/>
                        </a:rPr>
                        <a:t> of</a:t>
                      </a:r>
                      <a:r>
                        <a:rPr lang="en-US" sz="1200" b="1" dirty="0">
                          <a:latin typeface="Calibri"/>
                          <a:cs typeface="Calibri"/>
                        </a:rPr>
                        <a:t> Connecticut  (Storrs, USA)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8058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UTFSM (Valparaiso, Chile) 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pic>
        <p:nvPicPr>
          <p:cNvPr id="22" name="Picture 23">
            <a:extLst>
              <a:ext uri="{FF2B5EF4-FFF2-40B4-BE49-F238E27FC236}">
                <a16:creationId xmlns:a16="http://schemas.microsoft.com/office/drawing/2014/main" id="{604815EC-EEAD-9346-B532-5D4432A1E76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28384" y="34764"/>
            <a:ext cx="1056640" cy="84531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D43EBD0-CB0A-A79A-83C2-9C1C7913DF8D}"/>
              </a:ext>
            </a:extLst>
          </p:cNvPr>
          <p:cNvSpPr txBox="1"/>
          <p:nvPr/>
        </p:nvSpPr>
        <p:spPr>
          <a:xfrm>
            <a:off x="4498082" y="1714623"/>
            <a:ext cx="37201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600" b="1" dirty="0"/>
              <a:t>Completed with 2nd module in June 2022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F0CAE3-C7B4-1BAD-1215-D5933B74899A}"/>
              </a:ext>
            </a:extLst>
          </p:cNvPr>
          <p:cNvSpPr txBox="1"/>
          <p:nvPr/>
        </p:nvSpPr>
        <p:spPr>
          <a:xfrm>
            <a:off x="4227194" y="1053718"/>
            <a:ext cx="6896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b="1" dirty="0">
                <a:solidFill>
                  <a:srgbClr val="C00000"/>
                </a:solidFill>
              </a:rPr>
              <a:t>Goal: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E6B0C27-5ECF-0D84-BDA9-6A0681CF4C6E}"/>
              </a:ext>
            </a:extLst>
          </p:cNvPr>
          <p:cNvSpPr txBox="1"/>
          <p:nvPr/>
        </p:nvSpPr>
        <p:spPr>
          <a:xfrm>
            <a:off x="4556472" y="2079078"/>
            <a:ext cx="285738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500" dirty="0"/>
              <a:t>Ognoing: data-taking &amp; calibration</a:t>
            </a:r>
          </a:p>
          <a:p>
            <a:r>
              <a:rPr lang="en-IT" sz="1500" dirty="0"/>
              <a:t>                  alignment finalization</a:t>
            </a:r>
          </a:p>
        </p:txBody>
      </p:sp>
      <p:sp>
        <p:nvSpPr>
          <p:cNvPr id="2" name="Rectangle 72">
            <a:extLst>
              <a:ext uri="{FF2B5EF4-FFF2-40B4-BE49-F238E27FC236}">
                <a16:creationId xmlns:a16="http://schemas.microsoft.com/office/drawing/2014/main" id="{4BF2A8CA-DB04-3673-2451-BBBBB2A3104A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G. Ciullo -  C.d.S. INFN Ferrara –  02/07/2026</a:t>
            </a:r>
          </a:p>
        </p:txBody>
      </p:sp>
    </p:spTree>
    <p:extLst>
      <p:ext uri="{BB962C8B-B14F-4D97-AF65-F5344CB8AC3E}">
        <p14:creationId xmlns:p14="http://schemas.microsoft.com/office/powerpoint/2010/main" val="1905127789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0B63A31-9F0C-ED4A-9E51-733906FBD61F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B6FDE13A-C53A-4045-BFE2-278F709BB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6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BEDFBE81-1EC6-1249-B972-8C313A19FA9C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The RICH Front-End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electronics</a:t>
            </a:r>
            <a:endParaRPr lang="it-IT" sz="2600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9EC468B7-0327-9546-BCA7-0E3560EEE8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1526125"/>
            <a:ext cx="3024336" cy="2347840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E87871E6-D6CB-5A43-90B4-D1C3F53D5C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0054" y="1694402"/>
            <a:ext cx="3490716" cy="1806959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E2EB25E3-8ED5-9945-83B5-424A178176F4}"/>
              </a:ext>
            </a:extLst>
          </p:cNvPr>
          <p:cNvSpPr txBox="1"/>
          <p:nvPr/>
        </p:nvSpPr>
        <p:spPr>
          <a:xfrm>
            <a:off x="5077220" y="1256781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FPGA Board (</a:t>
            </a:r>
            <a:r>
              <a:rPr lang="en-GB" dirty="0" err="1"/>
              <a:t>JLab</a:t>
            </a:r>
            <a:r>
              <a:rPr lang="en-GB" dirty="0"/>
              <a:t>)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59E2525A-FD9B-6647-9C78-CDB2036334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06740" y="4211309"/>
            <a:ext cx="4685740" cy="1535530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37A480F4-83E3-A74C-9A96-0D3AD2D24676}"/>
              </a:ext>
            </a:extLst>
          </p:cNvPr>
          <p:cNvSpPr txBox="1"/>
          <p:nvPr/>
        </p:nvSpPr>
        <p:spPr>
          <a:xfrm>
            <a:off x="5094386" y="3688706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ASIC Board (Ferrara)</a:t>
            </a:r>
          </a:p>
        </p:txBody>
      </p:sp>
      <p:sp>
        <p:nvSpPr>
          <p:cNvPr id="14" name="TextBox 23">
            <a:extLst>
              <a:ext uri="{FF2B5EF4-FFF2-40B4-BE49-F238E27FC236}">
                <a16:creationId xmlns:a16="http://schemas.microsoft.com/office/drawing/2014/main" id="{6DF41CB6-164C-0449-A5DD-0860FB2A160D}"/>
              </a:ext>
            </a:extLst>
          </p:cNvPr>
          <p:cNvSpPr txBox="1"/>
          <p:nvPr/>
        </p:nvSpPr>
        <p:spPr>
          <a:xfrm>
            <a:off x="252846" y="823464"/>
            <a:ext cx="856879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Compact and modular electronics to readout multi-anode PMTs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285E1F06-3897-9D4D-B73F-E865D884C7E0}"/>
              </a:ext>
            </a:extLst>
          </p:cNvPr>
          <p:cNvSpPr txBox="1"/>
          <p:nvPr/>
        </p:nvSpPr>
        <p:spPr>
          <a:xfrm>
            <a:off x="395536" y="4549190"/>
            <a:ext cx="34907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 err="1"/>
              <a:t>Adopted</a:t>
            </a:r>
            <a:r>
              <a:rPr lang="it-IT" sz="1600" dirty="0"/>
              <a:t> by </a:t>
            </a:r>
            <a:r>
              <a:rPr lang="it-IT" sz="1600" dirty="0" err="1"/>
              <a:t>other</a:t>
            </a:r>
            <a:r>
              <a:rPr lang="it-IT" sz="1600" dirty="0"/>
              <a:t> </a:t>
            </a:r>
            <a:r>
              <a:rPr lang="it-IT" sz="1600" dirty="0" err="1"/>
              <a:t>experiments</a:t>
            </a:r>
            <a:r>
              <a:rPr lang="it-IT" sz="1600" dirty="0"/>
              <a:t>: </a:t>
            </a:r>
          </a:p>
          <a:p>
            <a:r>
              <a:rPr lang="it-IT" sz="1600" dirty="0" err="1"/>
              <a:t>Gluex</a:t>
            </a:r>
            <a:r>
              <a:rPr lang="it-IT" sz="1600" dirty="0"/>
              <a:t>, SOLID, </a:t>
            </a:r>
            <a:r>
              <a:rPr lang="it-IT" sz="1600" b="1" dirty="0">
                <a:solidFill>
                  <a:srgbClr val="C00000"/>
                </a:solidFill>
              </a:rPr>
              <a:t>EIC R&amp;D, RGH </a:t>
            </a:r>
            <a:r>
              <a:rPr lang="it-IT" sz="1600" b="1" dirty="0" err="1">
                <a:solidFill>
                  <a:srgbClr val="C00000"/>
                </a:solidFill>
              </a:rPr>
              <a:t>Recoil</a:t>
            </a:r>
            <a:r>
              <a:rPr lang="it-IT" sz="1600" dirty="0"/>
              <a:t>, …</a:t>
            </a:r>
          </a:p>
          <a:p>
            <a:endParaRPr lang="it-IT" sz="1600" dirty="0"/>
          </a:p>
          <a:p>
            <a:r>
              <a:rPr lang="it-IT" sz="1600" dirty="0" err="1"/>
              <a:t>Adapted</a:t>
            </a:r>
            <a:r>
              <a:rPr lang="it-IT" sz="1600" dirty="0"/>
              <a:t> to </a:t>
            </a:r>
            <a:r>
              <a:rPr lang="it-IT" sz="1600" dirty="0" err="1"/>
              <a:t>different</a:t>
            </a:r>
            <a:r>
              <a:rPr lang="it-IT" sz="1600" dirty="0"/>
              <a:t> </a:t>
            </a:r>
            <a:r>
              <a:rPr lang="it-IT" sz="1600" dirty="0" err="1"/>
              <a:t>sensors</a:t>
            </a:r>
            <a:r>
              <a:rPr lang="it-IT" sz="1600" dirty="0"/>
              <a:t>:</a:t>
            </a:r>
          </a:p>
          <a:p>
            <a:r>
              <a:rPr lang="it-IT" sz="1600" dirty="0"/>
              <a:t>Multi-</a:t>
            </a:r>
            <a:r>
              <a:rPr lang="it-IT" sz="1600" dirty="0" err="1"/>
              <a:t>anode</a:t>
            </a:r>
            <a:r>
              <a:rPr lang="it-IT" sz="1600" dirty="0"/>
              <a:t> PMT H12700, H13700</a:t>
            </a:r>
          </a:p>
          <a:p>
            <a:r>
              <a:rPr lang="it-IT" sz="1600" dirty="0" err="1"/>
              <a:t>SiPM</a:t>
            </a:r>
            <a:r>
              <a:rPr lang="it-IT" sz="1600" dirty="0"/>
              <a:t> array S12642, H13361</a:t>
            </a:r>
          </a:p>
        </p:txBody>
      </p:sp>
      <p:sp>
        <p:nvSpPr>
          <p:cNvPr id="3" name="CasellaDiTesto 6">
            <a:extLst>
              <a:ext uri="{FF2B5EF4-FFF2-40B4-BE49-F238E27FC236}">
                <a16:creationId xmlns:a16="http://schemas.microsoft.com/office/drawing/2014/main" id="{2227C2DA-F589-DF28-21BB-113314FD8DBE}"/>
              </a:ext>
            </a:extLst>
          </p:cNvPr>
          <p:cNvSpPr txBox="1"/>
          <p:nvPr/>
        </p:nvSpPr>
        <p:spPr>
          <a:xfrm>
            <a:off x="4466542" y="6118850"/>
            <a:ext cx="43550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>
                <a:solidFill>
                  <a:srgbClr val="C00000"/>
                </a:solidFill>
              </a:rPr>
              <a:t>Developed</a:t>
            </a:r>
            <a:r>
              <a:rPr lang="it-IT" b="1" dirty="0">
                <a:solidFill>
                  <a:srgbClr val="C00000"/>
                </a:solidFill>
              </a:rPr>
              <a:t> thanks to </a:t>
            </a:r>
            <a:r>
              <a:rPr lang="it-IT" b="1" dirty="0" err="1">
                <a:solidFill>
                  <a:srgbClr val="C00000"/>
                </a:solidFill>
              </a:rPr>
              <a:t>R</a:t>
            </a:r>
            <a:r>
              <a:rPr lang="it-IT" b="1" dirty="0">
                <a:solidFill>
                  <a:srgbClr val="C00000"/>
                </a:solidFill>
              </a:rPr>
              <a:t>. Malaguti, L. Barion</a:t>
            </a:r>
            <a:endParaRPr lang="it-IT" sz="1050" b="1" dirty="0">
              <a:solidFill>
                <a:srgbClr val="C0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393C702-BAC0-1FAA-25F8-7DB2D4E0D7CD}"/>
              </a:ext>
            </a:extLst>
          </p:cNvPr>
          <p:cNvSpPr txBox="1"/>
          <p:nvPr/>
        </p:nvSpPr>
        <p:spPr>
          <a:xfrm>
            <a:off x="395536" y="4058038"/>
            <a:ext cx="20836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b="1" dirty="0">
                <a:solidFill>
                  <a:srgbClr val="C00000"/>
                </a:solidFill>
              </a:rPr>
              <a:t>Several applications</a:t>
            </a:r>
          </a:p>
        </p:txBody>
      </p:sp>
      <p:sp>
        <p:nvSpPr>
          <p:cNvPr id="15" name="Rectangle 72">
            <a:extLst>
              <a:ext uri="{FF2B5EF4-FFF2-40B4-BE49-F238E27FC236}">
                <a16:creationId xmlns:a16="http://schemas.microsoft.com/office/drawing/2014/main" id="{457EA017-26C5-7F7C-A06D-363BFDB781C7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G. Ciullo -  C.d.S. INFN Ferrara –  02/07/2026</a:t>
            </a:r>
          </a:p>
        </p:txBody>
      </p:sp>
    </p:spTree>
    <p:extLst>
      <p:ext uri="{BB962C8B-B14F-4D97-AF65-F5344CB8AC3E}">
        <p14:creationId xmlns:p14="http://schemas.microsoft.com/office/powerpoint/2010/main" val="1556542968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786A15-07BE-1054-9D85-9280DDFF64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30AB2B37-306E-37E1-26E2-8AFF94F55844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EA2107DD-B6CE-553D-2532-CF692ED94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7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C5FBC8C9-4A77-4AA0-38B3-1E70D948DF8F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The RICH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Stability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in Time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CB28341-E682-C488-97BE-D7E9852CEE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84" y="1345610"/>
            <a:ext cx="8920231" cy="4171079"/>
          </a:xfrm>
          <a:prstGeom prst="rect">
            <a:avLst/>
          </a:prstGeom>
        </p:spPr>
      </p:pic>
      <p:sp>
        <p:nvSpPr>
          <p:cNvPr id="15" name="Rectangle 72">
            <a:extLst>
              <a:ext uri="{FF2B5EF4-FFF2-40B4-BE49-F238E27FC236}">
                <a16:creationId xmlns:a16="http://schemas.microsoft.com/office/drawing/2014/main" id="{E11FEDD6-8037-D131-39CF-EF56C6592E41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G. Ciullo -  C.d.S. INFN Ferrara –  02/07/2026</a:t>
            </a:r>
          </a:p>
        </p:txBody>
      </p:sp>
    </p:spTree>
    <p:extLst>
      <p:ext uri="{BB962C8B-B14F-4D97-AF65-F5344CB8AC3E}">
        <p14:creationId xmlns:p14="http://schemas.microsoft.com/office/powerpoint/2010/main" val="3045220032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96EC06-6EA7-4F83-F85C-FBF7E4532E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B8A69D0-937B-66DE-B68B-494C922D3168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4F3EA848-0A53-BBFA-AF0E-8521399EA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8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89C6F0DE-F94C-0AB5-4E19-5BC4E83B9259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The RICH Performance </a:t>
            </a:r>
          </a:p>
        </p:txBody>
      </p:sp>
      <p:pic>
        <p:nvPicPr>
          <p:cNvPr id="3" name="Picture 2" descr="richx2.jpg">
            <a:extLst>
              <a:ext uri="{FF2B5EF4-FFF2-40B4-BE49-F238E27FC236}">
                <a16:creationId xmlns:a16="http://schemas.microsoft.com/office/drawing/2014/main" id="{3D0A97FE-CDA4-E5FB-622B-83EDEB3942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935252"/>
            <a:ext cx="3207333" cy="259732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46CBCE4-59B3-078E-FB49-10479E3B7CF8}"/>
              </a:ext>
            </a:extLst>
          </p:cNvPr>
          <p:cNvSpPr txBox="1"/>
          <p:nvPr/>
        </p:nvSpPr>
        <p:spPr>
          <a:xfrm>
            <a:off x="4799984" y="338312"/>
            <a:ext cx="377180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500" dirty="0"/>
              <a:t>Ognoing: data taking &amp; calibration</a:t>
            </a:r>
          </a:p>
          <a:p>
            <a:r>
              <a:rPr lang="en-IT" sz="1500" dirty="0"/>
              <a:t>                  alignment finalization of 2</a:t>
            </a:r>
            <a:r>
              <a:rPr lang="en-IT" sz="1500" baseline="30000" dirty="0"/>
              <a:t>nd</a:t>
            </a:r>
            <a:r>
              <a:rPr lang="en-IT" sz="1500" dirty="0"/>
              <a:t> module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BE8FFB5-3480-9B2C-35CF-5A538913B7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4202" y="1053299"/>
            <a:ext cx="4138910" cy="279498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04E76E8-9035-97AD-F570-C98E35F937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761" y="4293099"/>
            <a:ext cx="9021735" cy="219640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4E5F83E-49BD-ADFE-ACB3-1E5ECC1C8126}"/>
              </a:ext>
            </a:extLst>
          </p:cNvPr>
          <p:cNvSpPr txBox="1"/>
          <p:nvPr/>
        </p:nvSpPr>
        <p:spPr>
          <a:xfrm>
            <a:off x="256631" y="3947042"/>
            <a:ext cx="8236550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500" dirty="0"/>
              <a:t>Alignment of all the components (17 mirror / sector) and full acceptance achieved thanks to AI methods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0E10496-DF94-D074-3163-393899D8A275}"/>
              </a:ext>
            </a:extLst>
          </p:cNvPr>
          <p:cNvSpPr txBox="1"/>
          <p:nvPr/>
        </p:nvSpPr>
        <p:spPr>
          <a:xfrm>
            <a:off x="256631" y="3635732"/>
            <a:ext cx="16268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b="1" dirty="0">
                <a:solidFill>
                  <a:srgbClr val="C00000"/>
                </a:solidFill>
              </a:rPr>
              <a:t>2025 Highlight:</a:t>
            </a:r>
          </a:p>
        </p:txBody>
      </p:sp>
      <p:sp>
        <p:nvSpPr>
          <p:cNvPr id="16" name="Rectangle 72">
            <a:extLst>
              <a:ext uri="{FF2B5EF4-FFF2-40B4-BE49-F238E27FC236}">
                <a16:creationId xmlns:a16="http://schemas.microsoft.com/office/drawing/2014/main" id="{7C99A102-4DE7-F0A7-0CD9-F76766832B40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G. Ciullo -  C.d.S. INFN Ferrara –  02/07/2026</a:t>
            </a:r>
          </a:p>
        </p:txBody>
      </p:sp>
    </p:spTree>
    <p:extLst>
      <p:ext uri="{BB962C8B-B14F-4D97-AF65-F5344CB8AC3E}">
        <p14:creationId xmlns:p14="http://schemas.microsoft.com/office/powerpoint/2010/main" val="2092056222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5">
            <a:extLst>
              <a:ext uri="{FF2B5EF4-FFF2-40B4-BE49-F238E27FC236}">
                <a16:creationId xmlns:a16="http://schemas.microsoft.com/office/drawing/2014/main" id="{9154EA37-3866-964C-A000-703FC3A9D6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419" y="1511340"/>
            <a:ext cx="3454714" cy="241010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100794" tIns="50397" rIns="100794" bIns="50397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dirty="0">
                <a:solidFill>
                  <a:srgbClr val="FF0000"/>
                </a:solidFill>
                <a:latin typeface="Comic Sans MS"/>
                <a:cs typeface="Comic Sans MS"/>
              </a:rPr>
              <a:t>Transverse Target:</a:t>
            </a:r>
          </a:p>
          <a:p>
            <a:pPr eaLnBrk="1" hangingPunct="1">
              <a:buFont typeface="Arial" charset="0"/>
              <a:buChar char="•"/>
            </a:pPr>
            <a:r>
              <a:rPr lang="en-US" sz="1600" dirty="0">
                <a:latin typeface="Comic Sans MS"/>
                <a:cs typeface="Comic Sans MS"/>
              </a:rPr>
              <a:t> high polarization</a:t>
            </a:r>
          </a:p>
          <a:p>
            <a:pPr eaLnBrk="1" hangingPunct="1">
              <a:buFont typeface="Arial" charset="0"/>
              <a:buChar char="•"/>
            </a:pPr>
            <a:r>
              <a:rPr lang="en-US" sz="1600" dirty="0">
                <a:latin typeface="Comic Sans MS"/>
                <a:cs typeface="Comic Sans MS"/>
              </a:rPr>
              <a:t> d 25 mm – Length 10 mm</a:t>
            </a:r>
          </a:p>
          <a:p>
            <a:pPr eaLnBrk="1" hangingPunct="1">
              <a:buFont typeface="Arial" charset="0"/>
              <a:buChar char="•"/>
            </a:pPr>
            <a:r>
              <a:rPr lang="en-US" sz="1600" dirty="0">
                <a:latin typeface="Comic Sans MS"/>
                <a:cs typeface="Comic Sans MS"/>
              </a:rPr>
              <a:t> transverse dipole field up to 5 T</a:t>
            </a:r>
          </a:p>
          <a:p>
            <a:pPr eaLnBrk="1" hangingPunct="1">
              <a:buFont typeface="Arial" charset="0"/>
              <a:buChar char="•"/>
            </a:pPr>
            <a:r>
              <a:rPr lang="en-US" sz="1600" dirty="0">
                <a:latin typeface="Comic Sans MS"/>
                <a:cs typeface="Comic Sans MS"/>
              </a:rPr>
              <a:t> new recoil detector</a:t>
            </a:r>
          </a:p>
          <a:p>
            <a:pPr eaLnBrk="1" hangingPunct="1">
              <a:buFont typeface="Arial" charset="0"/>
              <a:buChar char="•"/>
            </a:pPr>
            <a:endParaRPr lang="en-US" sz="1600" dirty="0">
              <a:latin typeface="Comic Sans MS"/>
              <a:cs typeface="Comic Sans MS"/>
            </a:endParaRPr>
          </a:p>
          <a:p>
            <a:pPr eaLnBrk="1" hangingPunct="1"/>
            <a:r>
              <a:rPr lang="en-US" sz="1600" dirty="0">
                <a:solidFill>
                  <a:srgbClr val="C00000"/>
                </a:solidFill>
                <a:latin typeface="Comic Sans MS"/>
                <a:cs typeface="Comic Sans MS"/>
              </a:rPr>
              <a:t>  Fully approved in summer 2025</a:t>
            </a:r>
          </a:p>
          <a:p>
            <a:pPr eaLnBrk="1" hangingPunct="1"/>
            <a:endParaRPr lang="en-US" sz="400" dirty="0">
              <a:solidFill>
                <a:srgbClr val="C00000"/>
              </a:solidFill>
              <a:latin typeface="Comic Sans MS"/>
              <a:cs typeface="Comic Sans MS"/>
            </a:endParaRPr>
          </a:p>
          <a:p>
            <a:pPr eaLnBrk="1" hangingPunct="1"/>
            <a:r>
              <a:rPr lang="en-US" sz="1600" dirty="0">
                <a:solidFill>
                  <a:srgbClr val="C00000"/>
                </a:solidFill>
                <a:latin typeface="Comic Sans MS"/>
                <a:cs typeface="Comic Sans MS"/>
              </a:rPr>
              <a:t>  Identified as High-Impact </a:t>
            </a:r>
          </a:p>
          <a:p>
            <a:pPr eaLnBrk="1" hangingPunct="1"/>
            <a:r>
              <a:rPr lang="en-US" sz="1600" dirty="0">
                <a:solidFill>
                  <a:srgbClr val="C00000"/>
                </a:solidFill>
                <a:latin typeface="Comic Sans MS"/>
                <a:cs typeface="Comic Sans MS"/>
              </a:rPr>
              <a:t>  experiment by </a:t>
            </a:r>
            <a:r>
              <a:rPr lang="en-US" sz="1600" dirty="0" err="1">
                <a:solidFill>
                  <a:srgbClr val="C00000"/>
                </a:solidFill>
                <a:latin typeface="Comic Sans MS"/>
                <a:cs typeface="Comic Sans MS"/>
              </a:rPr>
              <a:t>JLab</a:t>
            </a:r>
            <a:r>
              <a:rPr lang="en-US" sz="1600" dirty="0">
                <a:solidFill>
                  <a:srgbClr val="C00000"/>
                </a:solidFill>
                <a:latin typeface="Comic Sans MS"/>
                <a:cs typeface="Comic Sans MS"/>
              </a:rPr>
              <a:t> PAC </a:t>
            </a:r>
          </a:p>
        </p:txBody>
      </p:sp>
      <p:sp>
        <p:nvSpPr>
          <p:cNvPr id="22" name="Rectangle 19">
            <a:extLst>
              <a:ext uri="{FF2B5EF4-FFF2-40B4-BE49-F238E27FC236}">
                <a16:creationId xmlns:a16="http://schemas.microsoft.com/office/drawing/2014/main" id="{96D1283A-24EF-E94C-BBF0-43AB8D6015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623" y="4320132"/>
            <a:ext cx="3731311" cy="18561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100794" tIns="50397" rIns="100794" bIns="50397">
            <a:spAutoFit/>
          </a:bodyPr>
          <a:lstStyle/>
          <a:p>
            <a:r>
              <a:rPr lang="it-IT" dirty="0">
                <a:solidFill>
                  <a:srgbClr val="FF0000"/>
                </a:solidFill>
                <a:latin typeface="Comic Sans MS"/>
                <a:cs typeface="Comic Sans MS"/>
              </a:rPr>
              <a:t>Baseline </a:t>
            </a:r>
            <a:r>
              <a:rPr lang="it-IT" dirty="0" err="1">
                <a:solidFill>
                  <a:srgbClr val="FF0000"/>
                </a:solidFill>
                <a:latin typeface="Comic Sans MS"/>
                <a:cs typeface="Comic Sans MS"/>
              </a:rPr>
              <a:t>solenoid</a:t>
            </a:r>
            <a:endParaRPr lang="it-IT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>
              <a:buFont typeface="Arial" charset="0"/>
              <a:buChar char="•"/>
            </a:pPr>
            <a:r>
              <a:rPr lang="it-IT" sz="1600" dirty="0">
                <a:latin typeface="Comic Sans MS"/>
                <a:cs typeface="Comic Sans MS"/>
              </a:rPr>
              <a:t> design up to 5 T </a:t>
            </a:r>
            <a:r>
              <a:rPr lang="it-IT" sz="1600" dirty="0" err="1">
                <a:latin typeface="Comic Sans MS"/>
                <a:cs typeface="Comic Sans MS"/>
              </a:rPr>
              <a:t>longitudinal</a:t>
            </a:r>
            <a:endParaRPr lang="it-IT" sz="1600" dirty="0">
              <a:latin typeface="Comic Sans MS"/>
              <a:cs typeface="Comic Sans MS"/>
            </a:endParaRPr>
          </a:p>
          <a:p>
            <a:pPr>
              <a:buFont typeface="Arial" charset="0"/>
              <a:buChar char="•"/>
            </a:pPr>
            <a:r>
              <a:rPr lang="it-IT" sz="1600" dirty="0">
                <a:latin typeface="Comic Sans MS"/>
                <a:cs typeface="Comic Sans MS"/>
              </a:rPr>
              <a:t> 4K L-He </a:t>
            </a:r>
            <a:r>
              <a:rPr lang="it-IT" sz="1600" dirty="0" err="1">
                <a:latin typeface="Comic Sans MS"/>
                <a:cs typeface="Comic Sans MS"/>
              </a:rPr>
              <a:t>cryostat</a:t>
            </a:r>
            <a:endParaRPr lang="it-IT" sz="1600" dirty="0">
              <a:latin typeface="Comic Sans MS"/>
              <a:cs typeface="Comic Sans MS"/>
            </a:endParaRPr>
          </a:p>
          <a:p>
            <a:pPr>
              <a:buFont typeface="Arial" charset="0"/>
              <a:buChar char="•"/>
            </a:pPr>
            <a:r>
              <a:rPr lang="it-IT" sz="1600" dirty="0">
                <a:latin typeface="Comic Sans MS"/>
                <a:cs typeface="Comic Sans MS"/>
              </a:rPr>
              <a:t> </a:t>
            </a:r>
            <a:r>
              <a:rPr lang="it-IT" sz="1600" dirty="0" err="1">
                <a:latin typeface="Comic Sans MS"/>
                <a:cs typeface="Comic Sans MS"/>
              </a:rPr>
              <a:t>Length</a:t>
            </a:r>
            <a:r>
              <a:rPr lang="it-IT" sz="1600" dirty="0">
                <a:latin typeface="Comic Sans MS"/>
                <a:cs typeface="Comic Sans MS"/>
              </a:rPr>
              <a:t> 1500 mm</a:t>
            </a:r>
          </a:p>
          <a:p>
            <a:pPr>
              <a:buFont typeface="Arial" charset="0"/>
              <a:buChar char="•"/>
            </a:pPr>
            <a:r>
              <a:rPr lang="it-IT" sz="1600" dirty="0">
                <a:latin typeface="Comic Sans MS"/>
                <a:cs typeface="Comic Sans MS"/>
              </a:rPr>
              <a:t> </a:t>
            </a:r>
            <a:r>
              <a:rPr lang="it-IT" sz="1600" dirty="0" err="1">
                <a:latin typeface="Comic Sans MS"/>
                <a:cs typeface="Comic Sans MS"/>
              </a:rPr>
              <a:t>Unpolarized</a:t>
            </a:r>
            <a:r>
              <a:rPr lang="it-IT" sz="1600" dirty="0">
                <a:latin typeface="Comic Sans MS"/>
                <a:cs typeface="Comic Sans MS"/>
              </a:rPr>
              <a:t> and </a:t>
            </a:r>
            <a:r>
              <a:rPr lang="it-IT" sz="1600" dirty="0" err="1">
                <a:latin typeface="Comic Sans MS"/>
                <a:cs typeface="Comic Sans MS"/>
              </a:rPr>
              <a:t>longitudinally</a:t>
            </a:r>
            <a:r>
              <a:rPr lang="it-IT" sz="1600" dirty="0">
                <a:latin typeface="Comic Sans MS"/>
                <a:cs typeface="Comic Sans MS"/>
              </a:rPr>
              <a:t> </a:t>
            </a:r>
            <a:r>
              <a:rPr lang="it-IT" sz="1600" dirty="0" err="1">
                <a:latin typeface="Comic Sans MS"/>
                <a:cs typeface="Comic Sans MS"/>
              </a:rPr>
              <a:t>polarized</a:t>
            </a:r>
            <a:r>
              <a:rPr lang="it-IT" sz="1600" dirty="0">
                <a:latin typeface="Comic Sans MS"/>
                <a:cs typeface="Comic Sans MS"/>
              </a:rPr>
              <a:t> target </a:t>
            </a:r>
            <a:r>
              <a:rPr lang="it-IT" sz="1600" dirty="0" err="1">
                <a:latin typeface="Comic Sans MS"/>
                <a:cs typeface="Comic Sans MS"/>
              </a:rPr>
              <a:t>only</a:t>
            </a:r>
            <a:endParaRPr lang="it-IT" sz="1600" dirty="0">
              <a:latin typeface="Comic Sans MS"/>
              <a:cs typeface="Comic Sans MS"/>
            </a:endParaRPr>
          </a:p>
          <a:p>
            <a:pPr>
              <a:buFont typeface="Arial" charset="0"/>
              <a:buChar char="•"/>
            </a:pPr>
            <a:r>
              <a:rPr lang="it-IT" sz="1600" dirty="0">
                <a:latin typeface="Comic Sans MS"/>
                <a:cs typeface="Comic Sans MS"/>
              </a:rPr>
              <a:t> To be </a:t>
            </a:r>
            <a:r>
              <a:rPr lang="it-IT" sz="1600" dirty="0" err="1">
                <a:latin typeface="Comic Sans MS"/>
                <a:cs typeface="Comic Sans MS"/>
              </a:rPr>
              <a:t>removed</a:t>
            </a:r>
            <a:endParaRPr lang="it-IT" sz="1600" dirty="0">
              <a:latin typeface="Comic Sans MS"/>
              <a:cs typeface="Comic Sans MS"/>
            </a:endParaRPr>
          </a:p>
        </p:txBody>
      </p:sp>
      <p:cxnSp>
        <p:nvCxnSpPr>
          <p:cNvPr id="11" name="Straight Connector 92">
            <a:extLst>
              <a:ext uri="{FF2B5EF4-FFF2-40B4-BE49-F238E27FC236}">
                <a16:creationId xmlns:a16="http://schemas.microsoft.com/office/drawing/2014/main" id="{00B63A31-9F0C-ED4A-9E51-733906FBD61F}"/>
              </a:ext>
            </a:extLst>
          </p:cNvPr>
          <p:cNvCxnSpPr/>
          <p:nvPr/>
        </p:nvCxnSpPr>
        <p:spPr>
          <a:xfrm>
            <a:off x="0" y="6622588"/>
            <a:ext cx="9144000" cy="0"/>
          </a:xfrm>
          <a:prstGeom prst="line">
            <a:avLst/>
          </a:prstGeom>
          <a:ln w="190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B6FDE13A-C53A-4045-BFE2-278F709BB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76456" y="6554299"/>
            <a:ext cx="432048" cy="365125"/>
          </a:xfrm>
        </p:spPr>
        <p:txBody>
          <a:bodyPr/>
          <a:lstStyle/>
          <a:p>
            <a:fld id="{D8D1CF37-DDC3-48A8-AEEA-991E40BEFFB9}" type="slidenum">
              <a:rPr lang="it-IT" sz="1600" b="1" smtClean="0">
                <a:solidFill>
                  <a:schemeClr val="tx1"/>
                </a:solidFill>
                <a:latin typeface="Calibri" charset="0"/>
                <a:ea typeface="Calibri" charset="0"/>
                <a:cs typeface="Calibri" charset="0"/>
              </a:rPr>
              <a:t>9</a:t>
            </a:fld>
            <a:endParaRPr lang="it-IT" sz="1600" b="1" dirty="0">
              <a:solidFill>
                <a:schemeClr val="tx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8" name="TextBox 3">
            <a:extLst>
              <a:ext uri="{FF2B5EF4-FFF2-40B4-BE49-F238E27FC236}">
                <a16:creationId xmlns:a16="http://schemas.microsoft.com/office/drawing/2014/main" id="{BEDFBE81-1EC6-1249-B972-8C313A19FA9C}"/>
              </a:ext>
            </a:extLst>
          </p:cNvPr>
          <p:cNvSpPr txBox="1"/>
          <p:nvPr/>
        </p:nvSpPr>
        <p:spPr>
          <a:xfrm>
            <a:off x="256631" y="266787"/>
            <a:ext cx="8419825" cy="492443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The </a:t>
            </a:r>
            <a:r>
              <a:rPr lang="it-IT" sz="2600" dirty="0" err="1">
                <a:solidFill>
                  <a:srgbClr val="0000FF"/>
                </a:solidFill>
                <a:latin typeface="Comic Sans MS" panose="030F0702030302020204" pitchFamily="66" charset="0"/>
              </a:rPr>
              <a:t>Transverse</a:t>
            </a:r>
            <a:r>
              <a:rPr lang="it-IT" sz="2600" dirty="0">
                <a:solidFill>
                  <a:srgbClr val="0000FF"/>
                </a:solidFill>
                <a:latin typeface="Comic Sans MS" panose="030F0702030302020204" pitchFamily="66" charset="0"/>
              </a:rPr>
              <a:t> target</a:t>
            </a:r>
          </a:p>
        </p:txBody>
      </p:sp>
      <p:grpSp>
        <p:nvGrpSpPr>
          <p:cNvPr id="9" name="Group 19">
            <a:extLst>
              <a:ext uri="{FF2B5EF4-FFF2-40B4-BE49-F238E27FC236}">
                <a16:creationId xmlns:a16="http://schemas.microsoft.com/office/drawing/2014/main" id="{1CCDD9FE-12C1-F142-A8DD-8B86679A2136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3203848" y="1124745"/>
            <a:ext cx="5836145" cy="4935338"/>
            <a:chOff x="133350" y="1028700"/>
            <a:chExt cx="6279150" cy="5256108"/>
          </a:xfrm>
        </p:grpSpPr>
        <p:grpSp>
          <p:nvGrpSpPr>
            <p:cNvPr id="13" name="Group 18">
              <a:extLst>
                <a:ext uri="{FF2B5EF4-FFF2-40B4-BE49-F238E27FC236}">
                  <a16:creationId xmlns:a16="http://schemas.microsoft.com/office/drawing/2014/main" id="{711B3CAA-162C-D543-B3DE-16E30647A75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3350" y="1028700"/>
              <a:ext cx="6279150" cy="5256108"/>
              <a:chOff x="133350" y="1028700"/>
              <a:chExt cx="6279150" cy="5256108"/>
            </a:xfrm>
          </p:grpSpPr>
          <p:grpSp>
            <p:nvGrpSpPr>
              <p:cNvPr id="15" name="Group 6">
                <a:extLst>
                  <a:ext uri="{FF2B5EF4-FFF2-40B4-BE49-F238E27FC236}">
                    <a16:creationId xmlns:a16="http://schemas.microsoft.com/office/drawing/2014/main" id="{9EF08A97-51FE-2B48-84A1-48A80B40789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33350" y="1028700"/>
                <a:ext cx="6042967" cy="5256108"/>
                <a:chOff x="3456310" y="940039"/>
                <a:chExt cx="6042732" cy="5254993"/>
              </a:xfrm>
            </p:grpSpPr>
            <p:pic>
              <p:nvPicPr>
                <p:cNvPr id="18" name="Picture 7" descr="clas12.jpg">
                  <a:extLst>
                    <a:ext uri="{FF2B5EF4-FFF2-40B4-BE49-F238E27FC236}">
                      <a16:creationId xmlns:a16="http://schemas.microsoft.com/office/drawing/2014/main" id="{82C990F6-2B5B-D14B-9730-423DF7F5500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4662"/>
                <a:stretch>
                  <a:fillRect/>
                </a:stretch>
              </p:blipFill>
              <p:spPr bwMode="auto">
                <a:xfrm>
                  <a:off x="3456310" y="940039"/>
                  <a:ext cx="5592752" cy="519161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9" name="TextBox 14">
                  <a:extLst>
                    <a:ext uri="{FF2B5EF4-FFF2-40B4-BE49-F238E27FC236}">
                      <a16:creationId xmlns:a16="http://schemas.microsoft.com/office/drawing/2014/main" id="{3154E619-7666-A54E-99F2-AF7A7F055AA1}"/>
                    </a:ext>
                  </a:extLst>
                </p:cNvPr>
                <p:cNvSpPr txBox="1"/>
                <p:nvPr/>
              </p:nvSpPr>
              <p:spPr>
                <a:xfrm>
                  <a:off x="4780320" y="5572382"/>
                  <a:ext cx="1745215" cy="622650"/>
                </a:xfrm>
                <a:prstGeom prst="rect">
                  <a:avLst/>
                </a:prstGeom>
                <a:gradFill>
                  <a:gsLst>
                    <a:gs pos="0">
                      <a:srgbClr val="E4C535"/>
                    </a:gs>
                    <a:gs pos="100000">
                      <a:schemeClr val="accent3">
                        <a:lumMod val="20000"/>
                        <a:lumOff val="80000"/>
                      </a:schemeClr>
                    </a:gs>
                  </a:gsLst>
                </a:gradFill>
              </p:spPr>
              <p:style>
                <a:lnRef idx="1">
                  <a:schemeClr val="accent3"/>
                </a:lnRef>
                <a:fillRef idx="3">
                  <a:schemeClr val="accent3"/>
                </a:fillRef>
                <a:effectRef idx="2">
                  <a:schemeClr val="accent3"/>
                </a:effectRef>
                <a:fontRef idx="minor">
                  <a:schemeClr val="lt1"/>
                </a:fontRef>
              </p:style>
              <p:txBody>
                <a:bodyPr>
                  <a:spAutoFit/>
                </a:bodyPr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US" sz="1600" dirty="0">
                      <a:solidFill>
                        <a:schemeClr val="tx1"/>
                      </a:solidFill>
                    </a:rPr>
                    <a:t>superconducting </a:t>
                  </a:r>
                </a:p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US" sz="1600" dirty="0">
                      <a:solidFill>
                        <a:schemeClr val="tx1"/>
                      </a:solidFill>
                    </a:rPr>
                    <a:t>torus</a:t>
                  </a:r>
                </a:p>
              </p:txBody>
            </p:sp>
            <p:sp>
              <p:nvSpPr>
                <p:cNvPr id="20" name="TextBox 15">
                  <a:extLst>
                    <a:ext uri="{FF2B5EF4-FFF2-40B4-BE49-F238E27FC236}">
                      <a16:creationId xmlns:a16="http://schemas.microsoft.com/office/drawing/2014/main" id="{5C645C75-A9E2-6A44-8CAE-E789BF80605C}"/>
                    </a:ext>
                  </a:extLst>
                </p:cNvPr>
                <p:cNvSpPr txBox="1"/>
                <p:nvPr/>
              </p:nvSpPr>
              <p:spPr>
                <a:xfrm>
                  <a:off x="6652691" y="5434129"/>
                  <a:ext cx="1746805" cy="622650"/>
                </a:xfrm>
                <a:prstGeom prst="rect">
                  <a:avLst/>
                </a:prstGeom>
                <a:gradFill>
                  <a:gsLst>
                    <a:gs pos="0">
                      <a:srgbClr val="0000FF"/>
                    </a:gs>
                    <a:gs pos="100000">
                      <a:schemeClr val="tx2">
                        <a:lumMod val="60000"/>
                        <a:lumOff val="40000"/>
                      </a:schemeClr>
                    </a:gs>
                  </a:gsLst>
                </a:gra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>
                  <a:spAutoFit/>
                </a:bodyPr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US" sz="1600" dirty="0"/>
                    <a:t>superconducting</a:t>
                  </a:r>
                </a:p>
                <a:p>
                  <a:pPr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US" sz="1600" dirty="0"/>
                    <a:t>solenoid</a:t>
                  </a:r>
                </a:p>
              </p:txBody>
            </p:sp>
            <p:sp>
              <p:nvSpPr>
                <p:cNvPr id="21" name="10-Point Star 16">
                  <a:extLst>
                    <a:ext uri="{FF2B5EF4-FFF2-40B4-BE49-F238E27FC236}">
                      <a16:creationId xmlns:a16="http://schemas.microsoft.com/office/drawing/2014/main" id="{7F27408A-ADF6-5348-ABFF-D5637AE90664}"/>
                    </a:ext>
                  </a:extLst>
                </p:cNvPr>
                <p:cNvSpPr/>
                <p:nvPr/>
              </p:nvSpPr>
              <p:spPr>
                <a:xfrm>
                  <a:off x="8399496" y="4342387"/>
                  <a:ext cx="1099546" cy="570502"/>
                </a:xfrm>
                <a:prstGeom prst="star10">
                  <a:avLst/>
                </a:prstGeom>
                <a:ln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1">
                  <a:schemeClr val="accent2"/>
                </a:lnRef>
                <a:fillRef idx="3">
                  <a:schemeClr val="accent2"/>
                </a:fillRef>
                <a:effectRef idx="2">
                  <a:schemeClr val="accent2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US" sz="1500" dirty="0">
                      <a:latin typeface="Arial"/>
                      <a:cs typeface="Arial"/>
                    </a:rPr>
                    <a:t>target</a:t>
                  </a:r>
                </a:p>
              </p:txBody>
            </p:sp>
          </p:grpSp>
          <p:sp>
            <p:nvSpPr>
              <p:cNvPr id="16" name="Text Box 7">
                <a:extLst>
                  <a:ext uri="{FF2B5EF4-FFF2-40B4-BE49-F238E27FC236}">
                    <a16:creationId xmlns:a16="http://schemas.microsoft.com/office/drawing/2014/main" id="{DD90DC28-8BED-894A-ACB3-5980391EB7D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324103" y="5422900"/>
                <a:ext cx="1088397" cy="5900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3175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pPr eaLnBrk="1" hangingPunct="1"/>
                <a:r>
                  <a:rPr lang="en-US" sz="1500" dirty="0">
                    <a:solidFill>
                      <a:srgbClr val="FF0000"/>
                    </a:solidFill>
                    <a:latin typeface="Calibri" charset="0"/>
                    <a:cs typeface="Arial" charset="0"/>
                  </a:rPr>
                  <a:t>polarized </a:t>
                </a:r>
              </a:p>
              <a:p>
                <a:pPr eaLnBrk="1" hangingPunct="1"/>
                <a:r>
                  <a:rPr lang="en-US" sz="1500" dirty="0">
                    <a:solidFill>
                      <a:srgbClr val="FF0000"/>
                    </a:solidFill>
                    <a:latin typeface="Calibri" charset="0"/>
                    <a:cs typeface="Arial" charset="0"/>
                  </a:rPr>
                  <a:t> e</a:t>
                </a:r>
                <a:r>
                  <a:rPr lang="en-US" sz="1500" baseline="30000" dirty="0">
                    <a:solidFill>
                      <a:srgbClr val="FF0000"/>
                    </a:solidFill>
                    <a:latin typeface="Calibri" charset="0"/>
                    <a:cs typeface="Arial" charset="0"/>
                  </a:rPr>
                  <a:t>-</a:t>
                </a:r>
                <a:r>
                  <a:rPr lang="en-US" sz="1500" dirty="0">
                    <a:solidFill>
                      <a:srgbClr val="FF0000"/>
                    </a:solidFill>
                    <a:latin typeface="Calibri" charset="0"/>
                    <a:cs typeface="Arial" charset="0"/>
                  </a:rPr>
                  <a:t> beam</a:t>
                </a:r>
                <a:endParaRPr lang="it-IT" sz="1500" dirty="0">
                  <a:solidFill>
                    <a:srgbClr val="FF0000"/>
                  </a:solidFill>
                  <a:latin typeface="Calibri" charset="0"/>
                  <a:cs typeface="Arial" charset="0"/>
                </a:endParaRPr>
              </a:p>
            </p:txBody>
          </p:sp>
          <p:sp>
            <p:nvSpPr>
              <p:cNvPr id="17" name="Line 22">
                <a:extLst>
                  <a:ext uri="{FF2B5EF4-FFF2-40B4-BE49-F238E27FC236}">
                    <a16:creationId xmlns:a16="http://schemas.microsoft.com/office/drawing/2014/main" id="{DFC62A74-0B00-684E-8523-8EED830A604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 flipV="1">
                <a:off x="4865688" y="5127625"/>
                <a:ext cx="609600" cy="369888"/>
              </a:xfrm>
              <a:prstGeom prst="line">
                <a:avLst/>
              </a:prstGeom>
              <a:noFill/>
              <a:ln w="31750">
                <a:solidFill>
                  <a:srgbClr val="FF0000"/>
                </a:solidFill>
                <a:round/>
                <a:headEnd/>
                <a:tailEnd type="triangle" w="lg" len="med"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>
                <a:spAutoFit/>
              </a:bodyPr>
              <a:lstStyle/>
              <a:p>
                <a:endParaRPr lang="it-IT"/>
              </a:p>
            </p:txBody>
          </p:sp>
        </p:grpSp>
        <p:sp>
          <p:nvSpPr>
            <p:cNvPr id="14" name="Line 22">
              <a:extLst>
                <a:ext uri="{FF2B5EF4-FFF2-40B4-BE49-F238E27FC236}">
                  <a16:creationId xmlns:a16="http://schemas.microsoft.com/office/drawing/2014/main" id="{230561E7-99DC-854D-801A-D1BDF774CBE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602163" y="4818063"/>
              <a:ext cx="474662" cy="117475"/>
            </a:xfrm>
            <a:prstGeom prst="line">
              <a:avLst/>
            </a:prstGeom>
            <a:noFill/>
            <a:ln w="31750">
              <a:solidFill>
                <a:schemeClr val="accent2"/>
              </a:solidFill>
              <a:round/>
              <a:headEnd/>
              <a:tailEnd type="triangle" w="lg" len="med"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>
              <a:spAutoFit/>
            </a:bodyPr>
            <a:lstStyle/>
            <a:p>
              <a:endParaRPr lang="it-IT"/>
            </a:p>
          </p:txBody>
        </p:sp>
      </p:grpSp>
      <p:sp>
        <p:nvSpPr>
          <p:cNvPr id="4" name="TextBox 25">
            <a:extLst>
              <a:ext uri="{FF2B5EF4-FFF2-40B4-BE49-F238E27FC236}">
                <a16:creationId xmlns:a16="http://schemas.microsoft.com/office/drawing/2014/main" id="{FB387D3B-673F-FD2D-A57C-17F65FD3D7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5568" y="1120248"/>
            <a:ext cx="3454714" cy="378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lIns="100794" tIns="50397" rIns="100794" bIns="50397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dirty="0">
                <a:solidFill>
                  <a:srgbClr val="FF0000"/>
                </a:solidFill>
                <a:latin typeface="Comic Sans MS"/>
                <a:cs typeface="Comic Sans MS"/>
              </a:rPr>
              <a:t>Run-Group H </a:t>
            </a:r>
            <a:endParaRPr lang="en-US" sz="1600" dirty="0">
              <a:solidFill>
                <a:srgbClr val="C00000"/>
              </a:solidFill>
              <a:latin typeface="Comic Sans MS"/>
              <a:cs typeface="Comic Sans M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4A85590-65CF-0A8D-EE5D-14B99B8D280E}"/>
              </a:ext>
            </a:extLst>
          </p:cNvPr>
          <p:cNvSpPr/>
          <p:nvPr/>
        </p:nvSpPr>
        <p:spPr>
          <a:xfrm>
            <a:off x="200623" y="2996952"/>
            <a:ext cx="3579659" cy="996499"/>
          </a:xfrm>
          <a:prstGeom prst="rect">
            <a:avLst/>
          </a:prstGeom>
          <a:noFill/>
          <a:ln w="41275">
            <a:solidFill>
              <a:srgbClr val="C0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6" name="Rectangle 72">
            <a:extLst>
              <a:ext uri="{FF2B5EF4-FFF2-40B4-BE49-F238E27FC236}">
                <a16:creationId xmlns:a16="http://schemas.microsoft.com/office/drawing/2014/main" id="{9A8647FE-F21E-71A4-9C31-FDE1CD415F31}"/>
              </a:ext>
            </a:extLst>
          </p:cNvPr>
          <p:cNvSpPr/>
          <p:nvPr/>
        </p:nvSpPr>
        <p:spPr>
          <a:xfrm>
            <a:off x="838601" y="6576804"/>
            <a:ext cx="754218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b="1" dirty="0">
                <a:solidFill>
                  <a:srgbClr val="0432FF"/>
                </a:solidFill>
              </a:rPr>
              <a:t>G. Ciullo -  C.d.S. INFN Ferrara –  02/07/2026</a:t>
            </a:r>
          </a:p>
        </p:txBody>
      </p:sp>
    </p:spTree>
    <p:extLst>
      <p:ext uri="{BB962C8B-B14F-4D97-AF65-F5344CB8AC3E}">
        <p14:creationId xmlns:p14="http://schemas.microsoft.com/office/powerpoint/2010/main" val="1817022638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41275">
          <a:solidFill>
            <a:srgbClr val="0000FF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Fixed Target" id="{B816CDD4-59B9-A649-AB19-0955A5E4DF4C}" vid="{7BDB7892-0590-5441-9545-46D91A0FFC7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 di Office</Template>
  <TotalTime>9570</TotalTime>
  <Words>3198</Words>
  <Application>Microsoft Macintosh PowerPoint</Application>
  <PresentationFormat>On-screen Show (4:3)</PresentationFormat>
  <Paragraphs>625</Paragraphs>
  <Slides>37</Slides>
  <Notes>37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7" baseType="lpstr">
      <vt:lpstr>Arial</vt:lpstr>
      <vt:lpstr>Calibri</vt:lpstr>
      <vt:lpstr>Cambria Math</vt:lpstr>
      <vt:lpstr>Comic Sans MS</vt:lpstr>
      <vt:lpstr>Helvetica</vt:lpstr>
      <vt:lpstr>Savoye LET</vt:lpstr>
      <vt:lpstr>Symbol</vt:lpstr>
      <vt:lpstr>Times New Roman</vt:lpstr>
      <vt:lpstr>Tema di Office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Utente di Microsoft Office</dc:creator>
  <cp:lastModifiedBy>Marco Contalbrigo</cp:lastModifiedBy>
  <cp:revision>199</cp:revision>
  <cp:lastPrinted>2012-09-20T07:52:31Z</cp:lastPrinted>
  <dcterms:created xsi:type="dcterms:W3CDTF">2020-06-22T17:51:53Z</dcterms:created>
  <dcterms:modified xsi:type="dcterms:W3CDTF">2026-06-30T19:03:04Z</dcterms:modified>
</cp:coreProperties>
</file>