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89" r:id="rId4"/>
    <p:sldId id="304" r:id="rId5"/>
    <p:sldId id="300" r:id="rId6"/>
    <p:sldId id="295" r:id="rId7"/>
    <p:sldId id="292" r:id="rId8"/>
    <p:sldId id="299" r:id="rId9"/>
    <p:sldId id="296" r:id="rId10"/>
    <p:sldId id="297" r:id="rId11"/>
    <p:sldId id="265" r:id="rId12"/>
    <p:sldId id="293" r:id="rId13"/>
    <p:sldId id="294" r:id="rId14"/>
    <p:sldId id="303" r:id="rId15"/>
    <p:sldId id="276" r:id="rId16"/>
    <p:sldId id="302" r:id="rId17"/>
    <p:sldId id="277" r:id="rId18"/>
    <p:sldId id="305" r:id="rId19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64" autoAdjust="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ttore\Documenti\temperatu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ttore\Documenti\temperatu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ttore\Documenti\temperatu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ittore\Documenti\temperat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anchor="t" anchorCtr="0"/>
          <a:lstStyle/>
          <a:p>
            <a:pPr>
              <a:defRPr/>
            </a:pPr>
            <a:r>
              <a:rPr lang="it-IT" sz="1000" dirty="0"/>
              <a:t>2° ANALISYS  -  SHARED POWER %</a:t>
            </a:r>
            <a:r>
              <a:rPr lang="it-IT" sz="1000" baseline="0" dirty="0"/>
              <a:t> </a:t>
            </a:r>
            <a:endParaRPr lang="it-IT" sz="1000" dirty="0"/>
          </a:p>
        </c:rich>
      </c:tx>
      <c:layout/>
      <c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c:spPr>
    </c:title>
    <c:view3D>
      <c:rAngAx val="1"/>
    </c:view3D>
    <c:plotArea>
      <c:layout/>
      <c:bar3DChart>
        <c:barDir val="col"/>
        <c:grouping val="clustered"/>
        <c:ser>
          <c:idx val="4"/>
          <c:order val="0"/>
          <c:tx>
            <c:v>VACUUM CHAMBER</c:v>
          </c:tx>
          <c:dLbls>
            <c:dLbl>
              <c:idx val="0"/>
              <c:layout>
                <c:manualLayout>
                  <c:x val="2.75726229506294E-2"/>
                  <c:y val="-2.0626943910070621E-2"/>
                </c:manualLayout>
              </c:layout>
              <c:showVal val="1"/>
            </c:dLbl>
            <c:showVal val="1"/>
          </c:dLbls>
          <c:cat>
            <c:numLit>
              <c:formatCode>General</c:formatCode>
              <c:ptCount val="1"/>
              <c:pt idx="0">
                <c:v>2</c:v>
              </c:pt>
            </c:numLit>
          </c:cat>
          <c:val>
            <c:numRef>
              <c:f>Foglio1!$B$16</c:f>
              <c:numCache>
                <c:formatCode>0.00</c:formatCode>
                <c:ptCount val="1"/>
                <c:pt idx="0">
                  <c:v>76.005259121288503</c:v>
                </c:pt>
              </c:numCache>
            </c:numRef>
          </c:val>
        </c:ser>
        <c:ser>
          <c:idx val="1"/>
          <c:order val="1"/>
          <c:tx>
            <c:v>SILICON DETECTOR</c:v>
          </c:tx>
          <c:dLbls>
            <c:dLbl>
              <c:idx val="0"/>
              <c:layout>
                <c:manualLayout>
                  <c:x val="3.5450614767663619E-2"/>
                  <c:y val="-2.9092493124240854E-2"/>
                </c:manualLayout>
              </c:layout>
              <c:showVal val="1"/>
            </c:dLbl>
            <c:showVal val="1"/>
          </c:dLbls>
          <c:cat>
            <c:numLit>
              <c:formatCode>General</c:formatCode>
              <c:ptCount val="1"/>
              <c:pt idx="0">
                <c:v>2</c:v>
              </c:pt>
            </c:numLit>
          </c:cat>
          <c:val>
            <c:numRef>
              <c:f>Foglio1!$C$16</c:f>
              <c:numCache>
                <c:formatCode>0.00</c:formatCode>
                <c:ptCount val="1"/>
                <c:pt idx="0">
                  <c:v>23.896132354552428</c:v>
                </c:pt>
              </c:numCache>
            </c:numRef>
          </c:val>
        </c:ser>
        <c:ser>
          <c:idx val="3"/>
          <c:order val="2"/>
          <c:tx>
            <c:v>TARGET CELL</c:v>
          </c:tx>
          <c:dLbls>
            <c:dLbl>
              <c:idx val="0"/>
              <c:layout>
                <c:manualLayout>
                  <c:x val="3.0539906185072661E-2"/>
                  <c:y val="-3.755804233841141E-2"/>
                </c:manualLayout>
              </c:layout>
              <c:showVal val="1"/>
            </c:dLbl>
            <c:showVal val="1"/>
          </c:dLbls>
          <c:cat>
            <c:numLit>
              <c:formatCode>General</c:formatCode>
              <c:ptCount val="1"/>
              <c:pt idx="0">
                <c:v>2</c:v>
              </c:pt>
            </c:numLit>
          </c:cat>
          <c:val>
            <c:numRef>
              <c:f>Foglio1!$E$16</c:f>
              <c:numCache>
                <c:formatCode>0.00</c:formatCode>
                <c:ptCount val="1"/>
                <c:pt idx="0">
                  <c:v>0.10518242576969457</c:v>
                </c:pt>
              </c:numCache>
            </c:numRef>
          </c:val>
        </c:ser>
        <c:dLbls>
          <c:showVal val="1"/>
        </c:dLbls>
        <c:shape val="box"/>
        <c:axId val="64735872"/>
        <c:axId val="65098112"/>
        <c:axId val="0"/>
      </c:bar3DChart>
      <c:catAx>
        <c:axId val="64735872"/>
        <c:scaling>
          <c:orientation val="minMax"/>
        </c:scaling>
        <c:delete val="1"/>
        <c:axPos val="b"/>
        <c:numFmt formatCode="General" sourceLinked="1"/>
        <c:tickLblPos val="nextTo"/>
        <c:crossAx val="65098112"/>
        <c:crosses val="autoZero"/>
        <c:auto val="1"/>
        <c:lblAlgn val="ctr"/>
        <c:lblOffset val="100"/>
      </c:catAx>
      <c:valAx>
        <c:axId val="65098112"/>
        <c:scaling>
          <c:orientation val="minMax"/>
        </c:scaling>
        <c:axPos val="l"/>
        <c:majorGridlines/>
        <c:numFmt formatCode="0.00" sourceLinked="1"/>
        <c:tickLblPos val="nextTo"/>
        <c:crossAx val="64735872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anchor="t" anchorCtr="0"/>
          <a:lstStyle/>
          <a:p>
            <a:pPr>
              <a:defRPr/>
            </a:pPr>
            <a:r>
              <a:rPr lang="it-IT" sz="1000" dirty="0"/>
              <a:t>SHARED POWER</a:t>
            </a:r>
            <a:r>
              <a:rPr lang="it-IT" sz="1000" baseline="0" dirty="0"/>
              <a:t> % </a:t>
            </a:r>
            <a:endParaRPr lang="it-IT" sz="1000" dirty="0"/>
          </a:p>
        </c:rich>
      </c:tx>
      <c:layout>
        <c:manualLayout>
          <c:xMode val="edge"/>
          <c:yMode val="edge"/>
          <c:x val="0.34145933361796282"/>
          <c:y val="2.6016078072816435E-2"/>
        </c:manualLayout>
      </c:layout>
      <c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/>
      </c:sp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ELECTRONIC</c:v>
          </c:tx>
          <c:dLbls>
            <c:dLbl>
              <c:idx val="0"/>
              <c:layout>
                <c:manualLayout>
                  <c:x val="2.0355719295053053E-2"/>
                  <c:y val="-2.4106866674086826E-2"/>
                </c:manualLayout>
              </c:layout>
              <c:showVal val="1"/>
            </c:dLbl>
            <c:showVal val="1"/>
          </c:dLbls>
          <c:cat>
            <c:numLit>
              <c:formatCode>General</c:formatCode>
              <c:ptCount val="1"/>
              <c:pt idx="0">
                <c:v>2</c:v>
              </c:pt>
            </c:numLit>
          </c:cat>
          <c:val>
            <c:numRef>
              <c:f>Foglio1!$G$23</c:f>
              <c:numCache>
                <c:formatCode>0.00</c:formatCode>
                <c:ptCount val="1"/>
                <c:pt idx="0">
                  <c:v>69.2</c:v>
                </c:pt>
              </c:numCache>
            </c:numRef>
          </c:val>
        </c:ser>
        <c:ser>
          <c:idx val="1"/>
          <c:order val="1"/>
          <c:tx>
            <c:v>SILICON DETECTOR</c:v>
          </c:tx>
          <c:dLbls>
            <c:dLbl>
              <c:idx val="0"/>
              <c:layout>
                <c:manualLayout>
                  <c:x val="2.9442691903259741E-2"/>
                  <c:y val="-4.145077720207254E-2"/>
                </c:manualLayout>
              </c:layout>
              <c:showVal val="1"/>
            </c:dLbl>
            <c:showVal val="1"/>
          </c:dLbls>
          <c:cat>
            <c:numLit>
              <c:formatCode>General</c:formatCode>
              <c:ptCount val="1"/>
              <c:pt idx="0">
                <c:v>2</c:v>
              </c:pt>
            </c:numLit>
          </c:cat>
          <c:val>
            <c:numRef>
              <c:f>Foglio1!$C$23</c:f>
              <c:numCache>
                <c:formatCode>0.00</c:formatCode>
                <c:ptCount val="1"/>
                <c:pt idx="0">
                  <c:v>26.4</c:v>
                </c:pt>
              </c:numCache>
            </c:numRef>
          </c:val>
        </c:ser>
        <c:ser>
          <c:idx val="2"/>
          <c:order val="2"/>
          <c:tx>
            <c:v>SILICON SUPPORT</c:v>
          </c:tx>
          <c:dLbls>
            <c:dLbl>
              <c:idx val="0"/>
              <c:layout>
                <c:manualLayout>
                  <c:x val="2.7339642481598488E-2"/>
                  <c:y val="-4.145077720207254E-2"/>
                </c:manualLayout>
              </c:layout>
              <c:showVal val="1"/>
            </c:dLbl>
            <c:showVal val="1"/>
          </c:dLbls>
          <c:cat>
            <c:numLit>
              <c:formatCode>General</c:formatCode>
              <c:ptCount val="1"/>
              <c:pt idx="0">
                <c:v>2</c:v>
              </c:pt>
            </c:numLit>
          </c:cat>
          <c:val>
            <c:numRef>
              <c:f>Foglio1!$A$23</c:f>
              <c:numCache>
                <c:formatCode>0.00</c:formatCode>
                <c:ptCount val="1"/>
                <c:pt idx="0">
                  <c:v>3.3</c:v>
                </c:pt>
              </c:numCache>
            </c:numRef>
          </c:val>
        </c:ser>
        <c:ser>
          <c:idx val="3"/>
          <c:order val="3"/>
          <c:tx>
            <c:v>TARGET CELL</c:v>
          </c:tx>
          <c:dLbls>
            <c:dLbl>
              <c:idx val="0"/>
              <c:layout>
                <c:manualLayout>
                  <c:x val="2.5236427465494374E-2"/>
                  <c:y val="-4.145077720207254E-2"/>
                </c:manualLayout>
              </c:layout>
              <c:showVal val="1"/>
            </c:dLbl>
            <c:showVal val="1"/>
          </c:dLbls>
          <c:cat>
            <c:numLit>
              <c:formatCode>General</c:formatCode>
              <c:ptCount val="1"/>
              <c:pt idx="0">
                <c:v>2</c:v>
              </c:pt>
            </c:numLit>
          </c:cat>
          <c:val>
            <c:numRef>
              <c:f>Foglio1!$E$23</c:f>
              <c:numCache>
                <c:formatCode>0.00</c:formatCode>
                <c:ptCount val="1"/>
                <c:pt idx="0">
                  <c:v>1.2</c:v>
                </c:pt>
              </c:numCache>
            </c:numRef>
          </c:val>
        </c:ser>
        <c:dLbls>
          <c:showVal val="1"/>
        </c:dLbls>
        <c:shape val="box"/>
        <c:axId val="65411328"/>
        <c:axId val="65425408"/>
        <c:axId val="0"/>
      </c:bar3DChart>
      <c:catAx>
        <c:axId val="65411328"/>
        <c:scaling>
          <c:orientation val="minMax"/>
        </c:scaling>
        <c:delete val="1"/>
        <c:axPos val="b"/>
        <c:numFmt formatCode="General" sourceLinked="1"/>
        <c:tickLblPos val="nextTo"/>
        <c:crossAx val="65425408"/>
        <c:crosses val="autoZero"/>
        <c:auto val="1"/>
        <c:lblAlgn val="ctr"/>
        <c:lblOffset val="100"/>
      </c:catAx>
      <c:valAx>
        <c:axId val="65425408"/>
        <c:scaling>
          <c:orientation val="minMax"/>
        </c:scaling>
        <c:axPos val="l"/>
        <c:majorGridlines/>
        <c:numFmt formatCode="0.00" sourceLinked="1"/>
        <c:tickLblPos val="nextTo"/>
        <c:crossAx val="65411328"/>
        <c:crosses val="autoZero"/>
        <c:crossBetween val="between"/>
      </c:valAx>
    </c:plotArea>
    <c:legend>
      <c:legendPos val="r"/>
      <c:layout/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 sz="1000" dirty="0" err="1"/>
              <a:t>fuid</a:t>
            </a:r>
            <a:r>
              <a:rPr lang="en-US" sz="1000" dirty="0"/>
              <a:t> temperature </a:t>
            </a:r>
            <a:r>
              <a:rPr lang="en-US" sz="1000" dirty="0">
                <a:latin typeface="Calibri"/>
              </a:rPr>
              <a:t>@ </a:t>
            </a:r>
            <a:r>
              <a:rPr lang="en-US" sz="1000" dirty="0" err="1">
                <a:latin typeface="Calibri"/>
              </a:rPr>
              <a:t>Twall</a:t>
            </a:r>
            <a:r>
              <a:rPr lang="en-US" sz="1000" dirty="0">
                <a:latin typeface="Calibri"/>
              </a:rPr>
              <a:t> = -20 C° &amp; </a:t>
            </a:r>
            <a:r>
              <a:rPr lang="en-US" sz="1000" dirty="0" err="1">
                <a:latin typeface="Calibri"/>
              </a:rPr>
              <a:t>Dtube</a:t>
            </a:r>
            <a:r>
              <a:rPr lang="en-US" sz="1000" dirty="0">
                <a:latin typeface="Calibri"/>
              </a:rPr>
              <a:t> = 8 mm</a:t>
            </a:r>
            <a:endParaRPr lang="en-US" sz="1000" dirty="0"/>
          </a:p>
        </c:rich>
      </c:tx>
      <c:layout>
        <c:manualLayout>
          <c:xMode val="edge"/>
          <c:yMode val="edge"/>
          <c:x val="0.24801779730135243"/>
          <c:y val="2.8011872393127191E-2"/>
        </c:manualLayout>
      </c:layout>
      <c:overlay val="1"/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title>
    <c:plotArea>
      <c:layout>
        <c:manualLayout>
          <c:layoutTarget val="inner"/>
          <c:xMode val="edge"/>
          <c:yMode val="edge"/>
          <c:x val="0.25240452676462288"/>
          <c:y val="0.11511095204008592"/>
          <c:w val="0.73248028626123551"/>
          <c:h val="0.70945698748700958"/>
        </c:manualLayout>
      </c:layout>
      <c:lineChart>
        <c:grouping val="standard"/>
        <c:ser>
          <c:idx val="1"/>
          <c:order val="0"/>
          <c:tx>
            <c:v>Tfluid</c:v>
          </c:tx>
          <c:marker>
            <c:symbol val="none"/>
          </c:marker>
          <c:cat>
            <c:numRef>
              <c:f>Foglio1!$B$50:$M$50</c:f>
              <c:numCache>
                <c:formatCode>General</c:formatCode>
                <c:ptCount val="12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</c:numCache>
            </c:numRef>
          </c:cat>
          <c:val>
            <c:numRef>
              <c:f>Foglio1!$B$55:$M$55</c:f>
              <c:numCache>
                <c:formatCode>0.00E+00</c:formatCode>
                <c:ptCount val="12"/>
                <c:pt idx="0">
                  <c:v>-76.869881710645885</c:v>
                </c:pt>
                <c:pt idx="1">
                  <c:v>-48.434940855322949</c:v>
                </c:pt>
                <c:pt idx="2">
                  <c:v>-38.956627236881999</c:v>
                </c:pt>
                <c:pt idx="3">
                  <c:v>-34.217470427661404</c:v>
                </c:pt>
                <c:pt idx="4">
                  <c:v>-31.373976342129186</c:v>
                </c:pt>
                <c:pt idx="5">
                  <c:v>-29.478313618440989</c:v>
                </c:pt>
                <c:pt idx="6">
                  <c:v>-28.12426881580663</c:v>
                </c:pt>
                <c:pt idx="7">
                  <c:v>-27.108735213830752</c:v>
                </c:pt>
                <c:pt idx="8">
                  <c:v>-26.318875745627338</c:v>
                </c:pt>
                <c:pt idx="9">
                  <c:v>-25.68698817106463</c:v>
                </c:pt>
                <c:pt idx="10">
                  <c:v>-25.169989246422336</c:v>
                </c:pt>
                <c:pt idx="11">
                  <c:v>-24.739156809220503</c:v>
                </c:pt>
              </c:numCache>
            </c:numRef>
          </c:val>
        </c:ser>
        <c:ser>
          <c:idx val="0"/>
          <c:order val="1"/>
          <c:tx>
            <c:v>Tdelivery</c:v>
          </c:tx>
          <c:marker>
            <c:symbol val="none"/>
          </c:marker>
          <c:cat>
            <c:numRef>
              <c:f>Foglio1!$B$50:$M$50</c:f>
              <c:numCache>
                <c:formatCode>General</c:formatCode>
                <c:ptCount val="12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</c:numCache>
            </c:numRef>
          </c:cat>
          <c:val>
            <c:numRef>
              <c:f>Foglio1!$B$56:$M$56</c:f>
              <c:numCache>
                <c:formatCode>0.00E+00</c:formatCode>
                <c:ptCount val="12"/>
                <c:pt idx="0">
                  <c:v>-133.73976342129157</c:v>
                </c:pt>
                <c:pt idx="1">
                  <c:v>-76.869881710645885</c:v>
                </c:pt>
                <c:pt idx="2">
                  <c:v>-57.913254473763885</c:v>
                </c:pt>
                <c:pt idx="3">
                  <c:v>-48.434940855322949</c:v>
                </c:pt>
                <c:pt idx="4">
                  <c:v>-42.747952684258422</c:v>
                </c:pt>
                <c:pt idx="5">
                  <c:v>-38.956627236881999</c:v>
                </c:pt>
                <c:pt idx="6">
                  <c:v>-36.248537631613154</c:v>
                </c:pt>
                <c:pt idx="7">
                  <c:v>-34.217470427661404</c:v>
                </c:pt>
                <c:pt idx="8">
                  <c:v>-32.637751491254591</c:v>
                </c:pt>
                <c:pt idx="9">
                  <c:v>-31.373976342129186</c:v>
                </c:pt>
                <c:pt idx="10">
                  <c:v>-30.339978492844807</c:v>
                </c:pt>
                <c:pt idx="11">
                  <c:v>-29.478313618440989</c:v>
                </c:pt>
              </c:numCache>
            </c:numRef>
          </c:val>
        </c:ser>
        <c:marker val="1"/>
        <c:axId val="65853312"/>
        <c:axId val="65871872"/>
      </c:lineChart>
      <c:catAx>
        <c:axId val="65853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sz="1200" baseline="0">
                    <a:latin typeface="Calibri"/>
                  </a:rPr>
                  <a:t>α</a:t>
                </a:r>
                <a:r>
                  <a:rPr lang="it-IT" baseline="0">
                    <a:latin typeface="Calibri"/>
                  </a:rPr>
                  <a:t>  </a:t>
                </a:r>
                <a:r>
                  <a:rPr lang="en-US" baseline="0"/>
                  <a:t>(W/m^2C°)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86979768236734778"/>
              <c:y val="0.95295299451204951"/>
            </c:manualLayout>
          </c:layout>
        </c:title>
        <c:numFmt formatCode="General" sourceLinked="1"/>
        <c:tickLblPos val="low"/>
        <c:spPr>
          <a:noFill/>
        </c:spPr>
        <c:crossAx val="65871872"/>
        <c:crosses val="autoZero"/>
        <c:auto val="1"/>
        <c:lblAlgn val="ctr"/>
        <c:lblOffset val="100"/>
        <c:tickMarkSkip val="1"/>
      </c:catAx>
      <c:valAx>
        <c:axId val="65871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200"/>
                  <a:t>T</a:t>
                </a:r>
                <a:r>
                  <a:rPr lang="it-IT"/>
                  <a:t> (C°)</a:t>
                </a:r>
              </a:p>
            </c:rich>
          </c:tx>
          <c:layout>
            <c:manualLayout>
              <c:xMode val="edge"/>
              <c:yMode val="edge"/>
              <c:x val="2.0509261020043402E-2"/>
              <c:y val="0.10426566259057329"/>
            </c:manualLayout>
          </c:layout>
        </c:title>
        <c:numFmt formatCode="0.00E+00" sourceLinked="1"/>
        <c:tickLblPos val="nextTo"/>
        <c:crossAx val="65853312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>
          <a:noFill/>
        </a:ln>
      </c:spPr>
    </c:plotArea>
    <c:legend>
      <c:legendPos val="r"/>
      <c:layout/>
    </c:legend>
    <c:plotVisOnly val="1"/>
  </c:chart>
  <c:spPr>
    <a:ln>
      <a:solidFill>
        <a:schemeClr val="accent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0.13458810322283371"/>
          <c:y val="2.6637574749224055E-2"/>
          <c:w val="0.86141875174116356"/>
          <c:h val="0.93444465330576365"/>
        </c:manualLayout>
      </c:layout>
      <c:lineChart>
        <c:grouping val="standard"/>
        <c:ser>
          <c:idx val="0"/>
          <c:order val="0"/>
          <c:tx>
            <c:strRef>
              <c:f>Foglio1!$A$64</c:f>
              <c:strCache>
                <c:ptCount val="1"/>
                <c:pt idx="0">
                  <c:v>flow rate (Kg/h)</c:v>
                </c:pt>
              </c:strCache>
            </c:strRef>
          </c:tx>
          <c:marker>
            <c:symbol val="none"/>
          </c:marker>
          <c:cat>
            <c:numRef>
              <c:f>Foglio1!$B$50:$M$50</c:f>
              <c:numCache>
                <c:formatCode>General</c:formatCode>
                <c:ptCount val="12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</c:numCache>
            </c:numRef>
          </c:cat>
          <c:val>
            <c:numRef>
              <c:f>Foglio1!$B$64:$M$64</c:f>
              <c:numCache>
                <c:formatCode>General</c:formatCode>
                <c:ptCount val="12"/>
                <c:pt idx="0" formatCode="0.000E+00">
                  <c:v>0.1</c:v>
                </c:pt>
                <c:pt idx="1">
                  <c:v>0.34</c:v>
                </c:pt>
                <c:pt idx="2">
                  <c:v>0.83000000000000052</c:v>
                </c:pt>
                <c:pt idx="3">
                  <c:v>1.6400000000000001</c:v>
                </c:pt>
                <c:pt idx="4">
                  <c:v>2.8699999999999997</c:v>
                </c:pt>
                <c:pt idx="5">
                  <c:v>4.5999999999999996</c:v>
                </c:pt>
                <c:pt idx="6">
                  <c:v>6.9</c:v>
                </c:pt>
                <c:pt idx="7">
                  <c:v>9.9</c:v>
                </c:pt>
                <c:pt idx="8">
                  <c:v>13.6</c:v>
                </c:pt>
                <c:pt idx="9">
                  <c:v>18.2</c:v>
                </c:pt>
                <c:pt idx="10">
                  <c:v>23.7</c:v>
                </c:pt>
                <c:pt idx="11">
                  <c:v>30.2</c:v>
                </c:pt>
              </c:numCache>
            </c:numRef>
          </c:val>
        </c:ser>
        <c:ser>
          <c:idx val="2"/>
          <c:order val="1"/>
          <c:tx>
            <c:strRef>
              <c:f>Foglio1!$A$66</c:f>
              <c:strCache>
                <c:ptCount val="1"/>
                <c:pt idx="0">
                  <c:v>flow speed (m/min)</c:v>
                </c:pt>
              </c:strCache>
            </c:strRef>
          </c:tx>
          <c:marker>
            <c:symbol val="none"/>
          </c:marker>
          <c:cat>
            <c:numRef>
              <c:f>Foglio1!$B$50:$M$50</c:f>
              <c:numCache>
                <c:formatCode>General</c:formatCode>
                <c:ptCount val="12"/>
                <c:pt idx="0">
                  <c:v>25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  <c:pt idx="4">
                  <c:v>125</c:v>
                </c:pt>
                <c:pt idx="5">
                  <c:v>150</c:v>
                </c:pt>
                <c:pt idx="6">
                  <c:v>175</c:v>
                </c:pt>
                <c:pt idx="7">
                  <c:v>200</c:v>
                </c:pt>
                <c:pt idx="8">
                  <c:v>225</c:v>
                </c:pt>
                <c:pt idx="9">
                  <c:v>250</c:v>
                </c:pt>
                <c:pt idx="10">
                  <c:v>275</c:v>
                </c:pt>
                <c:pt idx="11">
                  <c:v>300</c:v>
                </c:pt>
              </c:numCache>
            </c:numRef>
          </c:cat>
          <c:val>
            <c:numRef>
              <c:f>Foglio1!$B$66:$M$66</c:f>
              <c:numCache>
                <c:formatCode>General</c:formatCode>
                <c:ptCount val="12"/>
                <c:pt idx="0" formatCode="0.000E+00">
                  <c:v>4.0000000000000022E-2</c:v>
                </c:pt>
                <c:pt idx="1">
                  <c:v>0.13200000000000001</c:v>
                </c:pt>
                <c:pt idx="2">
                  <c:v>0.32640000000000041</c:v>
                </c:pt>
                <c:pt idx="3">
                  <c:v>0.64800000000000069</c:v>
                </c:pt>
                <c:pt idx="4">
                  <c:v>1.1399999999999988</c:v>
                </c:pt>
                <c:pt idx="5">
                  <c:v>1.7999999999999985</c:v>
                </c:pt>
                <c:pt idx="6">
                  <c:v>2.7600000000000002</c:v>
                </c:pt>
                <c:pt idx="7">
                  <c:v>3.96</c:v>
                </c:pt>
                <c:pt idx="8">
                  <c:v>5.3999999999999995</c:v>
                </c:pt>
                <c:pt idx="9">
                  <c:v>7.1999999999999975</c:v>
                </c:pt>
                <c:pt idx="10">
                  <c:v>9.6</c:v>
                </c:pt>
                <c:pt idx="11">
                  <c:v>12</c:v>
                </c:pt>
              </c:numCache>
            </c:numRef>
          </c:val>
        </c:ser>
        <c:ser>
          <c:idx val="1"/>
          <c:order val="2"/>
          <c:tx>
            <c:strRef>
              <c:f>Foglio1!$A$55</c:f>
              <c:strCache>
                <c:ptCount val="1"/>
                <c:pt idx="0">
                  <c:v>Tfluid (C°)  d=8</c:v>
                </c:pt>
              </c:strCache>
            </c:strRef>
          </c:tx>
          <c:marker>
            <c:symbol val="none"/>
          </c:marker>
          <c:val>
            <c:numRef>
              <c:f>Foglio1!$B$55:$M$55</c:f>
              <c:numCache>
                <c:formatCode>0.00E+00</c:formatCode>
                <c:ptCount val="12"/>
                <c:pt idx="0">
                  <c:v>-76.869881710645956</c:v>
                </c:pt>
                <c:pt idx="1">
                  <c:v>-48.434940855322978</c:v>
                </c:pt>
                <c:pt idx="2">
                  <c:v>-38.956627236881999</c:v>
                </c:pt>
                <c:pt idx="3">
                  <c:v>-34.217470427661453</c:v>
                </c:pt>
                <c:pt idx="4">
                  <c:v>-31.373976342129193</c:v>
                </c:pt>
                <c:pt idx="5">
                  <c:v>-29.478313618440989</c:v>
                </c:pt>
                <c:pt idx="6">
                  <c:v>-28.124268815806602</c:v>
                </c:pt>
                <c:pt idx="7">
                  <c:v>-27.108735213830752</c:v>
                </c:pt>
                <c:pt idx="8">
                  <c:v>-26.318875745627338</c:v>
                </c:pt>
                <c:pt idx="9">
                  <c:v>-25.686988171064623</c:v>
                </c:pt>
                <c:pt idx="10">
                  <c:v>-25.16998924642235</c:v>
                </c:pt>
                <c:pt idx="11">
                  <c:v>-24.739156809220503</c:v>
                </c:pt>
              </c:numCache>
            </c:numRef>
          </c:val>
        </c:ser>
        <c:ser>
          <c:idx val="3"/>
          <c:order val="3"/>
          <c:tx>
            <c:strRef>
              <c:f>Foglio1!$A$56</c:f>
              <c:strCache>
                <c:ptCount val="1"/>
                <c:pt idx="0">
                  <c:v>Tdelivery (C°) d=8</c:v>
                </c:pt>
              </c:strCache>
            </c:strRef>
          </c:tx>
          <c:marker>
            <c:symbol val="none"/>
          </c:marker>
          <c:val>
            <c:numRef>
              <c:f>Foglio1!$B$56:$M$56</c:f>
              <c:numCache>
                <c:formatCode>0.00E+00</c:formatCode>
                <c:ptCount val="12"/>
                <c:pt idx="0">
                  <c:v>-133.7397634212918</c:v>
                </c:pt>
                <c:pt idx="1">
                  <c:v>-76.869881710645956</c:v>
                </c:pt>
                <c:pt idx="2">
                  <c:v>-57.913254473763942</c:v>
                </c:pt>
                <c:pt idx="3">
                  <c:v>-48.434940855322978</c:v>
                </c:pt>
                <c:pt idx="4">
                  <c:v>-42.747952684258422</c:v>
                </c:pt>
                <c:pt idx="5">
                  <c:v>-38.956627236881999</c:v>
                </c:pt>
                <c:pt idx="6">
                  <c:v>-36.248537631613154</c:v>
                </c:pt>
                <c:pt idx="7">
                  <c:v>-34.217470427661453</c:v>
                </c:pt>
                <c:pt idx="8">
                  <c:v>-32.637751491254633</c:v>
                </c:pt>
                <c:pt idx="9">
                  <c:v>-31.373976342129193</c:v>
                </c:pt>
                <c:pt idx="10">
                  <c:v>-30.339978492844772</c:v>
                </c:pt>
                <c:pt idx="11">
                  <c:v>-29.478313618440989</c:v>
                </c:pt>
              </c:numCache>
            </c:numRef>
          </c:val>
        </c:ser>
        <c:marker val="1"/>
        <c:axId val="67086976"/>
        <c:axId val="67101440"/>
      </c:lineChart>
      <c:catAx>
        <c:axId val="67086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/>
                  <a:t>α</a:t>
                </a:r>
                <a:r>
                  <a:rPr lang="it-IT" dirty="0"/>
                  <a:t> (W/m^2C</a:t>
                </a:r>
                <a:r>
                  <a:rPr lang="it-IT" dirty="0" smtClean="0"/>
                  <a:t>°)</a:t>
                </a:r>
                <a:endParaRPr lang="it-IT" dirty="0"/>
              </a:p>
            </c:rich>
          </c:tx>
          <c:layout>
            <c:manualLayout>
              <c:xMode val="edge"/>
              <c:yMode val="edge"/>
              <c:x val="0.84259939226483704"/>
              <c:y val="0.26177762717139519"/>
            </c:manualLayout>
          </c:layout>
        </c:title>
        <c:numFmt formatCode="General" sourceLinked="1"/>
        <c:tickLblPos val="nextTo"/>
        <c:crossAx val="67101440"/>
        <c:crosses val="autoZero"/>
        <c:auto val="1"/>
        <c:lblAlgn val="ctr"/>
        <c:lblOffset val="100"/>
      </c:catAx>
      <c:valAx>
        <c:axId val="67101440"/>
        <c:scaling>
          <c:orientation val="minMax"/>
        </c:scaling>
        <c:axPos val="l"/>
        <c:majorGridlines/>
        <c:numFmt formatCode="#,##0.00" sourceLinked="0"/>
        <c:tickLblPos val="nextTo"/>
        <c:crossAx val="67086976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legend>
      <c:legendPos val="r"/>
      <c:layout>
        <c:manualLayout>
          <c:xMode val="edge"/>
          <c:yMode val="edge"/>
          <c:x val="0.54691734314258922"/>
          <c:y val="0.73815420000923515"/>
          <c:w val="0.3532334311581013"/>
          <c:h val="0.20920213180245387"/>
        </c:manualLayout>
      </c:layout>
    </c:legend>
    <c:plotVisOnly val="1"/>
  </c:chart>
  <c:spPr>
    <a:solidFill>
      <a:schemeClr val="accent1">
        <a:lumMod val="20000"/>
        <a:lumOff val="80000"/>
      </a:scheme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149261B-58E4-42A2-BFB5-D957DCCFDAC2}" type="datetimeFigureOut">
              <a:rPr lang="it-IT" smtClean="0"/>
              <a:pPr/>
              <a:t>26/10/2008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17210D9-92B3-4D33-AF0E-A66EA616DE2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EDA382-3874-4DBB-A5D6-4EDA4906C9F7}" type="datetimeFigureOut">
              <a:rPr lang="it-IT" smtClean="0"/>
              <a:pPr/>
              <a:t>26/10/2008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346569-6E62-40AB-9E54-2EE7DE24C59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 smtClean="0"/>
              <a:t>CERN , 11/12/2007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346569-6E62-40AB-9E54-2EE7DE24C592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100D9-5B0A-46D2-AD38-6AD149D72E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857255"/>
          </a:xfrm>
        </p:spPr>
        <p:txBody>
          <a:bodyPr>
            <a:normAutofit/>
          </a:bodyPr>
          <a:lstStyle/>
          <a:p>
            <a:r>
              <a:rPr lang="it-IT" sz="4800" dirty="0" smtClean="0"/>
              <a:t>PAX DETECTOR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5643578"/>
            <a:ext cx="6400800" cy="54293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THERMAL SIMULATION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4" imgW="114120" imgH="215640" progId="Equation.3">
              <p:embed/>
            </p:oleObj>
          </a:graphicData>
        </a:graphic>
      </p:graphicFrame>
      <p:pic>
        <p:nvPicPr>
          <p:cNvPr id="9" name="Immagine 8" descr="pax1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1142984"/>
            <a:ext cx="497432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85720" y="1214422"/>
          <a:ext cx="3786214" cy="202313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930226"/>
                <a:gridCol w="1855988"/>
              </a:tblGrid>
              <a:tr h="477198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i="1" baseline="0" dirty="0" smtClean="0">
                          <a:solidFill>
                            <a:schemeClr val="tx1"/>
                          </a:solidFill>
                        </a:rPr>
                        <a:t>BOUNDARY CONDITIONS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80058">
                <a:tc gridSpan="2">
                  <a:txBody>
                    <a:bodyPr/>
                    <a:lstStyle/>
                    <a:p>
                      <a:pPr algn="ctr"/>
                      <a:r>
                        <a:rPr lang="it-IT" sz="1000" b="0" i="1" dirty="0" smtClean="0"/>
                        <a:t>ENVIRONMENT TEMPERATURE = 25 </a:t>
                      </a:r>
                      <a:r>
                        <a:rPr lang="it-IT" sz="1000" b="0" i="1" dirty="0" err="1" smtClean="0"/>
                        <a:t>C°</a:t>
                      </a:r>
                      <a:endParaRPr lang="it-IT" sz="1000" b="0" i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b="0" i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41699">
                <a:tc>
                  <a:txBody>
                    <a:bodyPr/>
                    <a:lstStyle/>
                    <a:p>
                      <a:pPr algn="ctr"/>
                      <a:r>
                        <a:rPr lang="it-IT" sz="1000" b="1" i="1" dirty="0" smtClean="0"/>
                        <a:t>COOLING TUBE</a:t>
                      </a:r>
                    </a:p>
                    <a:p>
                      <a:pPr algn="ctr"/>
                      <a:r>
                        <a:rPr lang="it-IT" sz="1000" b="0" i="1" dirty="0" smtClean="0"/>
                        <a:t>WALL TEMP (</a:t>
                      </a:r>
                      <a:r>
                        <a:rPr lang="it-IT" sz="1000" b="0" i="1" dirty="0" err="1" smtClean="0"/>
                        <a:t>C°</a:t>
                      </a:r>
                      <a:r>
                        <a:rPr lang="it-IT" sz="1000" b="0" i="1" dirty="0" smtClean="0"/>
                        <a:t>)</a:t>
                      </a:r>
                      <a:endParaRPr lang="it-IT" sz="1000" b="0" i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1" dirty="0" smtClean="0"/>
                        <a:t>ELECTRONIC </a:t>
                      </a:r>
                    </a:p>
                    <a:p>
                      <a:pPr algn="ctr"/>
                      <a:r>
                        <a:rPr lang="it-IT" sz="1000" b="0" i="1" dirty="0" smtClean="0"/>
                        <a:t>HEAT LOAD (W)</a:t>
                      </a:r>
                      <a:endParaRPr lang="it-IT" sz="1000" b="0" i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4177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-20</a:t>
                      </a:r>
                      <a:endParaRPr lang="it-IT" sz="1200" b="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85</a:t>
                      </a:r>
                      <a:endParaRPr lang="it-IT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14282" y="3831538"/>
          <a:ext cx="857256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509"/>
                <a:gridCol w="1544532"/>
                <a:gridCol w="1768977"/>
                <a:gridCol w="1945542"/>
              </a:tblGrid>
              <a:tr h="265256">
                <a:tc gridSpan="4">
                  <a:txBody>
                    <a:bodyPr/>
                    <a:lstStyle/>
                    <a:p>
                      <a:pPr algn="ctr"/>
                      <a:r>
                        <a:rPr lang="it-IT" sz="1200" i="1" dirty="0" smtClean="0">
                          <a:solidFill>
                            <a:schemeClr val="tx1"/>
                          </a:solidFill>
                        </a:rPr>
                        <a:t>ANALYSIS</a:t>
                      </a:r>
                      <a:r>
                        <a:rPr lang="it-IT" sz="1200" i="1" baseline="0" dirty="0" smtClean="0">
                          <a:solidFill>
                            <a:schemeClr val="tx1"/>
                          </a:solidFill>
                        </a:rPr>
                        <a:t> RESULTS</a:t>
                      </a:r>
                      <a:endParaRPr lang="it-IT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3578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1" dirty="0" smtClean="0"/>
                        <a:t>PART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000" b="1" i="1" dirty="0" smtClean="0"/>
                        <a:t>TEMPERATURE (</a:t>
                      </a:r>
                      <a:r>
                        <a:rPr lang="it-IT" sz="1000" b="1" i="1" dirty="0" err="1" smtClean="0"/>
                        <a:t>C°</a:t>
                      </a:r>
                      <a:r>
                        <a:rPr lang="it-IT" sz="1000" b="1" i="1" dirty="0" smtClean="0"/>
                        <a:t>)</a:t>
                      </a:r>
                      <a:endParaRPr lang="it-IT" sz="1000" b="1" i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1" dirty="0" smtClean="0"/>
                        <a:t>POWER (W)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5782">
                <a:tc vMerge="1">
                  <a:txBody>
                    <a:bodyPr/>
                    <a:lstStyle/>
                    <a:p>
                      <a:pPr algn="ctr"/>
                      <a:endParaRPr lang="it-IT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1" dirty="0" err="1" smtClean="0"/>
                        <a:t>Tmin</a:t>
                      </a:r>
                      <a:endParaRPr lang="it-IT" sz="1000" b="1" i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1" dirty="0" err="1" smtClean="0"/>
                        <a:t>Tmax</a:t>
                      </a:r>
                      <a:endParaRPr lang="it-IT" sz="1000" b="1" i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i="1" dirty="0" smtClean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0356">
                <a:tc>
                  <a:txBody>
                    <a:bodyPr/>
                    <a:lstStyle/>
                    <a:p>
                      <a:pPr algn="l"/>
                      <a:r>
                        <a:rPr lang="it-IT" sz="1000" dirty="0" smtClean="0"/>
                        <a:t>SILICON DETECTOR</a:t>
                      </a:r>
                      <a:endParaRPr lang="it-IT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-19,5</a:t>
                      </a:r>
                      <a:endParaRPr lang="it-IT" sz="1200" b="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-12,8</a:t>
                      </a:r>
                      <a:endParaRPr lang="it-IT" sz="1200" b="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-32,4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0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SILICON SUPPORT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-20</a:t>
                      </a:r>
                      <a:endParaRPr lang="it-IT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-16,6</a:t>
                      </a:r>
                      <a:endParaRPr lang="it-IT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-4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0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TARGET CELL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-11,9</a:t>
                      </a:r>
                      <a:endParaRPr lang="it-IT" sz="1200" b="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-11,7</a:t>
                      </a:r>
                      <a:endParaRPr lang="it-IT" sz="1200" b="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-1,5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0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COOLING</a:t>
                      </a:r>
                      <a:r>
                        <a:rPr lang="it-IT" sz="1000" baseline="0" dirty="0" smtClean="0"/>
                        <a:t> TUBE WALL</a:t>
                      </a:r>
                      <a:endParaRPr lang="it-IT" sz="1000" dirty="0" smtClean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-20</a:t>
                      </a:r>
                      <a:endParaRPr lang="it-IT" sz="1200" b="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-20</a:t>
                      </a:r>
                      <a:endParaRPr lang="it-IT" sz="1200" b="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117,2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0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ELECTRONIC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-85,00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0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VACUUM CHAMBER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28</a:t>
                      </a:r>
                      <a:endParaRPr lang="it-IT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31</a:t>
                      </a:r>
                      <a:endParaRPr lang="it-IT" sz="12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5,7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2857488" y="214290"/>
            <a:ext cx="350046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TEMPERATURE ANALYSIS  RESULTS</a:t>
            </a:r>
          </a:p>
        </p:txBody>
      </p:sp>
      <p:graphicFrame>
        <p:nvGraphicFramePr>
          <p:cNvPr id="13" name="Grafico 12"/>
          <p:cNvGraphicFramePr/>
          <p:nvPr/>
        </p:nvGraphicFramePr>
        <p:xfrm>
          <a:off x="4214810" y="785794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29552" cy="5715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it-IT" sz="1500" b="1" dirty="0" smtClean="0"/>
              <a:t>SILICON SUPPORT – TEMPERATURE DISTRIBUTION</a:t>
            </a:r>
            <a:br>
              <a:rPr lang="it-IT" sz="1500" b="1" dirty="0" smtClean="0"/>
            </a:br>
            <a:r>
              <a:rPr lang="it-IT" sz="1500" b="1" dirty="0" err="1" smtClean="0"/>
              <a:t>Tmin</a:t>
            </a:r>
            <a:r>
              <a:rPr lang="it-IT" sz="1500" b="1" dirty="0" smtClean="0"/>
              <a:t> = -20 </a:t>
            </a:r>
            <a:r>
              <a:rPr lang="it-IT" sz="1500" b="1" dirty="0" err="1" smtClean="0"/>
              <a:t>C°</a:t>
            </a:r>
            <a:r>
              <a:rPr lang="it-IT" sz="1500" b="1" dirty="0" smtClean="0"/>
              <a:t>  ;  </a:t>
            </a:r>
            <a:r>
              <a:rPr lang="it-IT" sz="1500" b="1" dirty="0" err="1" smtClean="0"/>
              <a:t>Tmax</a:t>
            </a:r>
            <a:r>
              <a:rPr lang="it-IT" sz="1500" b="1" dirty="0" smtClean="0"/>
              <a:t> = -16,6 </a:t>
            </a:r>
            <a:r>
              <a:rPr lang="it-IT" sz="1500" b="1" dirty="0" err="1" smtClean="0"/>
              <a:t>C°</a:t>
            </a:r>
            <a:endParaRPr lang="it-IT" sz="1500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pic>
        <p:nvPicPr>
          <p:cNvPr id="8" name="Immagine 7" descr="pax1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36" y="928670"/>
            <a:ext cx="884842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29552" cy="5715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it-IT" sz="1500" b="1" dirty="0" smtClean="0"/>
              <a:t>SILICON DETECTOR – TEMPERATURE DISTRIBUTION</a:t>
            </a:r>
            <a:br>
              <a:rPr lang="it-IT" sz="1500" b="1" dirty="0" smtClean="0"/>
            </a:br>
            <a:r>
              <a:rPr lang="it-IT" sz="1500" b="1" dirty="0" err="1" smtClean="0"/>
              <a:t>Tmin</a:t>
            </a:r>
            <a:r>
              <a:rPr lang="it-IT" sz="1500" b="1" dirty="0" smtClean="0"/>
              <a:t> = -19,5 </a:t>
            </a:r>
            <a:r>
              <a:rPr lang="it-IT" sz="1500" b="1" dirty="0" err="1" smtClean="0"/>
              <a:t>C°</a:t>
            </a:r>
            <a:r>
              <a:rPr lang="it-IT" sz="1500" b="1" dirty="0" smtClean="0"/>
              <a:t>  ;  </a:t>
            </a:r>
            <a:r>
              <a:rPr lang="it-IT" sz="1500" b="1" dirty="0" err="1" smtClean="0"/>
              <a:t>Tmax</a:t>
            </a:r>
            <a:r>
              <a:rPr lang="it-IT" sz="1500" b="1" dirty="0" smtClean="0"/>
              <a:t> = -12,8 </a:t>
            </a:r>
            <a:r>
              <a:rPr lang="it-IT" sz="1500" b="1" dirty="0" err="1" smtClean="0"/>
              <a:t>C°</a:t>
            </a:r>
            <a:endParaRPr lang="it-IT" sz="1500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pic>
        <p:nvPicPr>
          <p:cNvPr id="7" name="Immagine 6" descr="pax1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2" y="928670"/>
            <a:ext cx="8840353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29552" cy="5715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it-IT" sz="1500" b="1" dirty="0" smtClean="0"/>
              <a:t>TARGET CELL – TEMPERATURE DISTRIBUTION</a:t>
            </a:r>
            <a:br>
              <a:rPr lang="it-IT" sz="1500" b="1" dirty="0" smtClean="0"/>
            </a:br>
            <a:r>
              <a:rPr lang="it-IT" sz="1500" b="1" dirty="0" err="1" smtClean="0"/>
              <a:t>Tmin</a:t>
            </a:r>
            <a:r>
              <a:rPr lang="it-IT" sz="1500" b="1" dirty="0" smtClean="0"/>
              <a:t> = -11,9 </a:t>
            </a:r>
            <a:r>
              <a:rPr lang="it-IT" sz="1500" b="1" dirty="0" err="1" smtClean="0"/>
              <a:t>C°</a:t>
            </a:r>
            <a:r>
              <a:rPr lang="it-IT" sz="1500" b="1" dirty="0" smtClean="0"/>
              <a:t>  ;  </a:t>
            </a:r>
            <a:r>
              <a:rPr lang="it-IT" sz="1500" b="1" dirty="0" err="1" smtClean="0"/>
              <a:t>Tmax</a:t>
            </a:r>
            <a:r>
              <a:rPr lang="it-IT" sz="1500" b="1" dirty="0" smtClean="0"/>
              <a:t> = -11,7 </a:t>
            </a:r>
            <a:r>
              <a:rPr lang="it-IT" sz="1500" b="1" dirty="0" err="1" smtClean="0"/>
              <a:t>C°</a:t>
            </a:r>
            <a:endParaRPr lang="it-IT" sz="1500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pic>
        <p:nvPicPr>
          <p:cNvPr id="8" name="Immagine 7" descr="pax1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885831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29552" cy="5715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it-IT" sz="1500" b="1" dirty="0" smtClean="0"/>
              <a:t>DETECTOR ASSEMBLY – TEMPERATURE DISTRIBUTION</a:t>
            </a:r>
            <a:endParaRPr lang="it-IT" sz="1500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pic>
        <p:nvPicPr>
          <p:cNvPr id="7" name="Immagine 6" descr="pax1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8835112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786346" cy="50006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it-IT" sz="2000" b="1" dirty="0" smtClean="0"/>
              <a:t>COOLING DESIGN</a:t>
            </a:r>
            <a:endParaRPr lang="it-IT" sz="20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Vittore </a:t>
            </a:r>
            <a:r>
              <a:rPr lang="it-IT" dirty="0" err="1" smtClean="0"/>
              <a:t>Carassiti</a:t>
            </a:r>
            <a:r>
              <a:rPr lang="it-IT" dirty="0" smtClean="0"/>
              <a:t>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214678" y="928670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/>
              <a:t>TOTAL COOLING POWER (4/</a:t>
            </a:r>
            <a:r>
              <a:rPr lang="it-IT" sz="1600" b="1" u="sng" dirty="0" err="1" smtClean="0"/>
              <a:t>4</a:t>
            </a:r>
            <a:r>
              <a:rPr lang="it-IT" sz="1600" b="1" u="sng" dirty="0" smtClean="0"/>
              <a:t>)</a:t>
            </a:r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/>
        </p:nvGraphicFramePr>
        <p:xfrm>
          <a:off x="1500166" y="1285860"/>
          <a:ext cx="5889625" cy="357188"/>
        </p:xfrm>
        <a:graphic>
          <a:graphicData uri="http://schemas.openxmlformats.org/presentationml/2006/ole">
            <p:oleObj spid="_x0000_s39939" name="Equazione" r:id="rId3" imgW="3886200" imgH="241200" progId="Equation.3">
              <p:embed/>
            </p:oleObj>
          </a:graphicData>
        </a:graphic>
      </p:graphicFrame>
      <p:pic>
        <p:nvPicPr>
          <p:cNvPr id="16" name="Immagine 15" descr="pax19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560" y="2357430"/>
            <a:ext cx="6029398" cy="4000528"/>
          </a:xfrm>
          <a:prstGeom prst="rect">
            <a:avLst/>
          </a:prstGeom>
        </p:spPr>
      </p:pic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3500430" y="1928802"/>
          <a:ext cx="1839918" cy="399018"/>
        </p:xfrm>
        <a:graphic>
          <a:graphicData uri="http://schemas.openxmlformats.org/presentationml/2006/ole">
            <p:oleObj spid="_x0000_s39940" name="Equazione" r:id="rId5" imgW="1054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786346" cy="3571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it-IT" sz="1600" b="1" dirty="0" smtClean="0"/>
              <a:t>COOLING DESIGN</a:t>
            </a:r>
            <a:endParaRPr lang="it-IT" sz="16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Vittore </a:t>
            </a:r>
            <a:r>
              <a:rPr lang="it-IT" dirty="0" err="1" smtClean="0"/>
              <a:t>Carassiti</a:t>
            </a:r>
            <a:r>
              <a:rPr lang="it-IT" dirty="0" smtClean="0"/>
              <a:t>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14282" y="4214818"/>
          <a:ext cx="435771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911"/>
                <a:gridCol w="1195170"/>
                <a:gridCol w="571505"/>
                <a:gridCol w="1000131"/>
              </a:tblGrid>
              <a:tr h="272763">
                <a:tc gridSpan="2">
                  <a:txBody>
                    <a:bodyPr/>
                    <a:lstStyle/>
                    <a:p>
                      <a:r>
                        <a:rPr lang="it-IT" sz="1200" baseline="0" dirty="0" smtClean="0"/>
                        <a:t>COOLING FLUID : ETHANOL ALCOHOOL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°C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W/m^2C°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3070">
                <a:tc>
                  <a:txBody>
                    <a:bodyPr/>
                    <a:lstStyle/>
                    <a:p>
                      <a:r>
                        <a:rPr lang="it-IT" sz="1200" baseline="0" dirty="0" err="1" smtClean="0"/>
                        <a:t>Boiling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point</a:t>
                      </a:r>
                      <a:endParaRPr lang="it-IT" sz="1200" baseline="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baseline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78,5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3070">
                <a:tc>
                  <a:txBody>
                    <a:bodyPr/>
                    <a:lstStyle/>
                    <a:p>
                      <a:r>
                        <a:rPr lang="it-IT" sz="1200" baseline="0" dirty="0" err="1" smtClean="0"/>
                        <a:t>Freezing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point</a:t>
                      </a:r>
                      <a:endParaRPr lang="it-IT" sz="1200" baseline="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baseline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-114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3070">
                <a:tc>
                  <a:txBody>
                    <a:bodyPr/>
                    <a:lstStyle/>
                    <a:p>
                      <a:r>
                        <a:rPr lang="it-IT" sz="1200" baseline="0" dirty="0" err="1" smtClean="0"/>
                        <a:t>Convection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coefficient</a:t>
                      </a:r>
                      <a:endParaRPr lang="it-IT" sz="1200" baseline="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aseline="0" dirty="0" smtClean="0">
                          <a:latin typeface="Calibri"/>
                        </a:rPr>
                        <a:t>α</a:t>
                      </a:r>
                      <a:endParaRPr lang="it-IT" sz="14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aseline="0" dirty="0" smtClean="0"/>
                        <a:t>170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763"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Delivery temperature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/>
                        <a:t>Td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-41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763">
                <a:tc>
                  <a:txBody>
                    <a:bodyPr/>
                    <a:lstStyle/>
                    <a:p>
                      <a:r>
                        <a:rPr lang="it-IT" sz="1200" baseline="0" dirty="0" err="1" smtClean="0"/>
                        <a:t>Wall</a:t>
                      </a:r>
                      <a:r>
                        <a:rPr lang="it-IT" sz="1200" baseline="0" dirty="0" smtClean="0"/>
                        <a:t> temperature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/>
                        <a:t>Tw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-20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763">
                <a:tc>
                  <a:txBody>
                    <a:bodyPr/>
                    <a:lstStyle/>
                    <a:p>
                      <a:r>
                        <a:rPr lang="it-IT" sz="1200" baseline="0" dirty="0" err="1" smtClean="0"/>
                        <a:t>Fluid</a:t>
                      </a:r>
                      <a:r>
                        <a:rPr lang="it-IT" sz="1200" baseline="0" dirty="0" smtClean="0"/>
                        <a:t> temperature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/>
                        <a:t>Tf</a:t>
                      </a:r>
                      <a:r>
                        <a:rPr lang="it-IT" sz="1200" baseline="0" dirty="0" smtClean="0"/>
                        <a:t> = (</a:t>
                      </a:r>
                      <a:r>
                        <a:rPr lang="it-IT" sz="1200" baseline="0" dirty="0" err="1" smtClean="0"/>
                        <a:t>Td</a:t>
                      </a:r>
                      <a:r>
                        <a:rPr lang="it-IT" sz="1200" baseline="0" dirty="0" smtClean="0"/>
                        <a:t> + </a:t>
                      </a:r>
                      <a:r>
                        <a:rPr lang="it-IT" sz="1200" baseline="0" dirty="0" err="1" smtClean="0"/>
                        <a:t>Tw</a:t>
                      </a:r>
                      <a:r>
                        <a:rPr lang="it-IT" sz="1200" baseline="0" dirty="0" smtClean="0"/>
                        <a:t>)/2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-30,5</a:t>
                      </a:r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aseline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4643438" y="4214819"/>
          <a:ext cx="4357750" cy="2000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24"/>
                <a:gridCol w="680899"/>
                <a:gridCol w="1157527"/>
              </a:tblGrid>
              <a:tr h="299876">
                <a:tc gridSpan="3">
                  <a:txBody>
                    <a:bodyPr/>
                    <a:lstStyle/>
                    <a:p>
                      <a:r>
                        <a:rPr lang="it-IT" sz="1200" dirty="0" smtClean="0"/>
                        <a:t>ETHANOL PROPERTIES @ </a:t>
                      </a:r>
                      <a:r>
                        <a:rPr lang="it-IT" sz="1200" dirty="0" err="1" smtClean="0"/>
                        <a:t>Tf</a:t>
                      </a:r>
                      <a:r>
                        <a:rPr lang="it-IT" sz="1200" dirty="0" smtClean="0"/>
                        <a:t> and </a:t>
                      </a:r>
                      <a:r>
                        <a:rPr lang="it-IT" sz="1200" dirty="0" err="1" smtClean="0"/>
                        <a:t>atmospheric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pressure</a:t>
                      </a:r>
                      <a:r>
                        <a:rPr lang="it-IT" sz="1200" dirty="0" smtClean="0"/>
                        <a:t> </a:t>
                      </a:r>
                      <a:endParaRPr lang="it-IT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200" baseline="0" dirty="0"/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Density (Kg/m^3) </a:t>
                      </a:r>
                      <a:endParaRPr lang="it-IT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ρ</a:t>
                      </a:r>
                      <a:endParaRPr lang="it-IT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832</a:t>
                      </a:r>
                      <a:endParaRPr lang="it-IT" sz="1200" baseline="0" dirty="0"/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baseline="0" dirty="0" err="1" smtClean="0"/>
                        <a:t>Specific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heat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dirty="0" smtClean="0"/>
                        <a:t>(J/</a:t>
                      </a:r>
                      <a:r>
                        <a:rPr lang="it-IT" sz="1200" dirty="0" err="1" smtClean="0"/>
                        <a:t>KgK</a:t>
                      </a:r>
                      <a:r>
                        <a:rPr lang="it-IT" sz="1200" dirty="0" smtClean="0"/>
                        <a:t>)</a:t>
                      </a:r>
                      <a:endParaRPr lang="it-IT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/>
                        <a:t>Cp</a:t>
                      </a:r>
                      <a:endParaRPr lang="it-IT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2215</a:t>
                      </a:r>
                      <a:endParaRPr lang="it-IT" sz="1200" baseline="0" dirty="0"/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Thermal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conductivity</a:t>
                      </a:r>
                      <a:r>
                        <a:rPr lang="it-IT" sz="1200" dirty="0" smtClean="0"/>
                        <a:t>  (W/</a:t>
                      </a:r>
                      <a:r>
                        <a:rPr lang="it-IT" sz="1200" dirty="0" err="1" smtClean="0"/>
                        <a:t>mK</a:t>
                      </a:r>
                      <a:r>
                        <a:rPr lang="it-IT" sz="1200" dirty="0" smtClean="0"/>
                        <a:t>)</a:t>
                      </a:r>
                      <a:endParaRPr lang="it-IT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λ</a:t>
                      </a:r>
                      <a:endParaRPr lang="it-IT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0,13</a:t>
                      </a:r>
                      <a:endParaRPr lang="it-IT" sz="1200" baseline="0" dirty="0"/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r>
                        <a:rPr lang="it-IT" sz="1200" dirty="0" err="1" smtClean="0"/>
                        <a:t>Kinematic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viscosity</a:t>
                      </a:r>
                      <a:r>
                        <a:rPr lang="it-IT" sz="1200" dirty="0" smtClean="0"/>
                        <a:t>  (m^2/s)</a:t>
                      </a:r>
                      <a:endParaRPr lang="it-IT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ν</a:t>
                      </a:r>
                      <a:endParaRPr lang="it-IT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3,23E-06</a:t>
                      </a:r>
                      <a:endParaRPr lang="it-IT" sz="1200" baseline="0" dirty="0"/>
                    </a:p>
                  </a:txBody>
                  <a:tcPr/>
                </a:tc>
              </a:tr>
              <a:tr h="340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/>
                        <a:t>Kinematic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viscosity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smtClean="0">
                          <a:latin typeface="Calibri"/>
                        </a:rPr>
                        <a:t>@ </a:t>
                      </a:r>
                      <a:r>
                        <a:rPr lang="it-IT" sz="1200" dirty="0" err="1" smtClean="0">
                          <a:latin typeface="Calibri"/>
                        </a:rPr>
                        <a:t>Tw</a:t>
                      </a:r>
                      <a:r>
                        <a:rPr lang="it-IT" sz="1200" dirty="0" smtClean="0"/>
                        <a:t>  (m^2/s)</a:t>
                      </a:r>
                      <a:endParaRPr lang="it-IT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ν</a:t>
                      </a:r>
                      <a:r>
                        <a:rPr lang="it-IT" sz="1200" baseline="0" dirty="0" smtClean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aseline="0" dirty="0" smtClean="0"/>
                        <a:t>2,88E-06</a:t>
                      </a:r>
                      <a:endParaRPr lang="it-IT" sz="1200" baseline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afico 7"/>
          <p:cNvGraphicFramePr/>
          <p:nvPr/>
        </p:nvGraphicFramePr>
        <p:xfrm>
          <a:off x="4929190" y="714356"/>
          <a:ext cx="407196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1285860"/>
            <a:ext cx="421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  </a:t>
            </a:r>
            <a:r>
              <a:rPr lang="it-IT" sz="1200" b="1" u="sng" dirty="0" smtClean="0"/>
              <a:t>COOLING FLUID TEMPERATURE VS CONVECTION COEFFICIENT 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42845" y="1643050"/>
          <a:ext cx="4786346" cy="1285884"/>
        </p:xfrm>
        <a:graphic>
          <a:graphicData uri="http://schemas.openxmlformats.org/presentationml/2006/ole">
            <p:oleObj spid="_x0000_s59394" name="Equazione" r:id="rId4" imgW="5524200" imgH="1549080" progId="Equation.3">
              <p:embed/>
            </p:oleObj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0" y="3714752"/>
            <a:ext cx="421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    </a:t>
            </a:r>
            <a:r>
              <a:rPr lang="it-IT" sz="1200" b="1" u="sng" dirty="0" smtClean="0"/>
              <a:t>COOLING FLUID &amp; CONVECTION COEFFICIENT SELECTION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Vittore </a:t>
            </a:r>
            <a:r>
              <a:rPr lang="it-IT" dirty="0" err="1" smtClean="0"/>
              <a:t>Carassiti</a:t>
            </a:r>
            <a:r>
              <a:rPr lang="it-IT" dirty="0" smtClean="0"/>
              <a:t>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85720" y="928670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 dirty="0" smtClean="0"/>
              <a:t>FLOW SPEED, FLOW RATE AND PRESSURE LOSS</a:t>
            </a:r>
          </a:p>
          <a:p>
            <a:endParaRPr lang="it-IT" sz="1200" b="1" dirty="0"/>
          </a:p>
        </p:txBody>
      </p:sp>
      <p:graphicFrame>
        <p:nvGraphicFramePr>
          <p:cNvPr id="21" name="Oggetto 20"/>
          <p:cNvGraphicFramePr>
            <a:graphicFrameLocks noChangeAspect="1"/>
          </p:cNvGraphicFramePr>
          <p:nvPr/>
        </p:nvGraphicFramePr>
        <p:xfrm>
          <a:off x="303213" y="1563688"/>
          <a:ext cx="4010025" cy="4279900"/>
        </p:xfrm>
        <a:graphic>
          <a:graphicData uri="http://schemas.openxmlformats.org/presentationml/2006/ole">
            <p:oleObj spid="_x0000_s22532" name="Equazione" r:id="rId3" imgW="3162240" imgH="4279680" progId="Equation.3">
              <p:embed/>
            </p:oleObj>
          </a:graphicData>
        </a:graphic>
      </p:graphicFrame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4786346" cy="3571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it-IT" sz="1600" b="1" dirty="0" smtClean="0"/>
              <a:t>COOLING DESIGN</a:t>
            </a:r>
            <a:endParaRPr lang="it-IT" sz="1600" b="1" dirty="0"/>
          </a:p>
        </p:txBody>
      </p:sp>
      <p:graphicFrame>
        <p:nvGraphicFramePr>
          <p:cNvPr id="10" name="Grafico 9"/>
          <p:cNvGraphicFramePr/>
          <p:nvPr/>
        </p:nvGraphicFramePr>
        <p:xfrm>
          <a:off x="4286248" y="785794"/>
          <a:ext cx="464347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 smtClean="0"/>
              <a:t>Fz-Juelich</a:t>
            </a:r>
            <a:r>
              <a:rPr lang="it-IT" dirty="0" smtClean="0"/>
              <a:t> , 27/10/2008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357290" y="357166"/>
            <a:ext cx="6357982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   </a:t>
            </a:r>
            <a:r>
              <a:rPr lang="it-IT" sz="3200" b="1" dirty="0" smtClean="0"/>
              <a:t>CONCLUSIONS</a:t>
            </a:r>
            <a:endParaRPr lang="it-IT" sz="3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57158" y="1357298"/>
            <a:ext cx="8429684" cy="47705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A THERMAL ANALISYS INVESTIGATING THE RADIATION EFFECTS ON THE SILICON DETECTOR HAS BEEN DONE.</a:t>
            </a: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A SUPPLEMENTARY ANALISYS CONSIDERING BOTH THE ELECTRONIC POWER AND THE RADIATION </a:t>
            </a:r>
            <a:r>
              <a:rPr lang="it-IT" sz="2400" dirty="0" smtClean="0">
                <a:solidFill>
                  <a:schemeClr val="tx1"/>
                </a:solidFill>
              </a:rPr>
              <a:t>HAS </a:t>
            </a:r>
            <a:r>
              <a:rPr lang="it-IT" sz="2400" dirty="0" smtClean="0">
                <a:solidFill>
                  <a:schemeClr val="tx1"/>
                </a:solidFill>
              </a:rPr>
              <a:t>BEEN </a:t>
            </a:r>
            <a:r>
              <a:rPr lang="it-IT" sz="2400" dirty="0" smtClean="0">
                <a:solidFill>
                  <a:schemeClr val="tx1"/>
                </a:solidFill>
              </a:rPr>
              <a:t>ALSO SIMULATED</a:t>
            </a:r>
            <a:r>
              <a:rPr lang="it-IT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algn="just"/>
            <a:r>
              <a:rPr lang="it-IT" sz="2400" dirty="0" smtClean="0">
                <a:solidFill>
                  <a:schemeClr val="tx1"/>
                </a:solidFill>
              </a:rPr>
              <a:t>AN IMPROVEMENT OF THE ANALISYS RESULTS CAN BE ACHIEVED , GIVEN THE FOLLOWING INFORMATIONS :</a:t>
            </a:r>
          </a:p>
          <a:p>
            <a:pPr algn="just"/>
            <a:endParaRPr lang="it-IT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it-IT" sz="2000" i="1" dirty="0" smtClean="0">
                <a:solidFill>
                  <a:schemeClr val="tx1"/>
                </a:solidFill>
              </a:rPr>
              <a:t>AVERAGE WORKING TEMPERATURE OF THE SILICON DETECTOR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000" i="1" dirty="0" smtClean="0">
                <a:solidFill>
                  <a:schemeClr val="tx1"/>
                </a:solidFill>
              </a:rPr>
              <a:t>VALUE OF THE ELECTRONIC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it-IT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 DETECTOR 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err="1" smtClean="0"/>
              <a:t>FEM</a:t>
            </a:r>
            <a:r>
              <a:rPr lang="it-IT" sz="2700" dirty="0" err="1" smtClean="0"/>
              <a:t>*</a:t>
            </a:r>
            <a:r>
              <a:rPr lang="it-IT" sz="2800" b="1" dirty="0" smtClean="0"/>
              <a:t> ASSEMBLY LAYOUT</a:t>
            </a:r>
            <a:endParaRPr lang="it-IT" sz="2800" b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Vittore </a:t>
            </a:r>
            <a:r>
              <a:rPr lang="it-IT" dirty="0" err="1" smtClean="0"/>
              <a:t>Carassiti</a:t>
            </a:r>
            <a:r>
              <a:rPr lang="it-IT" dirty="0" smtClean="0"/>
              <a:t> - INFN FE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 smtClean="0"/>
              <a:t>Fz-Juelich</a:t>
            </a:r>
            <a:r>
              <a:rPr lang="it-IT" dirty="0" smtClean="0"/>
              <a:t> , 27/10/2008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 rot="16200000">
            <a:off x="6210700" y="3183343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HEAT  FLUX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16200000">
            <a:off x="4425915" y="3147625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COOLING PLATE</a:t>
            </a:r>
            <a:endParaRPr lang="it-IT" sz="1200" dirty="0">
              <a:solidFill>
                <a:schemeClr val="bg1"/>
              </a:solidFill>
            </a:endParaRP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1" name="Equation" r:id="rId3" imgW="114120" imgH="215640" progId="Equation.3">
              <p:embed/>
            </p:oleObj>
          </a:graphicData>
        </a:graphic>
      </p:graphicFrame>
      <p:pic>
        <p:nvPicPr>
          <p:cNvPr id="20" name="Immagine 19" descr="pax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000108"/>
            <a:ext cx="6676511" cy="5143535"/>
          </a:xfrm>
          <a:prstGeom prst="rect">
            <a:avLst/>
          </a:prstGeom>
        </p:spPr>
      </p:pic>
      <p:cxnSp>
        <p:nvCxnSpPr>
          <p:cNvPr id="23" name="Connettore 2 22"/>
          <p:cNvCxnSpPr/>
          <p:nvPr/>
        </p:nvCxnSpPr>
        <p:spPr>
          <a:xfrm rot="5400000">
            <a:off x="5464975" y="2035959"/>
            <a:ext cx="857256" cy="500066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5715008" y="1643050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FF0000"/>
                </a:solidFill>
              </a:rPr>
              <a:t>ELECTRONIC  SUPPORT</a:t>
            </a:r>
            <a:endParaRPr lang="it-IT" sz="1000" dirty="0">
              <a:solidFill>
                <a:srgbClr val="FF0000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 rot="10800000" flipV="1">
            <a:off x="5786446" y="2857496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6286512" y="2643182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B0F0"/>
                </a:solidFill>
              </a:rPr>
              <a:t>COOLING TUBE</a:t>
            </a:r>
            <a:endParaRPr lang="it-IT" sz="1000" dirty="0">
              <a:solidFill>
                <a:srgbClr val="00B0F0"/>
              </a:solidFill>
            </a:endParaRPr>
          </a:p>
        </p:txBody>
      </p:sp>
      <p:cxnSp>
        <p:nvCxnSpPr>
          <p:cNvPr id="39" name="Connettore 2 38"/>
          <p:cNvCxnSpPr/>
          <p:nvPr/>
        </p:nvCxnSpPr>
        <p:spPr>
          <a:xfrm>
            <a:off x="2214546" y="3143248"/>
            <a:ext cx="1643074" cy="642942"/>
          </a:xfrm>
          <a:prstGeom prst="straightConnector1">
            <a:avLst/>
          </a:prstGeom>
          <a:ln>
            <a:solidFill>
              <a:srgbClr val="FF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1714480" y="2928934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TARGET CELL</a:t>
            </a:r>
            <a:endParaRPr lang="it-IT" sz="1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0" name="Connettore 2 49"/>
          <p:cNvCxnSpPr/>
          <p:nvPr/>
        </p:nvCxnSpPr>
        <p:spPr>
          <a:xfrm rot="5400000" flipH="1" flipV="1">
            <a:off x="2928926" y="4214818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428860" y="5143512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B0F0"/>
                </a:solidFill>
              </a:rPr>
              <a:t>SILICON DETECTOR</a:t>
            </a:r>
            <a:endParaRPr lang="it-IT" sz="1000" dirty="0">
              <a:solidFill>
                <a:srgbClr val="00B0F0"/>
              </a:solidFill>
            </a:endParaRPr>
          </a:p>
        </p:txBody>
      </p:sp>
      <p:cxnSp>
        <p:nvCxnSpPr>
          <p:cNvPr id="57" name="Connettore 2 56"/>
          <p:cNvCxnSpPr/>
          <p:nvPr/>
        </p:nvCxnSpPr>
        <p:spPr>
          <a:xfrm rot="10800000">
            <a:off x="5715008" y="5500702"/>
            <a:ext cx="1285884" cy="21431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6357950" y="5715016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chemeClr val="accent3">
                    <a:lumMod val="75000"/>
                  </a:schemeClr>
                </a:solidFill>
              </a:rPr>
              <a:t>VACUUM CHAMBER</a:t>
            </a:r>
            <a:endParaRPr lang="it-IT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8" name="Connettore 2 67"/>
          <p:cNvCxnSpPr>
            <a:stCxn id="74" idx="0"/>
          </p:cNvCxnSpPr>
          <p:nvPr/>
        </p:nvCxnSpPr>
        <p:spPr>
          <a:xfrm rot="16200000" flipV="1">
            <a:off x="6030131" y="3256753"/>
            <a:ext cx="500066" cy="141606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6429388" y="4214818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solidFill>
                  <a:srgbClr val="FFC000"/>
                </a:solidFill>
              </a:rPr>
              <a:t>SILICON SUPPORT</a:t>
            </a:r>
            <a:endParaRPr lang="it-IT" sz="1000" dirty="0">
              <a:solidFill>
                <a:srgbClr val="FFC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214414" y="5929330"/>
            <a:ext cx="219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* FEM = Finite </a:t>
            </a:r>
            <a:r>
              <a:rPr lang="it-IT" sz="1200" dirty="0" err="1" smtClean="0">
                <a:solidFill>
                  <a:schemeClr val="bg1"/>
                </a:solidFill>
              </a:rPr>
              <a:t>Element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Modeler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57158" y="1142984"/>
          <a:ext cx="8286808" cy="2113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446838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i="1" baseline="0" dirty="0" smtClean="0"/>
                        <a:t>PARTS MATERIALS</a:t>
                      </a:r>
                      <a:endParaRPr lang="it-IT" sz="16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95430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PART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MATERIAL</a:t>
                      </a:r>
                      <a:endParaRPr lang="it-IT" sz="1200" b="1" i="1" dirty="0"/>
                    </a:p>
                  </a:txBody>
                  <a:tcPr/>
                </a:tc>
              </a:tr>
              <a:tr h="265886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SILICON DETECTOR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SILICON</a:t>
                      </a:r>
                      <a:endParaRPr lang="it-IT" sz="1200" dirty="0"/>
                    </a:p>
                  </a:txBody>
                  <a:tcPr/>
                </a:tc>
              </a:tr>
              <a:tr h="26588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TARGET CELL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ALUMINUM</a:t>
                      </a:r>
                      <a:endParaRPr lang="it-IT" sz="1200" dirty="0"/>
                    </a:p>
                  </a:txBody>
                  <a:tcPr/>
                </a:tc>
              </a:tr>
              <a:tr h="26588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SILICON SUPPORT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ALUMINUM</a:t>
                      </a:r>
                      <a:endParaRPr lang="it-IT" sz="1200" dirty="0"/>
                    </a:p>
                  </a:txBody>
                  <a:tcPr/>
                </a:tc>
              </a:tr>
              <a:tr h="26588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ELECTRONIC SUPPORT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ALUMINUM</a:t>
                      </a:r>
                      <a:endParaRPr lang="it-IT" sz="1200" dirty="0"/>
                    </a:p>
                  </a:txBody>
                  <a:tcPr/>
                </a:tc>
              </a:tr>
              <a:tr h="26588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VACUUM CHAMBER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STAINLESS STEEL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57158" y="3714752"/>
          <a:ext cx="8286809" cy="1655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62"/>
                <a:gridCol w="1468365"/>
                <a:gridCol w="1846358"/>
                <a:gridCol w="1657362"/>
                <a:gridCol w="1657362"/>
              </a:tblGrid>
              <a:tr h="375081">
                <a:tc gridSpan="5">
                  <a:txBody>
                    <a:bodyPr/>
                    <a:lstStyle/>
                    <a:p>
                      <a:pPr algn="ctr"/>
                      <a:r>
                        <a:rPr lang="it-IT" sz="1600" i="1" dirty="0" smtClean="0"/>
                        <a:t>MATERIAL PROPERTIES</a:t>
                      </a:r>
                      <a:endParaRPr lang="it-IT" sz="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dirty="0"/>
                    </a:p>
                  </a:txBody>
                  <a:tcPr/>
                </a:tc>
              </a:tr>
              <a:tr h="225372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MATERIAL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DENSITY </a:t>
                      </a:r>
                    </a:p>
                    <a:p>
                      <a:pPr algn="ctr"/>
                      <a:r>
                        <a:rPr lang="it-IT" sz="1200" b="1" i="1" dirty="0" smtClean="0"/>
                        <a:t>(Kg/m^3)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THERMAL</a:t>
                      </a:r>
                      <a:r>
                        <a:rPr lang="it-IT" sz="1200" b="1" i="1" baseline="0" dirty="0" smtClean="0"/>
                        <a:t> CONDUCTIVITY (W/</a:t>
                      </a:r>
                      <a:r>
                        <a:rPr lang="it-IT" sz="1200" b="1" i="1" baseline="0" dirty="0" err="1" smtClean="0"/>
                        <a:t>mK</a:t>
                      </a:r>
                      <a:r>
                        <a:rPr lang="it-IT" sz="1200" b="1" i="1" baseline="0" dirty="0" smtClean="0"/>
                        <a:t>)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EMISSIVITY  (*)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SPECIFIC HEAT</a:t>
                      </a:r>
                    </a:p>
                    <a:p>
                      <a:pPr algn="ctr"/>
                      <a:r>
                        <a:rPr lang="it-IT" sz="1200" b="1" i="1" dirty="0" smtClean="0"/>
                        <a:t>(J/</a:t>
                      </a:r>
                      <a:r>
                        <a:rPr lang="it-IT" sz="1200" b="1" i="1" dirty="0" err="1" smtClean="0"/>
                        <a:t>KgK</a:t>
                      </a:r>
                      <a:r>
                        <a:rPr lang="it-IT" sz="1200" b="1" i="1" dirty="0" smtClean="0"/>
                        <a:t>)</a:t>
                      </a:r>
                      <a:endParaRPr lang="it-IT" sz="1200" b="1" i="1" dirty="0"/>
                    </a:p>
                  </a:txBody>
                  <a:tcPr/>
                </a:tc>
              </a:tr>
              <a:tr h="22537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ALUMINUM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2700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237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900</a:t>
                      </a:r>
                    </a:p>
                  </a:txBody>
                  <a:tcPr/>
                </a:tc>
              </a:tr>
              <a:tr h="225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STAINLESS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7960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16,3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502</a:t>
                      </a:r>
                    </a:p>
                  </a:txBody>
                  <a:tcPr/>
                </a:tc>
              </a:tr>
              <a:tr h="225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2340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115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703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3428992" y="357166"/>
            <a:ext cx="21431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MATERIALS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85720" y="5643578"/>
            <a:ext cx="3467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(*)   </a:t>
            </a:r>
          </a:p>
          <a:p>
            <a:r>
              <a:rPr lang="it-IT" sz="1000" dirty="0" err="1" smtClean="0"/>
              <a:t>From</a:t>
            </a:r>
            <a:r>
              <a:rPr lang="it-IT" sz="1000" dirty="0" smtClean="0"/>
              <a:t> the </a:t>
            </a:r>
            <a:r>
              <a:rPr lang="it-IT" sz="1000" dirty="0" err="1" smtClean="0"/>
              <a:t>Engineering</a:t>
            </a:r>
            <a:r>
              <a:rPr lang="it-IT" sz="1000" dirty="0" smtClean="0"/>
              <a:t> Toolbox  (www.engineeringtoolbox.com)</a:t>
            </a:r>
            <a:endParaRPr lang="it-I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 smtClean="0"/>
              <a:t>Fz-Juelich</a:t>
            </a:r>
            <a:r>
              <a:rPr lang="it-IT" dirty="0" smtClean="0"/>
              <a:t> , 27/10/2008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357290" y="357166"/>
            <a:ext cx="6357982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   </a:t>
            </a:r>
            <a:r>
              <a:rPr lang="it-IT" sz="3200" b="1" dirty="0" smtClean="0"/>
              <a:t>THE ANALISYS</a:t>
            </a:r>
            <a:endParaRPr lang="it-IT" sz="3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57158" y="1714488"/>
            <a:ext cx="8429684" cy="37856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i="1" dirty="0" smtClean="0">
                <a:solidFill>
                  <a:schemeClr val="tx1"/>
                </a:solidFill>
              </a:rPr>
              <a:t>THE FOLLOWING ANALISYS HAVE BEEN PERFORMED :</a:t>
            </a:r>
          </a:p>
          <a:p>
            <a:endParaRPr lang="it-IT" sz="2000" b="1" i="1" dirty="0" smtClean="0">
              <a:solidFill>
                <a:schemeClr val="tx1"/>
              </a:solidFill>
            </a:endParaRPr>
          </a:p>
          <a:p>
            <a:r>
              <a:rPr lang="it-IT" sz="2400" b="1" i="1" dirty="0" smtClean="0">
                <a:solidFill>
                  <a:schemeClr val="tx1"/>
                </a:solidFill>
              </a:rPr>
              <a:t>RADIATION ANALISYS</a:t>
            </a:r>
            <a:endParaRPr lang="it-IT" sz="2400" dirty="0" smtClean="0">
              <a:solidFill>
                <a:schemeClr val="tx1"/>
              </a:solidFill>
            </a:endParaRPr>
          </a:p>
          <a:p>
            <a:r>
              <a:rPr lang="it-IT" sz="2400" dirty="0" smtClean="0">
                <a:solidFill>
                  <a:schemeClr val="tx1"/>
                </a:solidFill>
              </a:rPr>
              <a:t>SIMULATION  EVALUATING THE AMOUNT OF HEAT LOAD COMING FROM RADIATION</a:t>
            </a:r>
          </a:p>
          <a:p>
            <a:endParaRPr lang="it-IT" sz="2400" dirty="0" smtClean="0">
              <a:solidFill>
                <a:schemeClr val="tx1"/>
              </a:solidFill>
            </a:endParaRPr>
          </a:p>
          <a:p>
            <a:r>
              <a:rPr lang="it-IT" sz="2400" b="1" i="1" dirty="0" smtClean="0">
                <a:solidFill>
                  <a:schemeClr val="tx1"/>
                </a:solidFill>
              </a:rPr>
              <a:t>TEMPERATURE ANALISYS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SIMULATION EVALUATING THE DETECTOR’S TEMPERATURE DISTRIBUTION COMING FROM ELECTRONIC POWER AND 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571604" y="142852"/>
            <a:ext cx="578647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RADIATION ANALISYS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42910" y="1000108"/>
            <a:ext cx="7858180" cy="11695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1400" dirty="0" smtClean="0"/>
              <a:t> SILICON SUPPORT SET AT CONSTANT TEMPERATURE </a:t>
            </a:r>
          </a:p>
          <a:p>
            <a:endParaRPr lang="it-IT" sz="1400" dirty="0" smtClean="0"/>
          </a:p>
          <a:p>
            <a:pPr>
              <a:buFont typeface="Wingdings" pitchFamily="2" charset="2"/>
              <a:buChar char="q"/>
            </a:pPr>
            <a:r>
              <a:rPr lang="it-IT" sz="1400" dirty="0" smtClean="0"/>
              <a:t> ELCTRONIC POWER SWITCHED OFF</a:t>
            </a:r>
          </a:p>
          <a:p>
            <a:pPr>
              <a:buFont typeface="Wingdings" pitchFamily="2" charset="2"/>
              <a:buChar char="q"/>
            </a:pPr>
            <a:endParaRPr lang="it-IT" sz="1400" dirty="0" smtClean="0"/>
          </a:p>
          <a:p>
            <a:pPr>
              <a:buFont typeface="Wingdings" pitchFamily="2" charset="2"/>
              <a:buChar char="q"/>
            </a:pPr>
            <a:r>
              <a:rPr lang="it-IT" sz="1400" dirty="0" smtClean="0"/>
              <a:t> VACUUM CHAMBER SET AT CONSTANT TEMPERATURE</a:t>
            </a:r>
          </a:p>
        </p:txBody>
      </p:sp>
      <p:pic>
        <p:nvPicPr>
          <p:cNvPr id="7" name="Immagine 6" descr="pax1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500306"/>
            <a:ext cx="3857652" cy="3857652"/>
          </a:xfrm>
          <a:prstGeom prst="rect">
            <a:avLst/>
          </a:prstGeom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3500430" y="2881330"/>
            <a:ext cx="1572866" cy="2462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1000" dirty="0" smtClean="0"/>
              <a:t>CONSTANT TEMPERATURE</a:t>
            </a:r>
            <a:endParaRPr lang="it-IT" sz="1000" dirty="0"/>
          </a:p>
        </p:txBody>
      </p:sp>
      <p:cxnSp>
        <p:nvCxnSpPr>
          <p:cNvPr id="10" name="Connettore 2 9"/>
          <p:cNvCxnSpPr>
            <a:stCxn id="8" idx="0"/>
          </p:cNvCxnSpPr>
          <p:nvPr/>
        </p:nvCxnSpPr>
        <p:spPr>
          <a:xfrm rot="5400000" flipH="1" flipV="1">
            <a:off x="4393713" y="2560166"/>
            <a:ext cx="214314" cy="428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5400000">
            <a:off x="3965075" y="3273943"/>
            <a:ext cx="500065" cy="14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786577" y="4524405"/>
            <a:ext cx="1234633" cy="2462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1000" dirty="0" smtClean="0"/>
              <a:t>VACUUM CHAMBER</a:t>
            </a:r>
            <a:endParaRPr lang="it-IT" sz="1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00034" y="4238652"/>
            <a:ext cx="1117614" cy="2462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1000" dirty="0" smtClean="0"/>
              <a:t>SILICON SUPPORT</a:t>
            </a:r>
            <a:endParaRPr lang="it-IT" sz="1000" dirty="0"/>
          </a:p>
        </p:txBody>
      </p:sp>
      <p:cxnSp>
        <p:nvCxnSpPr>
          <p:cNvPr id="25" name="Connettore 2 24"/>
          <p:cNvCxnSpPr>
            <a:stCxn id="23" idx="3"/>
          </p:cNvCxnSpPr>
          <p:nvPr/>
        </p:nvCxnSpPr>
        <p:spPr>
          <a:xfrm>
            <a:off x="1617648" y="4361763"/>
            <a:ext cx="1954220" cy="234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rot="10800000">
            <a:off x="6286513" y="3857628"/>
            <a:ext cx="1117387" cy="666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28596" y="1142984"/>
          <a:ext cx="8215372" cy="335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088"/>
                <a:gridCol w="1062333"/>
                <a:gridCol w="1133155"/>
                <a:gridCol w="940924"/>
                <a:gridCol w="1173624"/>
                <a:gridCol w="1173624"/>
                <a:gridCol w="1173624"/>
              </a:tblGrid>
              <a:tr h="413823">
                <a:tc gridSpan="7">
                  <a:txBody>
                    <a:bodyPr/>
                    <a:lstStyle/>
                    <a:p>
                      <a:pPr algn="ctr"/>
                      <a:r>
                        <a:rPr lang="it-IT" sz="1600" i="1" baseline="0" dirty="0" smtClean="0"/>
                        <a:t>FEM  RADIATION ANALYSIS </a:t>
                      </a:r>
                      <a:r>
                        <a:rPr lang="it-IT" sz="1600" i="1" baseline="0" dirty="0" err="1" smtClean="0"/>
                        <a:t>BCs</a:t>
                      </a:r>
                      <a:endParaRPr lang="it-IT" sz="16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baseline="0" dirty="0"/>
                    </a:p>
                  </a:txBody>
                  <a:tcPr/>
                </a:tc>
              </a:tr>
              <a:tr h="564303">
                <a:tc>
                  <a:txBody>
                    <a:bodyPr/>
                    <a:lstStyle/>
                    <a:p>
                      <a:pPr algn="ctr"/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SILICON DETECTOR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SILICON SUPPORT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COOLING TUBE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TARGET CELL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ELECTRONIC &amp; SUPPORT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VACUUM CHAMBER</a:t>
                      </a:r>
                      <a:endParaRPr lang="it-IT" sz="1200" b="1" i="1" dirty="0"/>
                    </a:p>
                  </a:txBody>
                  <a:tcPr/>
                </a:tc>
              </a:tr>
              <a:tr h="564303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RADIATIVE THERMAL</a:t>
                      </a:r>
                      <a:r>
                        <a:rPr lang="it-IT" sz="1200" b="0" baseline="0" dirty="0" smtClean="0"/>
                        <a:t> COUPLINGS 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TO</a:t>
                      </a:r>
                      <a:r>
                        <a:rPr lang="it-IT" sz="1200" b="0" baseline="0" dirty="0" smtClean="0"/>
                        <a:t> ALL PARTS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TO ALL PARTS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TO ALL PARTS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TO ALL PARTS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</a:tr>
              <a:tr h="66189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CONDUCTIVE THERMAL COUPLINGS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TO SILICON SUPPORT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</a:tr>
              <a:tr h="56430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CONSTANT TEMPERATURES (</a:t>
                      </a:r>
                      <a:r>
                        <a:rPr lang="it-IT" sz="1200" dirty="0" err="1" smtClean="0"/>
                        <a:t>C°</a:t>
                      </a:r>
                      <a:r>
                        <a:rPr lang="it-IT" sz="1200" dirty="0" smtClean="0"/>
                        <a:t>)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-20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20 ; 40 ; 60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</a:tr>
              <a:tr h="58895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HEAT LOAD (W)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SWITCHED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1357290" y="357166"/>
            <a:ext cx="635798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RADIATION ANALYSIS BOUNDARY CONDITIONS  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8596" y="5143512"/>
            <a:ext cx="821537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tx1"/>
                </a:solidFill>
              </a:rPr>
              <a:t>ADDITIONAL INFORMATIONS</a:t>
            </a:r>
            <a:endParaRPr lang="it-IT" sz="1000" dirty="0" smtClean="0">
              <a:solidFill>
                <a:schemeClr val="tx1"/>
              </a:solidFill>
            </a:endParaRPr>
          </a:p>
          <a:p>
            <a:endParaRPr lang="it-IT" sz="1000" dirty="0" smtClean="0">
              <a:solidFill>
                <a:schemeClr val="tx1"/>
              </a:solidFill>
            </a:endParaRPr>
          </a:p>
          <a:p>
            <a:r>
              <a:rPr lang="it-IT" sz="1000" dirty="0" smtClean="0">
                <a:solidFill>
                  <a:schemeClr val="tx1"/>
                </a:solidFill>
              </a:rPr>
              <a:t>§  -   SHADOWING CHECKS BETWEEN PARTS PERMORMED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28596" y="1500174"/>
          <a:ext cx="3643338" cy="1932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01"/>
                <a:gridCol w="1345758"/>
                <a:gridCol w="1423179"/>
              </a:tblGrid>
              <a:tr h="26332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i="1" baseline="0" dirty="0" smtClean="0"/>
                        <a:t>BOUNDARY CONDITIONS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66353">
                <a:tc>
                  <a:txBody>
                    <a:bodyPr/>
                    <a:lstStyle/>
                    <a:p>
                      <a:pPr algn="ctr"/>
                      <a:endParaRPr lang="it-IT" sz="1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1" dirty="0" smtClean="0"/>
                        <a:t>SILICON SUPPORT</a:t>
                      </a:r>
                    </a:p>
                    <a:p>
                      <a:pPr algn="ctr"/>
                      <a:r>
                        <a:rPr lang="it-IT" sz="1000" b="0" i="1" dirty="0" smtClean="0"/>
                        <a:t>SURFACES CONSTANT TEMP (</a:t>
                      </a:r>
                      <a:r>
                        <a:rPr lang="it-IT" sz="1000" b="0" i="1" dirty="0" err="1" smtClean="0"/>
                        <a:t>C°</a:t>
                      </a:r>
                      <a:r>
                        <a:rPr lang="it-IT" sz="1000" b="0" i="1" dirty="0" smtClean="0"/>
                        <a:t>)</a:t>
                      </a:r>
                      <a:endParaRPr lang="it-IT" sz="10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1" dirty="0" smtClean="0"/>
                        <a:t>VACUUM CHAMBER</a:t>
                      </a:r>
                    </a:p>
                    <a:p>
                      <a:pPr algn="ctr"/>
                      <a:r>
                        <a:rPr lang="it-IT" sz="1000" b="0" i="1" dirty="0" smtClean="0"/>
                        <a:t>WALLS CONSTANT TEMP (</a:t>
                      </a:r>
                      <a:r>
                        <a:rPr lang="it-IT" sz="1000" b="0" i="1" dirty="0" err="1" smtClean="0"/>
                        <a:t>C°</a:t>
                      </a:r>
                      <a:r>
                        <a:rPr lang="it-IT" sz="1000" b="0" i="1" dirty="0" smtClean="0"/>
                        <a:t>)</a:t>
                      </a:r>
                      <a:endParaRPr lang="it-IT" sz="1000" b="0" i="1" dirty="0"/>
                    </a:p>
                  </a:txBody>
                  <a:tcPr/>
                </a:tc>
              </a:tr>
              <a:tr h="364084"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 smtClean="0"/>
                        <a:t>1°  </a:t>
                      </a:r>
                      <a:r>
                        <a:rPr lang="it-IT" sz="1000" b="0" dirty="0" err="1" smtClean="0"/>
                        <a:t>Analysis</a:t>
                      </a:r>
                      <a:endParaRPr lang="it-IT" sz="10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0" dirty="0" smtClean="0"/>
                        <a:t>-20</a:t>
                      </a:r>
                      <a:endParaRPr lang="it-IT" sz="10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20</a:t>
                      </a:r>
                      <a:endParaRPr lang="it-IT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408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2°  </a:t>
                      </a:r>
                      <a:r>
                        <a:rPr lang="it-IT" sz="1000" dirty="0" err="1" smtClean="0"/>
                        <a:t>Analysis</a:t>
                      </a:r>
                      <a:endParaRPr lang="it-IT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-20</a:t>
                      </a:r>
                      <a:endParaRPr lang="it-IT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40</a:t>
                      </a:r>
                      <a:endParaRPr lang="it-IT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408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3°  </a:t>
                      </a:r>
                      <a:r>
                        <a:rPr lang="it-IT" sz="1000" dirty="0" err="1" smtClean="0"/>
                        <a:t>Analysis</a:t>
                      </a:r>
                      <a:endParaRPr lang="it-IT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-20</a:t>
                      </a:r>
                      <a:endParaRPr lang="it-IT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60</a:t>
                      </a:r>
                      <a:endParaRPr lang="it-IT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428596" y="4000504"/>
          <a:ext cx="8215371" cy="228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19"/>
                <a:gridCol w="979815"/>
                <a:gridCol w="1281297"/>
                <a:gridCol w="753704"/>
                <a:gridCol w="1356667"/>
                <a:gridCol w="753704"/>
                <a:gridCol w="1356665"/>
              </a:tblGrid>
              <a:tr h="296743">
                <a:tc gridSpan="7">
                  <a:txBody>
                    <a:bodyPr/>
                    <a:lstStyle/>
                    <a:p>
                      <a:pPr algn="ctr"/>
                      <a:r>
                        <a:rPr lang="it-IT" sz="1200" i="1" dirty="0" smtClean="0">
                          <a:solidFill>
                            <a:schemeClr val="tx1"/>
                          </a:solidFill>
                        </a:rPr>
                        <a:t>RADIATION</a:t>
                      </a:r>
                      <a:r>
                        <a:rPr lang="it-IT" sz="12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200" i="1" dirty="0" smtClean="0">
                          <a:solidFill>
                            <a:schemeClr val="tx1"/>
                          </a:solidFill>
                        </a:rPr>
                        <a:t>ANALYSIS</a:t>
                      </a:r>
                      <a:r>
                        <a:rPr lang="it-IT" sz="1200" i="1" baseline="0" dirty="0" smtClean="0">
                          <a:solidFill>
                            <a:schemeClr val="tx1"/>
                          </a:solidFill>
                        </a:rPr>
                        <a:t> RESULTS</a:t>
                      </a:r>
                      <a:endParaRPr lang="it-IT" sz="12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i="1" dirty="0"/>
                    </a:p>
                  </a:txBody>
                  <a:tcPr/>
                </a:tc>
              </a:tr>
              <a:tr h="26377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1" dirty="0" smtClean="0"/>
                        <a:t>PART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000" b="1" i="1" dirty="0" smtClean="0"/>
                        <a:t>1° ANALYSIS</a:t>
                      </a:r>
                      <a:endParaRPr lang="it-IT" sz="1000" b="1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000" b="1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1" dirty="0" smtClean="0"/>
                        <a:t>2° ANALYSIS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1" dirty="0" smtClean="0"/>
                        <a:t>3° ANALYSIS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3771">
                <a:tc vMerge="1">
                  <a:txBody>
                    <a:bodyPr/>
                    <a:lstStyle/>
                    <a:p>
                      <a:pPr algn="ctr"/>
                      <a:endParaRPr lang="it-IT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1" dirty="0" smtClean="0"/>
                        <a:t>AVERAGE</a:t>
                      </a:r>
                    </a:p>
                    <a:p>
                      <a:pPr algn="ctr"/>
                      <a:r>
                        <a:rPr lang="it-IT" sz="1000" b="1" i="1" dirty="0" smtClean="0"/>
                        <a:t>TEMP (</a:t>
                      </a:r>
                      <a:r>
                        <a:rPr lang="it-IT" sz="1000" b="1" i="1" dirty="0" err="1" smtClean="0"/>
                        <a:t>C°</a:t>
                      </a:r>
                      <a:r>
                        <a:rPr lang="it-IT" sz="1000" b="1" i="1" dirty="0" smtClean="0"/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i="1" dirty="0" smtClean="0"/>
                        <a:t>POWER (W)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1" dirty="0" smtClean="0"/>
                        <a:t>AVERAGE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1" dirty="0" smtClean="0"/>
                        <a:t>TEMP</a:t>
                      </a:r>
                      <a:r>
                        <a:rPr lang="it-IT" sz="1000" b="1" i="1" baseline="0" dirty="0" smtClean="0"/>
                        <a:t> (</a:t>
                      </a:r>
                      <a:r>
                        <a:rPr lang="it-IT" sz="1000" b="1" i="1" baseline="0" dirty="0" err="1" smtClean="0"/>
                        <a:t>C°</a:t>
                      </a:r>
                      <a:r>
                        <a:rPr lang="it-IT" sz="1000" b="1" i="1" baseline="0" dirty="0" smtClean="0"/>
                        <a:t>)</a:t>
                      </a:r>
                      <a:endParaRPr lang="it-IT" sz="1000" b="1" i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1" dirty="0" smtClean="0"/>
                        <a:t>POWER (W)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1" dirty="0" smtClean="0"/>
                        <a:t>AVERAGE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1" dirty="0" smtClean="0"/>
                        <a:t>TEMP (</a:t>
                      </a:r>
                      <a:r>
                        <a:rPr lang="it-IT" sz="1000" b="1" i="1" dirty="0" err="1" smtClean="0"/>
                        <a:t>C°</a:t>
                      </a:r>
                      <a:r>
                        <a:rPr lang="it-IT" sz="1000" b="1" i="1" dirty="0" smtClean="0"/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1" dirty="0" smtClean="0"/>
                        <a:t>POWER (W)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3771">
                <a:tc vMerge="1">
                  <a:txBody>
                    <a:bodyPr/>
                    <a:lstStyle/>
                    <a:p>
                      <a:pPr algn="ctr"/>
                      <a:endParaRPr lang="it-IT" sz="1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b="1" i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i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i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i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i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i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3771">
                <a:tc>
                  <a:txBody>
                    <a:bodyPr/>
                    <a:lstStyle/>
                    <a:p>
                      <a:pPr algn="l"/>
                      <a:r>
                        <a:rPr lang="it-IT" sz="1000" dirty="0" smtClean="0"/>
                        <a:t>SILICON DETECTOR</a:t>
                      </a:r>
                      <a:endParaRPr lang="it-IT" sz="1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-18,3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-22,47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-17,6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-21,81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-16,7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-21,00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3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SILICON SUPPORT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63,68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91,27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124,7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3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TARGET CELL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-17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-0,104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-15,5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-0.096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-13,5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-0.085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3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/>
                        <a:t>VACUUM CHAMBER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-41,10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-69,37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-103,6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2643174" y="285728"/>
            <a:ext cx="321471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RADIATION ANALYSIS RESULTS</a:t>
            </a:r>
          </a:p>
        </p:txBody>
      </p:sp>
      <p:graphicFrame>
        <p:nvGraphicFramePr>
          <p:cNvPr id="8" name="Grafico 7"/>
          <p:cNvGraphicFramePr/>
          <p:nvPr/>
        </p:nvGraphicFramePr>
        <p:xfrm>
          <a:off x="4286248" y="857232"/>
          <a:ext cx="435771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reccia in giù 10"/>
          <p:cNvSpPr/>
          <p:nvPr/>
        </p:nvSpPr>
        <p:spPr>
          <a:xfrm rot="11007717">
            <a:off x="6206228" y="1141084"/>
            <a:ext cx="71308" cy="4441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4259873">
            <a:off x="3074655" y="4183032"/>
            <a:ext cx="3171584" cy="6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Fz-Juelich , 27/10/2008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571604" y="428604"/>
            <a:ext cx="578647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TEMPERATURE ANALISYS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28662" y="1142984"/>
            <a:ext cx="7143800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1400" dirty="0" smtClean="0"/>
              <a:t> COOLING TUBE WALL SET AT CONSTANT TEMPERATURE  </a:t>
            </a:r>
          </a:p>
          <a:p>
            <a:pPr>
              <a:buFont typeface="Wingdings" pitchFamily="2" charset="2"/>
              <a:buChar char="q"/>
            </a:pPr>
            <a:endParaRPr lang="it-IT" sz="1400" dirty="0" smtClean="0"/>
          </a:p>
          <a:p>
            <a:pPr>
              <a:buFont typeface="Wingdings" pitchFamily="2" charset="2"/>
              <a:buChar char="q"/>
            </a:pPr>
            <a:r>
              <a:rPr lang="it-IT" sz="1400" dirty="0" smtClean="0"/>
              <a:t> ELCTRONIC POWER  SWITCHED ON</a:t>
            </a:r>
          </a:p>
        </p:txBody>
      </p:sp>
      <p:pic>
        <p:nvPicPr>
          <p:cNvPr id="7" name="Immagine 6" descr="pax1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071678"/>
            <a:ext cx="4286280" cy="4286280"/>
          </a:xfrm>
          <a:prstGeom prst="rect">
            <a:avLst/>
          </a:prstGeom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500034" y="4214818"/>
            <a:ext cx="979755" cy="2462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1000" dirty="0" smtClean="0"/>
              <a:t>COOLING TUBE</a:t>
            </a:r>
            <a:endParaRPr lang="it-IT" sz="1000" dirty="0"/>
          </a:p>
        </p:txBody>
      </p:sp>
      <p:cxnSp>
        <p:nvCxnSpPr>
          <p:cNvPr id="17" name="Connettore 2 16"/>
          <p:cNvCxnSpPr>
            <a:stCxn id="8" idx="2"/>
          </p:cNvCxnSpPr>
          <p:nvPr/>
        </p:nvCxnSpPr>
        <p:spPr>
          <a:xfrm rot="16200000" flipH="1">
            <a:off x="2118242" y="3332709"/>
            <a:ext cx="396720" cy="2653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7215206" y="4286256"/>
            <a:ext cx="1258678" cy="2462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1000" dirty="0" smtClean="0"/>
              <a:t>ELECTRONIC POWER</a:t>
            </a:r>
            <a:endParaRPr lang="it-IT" sz="1000" dirty="0"/>
          </a:p>
        </p:txBody>
      </p:sp>
      <p:cxnSp>
        <p:nvCxnSpPr>
          <p:cNvPr id="25" name="Connettore 2 24"/>
          <p:cNvCxnSpPr>
            <a:stCxn id="23" idx="0"/>
          </p:cNvCxnSpPr>
          <p:nvPr/>
        </p:nvCxnSpPr>
        <p:spPr>
          <a:xfrm rot="16200000" flipV="1">
            <a:off x="6101123" y="2542834"/>
            <a:ext cx="1071566" cy="2415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Vittore Carassiti - INFN FE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00D9-5B0A-46D2-AD38-6AD149D72E6E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 smtClean="0"/>
              <a:t>Fz-Juelich</a:t>
            </a:r>
            <a:r>
              <a:rPr lang="it-IT" dirty="0" smtClean="0"/>
              <a:t> , 27/10/2008</a:t>
            </a: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428596" y="1142984"/>
          <a:ext cx="8215372" cy="3433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088"/>
                <a:gridCol w="1062333"/>
                <a:gridCol w="1022917"/>
                <a:gridCol w="928694"/>
                <a:gridCol w="1143008"/>
                <a:gridCol w="1571636"/>
                <a:gridCol w="928696"/>
              </a:tblGrid>
              <a:tr h="413823">
                <a:tc gridSpan="7">
                  <a:txBody>
                    <a:bodyPr/>
                    <a:lstStyle/>
                    <a:p>
                      <a:pPr algn="ctr"/>
                      <a:r>
                        <a:rPr lang="it-IT" sz="1600" i="1" baseline="0" dirty="0" smtClean="0"/>
                        <a:t>FEM  TEMPERATURE ANALYSIS  </a:t>
                      </a:r>
                      <a:r>
                        <a:rPr lang="it-IT" sz="1600" i="1" baseline="0" dirty="0" err="1" smtClean="0"/>
                        <a:t>BCs</a:t>
                      </a:r>
                      <a:endParaRPr lang="it-IT" sz="16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i="1" baseline="0" dirty="0"/>
                    </a:p>
                  </a:txBody>
                  <a:tcPr/>
                </a:tc>
              </a:tr>
              <a:tr h="564303">
                <a:tc>
                  <a:txBody>
                    <a:bodyPr/>
                    <a:lstStyle/>
                    <a:p>
                      <a:pPr algn="ctr"/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SILICON DETECTOR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SILICON SUPPORT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COOLING TUBE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TARGET CELL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ELECTRONIC &amp; SUPPORT</a:t>
                      </a:r>
                      <a:endParaRPr lang="it-IT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 smtClean="0"/>
                        <a:t>VACUUM CHAMBER</a:t>
                      </a:r>
                      <a:endParaRPr lang="it-IT" sz="1200" b="1" i="1" dirty="0"/>
                    </a:p>
                  </a:txBody>
                  <a:tcPr/>
                </a:tc>
              </a:tr>
              <a:tr h="564303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RADIATIVE THERMAL</a:t>
                      </a:r>
                      <a:r>
                        <a:rPr lang="it-IT" sz="1200" b="0" baseline="0" dirty="0" smtClean="0"/>
                        <a:t> COUPLINGS 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/>
                        <a:t>TO</a:t>
                      </a:r>
                      <a:r>
                        <a:rPr lang="it-IT" sz="1200" b="0" baseline="0" dirty="0" smtClean="0"/>
                        <a:t> ALL PARTS</a:t>
                      </a:r>
                      <a:endParaRPr lang="it-IT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TO ALL PARTS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TO ALL PARTS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VACUUM CHAMBER</a:t>
                      </a:r>
                    </a:p>
                    <a:p>
                      <a:pPr algn="ctr"/>
                      <a:r>
                        <a:rPr lang="it-IT" sz="1200" dirty="0" smtClean="0"/>
                        <a:t>&amp;</a:t>
                      </a:r>
                    </a:p>
                    <a:p>
                      <a:pPr algn="ctr"/>
                      <a:r>
                        <a:rPr lang="it-IT" sz="1200" dirty="0" smtClean="0"/>
                        <a:t>SILICON SUPPORT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TO ALL PARTS</a:t>
                      </a:r>
                    </a:p>
                    <a:p>
                      <a:pPr algn="ctr"/>
                      <a:endParaRPr lang="it-IT" sz="1200" dirty="0"/>
                    </a:p>
                  </a:txBody>
                  <a:tcPr/>
                </a:tc>
              </a:tr>
              <a:tr h="66189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CONDUCTIVE THERMAL COUPLINGS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TO SILICON SUPPORT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TO SILICON SUPPORT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</a:tr>
              <a:tr h="56430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CONSTANT TEMPERATURES (</a:t>
                      </a:r>
                      <a:r>
                        <a:rPr lang="it-IT" sz="1200" dirty="0" err="1" smtClean="0"/>
                        <a:t>C°</a:t>
                      </a:r>
                      <a:r>
                        <a:rPr lang="it-IT" sz="1200" dirty="0" smtClean="0"/>
                        <a:t>)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-20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</a:tr>
              <a:tr h="58895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HEAT LOAD (W)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1357290" y="357166"/>
            <a:ext cx="635798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TEMPERATURE ANALYSIS BOUNDARY CONDITIONS  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8596" y="5072074"/>
            <a:ext cx="8215370" cy="8925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chemeClr val="tx1"/>
                </a:solidFill>
              </a:rPr>
              <a:t>ADDITIONAL INFORMATIONS</a:t>
            </a:r>
          </a:p>
          <a:p>
            <a:endParaRPr lang="it-IT" sz="1000" dirty="0" smtClean="0">
              <a:solidFill>
                <a:schemeClr val="tx1"/>
              </a:solidFill>
            </a:endParaRPr>
          </a:p>
          <a:p>
            <a:r>
              <a:rPr lang="it-IT" sz="1000" dirty="0" smtClean="0">
                <a:solidFill>
                  <a:schemeClr val="tx1"/>
                </a:solidFill>
              </a:rPr>
              <a:t>§  -   SHADOWING CHECKS BETWEEN PARTS PERMORMED</a:t>
            </a:r>
          </a:p>
          <a:p>
            <a:endParaRPr lang="it-IT" sz="1000" dirty="0" smtClean="0">
              <a:solidFill>
                <a:schemeClr val="tx1"/>
              </a:solidFill>
            </a:endParaRPr>
          </a:p>
          <a:p>
            <a:r>
              <a:rPr lang="it-IT" sz="1000" dirty="0" smtClean="0">
                <a:solidFill>
                  <a:schemeClr val="tx1"/>
                </a:solidFill>
              </a:rPr>
              <a:t>§  -  ENVIRONMENT TEMPERATURE = 25 </a:t>
            </a:r>
            <a:r>
              <a:rPr lang="it-IT" sz="1000" dirty="0" err="1" smtClean="0">
                <a:solidFill>
                  <a:schemeClr val="tx1"/>
                </a:solidFill>
              </a:rPr>
              <a:t>C°</a:t>
            </a:r>
            <a:endParaRPr lang="it-IT" sz="1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970</Words>
  <Application>Microsoft Office PowerPoint</Application>
  <PresentationFormat>Presentazione su schermo (4:3)</PresentationFormat>
  <Paragraphs>356</Paragraphs>
  <Slides>18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Tema di Office</vt:lpstr>
      <vt:lpstr>Equazione</vt:lpstr>
      <vt:lpstr>Equation</vt:lpstr>
      <vt:lpstr>PAX DETECTOR</vt:lpstr>
      <vt:lpstr>PAX DETECTOR  FEM* ASSEMBLY LAYOUT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SILICON SUPPORT – TEMPERATURE DISTRIBUTION Tmin = -20 C°  ;  Tmax = -16,6 C°</vt:lpstr>
      <vt:lpstr>SILICON DETECTOR – TEMPERATURE DISTRIBUTION Tmin = -19,5 C°  ;  Tmax = -12,8 C°</vt:lpstr>
      <vt:lpstr>TARGET CELL – TEMPERATURE DISTRIBUTION Tmin = -11,9 C°  ;  Tmax = -11,7 C°</vt:lpstr>
      <vt:lpstr>DETECTOR ASSEMBLY – TEMPERATURE DISTRIBUTION</vt:lpstr>
      <vt:lpstr>COOLING DESIGN</vt:lpstr>
      <vt:lpstr>COOLING DESIGN</vt:lpstr>
      <vt:lpstr>COOLING DESIGN</vt:lpstr>
      <vt:lpstr>Diapositiva 18</vt:lpstr>
    </vt:vector>
  </TitlesOfParts>
  <Company>INFN - Sezione di Ferrara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GIGATRACKER</dc:title>
  <dc:creator>Carassiti Vittore</dc:creator>
  <cp:lastModifiedBy>Carassiti Vittore</cp:lastModifiedBy>
  <cp:revision>494</cp:revision>
  <dcterms:created xsi:type="dcterms:W3CDTF">2007-11-25T11:54:10Z</dcterms:created>
  <dcterms:modified xsi:type="dcterms:W3CDTF">2008-10-26T08:56:42Z</dcterms:modified>
</cp:coreProperties>
</file>