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105" r:id="rId2"/>
    <p:sldId id="2102" r:id="rId3"/>
    <p:sldId id="2103" r:id="rId4"/>
    <p:sldId id="2104" r:id="rId5"/>
    <p:sldId id="2050" r:id="rId6"/>
    <p:sldId id="2059" r:id="rId7"/>
    <p:sldId id="2108" r:id="rId8"/>
    <p:sldId id="2109" r:id="rId9"/>
    <p:sldId id="2100" r:id="rId10"/>
    <p:sldId id="2106" r:id="rId11"/>
    <p:sldId id="2107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CFF3D"/>
    <a:srgbClr val="9B252B"/>
    <a:srgbClr val="DFD455"/>
    <a:srgbClr val="E03DDA"/>
    <a:srgbClr val="FF48F7"/>
    <a:srgbClr val="DFD2E7"/>
    <a:srgbClr val="E3CBE7"/>
    <a:srgbClr val="D9B8D6"/>
    <a:srgbClr val="C4A5BF"/>
    <a:srgbClr val="E4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4" autoAdjust="0"/>
    <p:restoredTop sz="94737" autoAdjust="0"/>
  </p:normalViewPr>
  <p:slideViewPr>
    <p:cSldViewPr snapToGrid="0" snapToObjects="1">
      <p:cViewPr>
        <p:scale>
          <a:sx n="120" d="100"/>
          <a:sy n="120" d="100"/>
        </p:scale>
        <p:origin x="-648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23/10/17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23/10/17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detto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ora</a:t>
            </a:r>
            <a:r>
              <a:rPr lang="en-US" dirty="0" smtClean="0"/>
              <a:t> </a:t>
            </a:r>
            <a:r>
              <a:rPr lang="en-US" dirty="0" err="1" smtClean="0"/>
              <a:t>sta</a:t>
            </a:r>
            <a:r>
              <a:rPr lang="en-US" dirty="0" smtClean="0"/>
              <a:t> 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Jlab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6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Alessio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arrivare</a:t>
            </a:r>
            <a:r>
              <a:rPr lang="en-US" dirty="0" smtClean="0"/>
              <a:t> a </a:t>
            </a:r>
            <a:r>
              <a:rPr lang="en-US" dirty="0" err="1" smtClean="0"/>
              <a:t>definire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prototipo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ultimi</a:t>
            </a:r>
            <a:r>
              <a:rPr lang="en-US" baseline="0" dirty="0" smtClean="0"/>
              <a:t> aggiornamenti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6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91084" y="-76200"/>
            <a:ext cx="36158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Next-DIS Program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1363" y="1731512"/>
            <a:ext cx="416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INFN Ferrara </a:t>
            </a:r>
          </a:p>
          <a:p>
            <a:r>
              <a:rPr lang="en-US" dirty="0" smtClean="0"/>
              <a:t>INFN </a:t>
            </a:r>
            <a:r>
              <a:rPr lang="en-US" dirty="0" err="1" smtClean="0"/>
              <a:t>Frascati</a:t>
            </a:r>
            <a:endParaRPr lang="en-US" dirty="0" smtClean="0"/>
          </a:p>
          <a:p>
            <a:r>
              <a:rPr lang="en-US" dirty="0" smtClean="0"/>
              <a:t>ISS (Italian National Institute of Health)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1363" y="2793999"/>
            <a:ext cx="645940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FTE (Estimated)</a:t>
            </a:r>
          </a:p>
          <a:p>
            <a:endParaRPr lang="en-US" dirty="0"/>
          </a:p>
          <a:p>
            <a:r>
              <a:rPr lang="en-US" dirty="0" smtClean="0"/>
              <a:t>Permanent Staff: </a:t>
            </a:r>
          </a:p>
          <a:p>
            <a:r>
              <a:rPr lang="en-US" dirty="0"/>
              <a:t> </a:t>
            </a:r>
            <a:r>
              <a:rPr lang="en-US" dirty="0" smtClean="0"/>
              <a:t>  - Senior Scientist (Nuclear Physics Detector)   </a:t>
            </a:r>
            <a:r>
              <a:rPr lang="en-US" dirty="0" smtClean="0"/>
              <a:t> 4 </a:t>
            </a:r>
            <a:r>
              <a:rPr lang="en-US" dirty="0" smtClean="0"/>
              <a:t>* 30%</a:t>
            </a:r>
          </a:p>
          <a:p>
            <a:r>
              <a:rPr lang="en-US" dirty="0"/>
              <a:t> </a:t>
            </a:r>
            <a:r>
              <a:rPr lang="en-US" dirty="0" smtClean="0"/>
              <a:t>  - Senior Scientist (</a:t>
            </a:r>
            <a:r>
              <a:rPr lang="en-US" dirty="0"/>
              <a:t>R</a:t>
            </a:r>
            <a:r>
              <a:rPr lang="en-US" dirty="0" smtClean="0"/>
              <a:t>adiation Detector)              1 * 20 %</a:t>
            </a:r>
          </a:p>
          <a:p>
            <a:r>
              <a:rPr lang="en-US" dirty="0"/>
              <a:t> </a:t>
            </a:r>
            <a:r>
              <a:rPr lang="en-US" dirty="0" smtClean="0"/>
              <a:t>  - Senior Scientist (Imaging)                               1 * 30 %</a:t>
            </a:r>
          </a:p>
          <a:p>
            <a:r>
              <a:rPr lang="en-US" dirty="0"/>
              <a:t> </a:t>
            </a:r>
            <a:r>
              <a:rPr lang="en-US" dirty="0" smtClean="0"/>
              <a:t>  - Senior Technicians                                          2 * 30%</a:t>
            </a:r>
          </a:p>
          <a:p>
            <a:endParaRPr lang="en-US" dirty="0"/>
          </a:p>
          <a:p>
            <a:r>
              <a:rPr lang="en-US" dirty="0" smtClean="0"/>
              <a:t>Non Permanent:</a:t>
            </a:r>
          </a:p>
          <a:p>
            <a:r>
              <a:rPr lang="en-US" dirty="0"/>
              <a:t> </a:t>
            </a:r>
            <a:r>
              <a:rPr lang="en-US" dirty="0" smtClean="0"/>
              <a:t>  - </a:t>
            </a:r>
            <a:r>
              <a:rPr lang="en-US" dirty="0" err="1" smtClean="0"/>
              <a:t>PostDoc</a:t>
            </a:r>
            <a:r>
              <a:rPr lang="en-US" dirty="0" smtClean="0"/>
              <a:t>                                                           100%</a:t>
            </a:r>
          </a:p>
          <a:p>
            <a:endParaRPr lang="en-US" dirty="0"/>
          </a:p>
          <a:p>
            <a:r>
              <a:rPr lang="en-US" dirty="0" smtClean="0"/>
              <a:t>Note: </a:t>
            </a:r>
            <a:r>
              <a:rPr lang="en-US" dirty="0" err="1" smtClean="0"/>
              <a:t>PostDoc</a:t>
            </a:r>
            <a:r>
              <a:rPr lang="en-US" dirty="0" smtClean="0"/>
              <a:t> from the Project </a:t>
            </a:r>
          </a:p>
          <a:p>
            <a:r>
              <a:rPr lang="en-US" dirty="0"/>
              <a:t> </a:t>
            </a:r>
            <a:r>
              <a:rPr lang="en-US" dirty="0" smtClean="0"/>
              <a:t>         Actual FTE will depend on detailed project and  funding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1363" y="808182"/>
            <a:ext cx="6303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Innovative </a:t>
            </a:r>
            <a:r>
              <a:rPr lang="en-US" b="1" dirty="0" smtClean="0">
                <a:solidFill>
                  <a:srgbClr val="FF0000"/>
                </a:solidFill>
              </a:rPr>
              <a:t>PID </a:t>
            </a:r>
            <a:r>
              <a:rPr lang="en-US" b="1" dirty="0">
                <a:solidFill>
                  <a:srgbClr val="FF0000"/>
                </a:solidFill>
              </a:rPr>
              <a:t>solutions </a:t>
            </a:r>
            <a:r>
              <a:rPr lang="en-US" b="1" dirty="0" smtClean="0">
                <a:solidFill>
                  <a:srgbClr val="FF0000"/>
                </a:solidFill>
              </a:rPr>
              <a:t>based </a:t>
            </a:r>
            <a:r>
              <a:rPr lang="en-US" b="1" dirty="0">
                <a:solidFill>
                  <a:srgbClr val="FF0000"/>
                </a:solidFill>
              </a:rPr>
              <a:t>on Cherenkov </a:t>
            </a:r>
            <a:r>
              <a:rPr lang="en-US" b="1" dirty="0" smtClean="0">
                <a:solidFill>
                  <a:srgbClr val="FF0000"/>
                </a:solidFill>
              </a:rPr>
              <a:t>detectors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and imaging techniques for Medical Diagnostic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4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05773" y="-76200"/>
            <a:ext cx="47864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Biomedical Applications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910" y="819727"/>
            <a:ext cx="8208817" cy="578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45000"/>
            </a:pPr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latin typeface="Arial"/>
              </a:rPr>
              <a:t>The </a:t>
            </a:r>
            <a:r>
              <a:rPr lang="en-US" sz="1600" dirty="0">
                <a:latin typeface="Arial"/>
              </a:rPr>
              <a:t>development of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 innovative, compact photon detection techniques, deployable on large active areas at affordable costs, and characterized by low noise, may find valuable applications in Nuclear Medicine and related fields.</a:t>
            </a:r>
            <a:endParaRPr lang="en-US" sz="1600" dirty="0"/>
          </a:p>
          <a:p>
            <a:pPr>
              <a:buSzPct val="45000"/>
            </a:pPr>
            <a:endParaRPr lang="en-US" sz="1600" dirty="0" smtClean="0">
              <a:latin typeface="Zapf Dingbats"/>
              <a:ea typeface="Zapf Dingbats"/>
              <a:cs typeface="Zapf Dingbats"/>
              <a:sym typeface="Zapf Dingbats"/>
            </a:endParaRPr>
          </a:p>
          <a:p>
            <a:pPr>
              <a:buSzPct val="45000"/>
            </a:pP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Large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area optical photon detectors combined to charged particle tracker (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Droid Sans Fallback"/>
              </a:rPr>
              <a:t>scatterer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) are the essential components of the Compton Camera, one of the newest and most technologically challenging device in medical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physics.</a:t>
            </a:r>
            <a:endParaRPr lang="en-US" sz="1600" dirty="0"/>
          </a:p>
          <a:p>
            <a:pPr>
              <a:buSzPct val="45000"/>
            </a:pPr>
            <a:endParaRPr lang="en-US" sz="1600" dirty="0" smtClean="0">
              <a:latin typeface="Zapf Dingbats"/>
              <a:ea typeface="Zapf Dingbats"/>
              <a:cs typeface="Zapf Dingbats"/>
              <a:sym typeface="Zapf Dingbats"/>
            </a:endParaRPr>
          </a:p>
          <a:p>
            <a:pPr>
              <a:buSzPct val="45000"/>
            </a:pP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Compton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Camera may offer improved spatial resolution, larger number of radionuclides (respect to PET), higher efficiency (respect to SPECT), extended energy of photon (up to 1 MeV) improving quality of images! </a:t>
            </a:r>
            <a:endParaRPr lang="en-US" sz="1600" dirty="0"/>
          </a:p>
          <a:p>
            <a:pPr>
              <a:buSzPct val="45000"/>
            </a:pPr>
            <a:endParaRPr lang="en-US" sz="1600" dirty="0" smtClean="0">
              <a:latin typeface="Zapf Dingbats"/>
              <a:ea typeface="Zapf Dingbats"/>
              <a:cs typeface="Zapf Dingbats"/>
              <a:sym typeface="Zapf Dingbats"/>
            </a:endParaRPr>
          </a:p>
          <a:p>
            <a:pPr>
              <a:buSzPct val="45000"/>
            </a:pP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  <a:sym typeface="Zapf Dingbats"/>
              </a:rPr>
              <a:t>Best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application is 3D diagnostic medical imaging; potential relevant application in hadron-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therapy.</a:t>
            </a:r>
            <a:endParaRPr lang="en-US" sz="1600" dirty="0"/>
          </a:p>
          <a:p>
            <a:pPr>
              <a:buSzPct val="45000"/>
            </a:pPr>
            <a:endParaRPr lang="en-US" sz="1600" dirty="0" smtClean="0">
              <a:latin typeface="Zapf Dingbats"/>
              <a:ea typeface="Zapf Dingbats"/>
              <a:cs typeface="Zapf Dingbats"/>
              <a:sym typeface="Zapf Dingbats"/>
            </a:endParaRPr>
          </a:p>
          <a:p>
            <a:pPr>
              <a:buSzPct val="45000"/>
            </a:pP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Additional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application of low noise photon detector can be found in the field of beta- radiopharmaceutical imaging in radio-metabolic tumor therapy, exploiting the Bremsstrahlung process.</a:t>
            </a:r>
            <a:endParaRPr lang="en-US" sz="1600" dirty="0"/>
          </a:p>
          <a:p>
            <a:pPr>
              <a:buSzPct val="45000"/>
            </a:pPr>
            <a:endParaRPr lang="en-US" sz="1600" dirty="0" smtClean="0">
              <a:latin typeface="Zapf Dingbats"/>
              <a:ea typeface="Zapf Dingbats"/>
              <a:cs typeface="Zapf Dingbats"/>
              <a:sym typeface="Zapf Dingbats"/>
            </a:endParaRPr>
          </a:p>
          <a:p>
            <a:pPr>
              <a:buSzPct val="45000"/>
            </a:pPr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Tentative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goal of the project: exploit the development in photon sensors as well as charged particle trackers to design either a novel Compton Camera or a beta- imaging system; evaluate the performance by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Droid Sans Fallback"/>
              </a:rPr>
              <a:t>MonteCarlo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 and address potential applications.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Depending on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Droid Sans Fallback"/>
              </a:rPr>
              <a:t>funding, provide and characterize a small prototype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Droid Sans Fallback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231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732443" y="-76200"/>
            <a:ext cx="35330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Compton Camera</a:t>
            </a:r>
          </a:p>
        </p:txBody>
      </p:sp>
      <p:sp>
        <p:nvSpPr>
          <p:cNvPr id="5" name="CustomShape 2"/>
          <p:cNvSpPr/>
          <p:nvPr/>
        </p:nvSpPr>
        <p:spPr>
          <a:xfrm>
            <a:off x="534960" y="773999"/>
            <a:ext cx="1645920" cy="4328491"/>
          </a:xfrm>
          <a:prstGeom prst="cube">
            <a:avLst>
              <a:gd name="adj" fmla="val 19748"/>
            </a:avLst>
          </a:prstGeom>
          <a:solidFill>
            <a:srgbClr val="CFE7F5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3"/>
          <p:cNvSpPr/>
          <p:nvPr/>
        </p:nvSpPr>
        <p:spPr>
          <a:xfrm>
            <a:off x="7118640" y="694745"/>
            <a:ext cx="1280160" cy="1371600"/>
          </a:xfrm>
          <a:prstGeom prst="smileyFace">
            <a:avLst>
              <a:gd name="adj" fmla="val 18520"/>
            </a:avLst>
          </a:prstGeom>
          <a:solidFill>
            <a:srgbClr val="FFCC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4"/>
          <p:cNvSpPr/>
          <p:nvPr/>
        </p:nvSpPr>
        <p:spPr>
          <a:xfrm>
            <a:off x="4009680" y="1609145"/>
            <a:ext cx="1188720" cy="2834640"/>
          </a:xfrm>
          <a:prstGeom prst="cube">
            <a:avLst>
              <a:gd name="adj" fmla="val 17499"/>
            </a:avLst>
          </a:prstGeom>
          <a:solidFill>
            <a:srgbClr val="CCCC99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5"/>
          <p:cNvSpPr/>
          <p:nvPr/>
        </p:nvSpPr>
        <p:spPr>
          <a:xfrm>
            <a:off x="6935760" y="2066345"/>
            <a:ext cx="1737360" cy="3017520"/>
          </a:xfrm>
          <a:prstGeom prst="ellipse">
            <a:avLst/>
          </a:prstGeom>
          <a:solidFill>
            <a:srgbClr val="FFCCCC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6"/>
          <p:cNvSpPr/>
          <p:nvPr/>
        </p:nvSpPr>
        <p:spPr>
          <a:xfrm>
            <a:off x="4741200" y="2889305"/>
            <a:ext cx="2834640" cy="731520"/>
          </a:xfrm>
          <a:prstGeom prst="line">
            <a:avLst/>
          </a:prstGeom>
          <a:ln>
            <a:solidFill>
              <a:srgbClr val="000000"/>
            </a:solidFill>
            <a:headEnd type="triangle" w="med" len="med"/>
          </a:ln>
        </p:spPr>
      </p:sp>
      <p:sp>
        <p:nvSpPr>
          <p:cNvPr id="10" name="Line 7"/>
          <p:cNvSpPr/>
          <p:nvPr/>
        </p:nvSpPr>
        <p:spPr>
          <a:xfrm flipV="1">
            <a:off x="1632240" y="2889305"/>
            <a:ext cx="3108960" cy="91440"/>
          </a:xfrm>
          <a:prstGeom prst="line">
            <a:avLst/>
          </a:prstGeom>
          <a:ln>
            <a:solidFill>
              <a:srgbClr val="000000"/>
            </a:solidFill>
            <a:headEnd type="triangle" w="med" len="med"/>
          </a:ln>
        </p:spPr>
      </p:sp>
      <p:sp>
        <p:nvSpPr>
          <p:cNvPr id="11" name="Line 8"/>
          <p:cNvSpPr/>
          <p:nvPr/>
        </p:nvSpPr>
        <p:spPr>
          <a:xfrm>
            <a:off x="2820960" y="2432105"/>
            <a:ext cx="1920240" cy="457200"/>
          </a:xfrm>
          <a:prstGeom prst="line">
            <a:avLst/>
          </a:prstGeom>
          <a:ln>
            <a:solidFill>
              <a:srgbClr val="000000"/>
            </a:solidFill>
            <a:custDash/>
          </a:ln>
        </p:spPr>
      </p:sp>
      <p:sp>
        <p:nvSpPr>
          <p:cNvPr id="12" name="Line 9"/>
          <p:cNvSpPr/>
          <p:nvPr/>
        </p:nvSpPr>
        <p:spPr>
          <a:xfrm flipV="1">
            <a:off x="4741200" y="2797865"/>
            <a:ext cx="2926080" cy="91440"/>
          </a:xfrm>
          <a:prstGeom prst="line">
            <a:avLst/>
          </a:prstGeom>
          <a:ln>
            <a:solidFill>
              <a:srgbClr val="000000"/>
            </a:solidFill>
            <a:custDash/>
          </a:ln>
        </p:spPr>
      </p:sp>
      <p:sp>
        <p:nvSpPr>
          <p:cNvPr id="13" name="CustomShape 10"/>
          <p:cNvSpPr/>
          <p:nvPr/>
        </p:nvSpPr>
        <p:spPr>
          <a:xfrm>
            <a:off x="7484400" y="3437945"/>
            <a:ext cx="274320" cy="27432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1"/>
          <p:cNvSpPr/>
          <p:nvPr/>
        </p:nvSpPr>
        <p:spPr>
          <a:xfrm>
            <a:off x="7356960" y="2066345"/>
            <a:ext cx="640080" cy="1554480"/>
          </a:xfrm>
          <a:prstGeom prst="ellipse">
            <a:avLst/>
          </a:prstGeom>
          <a:noFill/>
          <a:ln w="72000">
            <a:solidFill>
              <a:srgbClr val="3465A4"/>
            </a:solidFill>
            <a:custDash>
              <a:ds d="0" sp="0"/>
              <a:ds d="0" sp="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12"/>
          <p:cNvSpPr/>
          <p:nvPr/>
        </p:nvSpPr>
        <p:spPr>
          <a:xfrm>
            <a:off x="7667280" y="3072185"/>
            <a:ext cx="1005840" cy="731520"/>
          </a:xfrm>
          <a:prstGeom prst="ellipse">
            <a:avLst/>
          </a:prstGeom>
          <a:noFill/>
          <a:ln w="72000">
            <a:solidFill>
              <a:srgbClr val="3465A4"/>
            </a:solidFill>
            <a:custDash>
              <a:ds d="0" sp="0"/>
              <a:ds d="0" sp="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TextShape 13"/>
          <p:cNvSpPr txBox="1"/>
          <p:nvPr/>
        </p:nvSpPr>
        <p:spPr>
          <a:xfrm>
            <a:off x="2814404" y="2946110"/>
            <a:ext cx="514875" cy="38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 smtClean="0">
                <a:latin typeface="Standard Symbols L"/>
              </a:rPr>
              <a:t>g’</a:t>
            </a:r>
            <a:endParaRPr dirty="0"/>
          </a:p>
        </p:txBody>
      </p:sp>
      <p:sp>
        <p:nvSpPr>
          <p:cNvPr id="17" name="TextShape 14"/>
          <p:cNvSpPr txBox="1"/>
          <p:nvPr/>
        </p:nvSpPr>
        <p:spPr>
          <a:xfrm>
            <a:off x="5655600" y="3163625"/>
            <a:ext cx="275040" cy="38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Standard Symbols L"/>
              </a:rPr>
              <a:t>g</a:t>
            </a:r>
            <a:endParaRPr/>
          </a:p>
        </p:txBody>
      </p:sp>
      <p:sp>
        <p:nvSpPr>
          <p:cNvPr id="18" name="TextShape 15"/>
          <p:cNvSpPr txBox="1"/>
          <p:nvPr/>
        </p:nvSpPr>
        <p:spPr>
          <a:xfrm>
            <a:off x="3940085" y="3014260"/>
            <a:ext cx="11073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 err="1">
                <a:latin typeface="Arial"/>
              </a:rPr>
              <a:t>Scatterer</a:t>
            </a:r>
            <a:endParaRPr dirty="0"/>
          </a:p>
        </p:txBody>
      </p:sp>
      <p:sp>
        <p:nvSpPr>
          <p:cNvPr id="19" name="TextShape 16"/>
          <p:cNvSpPr txBox="1"/>
          <p:nvPr/>
        </p:nvSpPr>
        <p:spPr>
          <a:xfrm>
            <a:off x="771840" y="3567185"/>
            <a:ext cx="10432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"/>
              </a:rPr>
              <a:t>Gamma</a:t>
            </a:r>
            <a:endParaRPr dirty="0"/>
          </a:p>
          <a:p>
            <a:r>
              <a:rPr lang="en-US" dirty="0">
                <a:latin typeface="Arial"/>
              </a:rPr>
              <a:t>Detector</a:t>
            </a:r>
            <a:endParaRPr dirty="0"/>
          </a:p>
        </p:txBody>
      </p:sp>
      <p:sp>
        <p:nvSpPr>
          <p:cNvPr id="20" name="Freeform 17"/>
          <p:cNvSpPr/>
          <p:nvPr/>
        </p:nvSpPr>
        <p:spPr>
          <a:xfrm>
            <a:off x="3187080" y="2614985"/>
            <a:ext cx="365760" cy="274680"/>
          </a:xfrm>
          <a:custGeom>
            <a:avLst/>
            <a:gdLst/>
            <a:ahLst/>
            <a:cxnLst/>
            <a:rect l="0" t="0" r="r" b="b"/>
            <a:pathLst>
              <a:path w="1016" h="763">
                <a:moveTo>
                  <a:pt x="1015" y="0"/>
                </a:moveTo>
                <a:lnTo>
                  <a:pt x="761" y="0"/>
                </a:lnTo>
                <a:cubicBezTo>
                  <a:pt x="0" y="508"/>
                  <a:pt x="1015" y="762"/>
                  <a:pt x="1015" y="762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1" name="TextShape 18"/>
          <p:cNvSpPr txBox="1"/>
          <p:nvPr/>
        </p:nvSpPr>
        <p:spPr>
          <a:xfrm>
            <a:off x="3003840" y="2523545"/>
            <a:ext cx="325440" cy="38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Standard Symbols L"/>
              </a:rPr>
              <a:t>J</a:t>
            </a: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68052" y="5376788"/>
            <a:ext cx="867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45000"/>
            </a:pPr>
            <a:r>
              <a:rPr lang="en-US" sz="1600" dirty="0">
                <a:latin typeface="Arial"/>
              </a:rPr>
              <a:t>Source position is reconstructed by backtracking of scattered gamma: need to measure energy (and/or direction) of scattered electron and energy of scattered photon</a:t>
            </a:r>
            <a:r>
              <a:rPr lang="en-US" sz="1600" dirty="0" smtClean="0">
                <a:latin typeface="Arial"/>
              </a:rPr>
              <a:t>.</a:t>
            </a:r>
          </a:p>
          <a:p>
            <a:pPr>
              <a:buSzPct val="45000"/>
            </a:pPr>
            <a:endParaRPr lang="en-US" sz="1600" dirty="0"/>
          </a:p>
          <a:p>
            <a:pPr>
              <a:buSzPct val="45000"/>
            </a:pPr>
            <a:r>
              <a:rPr lang="en-US" sz="1600" dirty="0" smtClean="0">
                <a:latin typeface="Arial"/>
              </a:rPr>
              <a:t>Source </a:t>
            </a:r>
            <a:r>
              <a:rPr lang="en-US" sz="1600" dirty="0">
                <a:latin typeface="Arial"/>
              </a:rPr>
              <a:t>can be a decaying radiotracer (nuclear medicine) or a </a:t>
            </a:r>
            <a:endParaRPr lang="en-US" sz="1600" dirty="0" smtClean="0">
              <a:latin typeface="Arial"/>
            </a:endParaRPr>
          </a:p>
          <a:p>
            <a:pPr>
              <a:buSzPct val="45000"/>
            </a:pPr>
            <a:r>
              <a:rPr lang="en-US" sz="1600" dirty="0" smtClean="0">
                <a:latin typeface="Arial"/>
              </a:rPr>
              <a:t>nuclear </a:t>
            </a:r>
            <a:r>
              <a:rPr lang="en-US" sz="1600" dirty="0">
                <a:latin typeface="Arial"/>
              </a:rPr>
              <a:t>photo-emission (hadron-therapy</a:t>
            </a:r>
            <a:r>
              <a:rPr lang="en-US" sz="1600" dirty="0" smtClean="0">
                <a:latin typeface="Arial"/>
              </a:rPr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16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312" y="4811060"/>
            <a:ext cx="2470248" cy="1837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28534"/>
            <a:ext cx="2464234" cy="1800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789" y="4828534"/>
            <a:ext cx="2185487" cy="1800047"/>
          </a:xfrm>
          <a:prstGeom prst="rect">
            <a:avLst/>
          </a:prstGeom>
        </p:spPr>
      </p:pic>
      <p:pic>
        <p:nvPicPr>
          <p:cNvPr id="12" name="Picture 11" descr="HERMES_RICH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491"/>
            <a:ext cx="6086929" cy="41647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29737" y="-76200"/>
            <a:ext cx="53384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Background: HERMES RICH</a:t>
            </a:r>
          </a:p>
        </p:txBody>
      </p:sp>
      <p:pic>
        <p:nvPicPr>
          <p:cNvPr id="29" name="Picture 28" descr="lucianomarkus.sivers-1b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40" y="4383707"/>
            <a:ext cx="2775315" cy="204427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129760" y="921954"/>
            <a:ext cx="2882160" cy="2969325"/>
            <a:chOff x="204972" y="1643425"/>
            <a:chExt cx="4438316" cy="4922908"/>
          </a:xfrm>
        </p:grpSpPr>
        <p:pic>
          <p:nvPicPr>
            <p:cNvPr id="31" name="Picture 30" descr="mult_kaon_zpt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72" y="1643425"/>
              <a:ext cx="4438316" cy="488105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807881" y="6202632"/>
              <a:ext cx="226492" cy="32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615024" y="6181206"/>
              <a:ext cx="519931" cy="385127"/>
              <a:chOff x="2910227" y="6181206"/>
              <a:chExt cx="519931" cy="385127"/>
            </a:xfrm>
          </p:grpSpPr>
          <p:sp>
            <p:nvSpPr>
              <p:cNvPr id="34" name="TextBox 33"/>
              <p:cNvSpPr txBox="1"/>
              <p:nvPr/>
            </p:nvSpPr>
            <p:spPr>
              <a:xfrm rot="10800000">
                <a:off x="3139353" y="6320112"/>
                <a:ext cx="29080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T</a:t>
                </a:r>
                <a:endParaRPr lang="en-US" sz="10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910227" y="6181206"/>
                <a:ext cx="4050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 smtClean="0"/>
                  <a:t>P</a:t>
                </a:r>
                <a:r>
                  <a:rPr lang="en-US" sz="1600" b="1" baseline="-25000" dirty="0" err="1" smtClean="0"/>
                  <a:t>h</a:t>
                </a:r>
                <a:endParaRPr lang="en-US" sz="1600" b="1" baseline="-25000" dirty="0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6350000" y="658911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T</a:t>
            </a:r>
            <a:r>
              <a:rPr lang="en-US" sz="1400" b="1" dirty="0" smtClean="0">
                <a:solidFill>
                  <a:srgbClr val="0000FF"/>
                </a:solidFill>
              </a:rPr>
              <a:t> dependence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02400" y="4023359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Spin-Orbit effect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364" y="4092629"/>
            <a:ext cx="2991169" cy="444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634" y="4161859"/>
            <a:ext cx="258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Reused in Hall-A at JLab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3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ERO_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08" y="4423503"/>
            <a:ext cx="3203692" cy="2292258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84" y="4257779"/>
            <a:ext cx="3059372" cy="22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38618" y="-76200"/>
            <a:ext cx="51207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Background: CLAS12 RICH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569" y="2857755"/>
            <a:ext cx="529915" cy="252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012"/>
            <a:ext cx="2651760" cy="1988821"/>
          </a:xfrm>
          <a:prstGeom prst="rect">
            <a:avLst/>
          </a:prstGeom>
        </p:spPr>
      </p:pic>
      <p:pic>
        <p:nvPicPr>
          <p:cNvPr id="27" name="Picture 26" descr="IMG_20170315_1632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8" y="812799"/>
            <a:ext cx="4190985" cy="287377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6238240" y="4838932"/>
            <a:ext cx="279713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1728" y="3834219"/>
            <a:ext cx="296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High-transmittance Aerogel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03862" y="3954496"/>
            <a:ext cx="5899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World record of transparency at high refractive index and </a:t>
            </a:r>
            <a:r>
              <a:rPr lang="en-US" sz="1400" dirty="0" smtClean="0"/>
              <a:t>large thickness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932633" y="4838932"/>
            <a:ext cx="872921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00880" y="5875252"/>
            <a:ext cx="130467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83993" y="5608413"/>
            <a:ext cx="1471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HERMES (n=1.03)</a:t>
            </a:r>
            <a:endParaRPr lang="en-US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6459054" y="5158694"/>
            <a:ext cx="1597826" cy="47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459054" y="5161661"/>
            <a:ext cx="173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CLAS12   (n=1.05)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&lt;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12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sc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&gt;  ~ 50 mm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5785842" y="4988560"/>
            <a:ext cx="19712" cy="64017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47984" y="707936"/>
            <a:ext cx="357084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Large-area hybrid-optic design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r>
              <a:rPr lang="en-US" sz="1400" dirty="0" smtClean="0"/>
              <a:t>A DOE-INFN join-venture</a:t>
            </a:r>
          </a:p>
          <a:p>
            <a:endParaRPr lang="en-US" sz="800" dirty="0" smtClean="0"/>
          </a:p>
          <a:p>
            <a:r>
              <a:rPr lang="en-US" sz="1400" dirty="0" smtClean="0"/>
              <a:t>Supported by CLASMED Priority Project </a:t>
            </a:r>
          </a:p>
          <a:p>
            <a:r>
              <a:rPr lang="en-US" sz="1400" dirty="0" smtClean="0"/>
              <a:t>of Italian Research Ministry (MIUR)</a:t>
            </a:r>
          </a:p>
          <a:p>
            <a:endParaRPr lang="en-US" sz="1400" dirty="0" smtClean="0"/>
          </a:p>
          <a:p>
            <a:r>
              <a:rPr lang="en-US" sz="1400" dirty="0" smtClean="0"/>
              <a:t>Particle ID in the 3-8 GeV/</a:t>
            </a:r>
            <a:r>
              <a:rPr lang="en-US" sz="1400" dirty="0" smtClean="0"/>
              <a:t>c momentum </a:t>
            </a:r>
            <a:endParaRPr lang="en-US" sz="1400" dirty="0" smtClean="0"/>
          </a:p>
          <a:p>
            <a:endParaRPr lang="en-US" sz="1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618182" y="2481193"/>
            <a:ext cx="4567278" cy="1380845"/>
            <a:chOff x="4618182" y="2380513"/>
            <a:chExt cx="4567278" cy="1380845"/>
          </a:xfrm>
        </p:grpSpPr>
        <p:pic>
          <p:nvPicPr>
            <p:cNvPr id="3" name="Picture 2" descr="RICH_prot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182" y="2380513"/>
              <a:ext cx="4525817" cy="119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41461" y="3484359"/>
              <a:ext cx="1843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Cherenkov angle (</a:t>
              </a:r>
              <a:r>
                <a:rPr lang="en-US" sz="1200" dirty="0" err="1" smtClean="0"/>
                <a:t>mrad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80730" y="2563099"/>
              <a:ext cx="71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7 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00921" y="2565325"/>
              <a:ext cx="71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6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34728" y="2599961"/>
              <a:ext cx="71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</a:t>
              </a:r>
              <a:endParaRPr lang="en-US" sz="1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33783" y="258192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0819" y="299033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3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Sposta_spo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4" y="2055835"/>
            <a:ext cx="3572836" cy="2422958"/>
          </a:xfrm>
          <a:prstGeom prst="rect">
            <a:avLst/>
          </a:prstGeom>
        </p:spPr>
      </p:pic>
      <p:pic>
        <p:nvPicPr>
          <p:cNvPr id="29" name="Picture 28" descr="2ndA_spo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4" y="4205623"/>
            <a:ext cx="3572836" cy="2422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5426" y="4222095"/>
            <a:ext cx="1635217" cy="197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38618" y="-76200"/>
            <a:ext cx="51207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Background: CLAS12 RICH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3220" y="786219"/>
            <a:ext cx="261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CFRP Spherical Mirrors</a:t>
            </a:r>
          </a:p>
        </p:txBody>
      </p:sp>
      <p:pic>
        <p:nvPicPr>
          <p:cNvPr id="3" name="Picture 2" descr="IMG_20170420_1013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60" y="786219"/>
            <a:ext cx="4758696" cy="26721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534" y="4428867"/>
            <a:ext cx="1326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After alignment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734" y="2251055"/>
            <a:ext cx="144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Before alignment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65426" y="1977849"/>
            <a:ext cx="1635217" cy="257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2900" y="1174085"/>
            <a:ext cx="36573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Density reduced by 30 %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LHCb</a:t>
            </a:r>
            <a:endParaRPr lang="en-US" sz="1400" dirty="0" smtClean="0"/>
          </a:p>
          <a:p>
            <a:endParaRPr lang="en-US" sz="1000" dirty="0" smtClean="0"/>
          </a:p>
          <a:p>
            <a:r>
              <a:rPr lang="en-US" sz="1400" dirty="0" smtClean="0"/>
              <a:t>Uncoated 3.5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composite mirror </a:t>
            </a:r>
          </a:p>
          <a:p>
            <a:r>
              <a:rPr lang="en-US" sz="1400" dirty="0" smtClean="0"/>
              <a:t>Achieved a point-like image &lt;&lt; 5 mm specs </a:t>
            </a:r>
            <a:endParaRPr lang="en-US" sz="1400" baseline="30000" dirty="0"/>
          </a:p>
        </p:txBody>
      </p:sp>
      <p:sp>
        <p:nvSpPr>
          <p:cNvPr id="6" name="TextBox 5"/>
          <p:cNvSpPr txBox="1"/>
          <p:nvPr/>
        </p:nvSpPr>
        <p:spPr>
          <a:xfrm rot="20313151">
            <a:off x="5878651" y="1969637"/>
            <a:ext cx="117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Uncoated</a:t>
            </a:r>
            <a:endParaRPr lang="en-US" dirty="0"/>
          </a:p>
        </p:txBody>
      </p:sp>
      <p:pic>
        <p:nvPicPr>
          <p:cNvPr id="19" name="Picture 18" descr="IMG_20161115_154540_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5050869" y="4798355"/>
            <a:ext cx="3117574" cy="16576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78149" y="3957042"/>
            <a:ext cx="3728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NEW: 0.7 mm glass + Al honeycomb</a:t>
            </a:r>
          </a:p>
          <a:p>
            <a:r>
              <a:rPr lang="en-US" sz="1400" dirty="0" smtClean="0"/>
              <a:t>Derived from terrestrial telescopes</a:t>
            </a:r>
          </a:p>
          <a:p>
            <a:r>
              <a:rPr lang="en-US" sz="1400" dirty="0" smtClean="0"/>
              <a:t>~ 1 %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(comparable to carbon fiber CFRP)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893846" y="3557230"/>
            <a:ext cx="277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Glass-skin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lanar Mirrors</a:t>
            </a:r>
          </a:p>
        </p:txBody>
      </p:sp>
    </p:spTree>
    <p:extLst>
      <p:ext uri="{BB962C8B-B14F-4D97-AF65-F5344CB8AC3E}">
        <p14:creationId xmlns:p14="http://schemas.microsoft.com/office/powerpoint/2010/main" val="393197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394010" y="684370"/>
            <a:ext cx="4320000" cy="314280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394010" y="3960740"/>
            <a:ext cx="4320000" cy="123120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>
          <a:xfrm>
            <a:off x="5211911" y="2452428"/>
            <a:ext cx="3600000" cy="2361600"/>
          </a:xfrm>
          <a:prstGeom prst="rect">
            <a:avLst/>
          </a:prstGeom>
          <a:ln>
            <a:noFill/>
          </a:ln>
        </p:spPr>
      </p:pic>
      <p:sp>
        <p:nvSpPr>
          <p:cNvPr id="10" name="TextShape 3"/>
          <p:cNvSpPr txBox="1"/>
          <p:nvPr/>
        </p:nvSpPr>
        <p:spPr>
          <a:xfrm>
            <a:off x="375975" y="5465507"/>
            <a:ext cx="3918934" cy="10576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IN" sz="1600" strike="noStrike" dirty="0">
                <a:solidFill>
                  <a:srgbClr val="000000"/>
                </a:solidFill>
                <a:latin typeface="Arial"/>
                <a:ea typeface="Arial"/>
              </a:rPr>
              <a:t>10 GeV e and 100 GeV p is a </a:t>
            </a:r>
            <a:endParaRPr lang="en-IN" sz="16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600" dirty="0">
                <a:solidFill>
                  <a:srgbClr val="000000"/>
                </a:solidFill>
                <a:latin typeface="Arial"/>
                <a:ea typeface="Arial"/>
              </a:rPr>
              <a:t>c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ommon JLab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Arial"/>
              </a:rPr>
              <a:t>/BNL setting</a:t>
            </a:r>
            <a:endParaRPr sz="1600" dirty="0"/>
          </a:p>
          <a:p>
            <a:pPr>
              <a:lnSpc>
                <a:spcPct val="100000"/>
              </a:lnSpc>
              <a:buSzPct val="45000"/>
            </a:pP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Maximum momentum coverage is</a:t>
            </a:r>
            <a:endParaRPr lang="en-IN" sz="16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I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mportant for physics 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Arial"/>
              </a:rPr>
              <a:t>(i.e. SIDIS)</a:t>
            </a:r>
            <a:endParaRPr sz="1600" dirty="0"/>
          </a:p>
        </p:txBody>
      </p:sp>
      <p:sp>
        <p:nvSpPr>
          <p:cNvPr id="11" name="TextShape 4"/>
          <p:cNvSpPr txBox="1"/>
          <p:nvPr/>
        </p:nvSpPr>
        <p:spPr>
          <a:xfrm>
            <a:off x="4714010" y="5347961"/>
            <a:ext cx="4314535" cy="1341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IN" sz="1600" b="1" strike="noStrike" dirty="0">
                <a:solidFill>
                  <a:srgbClr val="000000"/>
                </a:solidFill>
                <a:latin typeface="Arial"/>
                <a:ea typeface="Arial"/>
              </a:rPr>
              <a:t>e-endcap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compact aerogel RICH</a:t>
            </a:r>
            <a:r>
              <a:rPr lang="en-IN" sz="16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to cover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 </a:t>
            </a:r>
          </a:p>
          <a:p>
            <a:pPr>
              <a:lnSpc>
                <a:spcPct val="100000"/>
              </a:lnSpc>
              <a:buSzPct val="45000"/>
            </a:pP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1-10 GeV/c 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momentum range</a:t>
            </a:r>
            <a:endParaRPr lang="en-IN" sz="1600" dirty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endParaRPr sz="1000" dirty="0"/>
          </a:p>
          <a:p>
            <a:pPr>
              <a:lnSpc>
                <a:spcPct val="100000"/>
              </a:lnSpc>
              <a:buSzPct val="45000"/>
            </a:pPr>
            <a:r>
              <a:rPr lang="en-IN" sz="1600" b="1" strike="noStrike" dirty="0">
                <a:solidFill>
                  <a:srgbClr val="000000"/>
                </a:solidFill>
                <a:latin typeface="Arial"/>
                <a:ea typeface="Arial"/>
              </a:rPr>
              <a:t>h-endcap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r>
              <a:rPr lang="en-IN" sz="1600" strike="noStrike" dirty="0">
                <a:latin typeface="Arial"/>
                <a:ea typeface="Arial"/>
              </a:rPr>
              <a:t>combined gas and aerogel RICH </a:t>
            </a:r>
            <a:endParaRPr lang="en-IN" sz="1600" strike="noStrike" dirty="0" smtClean="0"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to 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cover 1-60 GeV/c momentum range</a:t>
            </a:r>
            <a:endParaRPr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98413" y="-76200"/>
            <a:ext cx="46011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Next-DIS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PID Detectors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1911" y="854366"/>
            <a:ext cx="31834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Innovative PID solutions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based on Cherenkov detectors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Part </a:t>
            </a:r>
            <a:r>
              <a:rPr lang="en-US" sz="1600" dirty="0"/>
              <a:t>of </a:t>
            </a:r>
            <a:r>
              <a:rPr lang="en-US" sz="1600" dirty="0" smtClean="0"/>
              <a:t>EIC PID Consortium:</a:t>
            </a:r>
          </a:p>
        </p:txBody>
      </p:sp>
    </p:spTree>
    <p:extLst>
      <p:ext uri="{BB962C8B-B14F-4D97-AF65-F5344CB8AC3E}">
        <p14:creationId xmlns:p14="http://schemas.microsoft.com/office/powerpoint/2010/main" val="58901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rcRect l="19552" r="19552"/>
          <a:stretch/>
        </p:blipFill>
        <p:spPr>
          <a:xfrm>
            <a:off x="6271582" y="924223"/>
            <a:ext cx="2701858" cy="2732999"/>
          </a:xfrm>
          <a:prstGeom prst="rect">
            <a:avLst/>
          </a:prstGeom>
          <a:ln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271582" y="3400940"/>
            <a:ext cx="1614004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IN" sz="1400" b="1" strike="noStrike" dirty="0">
                <a:solidFill>
                  <a:srgbClr val="999999"/>
                </a:solidFill>
                <a:latin typeface="Arial"/>
                <a:ea typeface="DejaVu Sans"/>
              </a:rPr>
              <a:t>mirror R = 2.8 m</a:t>
            </a:r>
            <a:r>
              <a:rPr lang="en-IN" b="1" strike="noStrike" dirty="0">
                <a:solidFill>
                  <a:srgbClr val="B2B2B2"/>
                </a:solidFill>
                <a:latin typeface="Arial"/>
                <a:ea typeface="DejaVu Sans"/>
              </a:rPr>
              <a:t> </a:t>
            </a:r>
            <a:endParaRPr dirty="0"/>
          </a:p>
        </p:txBody>
      </p:sp>
      <p:sp>
        <p:nvSpPr>
          <p:cNvPr id="8" name="TextShape 3"/>
          <p:cNvSpPr txBox="1"/>
          <p:nvPr/>
        </p:nvSpPr>
        <p:spPr>
          <a:xfrm>
            <a:off x="434539" y="1185793"/>
            <a:ext cx="4739879" cy="1729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1400" b="1" dirty="0">
                <a:solidFill>
                  <a:srgbClr val="000000"/>
                </a:solidFill>
              </a:rPr>
              <a:t>Conceptual design, ready to move to prototype </a:t>
            </a:r>
            <a:r>
              <a:rPr lang="en-US" sz="1400" b="1" dirty="0" smtClean="0">
                <a:solidFill>
                  <a:srgbClr val="000000"/>
                </a:solidFill>
              </a:rPr>
              <a:t>phase</a:t>
            </a:r>
            <a:endParaRPr lang="en-IN" sz="1400" b="1" strike="noStrike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en-IN" sz="1400" b="1" dirty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en-IN" sz="1400" b="1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4 </a:t>
            </a:r>
            <a:r>
              <a:rPr lang="en-IN" sz="1400" b="1" strike="noStrike" dirty="0">
                <a:solidFill>
                  <a:srgbClr val="000000"/>
                </a:solidFill>
                <a:latin typeface="Arial"/>
                <a:ea typeface="DejaVu Sans"/>
              </a:rPr>
              <a:t>cm aerogel (n=1.02) &amp; 160 cm C</a:t>
            </a:r>
            <a:r>
              <a:rPr lang="en-IN" sz="1400" b="1" strike="noStrike" baseline="-33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IN" sz="1400" b="1" strike="noStrike" dirty="0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r>
              <a:rPr lang="en-IN" sz="1400" b="1" strike="noStrike" baseline="-33000" dirty="0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r>
              <a:rPr lang="en-IN" sz="1400" b="1" strike="noStrike" dirty="0">
                <a:solidFill>
                  <a:srgbClr val="000000"/>
                </a:solidFill>
                <a:latin typeface="Arial"/>
                <a:ea typeface="DejaVu Sans"/>
              </a:rPr>
              <a:t> (or CF</a:t>
            </a:r>
            <a:r>
              <a:rPr lang="en-IN" sz="1400" b="1" strike="noStrike" baseline="-33000" dirty="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lang="en-IN" sz="1400" b="1" strike="noStrike" dirty="0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r>
              <a:rPr lang="en-IN" sz="1400" b="1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gas</a:t>
            </a:r>
          </a:p>
          <a:p>
            <a:r>
              <a:rPr lang="en-IN" sz="1400" b="1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IN" sz="14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sz="1400" dirty="0"/>
          </a:p>
          <a:p>
            <a:pPr marL="285750" indent="-285750">
              <a:buFontTx/>
              <a:buChar char="-"/>
            </a:pPr>
            <a:r>
              <a:rPr lang="en-IN" sz="14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Focusing </a:t>
            </a:r>
            <a:r>
              <a:rPr lang="en-IN" sz="1400" strike="noStrike" dirty="0">
                <a:solidFill>
                  <a:srgbClr val="000000"/>
                </a:solidFill>
                <a:latin typeface="Arial"/>
                <a:ea typeface="DejaVu Sans"/>
              </a:rPr>
              <a:t>mirror configuration </a:t>
            </a:r>
            <a:endParaRPr lang="en-IN" sz="1400" strike="noStrike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en-IN" sz="14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IN" sz="1400" dirty="0" smtClean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en-IN" sz="14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(focal­plane </a:t>
            </a:r>
            <a:r>
              <a:rPr lang="en-IN" sz="1400" strike="noStrike" dirty="0">
                <a:solidFill>
                  <a:srgbClr val="000000"/>
                </a:solidFill>
                <a:latin typeface="Arial"/>
                <a:ea typeface="DejaVu Sans"/>
              </a:rPr>
              <a:t>away from the beam, </a:t>
            </a:r>
            <a:endParaRPr lang="en-IN" sz="1400" strike="noStrike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en-IN" sz="14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IN" sz="1400" dirty="0" smtClean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en-IN" sz="14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reduced </a:t>
            </a:r>
            <a:r>
              <a:rPr lang="en-IN" sz="1400" strike="noStrike" dirty="0">
                <a:solidFill>
                  <a:srgbClr val="000000"/>
                </a:solidFill>
                <a:latin typeface="Arial"/>
                <a:ea typeface="DejaVu Sans"/>
              </a:rPr>
              <a:t>area and background</a:t>
            </a:r>
            <a:r>
              <a:rPr lang="en-IN" sz="14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</p:txBody>
      </p:sp>
      <p:sp>
        <p:nvSpPr>
          <p:cNvPr id="9" name="CustomShape 4"/>
          <p:cNvSpPr/>
          <p:nvPr/>
        </p:nvSpPr>
        <p:spPr>
          <a:xfrm>
            <a:off x="670933" y="2915553"/>
            <a:ext cx="4187160" cy="25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IN" sz="1400" b="1" strike="noStrike" dirty="0">
                <a:solidFill>
                  <a:srgbClr val="000000"/>
                </a:solidFill>
                <a:latin typeface="Arial"/>
                <a:ea typeface="DejaVu Sans"/>
              </a:rPr>
              <a:t>Discrimination power for particle types</a:t>
            </a:r>
            <a:endParaRPr dirty="0"/>
          </a:p>
        </p:txBody>
      </p:sp>
      <p:pic>
        <p:nvPicPr>
          <p:cNvPr id="10" name="Picture 9"/>
          <p:cNvPicPr/>
          <p:nvPr/>
        </p:nvPicPr>
        <p:blipFill>
          <a:blip r:embed="rId4"/>
          <a:stretch/>
        </p:blipFill>
        <p:spPr>
          <a:xfrm>
            <a:off x="204456" y="3290455"/>
            <a:ext cx="5166490" cy="3285191"/>
          </a:xfrm>
          <a:prstGeom prst="rect">
            <a:avLst/>
          </a:prstGeom>
          <a:ln>
            <a:noFill/>
          </a:ln>
        </p:spPr>
      </p:pic>
      <p:sp>
        <p:nvSpPr>
          <p:cNvPr id="11" name="TextShape 5"/>
          <p:cNvSpPr txBox="1"/>
          <p:nvPr/>
        </p:nvSpPr>
        <p:spPr>
          <a:xfrm>
            <a:off x="5585120" y="5398010"/>
            <a:ext cx="3388320" cy="5940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sz="1600" dirty="0"/>
          </a:p>
        </p:txBody>
      </p:sp>
      <p:sp>
        <p:nvSpPr>
          <p:cNvPr id="13" name="TextShape 7"/>
          <p:cNvSpPr txBox="1"/>
          <p:nvPr/>
        </p:nvSpPr>
        <p:spPr>
          <a:xfrm>
            <a:off x="5486400" y="4104734"/>
            <a:ext cx="3487040" cy="238381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IN" sz="1600" b="1" strike="noStrike" dirty="0">
                <a:solidFill>
                  <a:srgbClr val="000000"/>
                </a:solidFill>
                <a:latin typeface="Arial"/>
                <a:ea typeface="DejaVu Sans"/>
              </a:rPr>
              <a:t>Photo-detector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DejaVu Sans"/>
              </a:rPr>
              <a:t>: spherical shape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,</a:t>
            </a:r>
          </a:p>
          <a:p>
            <a:r>
              <a:rPr lang="en-IN" sz="1600" i="1" u="sng" dirty="0">
                <a:solidFill>
                  <a:srgbClr val="000000"/>
                </a:solidFill>
                <a:latin typeface="Arial"/>
                <a:ea typeface="DejaVu Sans"/>
              </a:rPr>
              <a:t>6 sectors</a:t>
            </a:r>
            <a:r>
              <a:rPr lang="en-IN" sz="1600" i="1" dirty="0">
                <a:solidFill>
                  <a:srgbClr val="000000"/>
                </a:solidFill>
                <a:latin typeface="Arial"/>
                <a:ea typeface="DejaVu Sans"/>
              </a:rPr>
              <a:t> of 60° in </a:t>
            </a:r>
            <a:r>
              <a:rPr lang="en-IN" sz="1600" i="1" dirty="0" smtClean="0">
                <a:solidFill>
                  <a:srgbClr val="000000"/>
                </a:solidFill>
                <a:latin typeface="Arial"/>
                <a:ea typeface="DejaVu Sans"/>
              </a:rPr>
              <a:t>azimuthal</a:t>
            </a:r>
            <a:r>
              <a:rPr lang="en-IN" sz="1600" dirty="0" smtClean="0"/>
              <a:t> </a:t>
            </a:r>
            <a:r>
              <a:rPr lang="en-IN" sz="1600" i="1" dirty="0" smtClean="0">
                <a:solidFill>
                  <a:srgbClr val="000000"/>
                </a:solidFill>
                <a:latin typeface="Arial"/>
                <a:ea typeface="DejaVu Sans"/>
              </a:rPr>
              <a:t>angle</a:t>
            </a:r>
            <a:endParaRPr lang="en-IN" sz="1600" dirty="0"/>
          </a:p>
          <a:p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pixel 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DejaVu Sans"/>
              </a:rPr>
              <a:t>size 3 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mm</a:t>
            </a:r>
          </a:p>
          <a:p>
            <a:endParaRPr lang="en-IN" sz="1600" i="1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en-IN" sz="1600" i="1" dirty="0" smtClean="0">
                <a:solidFill>
                  <a:srgbClr val="000000"/>
                </a:solidFill>
                <a:latin typeface="Arial"/>
                <a:ea typeface="DejaVu Sans"/>
              </a:rPr>
              <a:t>RICH </a:t>
            </a:r>
            <a:r>
              <a:rPr lang="en-IN" sz="1600" i="1" dirty="0">
                <a:solidFill>
                  <a:srgbClr val="000000"/>
                </a:solidFill>
                <a:latin typeface="Arial"/>
                <a:ea typeface="DejaVu Sans"/>
              </a:rPr>
              <a:t>is in magnetic field (3T in the simulation</a:t>
            </a:r>
            <a:r>
              <a:rPr lang="en-IN" sz="1600" i="1" dirty="0" smtClean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endParaRPr lang="en-IN" sz="1600" i="1" dirty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en-IN" sz="1600" dirty="0">
                <a:solidFill>
                  <a:srgbClr val="000000"/>
                </a:solidFill>
                <a:latin typeface="Ubuntu Light"/>
              </a:rPr>
              <a:t>Reconstruction by Inverse Ray Tracing algorithm</a:t>
            </a:r>
            <a:r>
              <a:rPr lang="en-IN" sz="1600" dirty="0"/>
              <a:t>. </a:t>
            </a:r>
          </a:p>
          <a:p>
            <a:endParaRPr lang="en-IN" sz="1600" dirty="0" smtClean="0"/>
          </a:p>
          <a:p>
            <a:endParaRPr lang="en-IN" sz="1600" dirty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15" name="TextShape 6"/>
          <p:cNvSpPr txBox="1"/>
          <p:nvPr/>
        </p:nvSpPr>
        <p:spPr>
          <a:xfrm>
            <a:off x="6633408" y="568543"/>
            <a:ext cx="2360386" cy="355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IN" sz="1400" dirty="0">
                <a:solidFill>
                  <a:srgbClr val="000000"/>
                </a:solidFill>
                <a:latin typeface="Ubuntu"/>
              </a:rPr>
              <a:t>Geant4 (GEMC) simulation </a:t>
            </a:r>
            <a:endParaRPr sz="1400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26857" y="-76200"/>
            <a:ext cx="57442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Dual-Radiator RICH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634" y="739557"/>
            <a:ext cx="4962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Large area RICH covering 1-60 GeV/c momentum</a:t>
            </a:r>
          </a:p>
        </p:txBody>
      </p:sp>
    </p:spTree>
    <p:extLst>
      <p:ext uri="{BB962C8B-B14F-4D97-AF65-F5344CB8AC3E}">
        <p14:creationId xmlns:p14="http://schemas.microsoft.com/office/powerpoint/2010/main" val="118425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res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9" y="1190326"/>
            <a:ext cx="3015818" cy="30158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15981" y="3905972"/>
            <a:ext cx="5307932" cy="2554177"/>
            <a:chOff x="4131436" y="697814"/>
            <a:chExt cx="5307932" cy="2554177"/>
          </a:xfrm>
        </p:grpSpPr>
        <p:pic>
          <p:nvPicPr>
            <p:cNvPr id="9" name="Picture 8" descr="mRICH_displ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276" y="1215231"/>
              <a:ext cx="4904179" cy="20367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32193" y="1342172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DATA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87637" y="1342172"/>
              <a:ext cx="46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MC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585" y="2556861"/>
              <a:ext cx="851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Impinging 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particles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11" idx="1"/>
            </p:cNvCxnSpPr>
            <p:nvPr/>
          </p:nvCxnSpPr>
          <p:spPr>
            <a:xfrm flipH="1" flipV="1">
              <a:off x="5065069" y="2584891"/>
              <a:ext cx="382516" cy="20280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131436" y="697814"/>
              <a:ext cx="53079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Proof of principle with a small </a:t>
              </a:r>
              <a:r>
                <a:rPr lang="en-US" sz="1400" dirty="0" smtClean="0"/>
                <a:t>EIC </a:t>
              </a:r>
              <a:r>
                <a:rPr lang="en-US" sz="1400" dirty="0" err="1" smtClean="0"/>
                <a:t>mRICH</a:t>
              </a:r>
              <a:r>
                <a:rPr lang="en-US" sz="1400" dirty="0" smtClean="0"/>
                <a:t> prototype </a:t>
              </a:r>
              <a:endParaRPr lang="en-US" sz="1400" dirty="0" smtClean="0"/>
            </a:p>
            <a:p>
              <a:r>
                <a:rPr lang="en-US" sz="1400" dirty="0" smtClean="0"/>
                <a:t>Test beam at </a:t>
              </a:r>
              <a:r>
                <a:rPr lang="en-US" sz="1400" dirty="0" err="1" smtClean="0"/>
                <a:t>Fermilab</a:t>
              </a:r>
              <a:r>
                <a:rPr lang="en-US" sz="1400" dirty="0" smtClean="0"/>
                <a:t> </a:t>
              </a:r>
              <a:r>
                <a:rPr lang="mr-IN" sz="1400" dirty="0" smtClean="0"/>
                <a:t>–</a:t>
              </a:r>
              <a:r>
                <a:rPr lang="en-US" sz="1400" dirty="0" smtClean="0"/>
                <a:t> April 16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35868" y="-76200"/>
            <a:ext cx="47262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Example: Modular RICH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634" y="69201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resnel lens focalization concept for </a:t>
            </a:r>
          </a:p>
          <a:p>
            <a:r>
              <a:rPr lang="en-US" sz="1400" dirty="0" smtClean="0"/>
              <a:t>a compact (short gap) device  </a:t>
            </a:r>
          </a:p>
        </p:txBody>
      </p:sp>
      <p:pic>
        <p:nvPicPr>
          <p:cNvPr id="26" name="Picture 25" descr="mRICH_pix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4208275"/>
            <a:ext cx="3173266" cy="24067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108" y="1749438"/>
            <a:ext cx="2552915" cy="19462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164" y="1752730"/>
            <a:ext cx="2200380" cy="193144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42034" y="837783"/>
            <a:ext cx="3309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Compact and Modular RICH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covering 1-10 GeV/c momentum</a:t>
            </a:r>
          </a:p>
        </p:txBody>
      </p:sp>
    </p:spTree>
    <p:extLst>
      <p:ext uri="{BB962C8B-B14F-4D97-AF65-F5344CB8AC3E}">
        <p14:creationId xmlns:p14="http://schemas.microsoft.com/office/powerpoint/2010/main" val="426511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768208" y="2213391"/>
            <a:ext cx="2169739" cy="307777"/>
          </a:xfrm>
          <a:prstGeom prst="wedgeRoundRectCallout">
            <a:avLst>
              <a:gd name="adj1" fmla="val -74683"/>
              <a:gd name="adj2" fmla="val 1628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043900" y="-76200"/>
            <a:ext cx="49101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R&amp;D: Innovative Sensors</a:t>
            </a:r>
          </a:p>
        </p:txBody>
      </p:sp>
      <p:pic>
        <p:nvPicPr>
          <p:cNvPr id="10" name="Picture 9" descr="CER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87" y="1030121"/>
            <a:ext cx="3542723" cy="2466362"/>
          </a:xfrm>
          <a:prstGeom prst="rect">
            <a:avLst/>
          </a:prstGeom>
        </p:spPr>
      </p:pic>
      <p:pic>
        <p:nvPicPr>
          <p:cNvPr id="12" name="Picture 11" descr="SiPM_CER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4" y="4876800"/>
            <a:ext cx="4711581" cy="163246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532651" y="3796871"/>
            <a:ext cx="3107959" cy="2751667"/>
            <a:chOff x="5340277" y="3796871"/>
            <a:chExt cx="3107959" cy="2751667"/>
          </a:xfrm>
        </p:grpSpPr>
        <p:pic>
          <p:nvPicPr>
            <p:cNvPr id="15" name="Picture 14" descr="run489_eventdisplay_log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277" y="3796871"/>
              <a:ext cx="3107959" cy="2751667"/>
            </a:xfrm>
            <a:prstGeom prst="rect">
              <a:avLst/>
            </a:prstGeom>
          </p:spPr>
        </p:pic>
        <p:sp>
          <p:nvSpPr>
            <p:cNvPr id="4" name="Multiply 3"/>
            <p:cNvSpPr/>
            <p:nvPr/>
          </p:nvSpPr>
          <p:spPr>
            <a:xfrm>
              <a:off x="6680943" y="5082185"/>
              <a:ext cx="188306" cy="208638"/>
            </a:xfrm>
            <a:prstGeom prst="mathMultiply">
              <a:avLst>
                <a:gd name="adj1" fmla="val 975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905501" y="4327072"/>
              <a:ext cx="1731066" cy="1704396"/>
            </a:xfrm>
            <a:prstGeom prst="ellipse">
              <a:avLst/>
            </a:prstGeom>
            <a:noFill/>
            <a:ln>
              <a:solidFill>
                <a:srgbClr val="FF66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32880" y="5213283"/>
              <a:ext cx="61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Beam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5324" y="745303"/>
            <a:ext cx="269817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SiPMs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Mass production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Photon counting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Excellent time resolution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Compatible with magnetic field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/>
              <a:t>High dark rate </a:t>
            </a:r>
            <a:endParaRPr lang="en-US" sz="1400" dirty="0">
              <a:sym typeface="Wingding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ym typeface="Wingdings"/>
              </a:rPr>
              <a:t>Low radiation tolerance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768208" y="2213391"/>
            <a:ext cx="204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Work at low temperature</a:t>
            </a:r>
            <a:endParaRPr lang="en-US" sz="1400" dirty="0"/>
          </a:p>
        </p:txBody>
      </p:sp>
      <p:pic>
        <p:nvPicPr>
          <p:cNvPr id="23" name="Picture 22" descr="SIPM_matrix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71" y="2716516"/>
            <a:ext cx="1560776" cy="1857940"/>
          </a:xfrm>
          <a:prstGeom prst="rect">
            <a:avLst/>
          </a:prstGeom>
        </p:spPr>
      </p:pic>
      <p:pic>
        <p:nvPicPr>
          <p:cNvPr id="26" name="Picture 25" descr="SIPM_matrix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0" y="3084973"/>
            <a:ext cx="3003499" cy="11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3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20160421_1904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" y="1361887"/>
            <a:ext cx="1955367" cy="2607156"/>
          </a:xfrm>
          <a:prstGeom prst="rect">
            <a:avLst/>
          </a:prstGeom>
        </p:spPr>
      </p:pic>
      <p:pic>
        <p:nvPicPr>
          <p:cNvPr id="15" name="Picture 14" descr="IMG_20160421_1914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82" y="1373432"/>
            <a:ext cx="1955367" cy="260715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2412" y="738022"/>
            <a:ext cx="37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ompact and modular readout electronics for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ulti-pixel detectors 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i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1" y="4732103"/>
            <a:ext cx="4358723" cy="17756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9024" y="4183855"/>
            <a:ext cx="3058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Cherenkov </a:t>
            </a:r>
            <a:r>
              <a:rPr lang="en-US" sz="1400" dirty="0" smtClean="0"/>
              <a:t>light detection with SiPM</a:t>
            </a:r>
            <a:endParaRPr lang="en-US" sz="1400" dirty="0"/>
          </a:p>
        </p:txBody>
      </p:sp>
      <p:pic>
        <p:nvPicPr>
          <p:cNvPr id="28" name="Picture 27" descr="Pulse_Heigh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53" y="1005159"/>
            <a:ext cx="2831056" cy="261067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43811" y="4061934"/>
            <a:ext cx="4096990" cy="2615653"/>
            <a:chOff x="3806461" y="3376047"/>
            <a:chExt cx="4341859" cy="2951674"/>
          </a:xfrm>
        </p:grpSpPr>
        <p:pic>
          <p:nvPicPr>
            <p:cNvPr id="35" name="Picture 34" descr="Twalk_1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61" y="3376047"/>
              <a:ext cx="4341859" cy="29516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731223" y="5506720"/>
              <a:ext cx="7065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</a:t>
              </a:r>
              <a:r>
                <a:rPr lang="en-US" dirty="0" err="1" smtClean="0"/>
                <a:t>p.e.</a:t>
              </a:r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6309360" y="5232400"/>
              <a:ext cx="421864" cy="27432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6167120" y="994999"/>
            <a:ext cx="1612783" cy="2486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990" y="3977417"/>
            <a:ext cx="1612783" cy="2486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001059" y="3654847"/>
            <a:ext cx="2799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photon discrimination with</a:t>
            </a:r>
          </a:p>
          <a:p>
            <a:r>
              <a:rPr lang="en-US" sz="1400" dirty="0" smtClean="0"/>
              <a:t>TDC time measurement (SiPM)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971500" y="678645"/>
            <a:ext cx="40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hoton counting with </a:t>
            </a:r>
            <a:endParaRPr lang="en-US" sz="1400" dirty="0"/>
          </a:p>
          <a:p>
            <a:r>
              <a:rPr lang="en-US" sz="1400" dirty="0" smtClean="0"/>
              <a:t>ADC charge measurement (SiPM)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2003571" y="-76200"/>
            <a:ext cx="49908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R&amp;D: 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65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148542</TotalTime>
  <Words>940</Words>
  <Application>Microsoft Macintosh PowerPoint</Application>
  <PresentationFormat>On-screen Show (4:3)</PresentationFormat>
  <Paragraphs>168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2453</cp:revision>
  <cp:lastPrinted>2010-12-08T08:29:55Z</cp:lastPrinted>
  <dcterms:created xsi:type="dcterms:W3CDTF">2010-04-14T08:22:41Z</dcterms:created>
  <dcterms:modified xsi:type="dcterms:W3CDTF">2017-10-24T00:50:07Z</dcterms:modified>
</cp:coreProperties>
</file>