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830" r:id="rId2"/>
    <p:sldId id="815" r:id="rId3"/>
    <p:sldId id="818" r:id="rId4"/>
    <p:sldId id="817" r:id="rId5"/>
    <p:sldId id="821" r:id="rId6"/>
    <p:sldId id="831" r:id="rId7"/>
    <p:sldId id="833" r:id="rId8"/>
    <p:sldId id="832" r:id="rId9"/>
    <p:sldId id="823" r:id="rId10"/>
    <p:sldId id="829" r:id="rId11"/>
    <p:sldId id="827" r:id="rId12"/>
    <p:sldId id="828" r:id="rId13"/>
    <p:sldId id="826" r:id="rId14"/>
    <p:sldId id="834" r:id="rId15"/>
    <p:sldId id="835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BA78"/>
    <a:srgbClr val="F5F701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391" autoAdjust="0"/>
  </p:normalViewPr>
  <p:slideViewPr>
    <p:cSldViewPr snapToGrid="0" snapToObjects="1">
      <p:cViewPr varScale="1">
        <p:scale>
          <a:sx n="119" d="100"/>
          <a:sy n="119" d="100"/>
        </p:scale>
        <p:origin x="-112" y="-7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03/09/19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03/09/19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375A-5670-0D4E-B2AF-0094C5B5429D}" type="datetime1">
              <a:rPr lang="en-US" smtClean="0"/>
              <a:t>03/09/19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8C594-0128-4747-8BA4-74157B4BC173}" type="datetime1">
              <a:rPr lang="en-US" smtClean="0"/>
              <a:t>03/09/19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05F31-20D8-BD41-B367-974353807A09}" type="datetime1">
              <a:rPr lang="en-US" smtClean="0"/>
              <a:t>03/09/19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91B2-9085-2947-B3E5-B5CB4509149E}" type="datetime1">
              <a:rPr lang="en-US" smtClean="0"/>
              <a:t>03/09/19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1725F-1200-9F45-AF8D-593E2ADB6439}" type="datetime1">
              <a:rPr lang="en-US" smtClean="0"/>
              <a:t>03/09/19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69B1A-F481-FD4C-A54C-AAC542FDDAAF}" type="datetime1">
              <a:rPr lang="en-US" smtClean="0"/>
              <a:t>03/09/19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41B7-04E3-7342-B363-43FEBFF788F7}" type="datetime1">
              <a:rPr lang="en-US" smtClean="0"/>
              <a:t>03/09/19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C31B7-36BE-7044-8AF4-ADD58D0B6F3C}" type="datetime1">
              <a:rPr lang="en-US" smtClean="0"/>
              <a:t>03/09/19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98076-51B4-9F41-BF18-AF8C4FAED91B}" type="datetime1">
              <a:rPr lang="en-US" smtClean="0"/>
              <a:t>03/09/19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F6EEF-5A8D-9A4B-9344-2DC4539E56BC}" type="datetime1">
              <a:rPr lang="en-US" smtClean="0"/>
              <a:t>03/09/19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8A85F-7327-2D43-BD81-396D1C0EC601}" type="datetime1">
              <a:rPr lang="en-US" smtClean="0"/>
              <a:t>03/09/19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F9AA6-9072-E74D-B2FD-4F53BBF5A881}" type="datetime1">
              <a:rPr lang="en-US" smtClean="0"/>
              <a:t>03/09/19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72147" y="29471"/>
            <a:ext cx="82499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EIC CHERENKOV DETECTORs  (FE, LNF, CT, RM1)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6900"/>
            <a:ext cx="9144000" cy="56393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43" y="1771237"/>
            <a:ext cx="7075714" cy="43428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1500" y="742184"/>
            <a:ext cx="3082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mRICH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as compact solution for</a:t>
            </a:r>
          </a:p>
          <a:p>
            <a:r>
              <a:rPr lang="en-US" dirty="0" smtClean="0"/>
              <a:t>Limited momentum range</a:t>
            </a:r>
          </a:p>
          <a:p>
            <a:r>
              <a:rPr lang="en-US" dirty="0" smtClean="0"/>
              <a:t>(up to ~ 10 GeV/c)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68472" y="775854"/>
            <a:ext cx="28180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dRICH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as dual radiator for</a:t>
            </a:r>
          </a:p>
          <a:p>
            <a:r>
              <a:rPr lang="en-US" dirty="0" smtClean="0"/>
              <a:t>Extended momentum range</a:t>
            </a:r>
          </a:p>
          <a:p>
            <a:r>
              <a:rPr lang="en-US" dirty="0" smtClean="0"/>
              <a:t>(up to ~ 50 GeV/c)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1500" y="6266723"/>
            <a:ext cx="452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Collaboration with JLab, GSU, Hawaii U., DUKE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087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016" y="1777321"/>
            <a:ext cx="4394230" cy="33396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3786" y="157194"/>
            <a:ext cx="68958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Aerogel Chromatic Dispersion by Filters</a:t>
            </a:r>
            <a:endParaRPr lang="en-US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61" y="1330013"/>
            <a:ext cx="2406996" cy="147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04509" y="2903212"/>
            <a:ext cx="4496920" cy="3834562"/>
            <a:chOff x="3733800" y="2586037"/>
            <a:chExt cx="5253038" cy="4469265"/>
          </a:xfrm>
        </p:grpSpPr>
        <p:grpSp>
          <p:nvGrpSpPr>
            <p:cNvPr id="6" name="Group 5"/>
            <p:cNvGrpSpPr/>
            <p:nvPr/>
          </p:nvGrpSpPr>
          <p:grpSpPr>
            <a:xfrm>
              <a:off x="3733800" y="2586037"/>
              <a:ext cx="5253038" cy="3433763"/>
              <a:chOff x="3810000" y="2433637"/>
              <a:chExt cx="5253038" cy="3433763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0" y="2433637"/>
                <a:ext cx="5253038" cy="34337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4419600" y="4876800"/>
                <a:ext cx="655595" cy="505599"/>
                <a:chOff x="4038600" y="6047601"/>
                <a:chExt cx="655595" cy="505599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4038600" y="6158299"/>
                  <a:ext cx="228600" cy="123243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4055616" y="6218380"/>
                  <a:ext cx="178323" cy="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/>
                <p:cNvSpPr txBox="1"/>
                <p:nvPr/>
              </p:nvSpPr>
              <p:spPr>
                <a:xfrm>
                  <a:off x="4300903" y="6047601"/>
                  <a:ext cx="32412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0000FF"/>
                      </a:solidFill>
                    </a:rPr>
                    <a:t>fit</a:t>
                  </a:r>
                  <a:endParaRPr lang="en-US" sz="1200" b="1" dirty="0">
                    <a:solidFill>
                      <a:srgbClr val="0000FF"/>
                    </a:solidFill>
                  </a:endParaRPr>
                </a:p>
              </p:txBody>
            </p: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4038600" y="6435432"/>
                  <a:ext cx="178323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/>
                <p:cNvSpPr txBox="1"/>
                <p:nvPr/>
              </p:nvSpPr>
              <p:spPr>
                <a:xfrm>
                  <a:off x="4293123" y="6276201"/>
                  <a:ext cx="40107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/>
                    <a:t>MC</a:t>
                  </a:r>
                  <a:endParaRPr lang="en-US" sz="1200" b="1" dirty="0"/>
                </a:p>
              </p:txBody>
            </p:sp>
          </p:grpSp>
        </p:grpSp>
        <p:sp>
          <p:nvSpPr>
            <p:cNvPr id="7" name="TextBox 6"/>
            <p:cNvSpPr txBox="1"/>
            <p:nvPr/>
          </p:nvSpPr>
          <p:spPr>
            <a:xfrm>
              <a:off x="4726134" y="6086757"/>
              <a:ext cx="3107143" cy="968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B050"/>
                  </a:solidFill>
                </a:rPr>
                <a:t>Expected value from density:</a:t>
              </a:r>
            </a:p>
            <a:p>
              <a:r>
                <a:rPr lang="en-US" sz="1600" b="1" dirty="0" smtClean="0">
                  <a:solidFill>
                    <a:srgbClr val="00B050"/>
                  </a:solidFill>
                </a:rPr>
                <a:t>n</a:t>
              </a:r>
              <a:r>
                <a:rPr lang="en-US" sz="1600" b="1" baseline="30000" dirty="0" smtClean="0">
                  <a:solidFill>
                    <a:srgbClr val="00B050"/>
                  </a:solidFill>
                </a:rPr>
                <a:t>2</a:t>
              </a:r>
              <a:r>
                <a:rPr lang="en-US" sz="1600" b="1" dirty="0" smtClean="0">
                  <a:solidFill>
                    <a:srgbClr val="00B050"/>
                  </a:solidFill>
                </a:rPr>
                <a:t>(400nm) = 1+0.438</a:t>
              </a:r>
              <a:r>
                <a:rPr lang="en-US" sz="1600" b="1" dirty="0" smtClean="0">
                  <a:solidFill>
                    <a:srgbClr val="00B050"/>
                  </a:solidFill>
                  <a:latin typeface="Symbol" pitchFamily="18" charset="2"/>
                </a:rPr>
                <a:t>r</a:t>
              </a:r>
              <a:r>
                <a:rPr lang="en-US" sz="1600" b="1" dirty="0" smtClean="0">
                  <a:solidFill>
                    <a:srgbClr val="00B050"/>
                  </a:solidFill>
                </a:rPr>
                <a:t>  </a:t>
              </a:r>
            </a:p>
            <a:p>
              <a:r>
                <a:rPr lang="en-US" sz="1600" b="1" dirty="0" smtClean="0">
                  <a:solidFill>
                    <a:srgbClr val="00B050"/>
                  </a:solidFill>
                </a:rPr>
                <a:t>n(400nm) = 1.0492</a:t>
              </a:r>
              <a:endParaRPr lang="it-IT" sz="16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11824" y="828158"/>
            <a:ext cx="1683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CLAS12 prototype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221002" y="843265"/>
            <a:ext cx="1575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dRICH</a:t>
            </a:r>
            <a:r>
              <a:rPr lang="en-US" sz="1600" dirty="0" smtClean="0"/>
              <a:t> prototype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5294403" y="5491278"/>
            <a:ext cx="3526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Direct measurement of the major expected contribution to the </a:t>
            </a:r>
            <a:r>
              <a:rPr lang="en-US" sz="1600" dirty="0" err="1" smtClean="0"/>
              <a:t>dRICH</a:t>
            </a:r>
            <a:r>
              <a:rPr lang="en-US" sz="1600" dirty="0" smtClean="0"/>
              <a:t>  Cherenkov angle resolution.</a:t>
            </a:r>
            <a:endParaRPr lang="en-US" sz="1600" dirty="0"/>
          </a:p>
        </p:txBody>
      </p:sp>
      <p:sp>
        <p:nvSpPr>
          <p:cNvPr id="1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/>
              <a:pPr algn="r"/>
              <a:t>10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6456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IMG_20180629_18410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719" y="757291"/>
            <a:ext cx="2800281" cy="210021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19" y="4669941"/>
            <a:ext cx="5517965" cy="1839322"/>
          </a:xfrm>
          <a:prstGeom prst="rect">
            <a:avLst/>
          </a:prstGeom>
        </p:spPr>
      </p:pic>
      <p:pic>
        <p:nvPicPr>
          <p:cNvPr id="2" name="Picture 1" descr="mRICH_Layou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19" y="2661041"/>
            <a:ext cx="5489108" cy="2008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679" y="866142"/>
            <a:ext cx="38395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Derived from CLAS12 RICH readout:</a:t>
            </a:r>
          </a:p>
          <a:p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1024 channels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MAROC 64 channel parallel digitalization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FPGA generated 1 ns timestamp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DAQ protocol based on VME/VSX SSP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89985" y="3092986"/>
            <a:ext cx="30059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Custom adapter boards</a:t>
            </a:r>
          </a:p>
          <a:p>
            <a:endParaRPr lang="en-US" sz="1600" dirty="0"/>
          </a:p>
          <a:p>
            <a:r>
              <a:rPr lang="en-US" sz="1600" dirty="0" smtClean="0"/>
              <a:t>-     Compact distribution</a:t>
            </a: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Use of existing MAROC boards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Light and gas tightness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2215" y="4669941"/>
            <a:ext cx="3320579" cy="18393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2147" y="29471"/>
            <a:ext cx="40897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H13700 </a:t>
            </a:r>
            <a:r>
              <a:rPr lang="en-US" sz="3200" b="1" dirty="0" smtClean="0">
                <a:solidFill>
                  <a:srgbClr val="0000FF"/>
                </a:solidFill>
              </a:rPr>
              <a:t>READOUT BOX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/>
              <a:pPr algn="r"/>
              <a:t>11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17646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4341" y="1070250"/>
            <a:ext cx="4824016" cy="2071498"/>
          </a:xfrm>
          <a:prstGeom prst="rect">
            <a:avLst/>
          </a:prstGeom>
          <a:noFill/>
        </p:spPr>
        <p:txBody>
          <a:bodyPr wrap="square" lIns="100739" tIns="50372" rIns="100739" bIns="50372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</a:rPr>
              <a:t>SiPM </a:t>
            </a:r>
            <a:r>
              <a:rPr lang="it-IT" sz="1600" dirty="0"/>
              <a:t>might offer a cheaper and more efficient solution, expecially in a longer time perspective for </a:t>
            </a:r>
            <a:r>
              <a:rPr lang="it-IT" sz="1600" dirty="0" err="1"/>
              <a:t>other</a:t>
            </a:r>
            <a:r>
              <a:rPr lang="it-IT" sz="1600" dirty="0"/>
              <a:t> </a:t>
            </a:r>
            <a:r>
              <a:rPr lang="it-IT" sz="1600" dirty="0" err="1" smtClean="0"/>
              <a:t>sectors</a:t>
            </a:r>
            <a:endParaRPr lang="it-IT" sz="1600" dirty="0" smtClean="0"/>
          </a:p>
          <a:p>
            <a:endParaRPr lang="it-IT" sz="1600" dirty="0"/>
          </a:p>
          <a:p>
            <a:r>
              <a:rPr lang="it-IT" sz="1600" dirty="0" err="1" smtClean="0"/>
              <a:t>Robust</a:t>
            </a:r>
            <a:r>
              <a:rPr lang="it-IT" sz="1600" dirty="0" smtClean="0"/>
              <a:t> </a:t>
            </a:r>
            <a:r>
              <a:rPr lang="it-IT" sz="1600" dirty="0" err="1" smtClean="0"/>
              <a:t>device</a:t>
            </a:r>
            <a:r>
              <a:rPr lang="it-IT" sz="1600" dirty="0" smtClean="0"/>
              <a:t> with </a:t>
            </a:r>
            <a:r>
              <a:rPr lang="it-IT" sz="1600" dirty="0" err="1" smtClean="0"/>
              <a:t>low</a:t>
            </a:r>
            <a:r>
              <a:rPr lang="it-IT" sz="1600" dirty="0" smtClean="0"/>
              <a:t> </a:t>
            </a:r>
            <a:r>
              <a:rPr lang="it-IT" sz="1600" dirty="0" err="1" smtClean="0"/>
              <a:t>sensitivity</a:t>
            </a:r>
            <a:r>
              <a:rPr lang="it-IT" sz="1600" dirty="0" smtClean="0"/>
              <a:t> to </a:t>
            </a:r>
            <a:r>
              <a:rPr lang="it-IT" sz="1600" dirty="0" err="1"/>
              <a:t>m</a:t>
            </a:r>
            <a:r>
              <a:rPr lang="it-IT" sz="1600" dirty="0" err="1" smtClean="0"/>
              <a:t>agnetic</a:t>
            </a:r>
            <a:r>
              <a:rPr lang="it-IT" sz="1600" dirty="0" smtClean="0"/>
              <a:t> </a:t>
            </a:r>
            <a:r>
              <a:rPr lang="it-IT" sz="1600" dirty="0" err="1" smtClean="0"/>
              <a:t>field</a:t>
            </a:r>
            <a:r>
              <a:rPr lang="it-IT" sz="1600" dirty="0" smtClean="0"/>
              <a:t> </a:t>
            </a:r>
          </a:p>
          <a:p>
            <a:r>
              <a:rPr lang="it-IT" sz="1600" dirty="0" smtClean="0"/>
              <a:t>Fast </a:t>
            </a:r>
            <a:r>
              <a:rPr lang="it-IT" sz="1600" dirty="0" err="1"/>
              <a:t>improvement</a:t>
            </a:r>
            <a:r>
              <a:rPr lang="it-IT" sz="1600" dirty="0"/>
              <a:t> in dark rate and </a:t>
            </a:r>
            <a:r>
              <a:rPr lang="it-IT" sz="1600" dirty="0" err="1"/>
              <a:t>cost</a:t>
            </a:r>
            <a:r>
              <a:rPr lang="it-IT" sz="1600" dirty="0"/>
              <a:t> </a:t>
            </a:r>
          </a:p>
          <a:p>
            <a:r>
              <a:rPr lang="it-IT" sz="1600" dirty="0" err="1">
                <a:solidFill>
                  <a:srgbClr val="000000"/>
                </a:solidFill>
              </a:rPr>
              <a:t>b</a:t>
            </a:r>
            <a:r>
              <a:rPr lang="it-IT" sz="1600" dirty="0" err="1" smtClean="0">
                <a:solidFill>
                  <a:srgbClr val="000000"/>
                </a:solidFill>
              </a:rPr>
              <a:t>ut</a:t>
            </a:r>
            <a:r>
              <a:rPr lang="it-IT" sz="1600" dirty="0" smtClean="0">
                <a:solidFill>
                  <a:srgbClr val="000000"/>
                </a:solidFill>
              </a:rPr>
              <a:t> so far </a:t>
            </a:r>
            <a:r>
              <a:rPr lang="it-IT" sz="1600" dirty="0" err="1" smtClean="0">
                <a:solidFill>
                  <a:srgbClr val="000000"/>
                </a:solidFill>
              </a:rPr>
              <a:t>missing</a:t>
            </a:r>
            <a:r>
              <a:rPr lang="it-IT" sz="1600" dirty="0" smtClean="0">
                <a:solidFill>
                  <a:srgbClr val="000000"/>
                </a:solidFill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</a:rPr>
              <a:t>radiation</a:t>
            </a:r>
            <a:r>
              <a:rPr lang="it-IT" sz="1600" dirty="0" smtClean="0">
                <a:solidFill>
                  <a:srgbClr val="000000"/>
                </a:solidFill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</a:rPr>
              <a:t>hardness</a:t>
            </a:r>
            <a:r>
              <a:rPr lang="it-IT" sz="1600" dirty="0" smtClean="0">
                <a:solidFill>
                  <a:srgbClr val="000000"/>
                </a:solidFill>
              </a:rPr>
              <a:t> </a:t>
            </a:r>
          </a:p>
          <a:p>
            <a:endParaRPr lang="it-IT" sz="1600" dirty="0">
              <a:solidFill>
                <a:srgbClr val="000000"/>
              </a:solidFill>
            </a:endParaRPr>
          </a:p>
          <a:p>
            <a:r>
              <a:rPr lang="it-IT" sz="1600" dirty="0" smtClean="0">
                <a:solidFill>
                  <a:srgbClr val="000000"/>
                </a:solidFill>
              </a:rPr>
              <a:t>Challenge: </a:t>
            </a:r>
            <a:r>
              <a:rPr lang="it-IT" sz="1600" dirty="0" err="1" smtClean="0">
                <a:solidFill>
                  <a:srgbClr val="000000"/>
                </a:solidFill>
              </a:rPr>
              <a:t>cooling</a:t>
            </a:r>
            <a:r>
              <a:rPr lang="it-IT" sz="1600" dirty="0" smtClean="0">
                <a:solidFill>
                  <a:srgbClr val="000000"/>
                </a:solidFill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</a:rPr>
              <a:t>integrated</a:t>
            </a:r>
            <a:r>
              <a:rPr lang="it-IT" sz="1600" dirty="0" smtClean="0">
                <a:solidFill>
                  <a:srgbClr val="000000"/>
                </a:solidFill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</a:rPr>
              <a:t>into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  <a:r>
              <a:rPr lang="it-IT" sz="1600" dirty="0" smtClean="0">
                <a:solidFill>
                  <a:srgbClr val="000000"/>
                </a:solidFill>
              </a:rPr>
              <a:t>the sensitive </a:t>
            </a:r>
            <a:r>
              <a:rPr lang="it-IT" sz="1600" dirty="0" err="1" smtClean="0">
                <a:solidFill>
                  <a:srgbClr val="000000"/>
                </a:solidFill>
              </a:rPr>
              <a:t>readout</a:t>
            </a:r>
            <a:r>
              <a:rPr lang="it-IT" sz="1600" dirty="0" smtClean="0">
                <a:solidFill>
                  <a:srgbClr val="000000"/>
                </a:solidFill>
              </a:rPr>
              <a:t>  </a:t>
            </a:r>
            <a:endParaRPr lang="it-IT" sz="1600" dirty="0">
              <a:solidFill>
                <a:srgbClr val="000000"/>
              </a:solidFill>
            </a:endParaRPr>
          </a:p>
        </p:txBody>
      </p:sp>
      <p:pic>
        <p:nvPicPr>
          <p:cNvPr id="24" name="Picture 23" descr="IMG_20180701_1606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497" y="3617741"/>
            <a:ext cx="5152571" cy="2893366"/>
          </a:xfrm>
          <a:prstGeom prst="rect">
            <a:avLst/>
          </a:prstGeom>
        </p:spPr>
      </p:pic>
      <p:sp>
        <p:nvSpPr>
          <p:cNvPr id="25" name="Line Callout 1 24"/>
          <p:cNvSpPr/>
          <p:nvPr/>
        </p:nvSpPr>
        <p:spPr bwMode="auto">
          <a:xfrm>
            <a:off x="93481" y="3606356"/>
            <a:ext cx="1849004" cy="548595"/>
          </a:xfrm>
          <a:prstGeom prst="borderCallout1">
            <a:avLst>
              <a:gd name="adj1" fmla="val 103750"/>
              <a:gd name="adj2" fmla="val 51008"/>
              <a:gd name="adj3" fmla="val 190964"/>
              <a:gd name="adj4" fmla="val 110707"/>
            </a:avLst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9" name="Line Callout 1 38"/>
          <p:cNvSpPr/>
          <p:nvPr/>
        </p:nvSpPr>
        <p:spPr bwMode="auto">
          <a:xfrm>
            <a:off x="5406571" y="1503760"/>
            <a:ext cx="3687126" cy="1811093"/>
          </a:xfrm>
          <a:prstGeom prst="borderCallout1">
            <a:avLst>
              <a:gd name="adj1" fmla="val 99242"/>
              <a:gd name="adj2" fmla="val 80"/>
              <a:gd name="adj3" fmla="val 167648"/>
              <a:gd name="adj4" fmla="val -63298"/>
            </a:avLst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3481" y="3606356"/>
            <a:ext cx="1785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Custom cooling plate </a:t>
            </a:r>
          </a:p>
          <a:p>
            <a:r>
              <a:rPr lang="en-US" sz="1400" dirty="0" smtClean="0"/>
              <a:t>Soldered to the board</a:t>
            </a:r>
            <a:endParaRPr lang="en-US" sz="14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966" y="3617742"/>
            <a:ext cx="3857821" cy="2893366"/>
          </a:xfrm>
          <a:prstGeom prst="rect">
            <a:avLst/>
          </a:prstGeom>
        </p:spPr>
      </p:pic>
      <p:sp>
        <p:nvSpPr>
          <p:cNvPr id="22" name="Rounded Rectangular Callout 21"/>
          <p:cNvSpPr/>
          <p:nvPr/>
        </p:nvSpPr>
        <p:spPr>
          <a:xfrm>
            <a:off x="7539186" y="3876961"/>
            <a:ext cx="1577601" cy="577273"/>
          </a:xfrm>
          <a:prstGeom prst="wedgeRoundRectCallout">
            <a:avLst>
              <a:gd name="adj1" fmla="val -70057"/>
              <a:gd name="adj2" fmla="val 173786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539186" y="3898617"/>
            <a:ext cx="1554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Peltier</a:t>
            </a:r>
            <a:r>
              <a:rPr lang="en-US" sz="1400" dirty="0" smtClean="0"/>
              <a:t> cell cooling </a:t>
            </a:r>
          </a:p>
          <a:p>
            <a:r>
              <a:rPr lang="en-US" sz="1400" dirty="0" smtClean="0"/>
              <a:t>Down to -30</a:t>
            </a:r>
            <a:r>
              <a:rPr lang="en-US" sz="1400" baseline="30000" dirty="0" smtClean="0"/>
              <a:t>o </a:t>
            </a:r>
            <a:r>
              <a:rPr lang="en-US" sz="1400" dirty="0" smtClean="0"/>
              <a:t>in N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463098" y="1521903"/>
            <a:ext cx="3603386" cy="1783880"/>
          </a:xfrm>
          <a:prstGeom prst="rect">
            <a:avLst/>
          </a:prstGeom>
        </p:spPr>
      </p:pic>
      <p:sp>
        <p:nvSpPr>
          <p:cNvPr id="3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 eRD14 PID Consortium </a:t>
            </a:r>
            <a:r>
              <a:rPr lang="mr-IN" sz="1200" dirty="0" smtClean="0">
                <a:solidFill>
                  <a:schemeClr val="bg1"/>
                </a:solidFill>
              </a:rPr>
              <a:t>–</a:t>
            </a:r>
            <a:r>
              <a:rPr lang="en-US" sz="1200" dirty="0" smtClean="0">
                <a:solidFill>
                  <a:schemeClr val="bg1"/>
                </a:solidFill>
              </a:rPr>
              <a:t> 01/07/19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06571" y="900973"/>
            <a:ext cx="35795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Dedicated board for readout and cooling </a:t>
            </a:r>
          </a:p>
          <a:p>
            <a:r>
              <a:rPr lang="en-US" sz="1600" dirty="0"/>
              <a:t>o</a:t>
            </a:r>
            <a:r>
              <a:rPr lang="en-US" sz="1600" dirty="0" smtClean="0"/>
              <a:t>f  a surface Mounting SiPM Matrix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272147" y="29471"/>
            <a:ext cx="36713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SIPM </a:t>
            </a:r>
            <a:r>
              <a:rPr lang="en-US" sz="3200" b="1" dirty="0" smtClean="0">
                <a:solidFill>
                  <a:srgbClr val="0000FF"/>
                </a:solidFill>
              </a:rPr>
              <a:t>READOUT BOX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785808" y="6457563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/>
              <a:pPr algn="r"/>
              <a:t>12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99893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398444"/>
              </p:ext>
            </p:extLst>
          </p:nvPr>
        </p:nvGraphicFramePr>
        <p:xfrm>
          <a:off x="213360" y="382820"/>
          <a:ext cx="8686800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8668"/>
                <a:gridCol w="1014058"/>
                <a:gridCol w="1454234"/>
                <a:gridCol w="2722880"/>
                <a:gridCol w="1198880"/>
                <a:gridCol w="11480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Capitolo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Sezione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Anagrafica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Materiale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2019</a:t>
                      </a:r>
                    </a:p>
                    <a:p>
                      <a:r>
                        <a:rPr lang="en-US" sz="1600" dirty="0" smtClean="0"/>
                        <a:t>(</a:t>
                      </a:r>
                      <a:r>
                        <a:rPr lang="en-US" sz="1600" dirty="0" err="1" smtClean="0"/>
                        <a:t>assegnato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2020 (</a:t>
                      </a:r>
                      <a:r>
                        <a:rPr lang="en-US" sz="1600" dirty="0" err="1" smtClean="0"/>
                        <a:t>richiesto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Consumo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0.4 FTE (5)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Meccanica</a:t>
                      </a:r>
                      <a:r>
                        <a:rPr lang="en-US" sz="1600" dirty="0" smtClean="0"/>
                        <a:t> (flange / dark box)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LNF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 FTE (3)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Scheda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lettura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ottica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Mirrors and</a:t>
                      </a:r>
                      <a:r>
                        <a:rPr lang="en-US" sz="1600" baseline="0" dirty="0" smtClean="0"/>
                        <a:t> supports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RM1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</a:t>
                      </a:r>
                      <a:r>
                        <a:rPr lang="en-US" sz="1600" baseline="0" dirty="0" smtClean="0"/>
                        <a:t> FTE (2)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Gas+aerogel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 FTE (2)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SiPM + cooling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Adattamento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elettronica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35280" y="3587791"/>
            <a:ext cx="6874097" cy="2800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Goal: base prototype ready for a test-beam in 2020.</a:t>
            </a:r>
          </a:p>
          <a:p>
            <a:endParaRPr lang="en-US" sz="1600" dirty="0"/>
          </a:p>
          <a:p>
            <a:r>
              <a:rPr lang="en-US" sz="1600" dirty="0" smtClean="0"/>
              <a:t>Notes:</a:t>
            </a:r>
          </a:p>
          <a:p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bare mechanics elements costs quoted around 4 </a:t>
            </a:r>
            <a:r>
              <a:rPr lang="en-US" sz="1600" dirty="0" err="1" smtClean="0"/>
              <a:t>keu</a:t>
            </a:r>
            <a:endParaRPr lang="en-US" sz="1600" dirty="0"/>
          </a:p>
          <a:p>
            <a:r>
              <a:rPr lang="en-US" sz="1600" dirty="0" smtClean="0"/>
              <a:t>      (does not account for mechanical adaptation for feed-</a:t>
            </a:r>
            <a:r>
              <a:rPr lang="en-US" sz="1600" dirty="0" err="1" smtClean="0"/>
              <a:t>throughs</a:t>
            </a:r>
            <a:r>
              <a:rPr lang="en-US" sz="1600" dirty="0" smtClean="0"/>
              <a:t> and windows)</a:t>
            </a:r>
          </a:p>
          <a:p>
            <a:endParaRPr lang="en-US" sz="1600" dirty="0"/>
          </a:p>
          <a:p>
            <a:r>
              <a:rPr lang="en-US" sz="1600" dirty="0" smtClean="0"/>
              <a:t>-     Freon gas is expensive due to minimum delivery requirements</a:t>
            </a:r>
          </a:p>
          <a:p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Commercial mirrors are quoted around 1000 euro each </a:t>
            </a:r>
          </a:p>
          <a:p>
            <a:r>
              <a:rPr lang="en-US" sz="1600" dirty="0" smtClean="0"/>
              <a:t>       The supports should allow alignment      </a:t>
            </a:r>
          </a:p>
        </p:txBody>
      </p:sp>
      <p:sp>
        <p:nvSpPr>
          <p:cNvPr id="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/>
              <a:pPr algn="r"/>
              <a:t>13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76076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DSC_749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44" y="790913"/>
            <a:ext cx="3877508" cy="2580146"/>
          </a:xfrm>
          <a:prstGeom prst="rect">
            <a:avLst/>
          </a:prstGeom>
        </p:spPr>
      </p:pic>
      <p:sp>
        <p:nvSpPr>
          <p:cNvPr id="25" name="Line Callout 1 24"/>
          <p:cNvSpPr/>
          <p:nvPr/>
        </p:nvSpPr>
        <p:spPr bwMode="auto">
          <a:xfrm>
            <a:off x="5272795" y="2778782"/>
            <a:ext cx="1180567" cy="523220"/>
          </a:xfrm>
          <a:prstGeom prst="borderCallout1">
            <a:avLst>
              <a:gd name="adj1" fmla="val -294"/>
              <a:gd name="adj2" fmla="val 51776"/>
              <a:gd name="adj3" fmla="val -220018"/>
              <a:gd name="adj4" fmla="val 117622"/>
            </a:avLst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9" name="Line Callout 1 38"/>
          <p:cNvSpPr/>
          <p:nvPr/>
        </p:nvSpPr>
        <p:spPr bwMode="auto">
          <a:xfrm>
            <a:off x="7600281" y="2778782"/>
            <a:ext cx="1336641" cy="523220"/>
          </a:xfrm>
          <a:prstGeom prst="borderCallout1">
            <a:avLst>
              <a:gd name="adj1" fmla="val -276"/>
              <a:gd name="adj2" fmla="val 51008"/>
              <a:gd name="adj3" fmla="val -127863"/>
              <a:gd name="adj4" fmla="val 67808"/>
            </a:avLst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96686" y="2778781"/>
            <a:ext cx="110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Laser head +</a:t>
            </a:r>
          </a:p>
          <a:p>
            <a:r>
              <a:rPr lang="en-US" sz="1400" dirty="0" smtClean="0"/>
              <a:t>diffuser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7636566" y="2895037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MAPMT holder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249715" y="2194005"/>
            <a:ext cx="46414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JLab </a:t>
            </a: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632 nm picosecond pulsed laser light</a:t>
            </a:r>
          </a:p>
          <a:p>
            <a:r>
              <a:rPr lang="en-US" sz="1600" dirty="0" smtClean="0"/>
              <a:t>Light diffuser to illuminate the whole MAPMT surface</a:t>
            </a:r>
          </a:p>
          <a:p>
            <a:r>
              <a:rPr lang="en-US" sz="1600" dirty="0" smtClean="0"/>
              <a:t>Standardized system with CLAS12 electronics </a:t>
            </a:r>
          </a:p>
          <a:p>
            <a:r>
              <a:rPr lang="en-US" sz="1600" dirty="0" smtClean="0"/>
              <a:t>H8500 6x6 mm</a:t>
            </a:r>
            <a:r>
              <a:rPr lang="en-US" sz="1600" baseline="30000" dirty="0" smtClean="0"/>
              <a:t>2 </a:t>
            </a:r>
            <a:r>
              <a:rPr lang="en-US" sz="1600" dirty="0" smtClean="0"/>
              <a:t>pixel sensor so far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9724" y="4568584"/>
            <a:ext cx="42991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INFN</a:t>
            </a: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1600" dirty="0" smtClean="0"/>
              <a:t>632 nm and 407 nm picosecond pulsed laser light</a:t>
            </a:r>
          </a:p>
          <a:p>
            <a:r>
              <a:rPr lang="en-US" sz="1600" dirty="0" smtClean="0"/>
              <a:t>Light concentrator to scan the </a:t>
            </a:r>
            <a:r>
              <a:rPr lang="en-US" sz="1600" dirty="0"/>
              <a:t>s</a:t>
            </a:r>
            <a:r>
              <a:rPr lang="en-US" sz="1600" dirty="0" smtClean="0"/>
              <a:t>ensor </a:t>
            </a:r>
            <a:r>
              <a:rPr lang="en-US" sz="1600" dirty="0" smtClean="0"/>
              <a:t>surface</a:t>
            </a:r>
          </a:p>
          <a:p>
            <a:r>
              <a:rPr lang="en-US" sz="1600" dirty="0" smtClean="0"/>
              <a:t>Flexible layout supporting various sensors and</a:t>
            </a:r>
          </a:p>
          <a:p>
            <a:r>
              <a:rPr lang="en-US" sz="1600" dirty="0" smtClean="0"/>
              <a:t>Front-End electronics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13431" y="954205"/>
            <a:ext cx="47876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Detailed characterization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Sensors:  gain, efficiency, cross-talk, radiation tolerance  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Electronics: gain, cross-talk, thresholds, time resolution</a:t>
            </a:r>
            <a:endParaRPr lang="en-US" sz="1600" dirty="0" smtClean="0"/>
          </a:p>
        </p:txBody>
      </p:sp>
      <p:pic>
        <p:nvPicPr>
          <p:cNvPr id="3" name="Picture 2" descr="IMG_20190107_1700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44" y="3619500"/>
            <a:ext cx="3853018" cy="2889763"/>
          </a:xfrm>
          <a:prstGeom prst="rect">
            <a:avLst/>
          </a:prstGeom>
        </p:spPr>
      </p:pic>
      <p:sp>
        <p:nvSpPr>
          <p:cNvPr id="37" name="Line Callout 1 36"/>
          <p:cNvSpPr/>
          <p:nvPr/>
        </p:nvSpPr>
        <p:spPr bwMode="auto">
          <a:xfrm>
            <a:off x="5642910" y="5876635"/>
            <a:ext cx="1180567" cy="523220"/>
          </a:xfrm>
          <a:prstGeom prst="borderCallout1">
            <a:avLst>
              <a:gd name="adj1" fmla="val -294"/>
              <a:gd name="adj2" fmla="val 51776"/>
              <a:gd name="adj3" fmla="val -181875"/>
              <a:gd name="adj4" fmla="val 120696"/>
            </a:avLst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8" name="Line Callout 1 37"/>
          <p:cNvSpPr/>
          <p:nvPr/>
        </p:nvSpPr>
        <p:spPr bwMode="auto">
          <a:xfrm>
            <a:off x="7600281" y="5876635"/>
            <a:ext cx="1336641" cy="523220"/>
          </a:xfrm>
          <a:prstGeom prst="borderCallout1">
            <a:avLst>
              <a:gd name="adj1" fmla="val -276"/>
              <a:gd name="adj2" fmla="val 51008"/>
              <a:gd name="adj3" fmla="val -127863"/>
              <a:gd name="adj4" fmla="val 67808"/>
            </a:avLst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66801" y="5876634"/>
            <a:ext cx="110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Laser head +</a:t>
            </a:r>
          </a:p>
          <a:p>
            <a:r>
              <a:rPr lang="en-US" sz="1400" dirty="0" smtClean="0"/>
              <a:t>collimator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7636566" y="5992890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MAPMT holder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272147" y="29471"/>
            <a:ext cx="51942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PULSED LASER TEST BENCHES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/>
              <a:pPr algn="r"/>
              <a:t>14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57486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639" y="1633385"/>
            <a:ext cx="3000499" cy="22592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486" y="2997815"/>
            <a:ext cx="2400300" cy="1789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149" y="5235195"/>
            <a:ext cx="2356833" cy="12732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7977" y="603684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Paolo </a:t>
            </a:r>
            <a:r>
              <a:rPr lang="en-US" dirty="0" err="1" smtClean="0">
                <a:solidFill>
                  <a:srgbClr val="FF0000"/>
                </a:solidFill>
              </a:rPr>
              <a:t>Carniti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@ RICH 2018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82258" y="614247"/>
            <a:ext cx="2072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I. </a:t>
            </a:r>
            <a:r>
              <a:rPr lang="en-US" dirty="0" err="1" smtClean="0">
                <a:solidFill>
                  <a:srgbClr val="FF0000"/>
                </a:solidFill>
              </a:rPr>
              <a:t>Balossino</a:t>
            </a:r>
            <a:r>
              <a:rPr lang="en-US" dirty="0" smtClean="0">
                <a:solidFill>
                  <a:srgbClr val="FF0000"/>
                </a:solidFill>
              </a:rPr>
              <a:t> et al.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NIMA 876 (2017) 89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969" y="1454627"/>
            <a:ext cx="3008676" cy="3900722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4726214" y="3973286"/>
            <a:ext cx="898072" cy="2267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72147" y="29471"/>
            <a:ext cx="52293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SIPM RADIATION TOLERANCE  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5901" y="622024"/>
            <a:ext cx="2438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T. Tsang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et al.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JINST 11 (2016) P12002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901" y="1370316"/>
            <a:ext cx="2303278" cy="443302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2210" y="5871811"/>
            <a:ext cx="16135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T= 84 K</a:t>
            </a:r>
          </a:p>
          <a:p>
            <a:r>
              <a:rPr lang="en-US" sz="1400" dirty="0" smtClean="0"/>
              <a:t>10</a:t>
            </a:r>
            <a:r>
              <a:rPr lang="en-US" sz="1400" baseline="30000" dirty="0" smtClean="0"/>
              <a:t>9</a:t>
            </a:r>
            <a:r>
              <a:rPr lang="en-US" sz="1400" dirty="0" smtClean="0"/>
              <a:t> </a:t>
            </a:r>
            <a:r>
              <a:rPr lang="en-US" sz="1400" dirty="0" err="1" smtClean="0"/>
              <a:t>n</a:t>
            </a:r>
            <a:r>
              <a:rPr lang="en-US" sz="1400" baseline="-25000" dirty="0" err="1" smtClean="0"/>
              <a:t>eq</a:t>
            </a:r>
            <a:r>
              <a:rPr lang="en-US" sz="1400" dirty="0"/>
              <a:t> </a:t>
            </a:r>
            <a:r>
              <a:rPr lang="en-US" sz="1400" dirty="0" smtClean="0"/>
              <a:t>cm</a:t>
            </a:r>
            <a:r>
              <a:rPr lang="en-US" sz="1400" baseline="30000" dirty="0" smtClean="0"/>
              <a:t>2</a:t>
            </a:r>
          </a:p>
          <a:p>
            <a:r>
              <a:rPr lang="en-US" sz="1400" dirty="0" smtClean="0"/>
              <a:t>Annealing at 250 </a:t>
            </a:r>
            <a:r>
              <a:rPr lang="en-US" sz="1400" baseline="30000" dirty="0" err="1" smtClean="0"/>
              <a:t>o</a:t>
            </a:r>
            <a:r>
              <a:rPr lang="en-US" sz="1400" dirty="0" err="1" smtClean="0"/>
              <a:t>C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3325587" y="5758764"/>
            <a:ext cx="1326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T= 0 </a:t>
            </a:r>
            <a:r>
              <a:rPr lang="en-US" sz="1400" dirty="0"/>
              <a:t>C</a:t>
            </a:r>
            <a:endParaRPr lang="en-US" sz="1400" dirty="0" smtClean="0"/>
          </a:p>
          <a:p>
            <a:r>
              <a:rPr lang="en-US" sz="1400" dirty="0"/>
              <a:t>f</a:t>
            </a:r>
            <a:r>
              <a:rPr lang="en-US" sz="1400" dirty="0" smtClean="0"/>
              <a:t>ew 10</a:t>
            </a:r>
            <a:r>
              <a:rPr lang="en-US" sz="1400" baseline="30000" dirty="0" smtClean="0"/>
              <a:t>9</a:t>
            </a:r>
            <a:r>
              <a:rPr lang="en-US" sz="1400" dirty="0" smtClean="0"/>
              <a:t> </a:t>
            </a:r>
            <a:r>
              <a:rPr lang="en-US" sz="1400" dirty="0" err="1" smtClean="0"/>
              <a:t>n</a:t>
            </a:r>
            <a:r>
              <a:rPr lang="en-US" sz="1400" baseline="-25000" dirty="0" err="1" smtClean="0"/>
              <a:t>eq</a:t>
            </a:r>
            <a:r>
              <a:rPr lang="en-US" sz="1400" dirty="0"/>
              <a:t> </a:t>
            </a:r>
            <a:r>
              <a:rPr lang="en-US" sz="1400" dirty="0" smtClean="0"/>
              <a:t>cm</a:t>
            </a:r>
            <a:r>
              <a:rPr lang="en-US" sz="1400" baseline="30000" dirty="0" smtClean="0"/>
              <a:t>2</a:t>
            </a:r>
          </a:p>
        </p:txBody>
      </p:sp>
      <p:sp>
        <p:nvSpPr>
          <p:cNvPr id="1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/>
              <a:pPr algn="r"/>
              <a:t>15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79477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757" y="2615670"/>
            <a:ext cx="5464829" cy="38502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3786" y="157194"/>
            <a:ext cx="32614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Dual RICH (</a:t>
            </a:r>
            <a:r>
              <a:rPr lang="en-US" sz="3200" b="1" dirty="0" err="1" smtClean="0">
                <a:solidFill>
                  <a:srgbClr val="0000FF"/>
                </a:solidFill>
              </a:rPr>
              <a:t>dRICH</a:t>
            </a:r>
            <a:r>
              <a:rPr lang="en-US" sz="3200" b="1" dirty="0" smtClean="0">
                <a:solidFill>
                  <a:srgbClr val="0000FF"/>
                </a:solidFill>
              </a:rPr>
              <a:t>)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995383" y="1012504"/>
            <a:ext cx="523572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Classic approach</a:t>
            </a:r>
          </a:p>
          <a:p>
            <a:endParaRPr lang="en-US" sz="1400" dirty="0"/>
          </a:p>
          <a:p>
            <a:r>
              <a:rPr lang="en-US" sz="1600" dirty="0" smtClean="0"/>
              <a:t>    - delicate interplay between the two radiators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- expensive MCP-PMT or new technology (cooled SiPM) for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single-photon detection in magnetic field</a:t>
            </a:r>
            <a:endParaRPr lang="en-US" sz="1600" dirty="0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/>
              <a:pPr algn="r"/>
              <a:t>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05353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80" y="815416"/>
            <a:ext cx="7701280" cy="34665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068" y="4243258"/>
            <a:ext cx="6392092" cy="24897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786" y="157194"/>
            <a:ext cx="51653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dRICH</a:t>
            </a:r>
            <a:r>
              <a:rPr lang="en-US" sz="3200" b="1" dirty="0" smtClean="0">
                <a:solidFill>
                  <a:srgbClr val="0000FF"/>
                </a:solidFill>
              </a:rPr>
              <a:t> Expected Performance</a:t>
            </a:r>
            <a:endParaRPr lang="en-US" sz="3200" dirty="0"/>
          </a:p>
        </p:txBody>
      </p:sp>
      <p:sp>
        <p:nvSpPr>
          <p:cNvPr id="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/>
              <a:pPr algn="r"/>
              <a:t>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81111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6900"/>
            <a:ext cx="9144000" cy="5639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800" y="4032186"/>
            <a:ext cx="4612640" cy="27572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9580" y="4041191"/>
            <a:ext cx="4904740" cy="28168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2320" y="3639821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Success for good hypothesis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74640" y="3639821"/>
            <a:ext cx="2621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Failure for bad hypothesis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31928" y="3284221"/>
            <a:ext cx="485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Likelihood for hit association in multi-track events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8720" y="0"/>
            <a:ext cx="3608735" cy="30814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47618" y="1612900"/>
            <a:ext cx="3517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dRICH</a:t>
            </a:r>
            <a:r>
              <a:rPr lang="en-US" dirty="0" smtClean="0">
                <a:solidFill>
                  <a:srgbClr val="0000FF"/>
                </a:solidFill>
              </a:rPr>
              <a:t> design refinements based on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Bayesian optimization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3786" y="157194"/>
            <a:ext cx="35335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dRICH</a:t>
            </a:r>
            <a:r>
              <a:rPr lang="en-US" sz="3200" b="1" dirty="0" smtClean="0">
                <a:solidFill>
                  <a:srgbClr val="0000FF"/>
                </a:solidFill>
              </a:rPr>
              <a:t> Optimization</a:t>
            </a:r>
            <a:endParaRPr lang="en-US" sz="3200" dirty="0"/>
          </a:p>
        </p:txBody>
      </p:sp>
      <p:sp>
        <p:nvSpPr>
          <p:cNvPr id="1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/>
              <a:pPr algn="r"/>
              <a:t>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05353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3600"/>
            <a:ext cx="9144000" cy="51222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786" y="157194"/>
            <a:ext cx="42627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dRICH</a:t>
            </a:r>
            <a:r>
              <a:rPr lang="en-US" sz="3200" b="1" dirty="0" smtClean="0">
                <a:solidFill>
                  <a:srgbClr val="0000FF"/>
                </a:solidFill>
              </a:rPr>
              <a:t> Prototype Design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53786" y="6000453"/>
            <a:ext cx="6263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Commercial vacuum technology for safety and cost effectiveness</a:t>
            </a:r>
            <a:endParaRPr lang="en-US" dirty="0"/>
          </a:p>
        </p:txBody>
      </p:sp>
      <p:sp>
        <p:nvSpPr>
          <p:cNvPr id="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/>
              <a:pPr algn="r"/>
              <a:t>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04912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72147" y="29471"/>
            <a:ext cx="45941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</a:rPr>
              <a:t>d</a:t>
            </a:r>
            <a:r>
              <a:rPr lang="en-US" sz="3200" b="1" dirty="0" err="1" smtClean="0">
                <a:solidFill>
                  <a:srgbClr val="0000FF"/>
                </a:solidFill>
              </a:rPr>
              <a:t>RICH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PROTOTYPE Design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47" y="711200"/>
            <a:ext cx="4599214" cy="2725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" y="3718637"/>
            <a:ext cx="4837015" cy="29679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0" y="711200"/>
            <a:ext cx="4837015" cy="29442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24929" y="1855731"/>
            <a:ext cx="16964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Configuration 1:</a:t>
            </a:r>
          </a:p>
          <a:p>
            <a:endParaRPr lang="en-US" dirty="0" smtClean="0"/>
          </a:p>
          <a:p>
            <a:r>
              <a:rPr lang="en-US" dirty="0" smtClean="0"/>
              <a:t>Aerogel ring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324929" y="5096329"/>
            <a:ext cx="16964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Configuration 2:</a:t>
            </a:r>
          </a:p>
          <a:p>
            <a:endParaRPr lang="en-US" dirty="0" smtClean="0"/>
          </a:p>
          <a:p>
            <a:r>
              <a:rPr lang="en-US" dirty="0" smtClean="0"/>
              <a:t>Gas (</a:t>
            </a:r>
            <a:r>
              <a:rPr lang="en-US" dirty="0" err="1" smtClean="0"/>
              <a:t>freon</a:t>
            </a:r>
            <a:r>
              <a:rPr lang="en-US" dirty="0" smtClean="0"/>
              <a:t>) ring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461000" y="471714"/>
            <a:ext cx="28332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radiators with almost</a:t>
            </a:r>
          </a:p>
          <a:p>
            <a:r>
              <a:rPr lang="en-US" dirty="0"/>
              <a:t>o</a:t>
            </a:r>
            <a:r>
              <a:rPr lang="en-US" dirty="0" smtClean="0"/>
              <a:t>verlapping rings</a:t>
            </a:r>
          </a:p>
          <a:p>
            <a:r>
              <a:rPr lang="en-US" dirty="0" smtClean="0"/>
              <a:t>(to optimize the active area) </a:t>
            </a:r>
            <a:endParaRPr lang="en-US" dirty="0"/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/>
              <a:pPr algn="r"/>
              <a:t>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72043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3200"/>
            <a:ext cx="9144000" cy="38895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3786" y="157194"/>
            <a:ext cx="42627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dRICH</a:t>
            </a:r>
            <a:r>
              <a:rPr lang="en-US" sz="3200" b="1" dirty="0" smtClean="0">
                <a:solidFill>
                  <a:srgbClr val="0000FF"/>
                </a:solidFill>
              </a:rPr>
              <a:t> Prototype Design 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540595" y="5354122"/>
            <a:ext cx="574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Imaging on the same sensor area (for either radiator)</a:t>
            </a:r>
          </a:p>
          <a:p>
            <a:r>
              <a:rPr lang="en-US" dirty="0" smtClean="0"/>
              <a:t>Compatible with various sensor types (PMTs, </a:t>
            </a:r>
            <a:r>
              <a:rPr lang="en-US" dirty="0" err="1" smtClean="0"/>
              <a:t>SiPMs</a:t>
            </a:r>
            <a:r>
              <a:rPr lang="en-US" dirty="0" smtClean="0"/>
              <a:t>, GEMs)</a:t>
            </a:r>
          </a:p>
        </p:txBody>
      </p:sp>
      <p:sp>
        <p:nvSpPr>
          <p:cNvPr id="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/>
              <a:pPr algn="r"/>
              <a:t>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05474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72147" y="29471"/>
            <a:ext cx="33568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</a:rPr>
              <a:t>d</a:t>
            </a:r>
            <a:r>
              <a:rPr lang="en-US" sz="3200" b="1" dirty="0" err="1" smtClean="0">
                <a:solidFill>
                  <a:srgbClr val="0000FF"/>
                </a:solidFill>
              </a:rPr>
              <a:t>RICH</a:t>
            </a:r>
            <a:r>
              <a:rPr lang="en-US" sz="3200" b="1" dirty="0" smtClean="0">
                <a:solidFill>
                  <a:srgbClr val="0000FF"/>
                </a:solidFill>
              </a:rPr>
              <a:t> PROTOTYPE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79144" y="216878"/>
            <a:ext cx="148174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Sensors</a:t>
            </a:r>
          </a:p>
          <a:p>
            <a:endParaRPr lang="en-US" dirty="0"/>
          </a:p>
          <a:p>
            <a:r>
              <a:rPr lang="en-US" dirty="0" err="1" smtClean="0"/>
              <a:t>Oring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D2B013"/>
                </a:solidFill>
              </a:rPr>
              <a:t>Aerogel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Lucite/Quartz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Sealing flange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47" y="3681717"/>
            <a:ext cx="3561443" cy="28859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3590" y="3681716"/>
            <a:ext cx="3840074" cy="28859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147" y="964111"/>
            <a:ext cx="3561443" cy="271760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2267858" y="2140857"/>
            <a:ext cx="3184073" cy="2685143"/>
          </a:xfrm>
          <a:prstGeom prst="straightConnector1">
            <a:avLst/>
          </a:prstGeom>
          <a:ln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451931" y="2802201"/>
            <a:ext cx="380998" cy="175165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594430" y="964111"/>
            <a:ext cx="2639784" cy="124931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768930" y="453571"/>
            <a:ext cx="3465284" cy="1759858"/>
          </a:xfrm>
          <a:prstGeom prst="straightConnector1">
            <a:avLst/>
          </a:prstGeom>
          <a:ln>
            <a:solidFill>
              <a:srgbClr val="008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1932216" y="1560286"/>
            <a:ext cx="3301998" cy="1070428"/>
          </a:xfrm>
          <a:prstGeom prst="straightConnector1">
            <a:avLst/>
          </a:prstGeom>
          <a:ln>
            <a:solidFill>
              <a:srgbClr val="D2B013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223000" y="2951620"/>
            <a:ext cx="2647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Re-use of </a:t>
            </a:r>
            <a:r>
              <a:rPr lang="en-US" dirty="0" err="1" smtClean="0"/>
              <a:t>mRICH</a:t>
            </a:r>
            <a:r>
              <a:rPr lang="en-US" dirty="0" smtClean="0"/>
              <a:t> concepts</a:t>
            </a:r>
          </a:p>
          <a:p>
            <a:r>
              <a:rPr lang="en-US" dirty="0"/>
              <a:t>f</a:t>
            </a:r>
            <a:r>
              <a:rPr lang="en-US" dirty="0" smtClean="0"/>
              <a:t>or sensors + electronics</a:t>
            </a:r>
            <a:endParaRPr lang="en-US" dirty="0"/>
          </a:p>
        </p:txBody>
      </p:sp>
      <p:sp>
        <p:nvSpPr>
          <p:cNvPr id="1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/>
              <a:pPr algn="r"/>
              <a:t>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27272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3469"/>
            <a:ext cx="9144000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56469"/>
            <a:ext cx="9144000" cy="20446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786" y="157194"/>
            <a:ext cx="53202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dRICH</a:t>
            </a:r>
            <a:r>
              <a:rPr lang="en-US" sz="3200" b="1" dirty="0" smtClean="0">
                <a:solidFill>
                  <a:srgbClr val="0000FF"/>
                </a:solidFill>
              </a:rPr>
              <a:t> Prototype Performance</a:t>
            </a:r>
            <a:endParaRPr lang="en-US" sz="3200" dirty="0"/>
          </a:p>
        </p:txBody>
      </p:sp>
      <p:sp>
        <p:nvSpPr>
          <p:cNvPr id="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/>
              <a:pPr algn="r"/>
              <a:t>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69491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52512</TotalTime>
  <Words>803</Words>
  <Application>Microsoft Macintosh PowerPoint</Application>
  <PresentationFormat>On-screen Show (4:3)</PresentationFormat>
  <Paragraphs>207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1012</cp:revision>
  <dcterms:created xsi:type="dcterms:W3CDTF">2012-03-30T13:12:09Z</dcterms:created>
  <dcterms:modified xsi:type="dcterms:W3CDTF">2019-09-03T17:08:01Z</dcterms:modified>
</cp:coreProperties>
</file>