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</p:sldMasterIdLst>
  <p:notesMasterIdLst>
    <p:notesMasterId r:id="rId25"/>
  </p:notesMasterIdLst>
  <p:handoutMasterIdLst>
    <p:handoutMasterId r:id="rId26"/>
  </p:handoutMasterIdLst>
  <p:sldIdLst>
    <p:sldId id="658" r:id="rId2"/>
    <p:sldId id="659" r:id="rId3"/>
    <p:sldId id="660" r:id="rId4"/>
    <p:sldId id="662" r:id="rId5"/>
    <p:sldId id="663" r:id="rId6"/>
    <p:sldId id="664" r:id="rId7"/>
    <p:sldId id="666" r:id="rId8"/>
    <p:sldId id="687" r:id="rId9"/>
    <p:sldId id="684" r:id="rId10"/>
    <p:sldId id="682" r:id="rId11"/>
    <p:sldId id="669" r:id="rId12"/>
    <p:sldId id="673" r:id="rId13"/>
    <p:sldId id="674" r:id="rId14"/>
    <p:sldId id="675" r:id="rId15"/>
    <p:sldId id="685" r:id="rId16"/>
    <p:sldId id="686" r:id="rId17"/>
    <p:sldId id="678" r:id="rId18"/>
    <p:sldId id="688" r:id="rId19"/>
    <p:sldId id="693" r:id="rId20"/>
    <p:sldId id="694" r:id="rId21"/>
    <p:sldId id="691" r:id="rId22"/>
    <p:sldId id="695" r:id="rId23"/>
    <p:sldId id="689" r:id="rId24"/>
  </p:sldIdLst>
  <p:sldSz cx="10080625" cy="7559675"/>
  <p:notesSz cx="7772400" cy="10058400"/>
  <p:defaultTextStyle>
    <a:defPPr>
      <a:defRPr lang="en-GB"/>
    </a:defPPr>
    <a:lvl1pPr algn="l" defTabSz="456631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1pPr>
    <a:lvl2pPr marL="742026" indent="-285395" algn="l" defTabSz="456631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2pPr>
    <a:lvl3pPr marL="1141577" indent="-228317" algn="l" defTabSz="456631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3pPr>
    <a:lvl4pPr marL="1598210" indent="-228317" algn="l" defTabSz="456631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4pPr>
    <a:lvl5pPr marL="2054842" indent="-228317" algn="l" defTabSz="456631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5pPr>
    <a:lvl6pPr marL="2283159" algn="l" defTabSz="913262" rtl="0" eaLnBrk="1" latinLnBrk="0" hangingPunct="1"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6pPr>
    <a:lvl7pPr marL="2739789" algn="l" defTabSz="913262" rtl="0" eaLnBrk="1" latinLnBrk="0" hangingPunct="1"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7pPr>
    <a:lvl8pPr marL="3196421" algn="l" defTabSz="913262" rtl="0" eaLnBrk="1" latinLnBrk="0" hangingPunct="1"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8pPr>
    <a:lvl9pPr marL="3653053" algn="l" defTabSz="913262" rtl="0" eaLnBrk="1" latinLnBrk="0" hangingPunct="1">
      <a:defRPr kern="1200">
        <a:solidFill>
          <a:schemeClr val="tx1"/>
        </a:solidFill>
        <a:latin typeface="Arial" charset="0"/>
        <a:ea typeface="WenQuanYi Micro Hei" charset="0"/>
        <a:cs typeface="WenQuanYi Micro Hei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4FF46"/>
    <a:srgbClr val="CC0099"/>
    <a:srgbClr val="FF33CC"/>
    <a:srgbClr val="FF99CC"/>
    <a:srgbClr val="FFCCCC"/>
    <a:srgbClr val="FF66FF"/>
    <a:srgbClr val="FF99FF"/>
    <a:srgbClr val="6699FF"/>
    <a:srgbClr val="FFFF9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0" autoAdjust="0"/>
    <p:restoredTop sz="94660"/>
  </p:normalViewPr>
  <p:slideViewPr>
    <p:cSldViewPr snapToGrid="0">
      <p:cViewPr>
        <p:scale>
          <a:sx n="94" d="100"/>
          <a:sy n="94" d="100"/>
        </p:scale>
        <p:origin x="-1736" y="-752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-2976" y="-112"/>
      </p:cViewPr>
      <p:guideLst>
        <p:guide orient="horz" pos="2880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EC79C-0E2A-44EB-BFCE-81032F9D9031}" type="datetimeFigureOut">
              <a:rPr lang="it-IT" smtClean="0"/>
              <a:t>03/07/20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P. Lenisa Search for EDM in Storage Rings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B8801-C6DD-4FD9-8D8E-1F3D6E9B41D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8619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7613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r>
              <a:rPr lang="en-US" smtClean="0"/>
              <a:t>P. Lenisa Search for EDM in Storage Rings</a:t>
            </a: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D936F4BA-C7C0-4ACF-8AD3-7D23ACF84D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679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663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026" indent="-285395" algn="l" defTabSz="45663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1577" indent="-228317" algn="l" defTabSz="45663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598210" indent="-228317" algn="l" defTabSz="45663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4842" indent="-228317" algn="l" defTabSz="45663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3159" algn="l" defTabSz="913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789" algn="l" defTabSz="913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421" algn="l" defTabSz="913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053" algn="l" defTabSz="9132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21C595-25A1-7F47-BE8D-640B312F2F57}" type="slidenum">
              <a:rPr lang="en-US"/>
              <a:pPr/>
              <a:t>1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55650"/>
            <a:ext cx="5026025" cy="3768725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6893" y="4777234"/>
            <a:ext cx="6218616" cy="4524485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P. Lenisa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777579" y="4778074"/>
            <a:ext cx="6217245" cy="4526946"/>
          </a:xfrm>
          <a:noFill/>
        </p:spPr>
        <p:txBody>
          <a:bodyPr/>
          <a:lstStyle/>
          <a:p>
            <a:pPr defTabSz="470265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4402337" y="9552820"/>
            <a:ext cx="3368378" cy="50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77" tIns="49689" rIns="99377" bIns="49689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400">
                <a:latin typeface="Calibri" pitchFamily="34" charset="0"/>
              </a:rPr>
              <a:pPr algn="r" eaLnBrk="1" hangingPunct="1"/>
              <a:t>6</a:t>
            </a:fld>
            <a:endParaRPr lang="en-US" sz="14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777579" y="4778074"/>
            <a:ext cx="6217245" cy="4526946"/>
          </a:xfrm>
          <a:noFill/>
        </p:spPr>
        <p:txBody>
          <a:bodyPr/>
          <a:lstStyle/>
          <a:p>
            <a:pPr defTabSz="470265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4402337" y="9552820"/>
            <a:ext cx="3368378" cy="50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77" tIns="49689" rIns="99377" bIns="49689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400">
                <a:latin typeface="Calibri" pitchFamily="34" charset="0"/>
              </a:rPr>
              <a:pPr algn="r" eaLnBrk="1" hangingPunct="1"/>
              <a:t>7</a:t>
            </a:fld>
            <a:endParaRPr lang="en-US" sz="14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777579" y="4778074"/>
            <a:ext cx="6217245" cy="4526946"/>
          </a:xfrm>
          <a:noFill/>
        </p:spPr>
        <p:txBody>
          <a:bodyPr/>
          <a:lstStyle/>
          <a:p>
            <a:pPr defTabSz="470265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4402337" y="9552820"/>
            <a:ext cx="3368378" cy="50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77" tIns="49689" rIns="99377" bIns="49689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400">
                <a:latin typeface="Calibri" pitchFamily="34" charset="0"/>
              </a:rPr>
              <a:pPr algn="r" eaLnBrk="1" hangingPunct="1"/>
              <a:t>8</a:t>
            </a:fld>
            <a:endParaRPr lang="en-US" sz="14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xfrm>
            <a:off x="777579" y="4778074"/>
            <a:ext cx="6217245" cy="4526946"/>
          </a:xfrm>
          <a:noFill/>
        </p:spPr>
        <p:txBody>
          <a:bodyPr/>
          <a:lstStyle/>
          <a:p>
            <a:pPr defTabSz="470265"/>
            <a:endParaRPr lang="it-IT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4402337" y="9552820"/>
            <a:ext cx="3368378" cy="50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377" tIns="49689" rIns="99377" bIns="49689" anchor="b"/>
          <a:lstStyle>
            <a:lvl1pPr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82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82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67067147-2843-44A7-8E83-D9AF84BB6F19}" type="slidenum">
              <a:rPr lang="en-US" sz="1400">
                <a:latin typeface="Calibri" pitchFamily="34" charset="0"/>
              </a:rPr>
              <a:pPr algn="r" eaLnBrk="1" hangingPunct="1"/>
              <a:t>9</a:t>
            </a:fld>
            <a:endParaRPr lang="en-US" sz="14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6631" indent="0" algn="ctr">
              <a:buNone/>
              <a:defRPr/>
            </a:lvl2pPr>
            <a:lvl3pPr marL="913262" indent="0" algn="ctr">
              <a:buNone/>
              <a:defRPr/>
            </a:lvl3pPr>
            <a:lvl4pPr marL="1369893" indent="0" algn="ctr">
              <a:buNone/>
              <a:defRPr/>
            </a:lvl4pPr>
            <a:lvl5pPr marL="1826525" indent="0" algn="ctr">
              <a:buNone/>
              <a:defRPr/>
            </a:lvl5pPr>
            <a:lvl6pPr marL="2283159" indent="0" algn="ctr">
              <a:buNone/>
              <a:defRPr/>
            </a:lvl6pPr>
            <a:lvl7pPr marL="2739789" indent="0" algn="ctr">
              <a:buNone/>
              <a:defRPr/>
            </a:lvl7pPr>
            <a:lvl8pPr marL="3196421" indent="0" algn="ctr">
              <a:buNone/>
              <a:defRPr/>
            </a:lvl8pPr>
            <a:lvl9pPr marL="3653053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74A59-4C7B-4492-A4A8-298C1F534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62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73BFF-02ED-47D8-B466-4CB089BE1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66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05675" y="301626"/>
            <a:ext cx="2266950" cy="58499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301626"/>
            <a:ext cx="6650038" cy="58499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35CC7-4C37-4443-92F9-DC4266CD4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95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756047" y="671971"/>
            <a:ext cx="8568531" cy="604774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1FE0B-DBC0-4CFA-98C5-12AEA25740A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6845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3E9AC-0B20-46AF-A027-C90DCF015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63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31" indent="0">
              <a:buNone/>
              <a:defRPr sz="1800"/>
            </a:lvl2pPr>
            <a:lvl3pPr marL="913262" indent="0">
              <a:buNone/>
              <a:defRPr sz="1700"/>
            </a:lvl3pPr>
            <a:lvl4pPr marL="1369893" indent="0">
              <a:buNone/>
              <a:defRPr sz="1400"/>
            </a:lvl4pPr>
            <a:lvl5pPr marL="1826525" indent="0">
              <a:buNone/>
              <a:defRPr sz="1400"/>
            </a:lvl5pPr>
            <a:lvl6pPr marL="2283159" indent="0">
              <a:buNone/>
              <a:defRPr sz="1400"/>
            </a:lvl6pPr>
            <a:lvl7pPr marL="2739789" indent="0">
              <a:buNone/>
              <a:defRPr sz="1400"/>
            </a:lvl7pPr>
            <a:lvl8pPr marL="3196421" indent="0">
              <a:buNone/>
              <a:defRPr sz="1400"/>
            </a:lvl8pPr>
            <a:lvl9pPr marL="3653053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BBF31-C6F1-42F7-8DD7-661BB7C85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3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8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85D6A-88BA-4171-B31E-8E50E2F9E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4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7" y="303226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1" indent="0">
              <a:buNone/>
              <a:defRPr sz="2000" b="1"/>
            </a:lvl2pPr>
            <a:lvl3pPr marL="913262" indent="0">
              <a:buNone/>
              <a:defRPr sz="1800" b="1"/>
            </a:lvl3pPr>
            <a:lvl4pPr marL="1369893" indent="0">
              <a:buNone/>
              <a:defRPr sz="1700" b="1"/>
            </a:lvl4pPr>
            <a:lvl5pPr marL="1826525" indent="0">
              <a:buNone/>
              <a:defRPr sz="1700" b="1"/>
            </a:lvl5pPr>
            <a:lvl6pPr marL="2283159" indent="0">
              <a:buNone/>
              <a:defRPr sz="1700" b="1"/>
            </a:lvl6pPr>
            <a:lvl7pPr marL="2739789" indent="0">
              <a:buNone/>
              <a:defRPr sz="1700" b="1"/>
            </a:lvl7pPr>
            <a:lvl8pPr marL="3196421" indent="0">
              <a:buNone/>
              <a:defRPr sz="1700" b="1"/>
            </a:lvl8pPr>
            <a:lvl9pPr marL="3653053" indent="0">
              <a:buNone/>
              <a:defRPr sz="17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31" indent="0">
              <a:buNone/>
              <a:defRPr sz="2000" b="1"/>
            </a:lvl2pPr>
            <a:lvl3pPr marL="913262" indent="0">
              <a:buNone/>
              <a:defRPr sz="1800" b="1"/>
            </a:lvl3pPr>
            <a:lvl4pPr marL="1369893" indent="0">
              <a:buNone/>
              <a:defRPr sz="1700" b="1"/>
            </a:lvl4pPr>
            <a:lvl5pPr marL="1826525" indent="0">
              <a:buNone/>
              <a:defRPr sz="1700" b="1"/>
            </a:lvl5pPr>
            <a:lvl6pPr marL="2283159" indent="0">
              <a:buNone/>
              <a:defRPr sz="1700" b="1"/>
            </a:lvl6pPr>
            <a:lvl7pPr marL="2739789" indent="0">
              <a:buNone/>
              <a:defRPr sz="1700" b="1"/>
            </a:lvl7pPr>
            <a:lvl8pPr marL="3196421" indent="0">
              <a:buNone/>
              <a:defRPr sz="1700" b="1"/>
            </a:lvl8pPr>
            <a:lvl9pPr marL="3653053" indent="0">
              <a:buNone/>
              <a:defRPr sz="17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5EB7B-216C-4900-A673-F863C5FEA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3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9AE7D-46C6-4B93-9A67-8420FAE4B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92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5C02E-3DC9-4638-BFC0-63F0095C7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47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8" y="301630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63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6631" indent="0">
              <a:buNone/>
              <a:defRPr sz="1200"/>
            </a:lvl2pPr>
            <a:lvl3pPr marL="913262" indent="0">
              <a:buNone/>
              <a:defRPr sz="1000"/>
            </a:lvl3pPr>
            <a:lvl4pPr marL="1369893" indent="0">
              <a:buNone/>
              <a:defRPr sz="900"/>
            </a:lvl4pPr>
            <a:lvl5pPr marL="1826525" indent="0">
              <a:buNone/>
              <a:defRPr sz="900"/>
            </a:lvl5pPr>
            <a:lvl6pPr marL="2283159" indent="0">
              <a:buNone/>
              <a:defRPr sz="900"/>
            </a:lvl6pPr>
            <a:lvl7pPr marL="2739789" indent="0">
              <a:buNone/>
              <a:defRPr sz="900"/>
            </a:lvl7pPr>
            <a:lvl8pPr marL="3196421" indent="0">
              <a:buNone/>
              <a:defRPr sz="900"/>
            </a:lvl8pPr>
            <a:lvl9pPr marL="3653053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08A91-E93B-4E45-A3A8-6AE59D279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17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43" y="5291140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43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6631" indent="0">
              <a:buNone/>
              <a:defRPr sz="2800"/>
            </a:lvl2pPr>
            <a:lvl3pPr marL="913262" indent="0">
              <a:buNone/>
              <a:defRPr sz="2400"/>
            </a:lvl3pPr>
            <a:lvl4pPr marL="1369893" indent="0">
              <a:buNone/>
              <a:defRPr sz="2000"/>
            </a:lvl4pPr>
            <a:lvl5pPr marL="1826525" indent="0">
              <a:buNone/>
              <a:defRPr sz="2000"/>
            </a:lvl5pPr>
            <a:lvl6pPr marL="2283159" indent="0">
              <a:buNone/>
              <a:defRPr sz="2000"/>
            </a:lvl6pPr>
            <a:lvl7pPr marL="2739789" indent="0">
              <a:buNone/>
              <a:defRPr sz="2000"/>
            </a:lvl7pPr>
            <a:lvl8pPr marL="3196421" indent="0">
              <a:buNone/>
              <a:defRPr sz="2000"/>
            </a:lvl8pPr>
            <a:lvl9pPr marL="3653053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43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6631" indent="0">
              <a:buNone/>
              <a:defRPr sz="1200"/>
            </a:lvl2pPr>
            <a:lvl3pPr marL="913262" indent="0">
              <a:buNone/>
              <a:defRPr sz="1000"/>
            </a:lvl3pPr>
            <a:lvl4pPr marL="1369893" indent="0">
              <a:buNone/>
              <a:defRPr sz="900"/>
            </a:lvl4pPr>
            <a:lvl5pPr marL="1826525" indent="0">
              <a:buNone/>
              <a:defRPr sz="900"/>
            </a:lvl5pPr>
            <a:lvl6pPr marL="2283159" indent="0">
              <a:buNone/>
              <a:defRPr sz="900"/>
            </a:lvl6pPr>
            <a:lvl7pPr marL="2739789" indent="0">
              <a:buNone/>
              <a:defRPr sz="900"/>
            </a:lvl7pPr>
            <a:lvl8pPr marL="3196421" indent="0">
              <a:buNone/>
              <a:defRPr sz="900"/>
            </a:lvl8pPr>
            <a:lvl9pPr marL="3653053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B8A46-17E4-4150-B6E7-555E45022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8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191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43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001" algn="l"/>
                <a:tab pos="1445996" algn="l"/>
                <a:tab pos="2168998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r>
              <a:rPr lang="it-IT" smtClean="0"/>
              <a:t>P. Lenisa</a:t>
            </a: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6463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001" algn="l"/>
                <a:tab pos="1445996" algn="l"/>
                <a:tab pos="2168998" algn="l"/>
                <a:tab pos="28920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r>
              <a:rPr lang="en-US" smtClean="0"/>
              <a:t>Search for EDM in Storage Rings</a:t>
            </a: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001" algn="l"/>
                <a:tab pos="1445996" algn="l"/>
                <a:tab pos="2168998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DB6F8045-E708-476D-B9A3-6945DF161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4074" r:id="rId12"/>
  </p:sldLayoutIdLst>
  <p:hf hdr="0"/>
  <p:txStyles>
    <p:titleStyle>
      <a:lvl1pPr algn="ctr" defTabSz="45663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+mj-lt"/>
          <a:ea typeface="+mj-ea"/>
          <a:cs typeface="+mj-cs"/>
        </a:defRPr>
      </a:lvl1pPr>
      <a:lvl2pPr algn="ctr" defTabSz="45663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2pPr>
      <a:lvl3pPr algn="ctr" defTabSz="45663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3pPr>
      <a:lvl4pPr algn="ctr" defTabSz="45663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4pPr>
      <a:lvl5pPr algn="ctr" defTabSz="456631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5pPr>
      <a:lvl6pPr marL="2511475" indent="-228317" algn="ctr" defTabSz="45663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6pPr>
      <a:lvl7pPr marL="2968105" indent="-228317" algn="ctr" defTabSz="45663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7pPr>
      <a:lvl8pPr marL="3424740" indent="-228317" algn="ctr" defTabSz="45663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8pPr>
      <a:lvl9pPr marL="3881368" indent="-228317" algn="ctr" defTabSz="456631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900" b="1">
          <a:solidFill>
            <a:srgbClr val="B80047"/>
          </a:solidFill>
          <a:latin typeface="Arial" charset="0"/>
          <a:cs typeface="Arial Unicode MS" charset="0"/>
        </a:defRPr>
      </a:lvl9pPr>
    </p:titleStyle>
    <p:bodyStyle>
      <a:lvl1pPr marL="342475" indent="-342475" algn="l" defTabSz="456631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026" indent="-285395" algn="l" defTabSz="456631" rtl="0" eaLnBrk="0" fontAlgn="base" hangingPunct="0">
        <a:lnSpc>
          <a:spcPct val="93000"/>
        </a:lnSpc>
        <a:spcBef>
          <a:spcPct val="0"/>
        </a:spcBef>
        <a:spcAft>
          <a:spcPts val="1124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1577" indent="-228317" algn="l" defTabSz="456631" rtl="0" eaLnBrk="0" fontAlgn="base" hangingPunct="0">
        <a:lnSpc>
          <a:spcPct val="93000"/>
        </a:lnSpc>
        <a:spcBef>
          <a:spcPct val="0"/>
        </a:spcBef>
        <a:spcAft>
          <a:spcPts val="838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598210" indent="-228317" algn="l" defTabSz="456631" rtl="0" eaLnBrk="0" fontAlgn="base" hangingPunct="0">
        <a:lnSpc>
          <a:spcPct val="93000"/>
        </a:lnSpc>
        <a:spcBef>
          <a:spcPct val="0"/>
        </a:spcBef>
        <a:spcAft>
          <a:spcPts val="563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4842" indent="-228317" algn="l" defTabSz="456631" rtl="0" eaLnBrk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1475" indent="-228317" algn="l" defTabSz="456631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68105" indent="-228317" algn="l" defTabSz="456631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4740" indent="-228317" algn="l" defTabSz="456631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1368" indent="-228317" algn="l" defTabSz="456631" rtl="0" fontAlgn="base" hangingPunct="0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1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62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93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25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59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89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21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053" algn="l" defTabSz="913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png"/><Relationship Id="rId5" Type="http://schemas.openxmlformats.org/officeDocument/2006/relationships/image" Target="../media/image46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924057" y="7139693"/>
            <a:ext cx="7980495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100717" tIns="50361" rIns="100717" bIns="5036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924057" y="7139693"/>
            <a:ext cx="789649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100717" tIns="50361" rIns="100717" bIns="5036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911807" y="5881720"/>
            <a:ext cx="7980495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100717" tIns="50361" rIns="100717" bIns="5036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438052" y="2497402"/>
            <a:ext cx="7058475" cy="78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0716" tIns="50355" rIns="100716" bIns="50355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  <a:latin typeface="Comic Sans MS"/>
                <a:cs typeface="Comic Sans MS"/>
              </a:rPr>
              <a:t>Attività</a:t>
            </a:r>
            <a:r>
              <a:rPr lang="en-US" sz="44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omic Sans MS"/>
                <a:cs typeface="Comic Sans MS"/>
              </a:rPr>
              <a:t>Gruppo</a:t>
            </a:r>
            <a:r>
              <a:rPr lang="en-US" sz="4400" dirty="0">
                <a:solidFill>
                  <a:srgbClr val="FF0000"/>
                </a:solidFill>
                <a:latin typeface="Comic Sans MS"/>
                <a:cs typeface="Comic Sans MS"/>
              </a:rPr>
              <a:t> III</a:t>
            </a:r>
          </a:p>
        </p:txBody>
      </p:sp>
      <p:sp>
        <p:nvSpPr>
          <p:cNvPr id="27" name="Segnaposto data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C587CA-FDE6-407A-B5C4-236C31917C93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3441240" y="4879848"/>
            <a:ext cx="2862130" cy="96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16" tIns="50355" rIns="100716" bIns="50355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Comic Sans MS"/>
                <a:cs typeface="Comic Sans MS"/>
              </a:rPr>
              <a:t>Paolo </a:t>
            </a:r>
            <a:r>
              <a:rPr lang="en-US" sz="2000" dirty="0" err="1">
                <a:latin typeface="Comic Sans MS"/>
                <a:cs typeface="Comic Sans MS"/>
              </a:rPr>
              <a:t>Lenisa</a:t>
            </a:r>
            <a:endParaRPr lang="en-US" sz="2000" dirty="0">
              <a:latin typeface="Comic Sans MS"/>
              <a:cs typeface="Comic Sans MS"/>
            </a:endParaRPr>
          </a:p>
          <a:p>
            <a:pPr algn="ctr"/>
            <a:r>
              <a:rPr lang="en-US" sz="2000" dirty="0" err="1">
                <a:latin typeface="Comic Sans MS"/>
                <a:cs typeface="Comic Sans MS"/>
              </a:rPr>
              <a:t>Consiglio</a:t>
            </a:r>
            <a:r>
              <a:rPr lang="en-US" sz="2000" dirty="0">
                <a:latin typeface="Comic Sans MS"/>
                <a:cs typeface="Comic Sans MS"/>
              </a:rPr>
              <a:t> di </a:t>
            </a:r>
            <a:r>
              <a:rPr lang="en-US" sz="2000" dirty="0" err="1">
                <a:latin typeface="Comic Sans MS"/>
                <a:cs typeface="Comic Sans MS"/>
              </a:rPr>
              <a:t>Sezione</a:t>
            </a:r>
            <a:endParaRPr lang="en-US" sz="2000" dirty="0">
              <a:latin typeface="Comic Sans MS"/>
              <a:cs typeface="Comic Sans MS"/>
            </a:endParaRPr>
          </a:p>
          <a:p>
            <a:pPr algn="ctr"/>
            <a:r>
              <a:rPr lang="en-US" sz="2000" dirty="0">
                <a:latin typeface="Comic Sans MS"/>
                <a:cs typeface="Comic Sans MS"/>
              </a:rPr>
              <a:t>Ferrara, </a:t>
            </a:r>
            <a:r>
              <a:rPr lang="en-US" sz="2000" dirty="0" smtClean="0">
                <a:latin typeface="Comic Sans MS"/>
                <a:cs typeface="Comic Sans MS"/>
              </a:rPr>
              <a:t>5 </a:t>
            </a:r>
            <a:r>
              <a:rPr lang="en-US" sz="2000" dirty="0" err="1">
                <a:latin typeface="Comic Sans MS"/>
                <a:cs typeface="Comic Sans MS"/>
              </a:rPr>
              <a:t>Luglio</a:t>
            </a:r>
            <a:r>
              <a:rPr lang="en-US" sz="2000" dirty="0">
                <a:latin typeface="Comic Sans MS"/>
                <a:cs typeface="Comic Sans MS"/>
              </a:rPr>
              <a:t> </a:t>
            </a:r>
            <a:r>
              <a:rPr lang="en-US" sz="2000" dirty="0" smtClean="0">
                <a:latin typeface="Comic Sans MS"/>
                <a:cs typeface="Comic Sans MS"/>
              </a:rPr>
              <a:t>2018</a:t>
            </a:r>
            <a:endParaRPr lang="en-US" sz="2000" dirty="0">
              <a:latin typeface="Comic Sans MS"/>
              <a:cs typeface="Comic Sans MS"/>
            </a:endParaRPr>
          </a:p>
        </p:txBody>
      </p:sp>
      <p:pic>
        <p:nvPicPr>
          <p:cNvPr id="973826" name="Picture 2" descr="http://www.lnf.infn.it/%7Emodestin/150anni/logo_infn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7" y="293717"/>
            <a:ext cx="1741593" cy="11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8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11" y="825680"/>
            <a:ext cx="3588147" cy="3700667"/>
          </a:xfrm>
          <a:prstGeom prst="rect">
            <a:avLst/>
          </a:prstGeom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77474" y="72502"/>
            <a:ext cx="9903159" cy="4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17" tIns="50361" rIns="100717" bIns="5036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The </a:t>
            </a:r>
            <a:r>
              <a:rPr lang="en-US" sz="2600" b="1" dirty="0" err="1" smtClean="0">
                <a:solidFill>
                  <a:srgbClr val="FF0000"/>
                </a:solidFill>
              </a:rPr>
              <a:t>Seccond</a:t>
            </a:r>
            <a:r>
              <a:rPr lang="en-US" sz="2600" b="1" dirty="0" smtClean="0">
                <a:solidFill>
                  <a:srgbClr val="FF0000"/>
                </a:solidFill>
              </a:rPr>
              <a:t> RICH </a:t>
            </a:r>
            <a:endParaRPr lang="en-US" sz="2600" b="1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32340" y="6661157"/>
            <a:ext cx="9083152" cy="297254"/>
            <a:chOff x="432340" y="6539558"/>
            <a:chExt cx="9083152" cy="29725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4002" y="6569874"/>
              <a:ext cx="2921490" cy="26693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2340" y="6539558"/>
              <a:ext cx="2589559" cy="2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Second RICH module timeline</a:t>
              </a:r>
              <a:endParaRPr lang="en-US" sz="1400" dirty="0"/>
            </a:p>
          </p:txBody>
        </p:sp>
      </p:grpSp>
      <p:sp>
        <p:nvSpPr>
          <p:cNvPr id="12" name="Date Placeholder 1"/>
          <p:cNvSpPr txBox="1">
            <a:spLocks/>
          </p:cNvSpPr>
          <p:nvPr/>
        </p:nvSpPr>
        <p:spPr bwMode="auto">
          <a:xfrm>
            <a:off x="756047" y="7237689"/>
            <a:ext cx="2100130" cy="32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001" algn="l"/>
                <a:tab pos="1445996" algn="l"/>
                <a:tab pos="2168998" algn="l"/>
              </a:tabLst>
              <a:defRPr sz="1400" kern="12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  <a:lvl2pPr marL="742026" indent="-285395" algn="l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2pPr>
            <a:lvl3pPr marL="1141577" indent="-228317" algn="l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3pPr>
            <a:lvl4pPr marL="1598210" indent="-228317" algn="l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4pPr>
            <a:lvl5pPr marL="2054842" indent="-228317" algn="l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5pPr>
            <a:lvl6pPr marL="2283159" algn="l" defTabSz="91326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6pPr>
            <a:lvl7pPr marL="2739789" algn="l" defTabSz="91326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7pPr>
            <a:lvl8pPr marL="3196421" algn="l" defTabSz="91326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8pPr>
            <a:lvl9pPr marL="3653053" algn="l" defTabSz="91326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WenQuanYi Micro Hei" charset="0"/>
                <a:cs typeface="WenQuanYi Micro Hei" charset="0"/>
              </a:defRPr>
            </a:lvl9pPr>
          </a:lstStyle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462" y="1115441"/>
            <a:ext cx="5104347" cy="33967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28952" y="562538"/>
            <a:ext cx="4026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V.D.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Burkert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et al., NIMA 959 (2020)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163419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Contalbrigo et al., NIMA 964 (2020) 163791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412587"/>
              </p:ext>
            </p:extLst>
          </p:nvPr>
        </p:nvGraphicFramePr>
        <p:xfrm>
          <a:off x="310745" y="4677537"/>
          <a:ext cx="9376379" cy="1950720"/>
        </p:xfrm>
        <a:graphic>
          <a:graphicData uri="http://schemas.openxmlformats.org/drawingml/2006/table">
            <a:tbl>
              <a:tblPr firstRow="1" bandRow="1"/>
              <a:tblGrid>
                <a:gridCol w="23423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61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861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861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8616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8616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8616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8616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8616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86165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586165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586165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586165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</a:tblGrid>
              <a:tr h="243840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00" dirty="0"/>
                        <a:t>Second Module </a:t>
                      </a:r>
                      <a:r>
                        <a:rPr lang="en-US" sz="1000" dirty="0" smtClean="0"/>
                        <a:t>Plan  (FY)                   </a:t>
                      </a:r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19-2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19-3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19-4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20-1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20-2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20-3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20-4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21-1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21-2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21-3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/>
                        <a:t>21-4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00" dirty="0" smtClean="0"/>
                        <a:t>22-</a:t>
                      </a:r>
                      <a:r>
                        <a:rPr lang="en-US" sz="10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00" b="1" dirty="0" smtClean="0"/>
                        <a:t>Mechanics             </a:t>
                      </a:r>
                      <a:endParaRPr lang="en-US" sz="1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AE8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3840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00" b="1" dirty="0" smtClean="0"/>
                        <a:t>Aerogel</a:t>
                      </a:r>
                      <a:r>
                        <a:rPr lang="en-US" sz="1000" b="1" baseline="0" dirty="0" smtClean="0"/>
                        <a:t>                   </a:t>
                      </a:r>
                      <a:endParaRPr lang="en-US" sz="1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3840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00" b="1" dirty="0" smtClean="0"/>
                        <a:t>Mirrors                    </a:t>
                      </a:r>
                      <a:endParaRPr lang="en-US" sz="1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3840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00" b="1" dirty="0" smtClean="0"/>
                        <a:t>Electronics             </a:t>
                      </a:r>
                      <a:r>
                        <a:rPr lang="en-US" sz="1000" b="1" baseline="0" dirty="0" smtClean="0"/>
                        <a:t> </a:t>
                      </a:r>
                      <a:r>
                        <a:rPr lang="en-US" sz="1000" b="1" dirty="0" smtClean="0"/>
                        <a:t> </a:t>
                      </a:r>
                      <a:endParaRPr lang="en-US" sz="1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DF4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3840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00" b="1" dirty="0" smtClean="0"/>
                        <a:t>MAPMTS                   </a:t>
                      </a:r>
                      <a:endParaRPr lang="en-US" sz="1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3840"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000" b="1" dirty="0" smtClean="0"/>
                        <a:t>Assembling</a:t>
                      </a:r>
                      <a:endParaRPr lang="en-US" sz="1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9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8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279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373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466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558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652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744" algn="l" defTabSz="91418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0" marR="0" indent="0" algn="l" defTabSz="9141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/>
                        <a:t>Services in Hall  + Installation    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  <p:cxnSp>
        <p:nvCxnSpPr>
          <p:cNvPr id="20" name="Straight Connector 19"/>
          <p:cNvCxnSpPr/>
          <p:nvPr/>
        </p:nvCxnSpPr>
        <p:spPr>
          <a:xfrm>
            <a:off x="6198015" y="4921497"/>
            <a:ext cx="0" cy="1733793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032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" y="20002"/>
            <a:ext cx="9903159" cy="47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50" tIns="50377" rIns="100750" bIns="50377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Front-End Electronics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5738" y="1393864"/>
            <a:ext cx="4099353" cy="2720781"/>
            <a:chOff x="4582711" y="3285681"/>
            <a:chExt cx="4673934" cy="3075136"/>
          </a:xfrm>
        </p:grpSpPr>
        <p:pic>
          <p:nvPicPr>
            <p:cNvPr id="7" name="Picture 2" descr="C:\Users\Dario Orecchini\Desktop\5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2711" y="3367148"/>
              <a:ext cx="4034387" cy="2993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nettore 2 42"/>
            <p:cNvCxnSpPr/>
            <p:nvPr/>
          </p:nvCxnSpPr>
          <p:spPr>
            <a:xfrm>
              <a:off x="6965881" y="3580039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33"/>
            <p:cNvSpPr txBox="1"/>
            <p:nvPr/>
          </p:nvSpPr>
          <p:spPr>
            <a:xfrm>
              <a:off x="4815011" y="3450278"/>
              <a:ext cx="735890" cy="317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i="1" dirty="0">
                  <a:solidFill>
                    <a:srgbClr val="0070C0"/>
                  </a:solidFill>
                </a:rPr>
                <a:t>PMTs</a:t>
              </a:r>
              <a:endParaRPr lang="it-IT" sz="1300" i="1" dirty="0">
                <a:solidFill>
                  <a:srgbClr val="0070C0"/>
                </a:solidFill>
              </a:endParaRPr>
            </a:p>
          </p:txBody>
        </p:sp>
        <p:sp>
          <p:nvSpPr>
            <p:cNvPr id="10" name="CasellaDiTesto 33"/>
            <p:cNvSpPr txBox="1"/>
            <p:nvPr/>
          </p:nvSpPr>
          <p:spPr>
            <a:xfrm>
              <a:off x="6677848" y="3285681"/>
              <a:ext cx="1650085" cy="290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rgbClr val="0070C0"/>
                  </a:solidFill>
                </a:rPr>
                <a:t>ADAPTER BOARD</a:t>
              </a:r>
              <a:endParaRPr lang="it-IT" sz="1100" i="1" dirty="0">
                <a:solidFill>
                  <a:srgbClr val="0070C0"/>
                </a:solidFill>
              </a:endParaRPr>
            </a:p>
          </p:txBody>
        </p:sp>
        <p:cxnSp>
          <p:nvCxnSpPr>
            <p:cNvPr id="11" name="Connettore 2 42"/>
            <p:cNvCxnSpPr/>
            <p:nvPr/>
          </p:nvCxnSpPr>
          <p:spPr>
            <a:xfrm>
              <a:off x="7641712" y="3941366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33"/>
            <p:cNvSpPr txBox="1"/>
            <p:nvPr/>
          </p:nvSpPr>
          <p:spPr>
            <a:xfrm>
              <a:off x="7353680" y="3670097"/>
              <a:ext cx="1248219" cy="284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rgbClr val="0070C0"/>
                  </a:solidFill>
                </a:rPr>
                <a:t>ASIC BOARD</a:t>
              </a:r>
              <a:endParaRPr lang="it-IT" sz="1100" i="1" dirty="0">
                <a:solidFill>
                  <a:srgbClr val="0070C0"/>
                </a:solidFill>
              </a:endParaRPr>
            </a:p>
          </p:txBody>
        </p:sp>
        <p:cxnSp>
          <p:nvCxnSpPr>
            <p:cNvPr id="13" name="Connettore 2 42"/>
            <p:cNvCxnSpPr/>
            <p:nvPr/>
          </p:nvCxnSpPr>
          <p:spPr>
            <a:xfrm>
              <a:off x="8232955" y="4358496"/>
              <a:ext cx="0" cy="4272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33"/>
            <p:cNvSpPr txBox="1"/>
            <p:nvPr/>
          </p:nvSpPr>
          <p:spPr>
            <a:xfrm>
              <a:off x="7944922" y="4087228"/>
              <a:ext cx="1311723" cy="290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>
                  <a:solidFill>
                    <a:srgbClr val="0070C0"/>
                  </a:solidFill>
                </a:rPr>
                <a:t>FPGA BOARD</a:t>
              </a:r>
              <a:endParaRPr lang="it-IT" sz="1100" i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234091" y="1408845"/>
            <a:ext cx="2221267" cy="362599"/>
          </a:xfrm>
          <a:prstGeom prst="rect">
            <a:avLst/>
          </a:prstGeom>
          <a:noFill/>
        </p:spPr>
        <p:txBody>
          <a:bodyPr wrap="none" lIns="100772" tIns="50387" rIns="100772" bIns="50387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FPGA board (</a:t>
            </a:r>
            <a:r>
              <a:rPr lang="en-US" b="1" dirty="0" err="1">
                <a:solidFill>
                  <a:srgbClr val="FF0000"/>
                </a:solidFill>
              </a:rPr>
              <a:t>Jlab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44167" y="4114496"/>
            <a:ext cx="2215268" cy="319125"/>
          </a:xfrm>
          <a:prstGeom prst="rect">
            <a:avLst/>
          </a:prstGeom>
          <a:noFill/>
        </p:spPr>
        <p:txBody>
          <a:bodyPr wrap="none" lIns="100772" tIns="50387" rIns="100772" bIns="50387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ASICs board (Ferrara)</a:t>
            </a:r>
          </a:p>
        </p:txBody>
      </p:sp>
      <p:pic>
        <p:nvPicPr>
          <p:cNvPr id="17" name="Picture 16" descr="MAROC_boar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14" y="4508168"/>
            <a:ext cx="6668822" cy="2226120"/>
          </a:xfrm>
          <a:prstGeom prst="rect">
            <a:avLst/>
          </a:prstGeom>
        </p:spPr>
      </p:pic>
      <p:pic>
        <p:nvPicPr>
          <p:cNvPr id="18" name="Picture 17" descr="FPG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24" y="1937274"/>
            <a:ext cx="3877069" cy="19745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7677" y="4724241"/>
            <a:ext cx="1389064" cy="13712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9081" y="4714095"/>
            <a:ext cx="1389064" cy="13712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0166" y="4693789"/>
            <a:ext cx="1389064" cy="137124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7916" y="568913"/>
            <a:ext cx="9494907" cy="5531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Compact and modular electronics to readout multi-anode </a:t>
            </a:r>
            <a:r>
              <a:rPr lang="en-US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PMTs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Adopted by </a:t>
            </a:r>
            <a:r>
              <a:rPr lang="en-US" sz="16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GlueX</a:t>
            </a:r>
            <a:r>
              <a:rPr lang="en-US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 DIRC and EIC eRD14, under test for SOLID, possible applications under study</a:t>
            </a: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00508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9"/>
          <p:cNvGrpSpPr>
            <a:grpSpLocks/>
          </p:cNvGrpSpPr>
          <p:nvPr/>
        </p:nvGrpSpPr>
        <p:grpSpPr bwMode="auto">
          <a:xfrm flipH="1">
            <a:off x="3063849" y="1609931"/>
            <a:ext cx="6909428" cy="5716881"/>
            <a:chOff x="133350" y="1028700"/>
            <a:chExt cx="6275388" cy="5192713"/>
          </a:xfrm>
        </p:grpSpPr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133350" y="1028700"/>
              <a:ext cx="6275388" cy="5192713"/>
              <a:chOff x="133350" y="1028700"/>
              <a:chExt cx="6275388" cy="5192713"/>
            </a:xfrm>
          </p:grpSpPr>
          <p:grpSp>
            <p:nvGrpSpPr>
              <p:cNvPr id="10" name="Group 6"/>
              <p:cNvGrpSpPr>
                <a:grpSpLocks/>
              </p:cNvGrpSpPr>
              <p:nvPr/>
            </p:nvGrpSpPr>
            <p:grpSpPr bwMode="auto">
              <a:xfrm>
                <a:off x="133350" y="1028700"/>
                <a:ext cx="5876420" cy="5192713"/>
                <a:chOff x="3456310" y="940039"/>
                <a:chExt cx="5876191" cy="5191611"/>
              </a:xfrm>
            </p:grpSpPr>
            <p:pic>
              <p:nvPicPr>
                <p:cNvPr id="13" name="Picture 7" descr="clas12.jp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62"/>
                <a:stretch>
                  <a:fillRect/>
                </a:stretch>
              </p:blipFill>
              <p:spPr bwMode="auto">
                <a:xfrm>
                  <a:off x="3456310" y="940039"/>
                  <a:ext cx="5592752" cy="51916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" name="TextBox 14"/>
                <p:cNvSpPr txBox="1"/>
                <p:nvPr/>
              </p:nvSpPr>
              <p:spPr>
                <a:xfrm>
                  <a:off x="4780320" y="5572383"/>
                  <a:ext cx="1745215" cy="554664"/>
                </a:xfrm>
                <a:prstGeom prst="rect">
                  <a:avLst/>
                </a:prstGeom>
                <a:gradFill>
                  <a:gsLst>
                    <a:gs pos="0">
                      <a:srgbClr val="E4C535"/>
                    </a:gs>
                    <a:gs pos="100000">
                      <a:schemeClr val="accent3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dirty="0">
                      <a:solidFill>
                        <a:schemeClr val="tx1"/>
                      </a:solidFill>
                    </a:rPr>
                    <a:t>superconducting </a:t>
                  </a:r>
                </a:p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dirty="0">
                      <a:solidFill>
                        <a:schemeClr val="tx1"/>
                      </a:solidFill>
                    </a:rPr>
                    <a:t>torus</a:t>
                  </a:r>
                </a:p>
              </p:txBody>
            </p:sp>
            <p:sp>
              <p:nvSpPr>
                <p:cNvPr id="15" name="TextBox 15"/>
                <p:cNvSpPr txBox="1"/>
                <p:nvPr/>
              </p:nvSpPr>
              <p:spPr>
                <a:xfrm>
                  <a:off x="6652691" y="5434129"/>
                  <a:ext cx="1746805" cy="554664"/>
                </a:xfrm>
                <a:prstGeom prst="rect">
                  <a:avLst/>
                </a:prstGeom>
                <a:gradFill>
                  <a:gsLst>
                    <a:gs pos="0">
                      <a:srgbClr val="0000FF"/>
                    </a:gs>
                    <a:gs pos="100000">
                      <a:schemeClr val="tx2">
                        <a:lumMod val="60000"/>
                        <a:lumOff val="4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dirty="0"/>
                    <a:t>superconducting</a:t>
                  </a: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dirty="0"/>
                    <a:t>solenoid</a:t>
                  </a:r>
                </a:p>
              </p:txBody>
            </p:sp>
            <p:sp>
              <p:nvSpPr>
                <p:cNvPr id="16" name="10-Point Star 16"/>
                <p:cNvSpPr/>
                <p:nvPr/>
              </p:nvSpPr>
              <p:spPr>
                <a:xfrm>
                  <a:off x="8399495" y="4342388"/>
                  <a:ext cx="933006" cy="570502"/>
                </a:xfrm>
                <a:prstGeom prst="star10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500" dirty="0">
                      <a:latin typeface="Arial"/>
                      <a:cs typeface="Arial"/>
                    </a:rPr>
                    <a:t>target</a:t>
                  </a:r>
                </a:p>
              </p:txBody>
            </p:sp>
          </p:grpSp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5475288" y="5422900"/>
                <a:ext cx="933450" cy="476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50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polarized </a:t>
                </a:r>
              </a:p>
              <a:p>
                <a:pPr eaLnBrk="1" hangingPunct="1"/>
                <a:r>
                  <a:rPr lang="en-US" sz="150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 e</a:t>
                </a:r>
                <a:r>
                  <a:rPr lang="en-US" sz="1500" baseline="3000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-</a:t>
                </a:r>
                <a:r>
                  <a:rPr lang="en-US" sz="1500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 beam</a:t>
                </a:r>
                <a:endParaRPr lang="it-IT" sz="1500">
                  <a:solidFill>
                    <a:srgbClr val="FF0000"/>
                  </a:solidFill>
                  <a:latin typeface="Calibri" charset="0"/>
                  <a:cs typeface="Arial" charset="0"/>
                </a:endParaRPr>
              </a:p>
            </p:txBody>
          </p:sp>
          <p:sp>
            <p:nvSpPr>
              <p:cNvPr id="12" name="Line 22"/>
              <p:cNvSpPr>
                <a:spLocks noChangeShapeType="1"/>
              </p:cNvSpPr>
              <p:nvPr/>
            </p:nvSpPr>
            <p:spPr bwMode="auto">
              <a:xfrm flipH="1" flipV="1">
                <a:off x="4865688" y="5127625"/>
                <a:ext cx="609600" cy="369888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9" name="Line 22"/>
            <p:cNvSpPr>
              <a:spLocks noChangeShapeType="1"/>
            </p:cNvSpPr>
            <p:nvPr/>
          </p:nvSpPr>
          <p:spPr bwMode="auto">
            <a:xfrm flipH="1">
              <a:off x="4602163" y="4818063"/>
              <a:ext cx="474662" cy="117475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3238" y="0"/>
            <a:ext cx="9069388" cy="1260475"/>
          </a:xfrm>
        </p:spPr>
        <p:txBody>
          <a:bodyPr>
            <a:normAutofit/>
          </a:bodyPr>
          <a:lstStyle/>
          <a:p>
            <a:r>
              <a:rPr lang="it-IT" sz="32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HD-ICE TRANSVERSE </a:t>
            </a:r>
            <a:r>
              <a:rPr lang="it-IT" sz="32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TARGET</a:t>
            </a:r>
            <a:br>
              <a:rPr lang="it-IT" sz="3200" b="0" dirty="0" smtClean="0">
                <a:solidFill>
                  <a:srgbClr val="FF0000"/>
                </a:solidFill>
                <a:latin typeface="Comic Sans MS"/>
                <a:cs typeface="Comic Sans MS"/>
              </a:rPr>
            </a:br>
            <a:r>
              <a:rPr lang="it-IT" sz="20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(L. </a:t>
            </a:r>
            <a:r>
              <a:rPr lang="it-IT" sz="2000" b="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Barion</a:t>
            </a:r>
            <a:r>
              <a:rPr lang="it-IT" sz="20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, G. Ciullo, M. Contalbrigo, P.L., M. </a:t>
            </a:r>
            <a:r>
              <a:rPr lang="it-IT" sz="2000" b="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Statera</a:t>
            </a:r>
            <a:r>
              <a:rPr lang="it-IT" sz="20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, </a:t>
            </a:r>
            <a:r>
              <a:rPr lang="it-IT" sz="2000" b="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F</a:t>
            </a:r>
            <a:r>
              <a:rPr lang="it-IT" sz="2000" b="0" dirty="0" smtClean="0">
                <a:solidFill>
                  <a:schemeClr val="tx1"/>
                </a:solidFill>
                <a:latin typeface="Comic Sans MS"/>
                <a:cs typeface="Comic Sans MS"/>
              </a:rPr>
              <a:t>. Spizzo) </a:t>
            </a:r>
            <a:endParaRPr lang="it-IT" sz="3200" b="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0" y="2339166"/>
            <a:ext cx="3731311" cy="165066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100794" tIns="50397" rIns="100794" bIns="50397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Comic Sans MS"/>
                <a:cs typeface="Comic Sans MS"/>
              </a:rPr>
              <a:t>T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racking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omic Sans MS"/>
                <a:cs typeface="Comic Sans MS"/>
              </a:rPr>
              <a:t>solenoid</a:t>
            </a:r>
            <a:endParaRPr lang="it-IT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>
              <a:buFont typeface="Arial" charset="0"/>
              <a:buChar char="•"/>
            </a:pPr>
            <a:r>
              <a:rPr lang="it-IT" dirty="0">
                <a:latin typeface="Comic Sans MS"/>
                <a:cs typeface="Comic Sans MS"/>
              </a:rPr>
              <a:t> design </a:t>
            </a:r>
            <a:r>
              <a:rPr lang="it-IT" dirty="0" err="1">
                <a:latin typeface="Comic Sans MS"/>
                <a:cs typeface="Comic Sans MS"/>
              </a:rPr>
              <a:t>field</a:t>
            </a:r>
            <a:r>
              <a:rPr lang="it-IT" dirty="0">
                <a:latin typeface="Comic Sans MS"/>
                <a:cs typeface="Comic Sans MS"/>
              </a:rPr>
              <a:t> 5 T </a:t>
            </a:r>
            <a:r>
              <a:rPr lang="it-IT" dirty="0" err="1">
                <a:latin typeface="Comic Sans MS"/>
                <a:cs typeface="Comic Sans MS"/>
              </a:rPr>
              <a:t>longitudinal</a:t>
            </a:r>
            <a:endParaRPr lang="it-IT" dirty="0">
              <a:latin typeface="Comic Sans MS"/>
              <a:cs typeface="Comic Sans MS"/>
            </a:endParaRPr>
          </a:p>
          <a:p>
            <a:pPr>
              <a:buFont typeface="Arial" charset="0"/>
              <a:buChar char="•"/>
            </a:pP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HDice</a:t>
            </a:r>
            <a:r>
              <a:rPr lang="it-IT" dirty="0">
                <a:latin typeface="Comic Sans MS"/>
                <a:cs typeface="Comic Sans MS"/>
              </a:rPr>
              <a:t> target </a:t>
            </a:r>
            <a:r>
              <a:rPr lang="it-IT" dirty="0" err="1">
                <a:latin typeface="Comic Sans MS"/>
                <a:cs typeface="Comic Sans MS"/>
              </a:rPr>
              <a:t>working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field</a:t>
            </a:r>
            <a:r>
              <a:rPr lang="it-IT" dirty="0">
                <a:latin typeface="Comic Sans MS"/>
                <a:cs typeface="Comic Sans MS"/>
              </a:rPr>
              <a:t> 2 T</a:t>
            </a:r>
          </a:p>
          <a:p>
            <a:pPr>
              <a:buFont typeface="Arial" charset="0"/>
              <a:buChar char="•"/>
            </a:pPr>
            <a:r>
              <a:rPr lang="it-IT" dirty="0">
                <a:latin typeface="Comic Sans MS"/>
                <a:cs typeface="Comic Sans MS"/>
              </a:rPr>
              <a:t> 4K L-He </a:t>
            </a:r>
            <a:r>
              <a:rPr lang="it-IT" dirty="0" err="1">
                <a:latin typeface="Comic Sans MS"/>
                <a:cs typeface="Comic Sans MS"/>
              </a:rPr>
              <a:t>cryostat</a:t>
            </a:r>
            <a:endParaRPr lang="it-IT" dirty="0">
              <a:latin typeface="Comic Sans MS"/>
              <a:cs typeface="Comic Sans MS"/>
            </a:endParaRPr>
          </a:p>
          <a:p>
            <a:pPr>
              <a:buFont typeface="Arial" charset="0"/>
              <a:buChar char="•"/>
            </a:pP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diameter</a:t>
            </a:r>
            <a:r>
              <a:rPr lang="it-IT" dirty="0">
                <a:latin typeface="Comic Sans MS"/>
                <a:cs typeface="Comic Sans MS"/>
              </a:rPr>
              <a:t> 440 to 942 mm</a:t>
            </a:r>
          </a:p>
          <a:p>
            <a:pPr>
              <a:buFont typeface="Arial" charset="0"/>
              <a:buChar char="•"/>
            </a:pP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length</a:t>
            </a:r>
            <a:r>
              <a:rPr lang="it-IT" dirty="0">
                <a:latin typeface="Comic Sans MS"/>
                <a:cs typeface="Comic Sans MS"/>
              </a:rPr>
              <a:t> 1500 mm</a:t>
            </a:r>
          </a:p>
        </p:txBody>
      </p: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0" y="4367415"/>
            <a:ext cx="3454714" cy="113544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HD-ice </a:t>
            </a:r>
            <a:r>
              <a:rPr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Transverse Target: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latin typeface="Comic Sans MS"/>
                <a:cs typeface="Comic Sans MS"/>
              </a:rPr>
              <a:t> high polarization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latin typeface="Comic Sans MS"/>
                <a:cs typeface="Comic Sans MS"/>
              </a:rPr>
              <a:t> f 25 mm – Length 25 mm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latin typeface="Comic Sans MS"/>
                <a:cs typeface="Comic Sans MS"/>
              </a:rPr>
              <a:t> transverse field 0.5-1.25 T </a:t>
            </a:r>
          </a:p>
        </p:txBody>
      </p:sp>
    </p:spTree>
    <p:extLst>
      <p:ext uri="{BB962C8B-B14F-4D97-AF65-F5344CB8AC3E}">
        <p14:creationId xmlns:p14="http://schemas.microsoft.com/office/powerpoint/2010/main" val="210736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670" y="0"/>
            <a:ext cx="9072563" cy="895961"/>
          </a:xfrm>
        </p:spPr>
        <p:txBody>
          <a:bodyPr>
            <a:normAutofit/>
          </a:bodyPr>
          <a:lstStyle/>
          <a:p>
            <a:r>
              <a:rPr lang="it-IT" sz="3200" b="0" dirty="0" smtClean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</a:rPr>
              <a:t>Bulk </a:t>
            </a:r>
            <a:r>
              <a:rPr lang="it-IT" sz="3200" b="0" dirty="0" err="1" smtClean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</a:rPr>
              <a:t>Transverse</a:t>
            </a:r>
            <a:r>
              <a:rPr lang="it-IT" sz="3200" b="0" dirty="0" smtClean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</a:rPr>
              <a:t> </a:t>
            </a:r>
            <a:r>
              <a:rPr lang="it-IT" sz="3200" b="0" dirty="0" err="1" smtClean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</a:rPr>
              <a:t>Magnet</a:t>
            </a:r>
            <a:endParaRPr lang="it-IT" sz="3200" b="0" dirty="0">
              <a:solidFill>
                <a:srgbClr val="FF0000"/>
              </a:solidFill>
              <a:latin typeface="Comic Sans MS"/>
              <a:ea typeface="ＭＳ Ｐゴシック" charset="0"/>
              <a:cs typeface="Comic Sans MS"/>
            </a:endParaRPr>
          </a:p>
        </p:txBody>
      </p:sp>
      <p:sp>
        <p:nvSpPr>
          <p:cNvPr id="36871" name="Rectangle 9"/>
          <p:cNvSpPr>
            <a:spLocks noRot="1" noChangeArrowheads="1"/>
          </p:cNvSpPr>
          <p:nvPr/>
        </p:nvSpPr>
        <p:spPr bwMode="auto">
          <a:xfrm>
            <a:off x="4671534" y="2137081"/>
            <a:ext cx="4956307" cy="14434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100768" tIns="50384" rIns="100768" bIns="50384"/>
          <a:lstStyle/>
          <a:p>
            <a:pPr defTabSz="4603991">
              <a:spcBef>
                <a:spcPct val="20000"/>
              </a:spcBef>
            </a:pPr>
            <a:r>
              <a:rPr lang="it-IT" sz="2600" b="1" dirty="0">
                <a:solidFill>
                  <a:srgbClr val="FF0000"/>
                </a:solidFill>
                <a:latin typeface="Comic Sans MS"/>
                <a:cs typeface="Comic Sans MS"/>
              </a:rPr>
              <a:t>B</a:t>
            </a:r>
            <a:r>
              <a:rPr lang="it-IT" sz="2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ulk </a:t>
            </a:r>
            <a:r>
              <a:rPr lang="it-IT" sz="2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cylinder</a:t>
            </a:r>
            <a:r>
              <a:rPr lang="it-IT" sz="26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(MgB</a:t>
            </a:r>
            <a:r>
              <a:rPr lang="it-IT" sz="2600" b="1" baseline="-25000" dirty="0" smtClean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r>
              <a:rPr lang="it-IT" sz="2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endParaRPr lang="it-IT" sz="2600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600" b="1" dirty="0">
                <a:solidFill>
                  <a:srgbClr val="1F497D"/>
                </a:solidFill>
                <a:latin typeface="Comic Sans MS"/>
                <a:cs typeface="Comic Sans MS"/>
              </a:rPr>
              <a:t> </a:t>
            </a:r>
            <a:r>
              <a:rPr lang="it-IT" sz="2600" dirty="0" err="1">
                <a:latin typeface="Comic Sans MS"/>
                <a:cs typeface="Comic Sans MS"/>
              </a:rPr>
              <a:t>longitudinal</a:t>
            </a:r>
            <a:r>
              <a:rPr lang="it-IT" sz="2600" dirty="0">
                <a:latin typeface="Comic Sans MS"/>
                <a:cs typeface="Comic Sans MS"/>
              </a:rPr>
              <a:t> </a:t>
            </a:r>
            <a:r>
              <a:rPr lang="it-IT" sz="2600" dirty="0" err="1">
                <a:latin typeface="Comic Sans MS"/>
                <a:cs typeface="Comic Sans MS"/>
              </a:rPr>
              <a:t>shield</a:t>
            </a:r>
            <a:endParaRPr lang="it-IT" sz="2600" dirty="0">
              <a:latin typeface="Comic Sans MS"/>
              <a:cs typeface="Comic Sans MS"/>
            </a:endParaRP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600" dirty="0">
                <a:latin typeface="Comic Sans MS"/>
                <a:cs typeface="Comic Sans MS"/>
              </a:rPr>
              <a:t> </a:t>
            </a:r>
            <a:r>
              <a:rPr lang="it-IT" sz="2600" dirty="0" err="1">
                <a:latin typeface="Comic Sans MS"/>
                <a:cs typeface="Comic Sans MS"/>
              </a:rPr>
              <a:t>transverse</a:t>
            </a:r>
            <a:r>
              <a:rPr lang="it-IT" sz="2600" dirty="0">
                <a:latin typeface="Comic Sans MS"/>
                <a:cs typeface="Comic Sans MS"/>
              </a:rPr>
              <a:t> </a:t>
            </a:r>
            <a:r>
              <a:rPr lang="it-IT" sz="2600" dirty="0" err="1">
                <a:latin typeface="Comic Sans MS"/>
                <a:cs typeface="Comic Sans MS"/>
              </a:rPr>
              <a:t>magnetization</a:t>
            </a:r>
            <a:endParaRPr lang="it-IT" sz="2600" dirty="0">
              <a:latin typeface="Comic Sans MS"/>
              <a:cs typeface="Comic Sans MS"/>
            </a:endParaRPr>
          </a:p>
          <a:p>
            <a:pPr defTabSz="4603991">
              <a:spcBef>
                <a:spcPct val="20000"/>
              </a:spcBef>
            </a:pPr>
            <a:endParaRPr lang="it-IT" sz="3500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grpSp>
        <p:nvGrpSpPr>
          <p:cNvPr id="36872" name="Group 11"/>
          <p:cNvGrpSpPr>
            <a:grpSpLocks/>
          </p:cNvGrpSpPr>
          <p:nvPr/>
        </p:nvGrpSpPr>
        <p:grpSpPr bwMode="auto">
          <a:xfrm>
            <a:off x="-246765" y="1322943"/>
            <a:ext cx="5269577" cy="3953081"/>
            <a:chOff x="20843875" y="7459663"/>
            <a:chExt cx="9436100" cy="7077075"/>
          </a:xfrm>
        </p:grpSpPr>
        <p:pic>
          <p:nvPicPr>
            <p:cNvPr id="36875" name="Picture 12" descr="cilindro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43875" y="7459663"/>
              <a:ext cx="9436100" cy="707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6" name="TextBox 13"/>
            <p:cNvSpPr txBox="1">
              <a:spLocks noChangeArrowheads="1"/>
            </p:cNvSpPr>
            <p:nvPr/>
          </p:nvSpPr>
          <p:spPr bwMode="auto">
            <a:xfrm>
              <a:off x="25350787" y="7459663"/>
              <a:ext cx="1295403" cy="787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b="1">
                  <a:solidFill>
                    <a:srgbClr val="FF6600"/>
                  </a:solidFill>
                  <a:latin typeface="Calibri" charset="0"/>
                </a:rPr>
                <a:t>By</a:t>
              </a:r>
            </a:p>
          </p:txBody>
        </p:sp>
        <p:cxnSp>
          <p:nvCxnSpPr>
            <p:cNvPr id="36877" name="Straight Arrow Connector 14"/>
            <p:cNvCxnSpPr>
              <a:cxnSpLocks noChangeShapeType="1"/>
            </p:cNvCxnSpPr>
            <p:nvPr/>
          </p:nvCxnSpPr>
          <p:spPr bwMode="auto">
            <a:xfrm rot="5400000" flipH="1" flipV="1">
              <a:off x="24207787" y="8983662"/>
              <a:ext cx="1828800" cy="1588"/>
            </a:xfrm>
            <a:prstGeom prst="straightConnector1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8" name="Straight Arrow Connector 15"/>
            <p:cNvCxnSpPr>
              <a:cxnSpLocks noChangeShapeType="1"/>
            </p:cNvCxnSpPr>
            <p:nvPr/>
          </p:nvCxnSpPr>
          <p:spPr bwMode="auto">
            <a:xfrm flipV="1">
              <a:off x="25655587" y="9517062"/>
              <a:ext cx="1219200" cy="838200"/>
            </a:xfrm>
            <a:prstGeom prst="straightConnector1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79" name="TextBox 16"/>
            <p:cNvSpPr txBox="1">
              <a:spLocks noChangeArrowheads="1"/>
            </p:cNvSpPr>
            <p:nvPr/>
          </p:nvSpPr>
          <p:spPr bwMode="auto">
            <a:xfrm>
              <a:off x="26874788" y="8880474"/>
              <a:ext cx="1751835" cy="787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b="1">
                  <a:solidFill>
                    <a:srgbClr val="0000FF"/>
                  </a:solidFill>
                  <a:latin typeface="Calibri" charset="0"/>
                </a:rPr>
                <a:t>Bz</a:t>
              </a:r>
            </a:p>
          </p:txBody>
        </p:sp>
      </p:grpSp>
      <p:sp>
        <p:nvSpPr>
          <p:cNvPr id="36873" name="TextBox 18"/>
          <p:cNvSpPr txBox="1">
            <a:spLocks noChangeArrowheads="1"/>
          </p:cNvSpPr>
          <p:nvPr/>
        </p:nvSpPr>
        <p:spPr bwMode="auto">
          <a:xfrm>
            <a:off x="4512541" y="4204664"/>
            <a:ext cx="5525851" cy="216695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 dirty="0" err="1">
                <a:solidFill>
                  <a:srgbClr val="FF0000"/>
                </a:solidFill>
                <a:latin typeface="Comic Sans MS"/>
                <a:cs typeface="Comic Sans MS"/>
              </a:rPr>
              <a:t>F</a:t>
            </a:r>
            <a:r>
              <a:rPr lang="it-IT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eatures</a:t>
            </a:r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it-IT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eaLnBrk="1" hangingPunct="1">
              <a:buFont typeface="Arial" charset="0"/>
              <a:buChar char="•"/>
            </a:pP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 no </a:t>
            </a:r>
            <a:r>
              <a:rPr lang="it-IT" dirty="0" err="1">
                <a:solidFill>
                  <a:srgbClr val="000000"/>
                </a:solidFill>
                <a:latin typeface="Comic Sans MS"/>
                <a:cs typeface="Comic Sans MS"/>
              </a:rPr>
              <a:t>current</a:t>
            </a: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omic Sans MS"/>
                <a:cs typeface="Comic Sans MS"/>
              </a:rPr>
              <a:t>leads</a:t>
            </a:r>
            <a:endParaRPr lang="it-IT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eaLnBrk="1" hangingPunct="1">
              <a:buFont typeface="Arial" charset="0"/>
              <a:buChar char="•"/>
            </a:pP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 Cu free</a:t>
            </a:r>
          </a:p>
          <a:p>
            <a:pPr eaLnBrk="1" hangingPunct="1">
              <a:buFont typeface="Arial" charset="0"/>
              <a:buChar char="•"/>
            </a:pP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 self </a:t>
            </a:r>
            <a:r>
              <a:rPr lang="it-IT" dirty="0" err="1">
                <a:solidFill>
                  <a:srgbClr val="000000"/>
                </a:solidFill>
                <a:latin typeface="Comic Sans MS"/>
                <a:cs typeface="Comic Sans MS"/>
              </a:rPr>
              <a:t>tuning</a:t>
            </a:r>
            <a:endParaRPr lang="it-IT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eaLnBrk="1" hangingPunct="1">
              <a:buFont typeface="Arial" charset="0"/>
              <a:buChar char="•"/>
            </a:pP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omic Sans MS"/>
                <a:cs typeface="Comic Sans MS"/>
              </a:rPr>
              <a:t>few</a:t>
            </a: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 mm </a:t>
            </a:r>
            <a:r>
              <a:rPr lang="it-IT" dirty="0" err="1">
                <a:solidFill>
                  <a:srgbClr val="000000"/>
                </a:solidFill>
                <a:latin typeface="Comic Sans MS"/>
                <a:cs typeface="Comic Sans MS"/>
              </a:rPr>
              <a:t>thickness</a:t>
            </a:r>
            <a:endParaRPr lang="it-IT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eaLnBrk="1" hangingPunct="1">
              <a:buFont typeface="Arial" charset="0"/>
              <a:buChar char="•"/>
            </a:pP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omic Sans MS"/>
                <a:cs typeface="Comic Sans MS"/>
              </a:rPr>
              <a:t>external</a:t>
            </a: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magnet</a:t>
            </a:r>
            <a:r>
              <a:rPr lang="it-IT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dirty="0" smtClean="0">
                <a:solidFill>
                  <a:srgbClr val="000000"/>
                </a:solidFill>
                <a:latin typeface="Comic Sans MS"/>
                <a:cs typeface="Comic Sans MS"/>
              </a:rPr>
              <a:t>for </a:t>
            </a:r>
            <a:r>
              <a:rPr lang="it-IT" dirty="0" err="1">
                <a:solidFill>
                  <a:srgbClr val="000000"/>
                </a:solidFill>
                <a:latin typeface="Comic Sans MS"/>
                <a:cs typeface="Comic Sans MS"/>
              </a:rPr>
              <a:t>magnetization</a:t>
            </a:r>
            <a:endParaRPr lang="it-IT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36874" name="TextBox 15"/>
          <p:cNvSpPr txBox="1">
            <a:spLocks noChangeArrowheads="1"/>
          </p:cNvSpPr>
          <p:nvPr/>
        </p:nvSpPr>
        <p:spPr bwMode="auto">
          <a:xfrm>
            <a:off x="268748" y="5969904"/>
            <a:ext cx="3618930" cy="113544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 err="1">
                <a:solidFill>
                  <a:srgbClr val="000000"/>
                </a:solidFill>
                <a:latin typeface="Comic Sans MS"/>
                <a:cs typeface="Comic Sans MS"/>
              </a:rPr>
              <a:t>existing</a:t>
            </a:r>
            <a:r>
              <a:rPr lang="it-IT" sz="1800" dirty="0">
                <a:solidFill>
                  <a:srgbClr val="000000"/>
                </a:solidFill>
                <a:latin typeface="Comic Sans MS"/>
                <a:cs typeface="Comic Sans MS"/>
              </a:rPr>
              <a:t> sample </a:t>
            </a:r>
            <a:r>
              <a:rPr lang="it-IT" sz="1200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it-IT" sz="1200" dirty="0" err="1">
                <a:solidFill>
                  <a:srgbClr val="000000"/>
                </a:solidFill>
                <a:latin typeface="Comic Sans MS"/>
                <a:cs typeface="Comic Sans MS"/>
              </a:rPr>
              <a:t>courtesy</a:t>
            </a:r>
            <a:r>
              <a:rPr lang="it-IT" sz="1200" dirty="0">
                <a:solidFill>
                  <a:srgbClr val="000000"/>
                </a:solidFill>
                <a:latin typeface="Comic Sans MS"/>
                <a:cs typeface="Comic Sans MS"/>
              </a:rPr>
              <a:t> of G. Giunchi)</a:t>
            </a:r>
            <a:endParaRPr lang="it-IT" sz="18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eaLnBrk="1" hangingPunct="1"/>
            <a:r>
              <a:rPr lang="it-IT" sz="1800" dirty="0" err="1">
                <a:solidFill>
                  <a:srgbClr val="000000"/>
                </a:solidFill>
                <a:latin typeface="Comic Sans MS"/>
                <a:cs typeface="Comic Sans MS"/>
              </a:rPr>
              <a:t>diameter</a:t>
            </a:r>
            <a:r>
              <a:rPr lang="it-IT" sz="1800" dirty="0">
                <a:solidFill>
                  <a:srgbClr val="000000"/>
                </a:solidFill>
                <a:latin typeface="Comic Sans MS"/>
                <a:cs typeface="Comic Sans MS"/>
              </a:rPr>
              <a:t> 39 mm</a:t>
            </a:r>
          </a:p>
          <a:p>
            <a:pPr eaLnBrk="1" hangingPunct="1"/>
            <a:r>
              <a:rPr lang="it-IT" sz="1800" dirty="0" err="1">
                <a:solidFill>
                  <a:srgbClr val="000000"/>
                </a:solidFill>
                <a:latin typeface="Comic Sans MS"/>
                <a:cs typeface="Comic Sans MS"/>
              </a:rPr>
              <a:t>length</a:t>
            </a:r>
            <a:r>
              <a:rPr lang="it-IT" sz="1800" dirty="0">
                <a:solidFill>
                  <a:srgbClr val="000000"/>
                </a:solidFill>
                <a:latin typeface="Comic Sans MS"/>
                <a:cs typeface="Comic Sans MS"/>
              </a:rPr>
              <a:t> 90 mm</a:t>
            </a:r>
          </a:p>
          <a:p>
            <a:pPr eaLnBrk="1" hangingPunct="1"/>
            <a:r>
              <a:rPr lang="it-IT" sz="1800" dirty="0" err="1">
                <a:solidFill>
                  <a:srgbClr val="000000"/>
                </a:solidFill>
                <a:latin typeface="Comic Sans MS"/>
                <a:cs typeface="Comic Sans MS"/>
              </a:rPr>
              <a:t>thickness</a:t>
            </a:r>
            <a:r>
              <a:rPr lang="it-IT" sz="1800" dirty="0">
                <a:solidFill>
                  <a:srgbClr val="000000"/>
                </a:solidFill>
                <a:latin typeface="Comic Sans MS"/>
                <a:cs typeface="Comic Sans MS"/>
              </a:rPr>
              <a:t> ~1 mm</a:t>
            </a:r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005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504031" y="139168"/>
            <a:ext cx="9072563" cy="895961"/>
          </a:xfrm>
        </p:spPr>
        <p:txBody>
          <a:bodyPr/>
          <a:lstStyle/>
          <a:p>
            <a:r>
              <a:rPr lang="it-IT" sz="3200" b="0" dirty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</a:rPr>
              <a:t>FERRARA SETUP</a:t>
            </a:r>
          </a:p>
        </p:txBody>
      </p:sp>
      <p:grpSp>
        <p:nvGrpSpPr>
          <p:cNvPr id="39942" name="Group 6"/>
          <p:cNvGrpSpPr>
            <a:grpSpLocks/>
          </p:cNvGrpSpPr>
          <p:nvPr/>
        </p:nvGrpSpPr>
        <p:grpSpPr bwMode="auto">
          <a:xfrm>
            <a:off x="0" y="1209199"/>
            <a:ext cx="5504092" cy="5249774"/>
            <a:chOff x="1596474" y="19346863"/>
            <a:chExt cx="10073445" cy="10693400"/>
          </a:xfrm>
        </p:grpSpPr>
        <p:pic>
          <p:nvPicPr>
            <p:cNvPr id="39950" name="Picture 7" descr="magnete-trasparente-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0" r="29341"/>
            <a:stretch>
              <a:fillRect/>
            </a:stretch>
          </p:blipFill>
          <p:spPr bwMode="auto">
            <a:xfrm>
              <a:off x="2696201" y="19346863"/>
              <a:ext cx="8405187" cy="1069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51" name="Rectangle 8"/>
            <p:cNvSpPr>
              <a:spLocks noRot="1" noChangeArrowheads="1"/>
            </p:cNvSpPr>
            <p:nvPr/>
          </p:nvSpPr>
          <p:spPr bwMode="auto">
            <a:xfrm>
              <a:off x="2518658" y="20155254"/>
              <a:ext cx="2401074" cy="53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coldhead</a:t>
              </a:r>
            </a:p>
          </p:txBody>
        </p:sp>
        <p:cxnSp>
          <p:nvCxnSpPr>
            <p:cNvPr id="39952" name="Straight Arrow Connector 10"/>
            <p:cNvCxnSpPr>
              <a:cxnSpLocks noChangeShapeType="1"/>
            </p:cNvCxnSpPr>
            <p:nvPr/>
          </p:nvCxnSpPr>
          <p:spPr bwMode="auto">
            <a:xfrm rot="5400000" flipH="1" flipV="1">
              <a:off x="3101167" y="26850097"/>
              <a:ext cx="2198108" cy="1439023"/>
            </a:xfrm>
            <a:prstGeom prst="straightConnector1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53" name="Straight Arrow Connector 11"/>
            <p:cNvCxnSpPr>
              <a:cxnSpLocks noChangeShapeType="1"/>
            </p:cNvCxnSpPr>
            <p:nvPr/>
          </p:nvCxnSpPr>
          <p:spPr bwMode="auto">
            <a:xfrm>
              <a:off x="2997353" y="25671461"/>
              <a:ext cx="3172250" cy="152400"/>
            </a:xfrm>
            <a:prstGeom prst="straightConnector1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954" name="Rectangle 13"/>
            <p:cNvSpPr>
              <a:spLocks noRot="1" noChangeArrowheads="1"/>
            </p:cNvSpPr>
            <p:nvPr/>
          </p:nvSpPr>
          <p:spPr bwMode="auto">
            <a:xfrm>
              <a:off x="2650895" y="21023264"/>
              <a:ext cx="1649689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turbo</a:t>
              </a:r>
            </a:p>
          </p:txBody>
        </p:sp>
        <p:sp>
          <p:nvSpPr>
            <p:cNvPr id="39955" name="Rectangle 14"/>
            <p:cNvSpPr>
              <a:spLocks noRot="1" noChangeArrowheads="1"/>
            </p:cNvSpPr>
            <p:nvPr/>
          </p:nvSpPr>
          <p:spPr bwMode="auto">
            <a:xfrm>
              <a:off x="7506898" y="20660983"/>
              <a:ext cx="3645732" cy="914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support (316L)</a:t>
              </a:r>
            </a:p>
          </p:txBody>
        </p:sp>
        <p:sp>
          <p:nvSpPr>
            <p:cNvPr id="39956" name="Rectangle 15"/>
            <p:cNvSpPr>
              <a:spLocks noRot="1" noChangeArrowheads="1"/>
            </p:cNvSpPr>
            <p:nvPr/>
          </p:nvSpPr>
          <p:spPr bwMode="auto">
            <a:xfrm>
              <a:off x="8621919" y="21328062"/>
              <a:ext cx="3048000" cy="914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Al chamber</a:t>
              </a:r>
            </a:p>
          </p:txBody>
        </p:sp>
        <p:sp>
          <p:nvSpPr>
            <p:cNvPr id="39957" name="Rectangle 16"/>
            <p:cNvSpPr>
              <a:spLocks noRot="1" noChangeArrowheads="1"/>
            </p:cNvSpPr>
            <p:nvPr/>
          </p:nvSpPr>
          <p:spPr bwMode="auto">
            <a:xfrm>
              <a:off x="1721392" y="23385463"/>
              <a:ext cx="4277399" cy="914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support (nylon)</a:t>
              </a:r>
            </a:p>
          </p:txBody>
        </p:sp>
        <p:sp>
          <p:nvSpPr>
            <p:cNvPr id="39958" name="Rectangle 17"/>
            <p:cNvSpPr>
              <a:spLocks noRot="1" noChangeArrowheads="1"/>
            </p:cNvSpPr>
            <p:nvPr/>
          </p:nvSpPr>
          <p:spPr bwMode="auto">
            <a:xfrm>
              <a:off x="1899412" y="28668661"/>
              <a:ext cx="3276599" cy="914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resistive coil</a:t>
              </a:r>
            </a:p>
          </p:txBody>
        </p:sp>
        <p:sp>
          <p:nvSpPr>
            <p:cNvPr id="39959" name="Rectangle 18"/>
            <p:cNvSpPr>
              <a:spLocks noRot="1" noChangeArrowheads="1"/>
            </p:cNvSpPr>
            <p:nvPr/>
          </p:nvSpPr>
          <p:spPr bwMode="auto">
            <a:xfrm>
              <a:off x="1596474" y="25195714"/>
              <a:ext cx="2357709" cy="1256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pole</a:t>
              </a:r>
            </a:p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(ARMCO)</a:t>
              </a:r>
            </a:p>
          </p:txBody>
        </p:sp>
        <p:cxnSp>
          <p:nvCxnSpPr>
            <p:cNvPr id="39960" name="Straight Arrow Connector 19"/>
            <p:cNvCxnSpPr>
              <a:cxnSpLocks noChangeShapeType="1"/>
            </p:cNvCxnSpPr>
            <p:nvPr/>
          </p:nvCxnSpPr>
          <p:spPr bwMode="auto">
            <a:xfrm>
              <a:off x="4300584" y="21480463"/>
              <a:ext cx="1007763" cy="304799"/>
            </a:xfrm>
            <a:prstGeom prst="straightConnector1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61" name="Straight Arrow Connector 20"/>
            <p:cNvCxnSpPr>
              <a:cxnSpLocks noChangeShapeType="1"/>
            </p:cNvCxnSpPr>
            <p:nvPr/>
          </p:nvCxnSpPr>
          <p:spPr bwMode="auto">
            <a:xfrm rot="5400000">
              <a:off x="7489954" y="21796296"/>
              <a:ext cx="1447799" cy="816133"/>
            </a:xfrm>
            <a:prstGeom prst="straightConnector1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62" name="Straight Arrow Connector 21"/>
            <p:cNvCxnSpPr>
              <a:cxnSpLocks noChangeShapeType="1"/>
            </p:cNvCxnSpPr>
            <p:nvPr/>
          </p:nvCxnSpPr>
          <p:spPr bwMode="auto">
            <a:xfrm>
              <a:off x="4548188" y="24299862"/>
              <a:ext cx="2209799" cy="914401"/>
            </a:xfrm>
            <a:prstGeom prst="straightConnector1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63" name="Straight Arrow Connector 22"/>
            <p:cNvCxnSpPr>
              <a:cxnSpLocks noChangeShapeType="1"/>
            </p:cNvCxnSpPr>
            <p:nvPr/>
          </p:nvCxnSpPr>
          <p:spPr bwMode="auto">
            <a:xfrm rot="10800000" flipV="1">
              <a:off x="6948104" y="22146210"/>
              <a:ext cx="2698752" cy="2229850"/>
            </a:xfrm>
            <a:prstGeom prst="straightConnector1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964" name="Rectangle 23"/>
            <p:cNvSpPr>
              <a:spLocks noRot="1" noChangeArrowheads="1"/>
            </p:cNvSpPr>
            <p:nvPr/>
          </p:nvSpPr>
          <p:spPr bwMode="auto">
            <a:xfrm>
              <a:off x="4940456" y="29125862"/>
              <a:ext cx="2865329" cy="914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iron yoke</a:t>
              </a:r>
            </a:p>
          </p:txBody>
        </p:sp>
        <p:sp>
          <p:nvSpPr>
            <p:cNvPr id="39965" name="Rectangle 24"/>
            <p:cNvSpPr>
              <a:spLocks noRot="1" noChangeArrowheads="1"/>
            </p:cNvSpPr>
            <p:nvPr/>
          </p:nvSpPr>
          <p:spPr bwMode="auto">
            <a:xfrm>
              <a:off x="1925037" y="22060663"/>
              <a:ext cx="4099378" cy="914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8" rIns="91416" bIns="45708"/>
            <a:lstStyle/>
            <a:p>
              <a:pPr defTabSz="4603991">
                <a:spcBef>
                  <a:spcPct val="20000"/>
                </a:spcBef>
              </a:pPr>
              <a:r>
                <a:rPr lang="it-IT" b="1">
                  <a:solidFill>
                    <a:srgbClr val="1F497D"/>
                  </a:solidFill>
                  <a:cs typeface="Arial" charset="0"/>
                </a:rPr>
                <a:t>chamber (316L)</a:t>
              </a:r>
            </a:p>
          </p:txBody>
        </p:sp>
        <p:cxnSp>
          <p:nvCxnSpPr>
            <p:cNvPr id="39966" name="Straight Arrow Connector 25"/>
            <p:cNvCxnSpPr>
              <a:cxnSpLocks noChangeShapeType="1"/>
            </p:cNvCxnSpPr>
            <p:nvPr/>
          </p:nvCxnSpPr>
          <p:spPr bwMode="auto">
            <a:xfrm>
              <a:off x="4581065" y="20566062"/>
              <a:ext cx="1719723" cy="380998"/>
            </a:xfrm>
            <a:prstGeom prst="straightConnector1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39943" name="Straight Arrow Connector 36"/>
          <p:cNvCxnSpPr>
            <a:cxnSpLocks noChangeShapeType="1"/>
          </p:cNvCxnSpPr>
          <p:nvPr/>
        </p:nvCxnSpPr>
        <p:spPr bwMode="auto">
          <a:xfrm rot="5400000" flipH="1" flipV="1">
            <a:off x="2448441" y="5396736"/>
            <a:ext cx="738468" cy="630039"/>
          </a:xfrm>
          <a:prstGeom prst="straightConnector1">
            <a:avLst/>
          </a:prstGeom>
          <a:noFill/>
          <a:ln w="38100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Rectangle 9"/>
          <p:cNvSpPr>
            <a:spLocks noRot="1" noChangeArrowheads="1"/>
          </p:cNvSpPr>
          <p:nvPr/>
        </p:nvSpPr>
        <p:spPr bwMode="auto">
          <a:xfrm>
            <a:off x="5215107" y="1950067"/>
            <a:ext cx="4879029" cy="34950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00768" tIns="50384" rIns="100768" bIns="50384"/>
          <a:lstStyle/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dirty="0">
                <a:solidFill>
                  <a:srgbClr val="1F497D"/>
                </a:solidFill>
                <a:latin typeface="Comic Sans MS"/>
                <a:cs typeface="Comic Sans MS"/>
              </a:rPr>
              <a:t> 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resistive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magnet</a:t>
            </a:r>
            <a:endParaRPr lang="it-IT" sz="2200" dirty="0">
              <a:solidFill>
                <a:schemeClr val="tx2"/>
              </a:solidFill>
              <a:latin typeface="Comic Sans MS"/>
              <a:cs typeface="Comic Sans MS"/>
            </a:endParaRP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transverse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field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custom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poles</a:t>
            </a:r>
            <a:endParaRPr lang="it-IT" sz="2200" dirty="0">
              <a:solidFill>
                <a:schemeClr val="tx2"/>
              </a:solidFill>
              <a:latin typeface="Comic Sans MS"/>
              <a:cs typeface="Comic Sans MS"/>
            </a:endParaRP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max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field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about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1 T</a:t>
            </a: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vacuum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chamber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(316L and Al)</a:t>
            </a: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liquid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free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cryostat</a:t>
            </a:r>
            <a:endParaRPr lang="it-IT" sz="2200" dirty="0">
              <a:solidFill>
                <a:schemeClr val="tx2"/>
              </a:solidFill>
              <a:latin typeface="Comic Sans MS"/>
              <a:cs typeface="Comic Sans MS"/>
            </a:endParaRP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controlled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cylinder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temperature </a:t>
            </a: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minimum temperature &lt;20 K</a:t>
            </a:r>
          </a:p>
          <a:p>
            <a:pPr defTabSz="4603991">
              <a:spcBef>
                <a:spcPct val="20000"/>
              </a:spcBef>
              <a:buFont typeface="Arial" charset="0"/>
              <a:buChar char="•"/>
            </a:pP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it-IT" sz="2200" i="1" dirty="0">
                <a:solidFill>
                  <a:srgbClr val="1F497D"/>
                </a:solidFill>
                <a:latin typeface="Symbol" charset="2"/>
                <a:ea typeface="Arial" charset="0"/>
                <a:cs typeface="Symbol" charset="2"/>
              </a:rPr>
              <a:t>D</a:t>
            </a:r>
            <a:r>
              <a:rPr lang="it-IT" sz="2200" i="1" dirty="0">
                <a:solidFill>
                  <a:srgbClr val="1F497D"/>
                </a:solidFill>
                <a:latin typeface="Comic Sans MS"/>
                <a:cs typeface="Comic Sans MS"/>
              </a:rPr>
              <a:t>B/B</a:t>
            </a:r>
            <a:r>
              <a:rPr lang="it-IT" sz="2200" dirty="0">
                <a:solidFill>
                  <a:srgbClr val="1F497D"/>
                </a:solidFill>
                <a:latin typeface="Comic Sans MS"/>
                <a:cs typeface="Comic Sans MS"/>
              </a:rPr>
              <a:t> 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&lt; 2 10</a:t>
            </a:r>
            <a:r>
              <a:rPr lang="it-IT" sz="2200" baseline="30000" dirty="0">
                <a:solidFill>
                  <a:schemeClr val="tx2"/>
                </a:solidFill>
                <a:latin typeface="Comic Sans MS"/>
                <a:cs typeface="Comic Sans MS"/>
              </a:rPr>
              <a:t>-3 </a:t>
            </a:r>
            <a:r>
              <a:rPr lang="it-IT" sz="2200" dirty="0" smtClean="0">
                <a:solidFill>
                  <a:schemeClr val="tx2"/>
                </a:solidFill>
                <a:latin typeface="Comic Sans MS"/>
                <a:cs typeface="Comic Sans MS"/>
              </a:rPr>
              <a:t>(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on </a:t>
            </a:r>
            <a:r>
              <a:rPr lang="it-IT" sz="2200" dirty="0" err="1">
                <a:solidFill>
                  <a:schemeClr val="tx2"/>
                </a:solidFill>
                <a:latin typeface="Comic Sans MS"/>
                <a:cs typeface="Comic Sans MS"/>
              </a:rPr>
              <a:t>cylinder</a:t>
            </a:r>
            <a:r>
              <a:rPr lang="it-IT" sz="2200" dirty="0">
                <a:solidFill>
                  <a:schemeClr val="tx2"/>
                </a:solidFill>
                <a:latin typeface="Comic Sans MS"/>
                <a:cs typeface="Comic Sans MS"/>
              </a:rPr>
              <a:t> </a:t>
            </a:r>
            <a:r>
              <a:rPr lang="it-IT" sz="2200" dirty="0" smtClean="0">
                <a:solidFill>
                  <a:schemeClr val="tx2"/>
                </a:solidFill>
                <a:latin typeface="Comic Sans MS"/>
                <a:cs typeface="Comic Sans MS"/>
              </a:rPr>
              <a:t>volume)</a:t>
            </a:r>
            <a:endParaRPr lang="it-IT" sz="2200" dirty="0">
              <a:solidFill>
                <a:schemeClr val="tx2"/>
              </a:solidFill>
              <a:latin typeface="Comic Sans MS"/>
              <a:cs typeface="Comic Sans MS"/>
            </a:endParaRPr>
          </a:p>
        </p:txBody>
      </p:sp>
      <p:cxnSp>
        <p:nvCxnSpPr>
          <p:cNvPr id="39945" name="Straight Arrow Connector 48"/>
          <p:cNvCxnSpPr>
            <a:cxnSpLocks noChangeShapeType="1"/>
          </p:cNvCxnSpPr>
          <p:nvPr/>
        </p:nvCxnSpPr>
        <p:spPr bwMode="auto">
          <a:xfrm rot="10800000">
            <a:off x="2819425" y="4299566"/>
            <a:ext cx="1657352" cy="1268695"/>
          </a:xfrm>
          <a:prstGeom prst="straightConnector1">
            <a:avLst/>
          </a:prstGeom>
          <a:noFill/>
          <a:ln w="38100">
            <a:solidFill>
              <a:schemeClr val="accent1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6" name="TextBox 50"/>
          <p:cNvSpPr txBox="1">
            <a:spLocks noChangeArrowheads="1"/>
          </p:cNvSpPr>
          <p:nvPr/>
        </p:nvSpPr>
        <p:spPr bwMode="auto">
          <a:xfrm>
            <a:off x="4448776" y="5377520"/>
            <a:ext cx="1088414" cy="39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>
                <a:solidFill>
                  <a:srgbClr val="1F497D"/>
                </a:solidFill>
                <a:cs typeface="Arial" charset="0"/>
              </a:rPr>
              <a:t>cylinder</a:t>
            </a:r>
          </a:p>
        </p:txBody>
      </p:sp>
      <p:cxnSp>
        <p:nvCxnSpPr>
          <p:cNvPr id="39947" name="Straight Arrow Connector 51"/>
          <p:cNvCxnSpPr>
            <a:cxnSpLocks noChangeShapeType="1"/>
          </p:cNvCxnSpPr>
          <p:nvPr/>
        </p:nvCxnSpPr>
        <p:spPr bwMode="auto">
          <a:xfrm>
            <a:off x="2045878" y="2808630"/>
            <a:ext cx="773548" cy="159243"/>
          </a:xfrm>
          <a:prstGeom prst="straightConnector1">
            <a:avLst/>
          </a:prstGeom>
          <a:noFill/>
          <a:ln w="38100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2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2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249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874" y="4093979"/>
            <a:ext cx="4609192" cy="302951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16138" y="231077"/>
            <a:ext cx="7140443" cy="578773"/>
          </a:xfrm>
        </p:spPr>
        <p:txBody>
          <a:bodyPr/>
          <a:lstStyle/>
          <a:p>
            <a:r>
              <a:rPr lang="it-IT" sz="32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MAGNETIZATION </a:t>
            </a:r>
            <a:endParaRPr lang="it-IT" sz="3200" b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9" name="Picture 8" descr="P_20160401_1448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55" y="1391683"/>
            <a:ext cx="3530999" cy="1986188"/>
          </a:xfrm>
          <a:prstGeom prst="rect">
            <a:avLst/>
          </a:prstGeom>
        </p:spPr>
      </p:pic>
      <p:pic>
        <p:nvPicPr>
          <p:cNvPr id="10" name="Immagine 6" descr="20160516_112133_HD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r="5486"/>
          <a:stretch/>
        </p:blipFill>
        <p:spPr>
          <a:xfrm rot="5400000">
            <a:off x="270404" y="3564877"/>
            <a:ext cx="3616291" cy="3616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0851" y="891759"/>
            <a:ext cx="5239836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 field frozen for days inside a MgB</a:t>
            </a:r>
            <a:r>
              <a:rPr lang="en-US" baseline="-25000" dirty="0" smtClean="0"/>
              <a:t>2 </a:t>
            </a:r>
            <a:r>
              <a:rPr lang="en-US" dirty="0" smtClean="0"/>
              <a:t>cylinder</a:t>
            </a:r>
            <a:endParaRPr lang="en-US" dirty="0"/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384" y="1409013"/>
            <a:ext cx="4539574" cy="2595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8937" y="2837411"/>
            <a:ext cx="1480506" cy="610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Field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</a:p>
          <a:p>
            <a:r>
              <a:rPr lang="en-US" dirty="0" smtClean="0"/>
              <a:t>Temperature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218890" y="4381494"/>
            <a:ext cx="2941536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Field </a:t>
            </a:r>
            <a:r>
              <a:rPr lang="en-US" dirty="0" err="1" smtClean="0"/>
              <a:t>vs</a:t>
            </a:r>
            <a:r>
              <a:rPr lang="en-US" dirty="0"/>
              <a:t> </a:t>
            </a:r>
            <a:r>
              <a:rPr lang="en-US" dirty="0" smtClean="0"/>
              <a:t>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923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72" y="1300164"/>
            <a:ext cx="9144000" cy="2485025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 bwMode="auto">
          <a:xfrm>
            <a:off x="837660" y="217566"/>
            <a:ext cx="8291794" cy="57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+mj-lt"/>
                <a:ea typeface="+mj-ea"/>
                <a:cs typeface="+mj-cs"/>
              </a:defRPr>
            </a:lvl1pPr>
            <a:lvl2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2pPr>
            <a:lvl3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3pPr>
            <a:lvl4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4pPr>
            <a:lvl5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5pPr>
            <a:lvl6pPr marL="2511475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6pPr>
            <a:lvl7pPr marL="2968105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7pPr>
            <a:lvl8pPr marL="3424740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8pPr>
            <a:lvl9pPr marL="3881368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it-IT" sz="32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Polarized</a:t>
            </a:r>
            <a:r>
              <a:rPr lang="it-IT" sz="32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Target </a:t>
            </a:r>
            <a:r>
              <a:rPr lang="it-IT" sz="32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Tests</a:t>
            </a:r>
            <a:r>
              <a:rPr lang="it-IT" sz="32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with Electron </a:t>
            </a:r>
            <a:r>
              <a:rPr lang="it-IT" sz="3200" b="0" dirty="0" err="1">
                <a:solidFill>
                  <a:srgbClr val="FF0000"/>
                </a:solidFill>
                <a:latin typeface="Comic Sans MS"/>
                <a:cs typeface="Comic Sans MS"/>
              </a:rPr>
              <a:t>B</a:t>
            </a:r>
            <a:r>
              <a:rPr lang="it-IT" sz="32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eam</a:t>
            </a:r>
            <a:endParaRPr lang="it-IT" sz="3200" b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29816"/>
            <a:ext cx="10080625" cy="3242365"/>
          </a:xfrm>
          <a:prstGeom prst="rect">
            <a:avLst/>
          </a:prstGeom>
        </p:spPr>
      </p:pic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351277" y="905270"/>
            <a:ext cx="7228323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preparation at UITF JLab with beam halo monitor made by Ferrara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56650"/>
            <a:ext cx="3864043" cy="291562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 bwMode="auto">
          <a:xfrm>
            <a:off x="1188936" y="4904673"/>
            <a:ext cx="1391596" cy="145924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528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7610" y="242302"/>
            <a:ext cx="8139720" cy="60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72" tIns="50387" rIns="100772" bIns="50387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dirty="0">
                <a:solidFill>
                  <a:srgbClr val="FF0000"/>
                </a:solidFill>
                <a:latin typeface="Comic Sans MS" pitchFamily="66" charset="0"/>
              </a:rPr>
              <a:t>      Il </a:t>
            </a:r>
            <a:r>
              <a:rPr lang="en-US" sz="3500" dirty="0" err="1">
                <a:solidFill>
                  <a:srgbClr val="FF0000"/>
                </a:solidFill>
                <a:latin typeface="Comic Sans MS" pitchFamily="66" charset="0"/>
              </a:rPr>
              <a:t>gruppo</a:t>
            </a:r>
            <a:r>
              <a:rPr lang="en-US" sz="3500" dirty="0">
                <a:solidFill>
                  <a:srgbClr val="FF0000"/>
                </a:solidFill>
                <a:latin typeface="Comic Sans MS" pitchFamily="66" charset="0"/>
              </a:rPr>
              <a:t> di Ferrara @ JLAB12</a:t>
            </a:r>
            <a:endParaRPr lang="en-US" sz="4000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315" y="1281531"/>
            <a:ext cx="9975310" cy="5543580"/>
          </a:xfrm>
          <a:prstGeom prst="rect">
            <a:avLst/>
          </a:prstGeom>
          <a:solidFill>
            <a:schemeClr val="bg1"/>
          </a:solidFill>
        </p:spPr>
        <p:txBody>
          <a:bodyPr wrap="square" lIns="100772" tIns="50387" rIns="100772" bIns="50387" rtlCol="0">
            <a:spAutoFit/>
          </a:bodyPr>
          <a:lstStyle/>
          <a:p>
            <a:r>
              <a:rPr lang="it-IT" sz="19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Responsabilita’</a:t>
            </a:r>
            <a:r>
              <a:rPr lang="it-IT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:</a:t>
            </a:r>
          </a:p>
          <a:p>
            <a:endParaRPr lang="it-IT" sz="19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>
                <a:latin typeface="Comic Sans MS"/>
                <a:cs typeface="Comic Sans MS"/>
              </a:rPr>
              <a:t>M. </a:t>
            </a:r>
            <a:r>
              <a:rPr lang="it-IT" sz="1900" dirty="0" smtClean="0">
                <a:latin typeface="Comic Sans MS"/>
                <a:cs typeface="Comic Sans MS"/>
              </a:rPr>
              <a:t>C.: </a:t>
            </a:r>
            <a:r>
              <a:rPr lang="it-IT" sz="1900" dirty="0">
                <a:latin typeface="Comic Sans MS"/>
                <a:cs typeface="Comic Sans MS"/>
              </a:rPr>
              <a:t>responsabile locale </a:t>
            </a:r>
            <a:r>
              <a:rPr lang="it-IT" sz="1900" dirty="0" smtClean="0">
                <a:latin typeface="Comic Sans MS"/>
                <a:cs typeface="Comic Sans MS"/>
              </a:rPr>
              <a:t>e nazionale di </a:t>
            </a:r>
            <a:r>
              <a:rPr lang="it-IT" sz="1900" dirty="0" smtClean="0">
                <a:latin typeface="Comic Sans MS"/>
                <a:cs typeface="Comic Sans MS"/>
              </a:rPr>
              <a:t>JLab12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 smtClean="0">
                <a:latin typeface="Comic Sans MS"/>
                <a:cs typeface="Comic Sans MS"/>
              </a:rPr>
              <a:t>M.C.: membro CLAS </a:t>
            </a:r>
            <a:r>
              <a:rPr lang="it-IT" sz="1900" dirty="0" err="1" smtClean="0">
                <a:latin typeface="Comic Sans MS"/>
                <a:cs typeface="Comic Sans MS"/>
              </a:rPr>
              <a:t>Coordination</a:t>
            </a:r>
            <a:r>
              <a:rPr lang="it-IT" sz="1900" dirty="0" smtClean="0">
                <a:latin typeface="Comic Sans MS"/>
                <a:cs typeface="Comic Sans MS"/>
              </a:rPr>
              <a:t> </a:t>
            </a:r>
            <a:r>
              <a:rPr lang="it-IT" sz="1900" dirty="0" err="1" smtClean="0">
                <a:latin typeface="Comic Sans MS"/>
                <a:cs typeface="Comic Sans MS"/>
              </a:rPr>
              <a:t>Committee</a:t>
            </a:r>
            <a:endParaRPr lang="it-IT" sz="1900" dirty="0"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>
                <a:latin typeface="Comic Sans MS"/>
                <a:cs typeface="Comic Sans MS"/>
              </a:rPr>
              <a:t>M. C. responsabile progetto RICH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>
                <a:latin typeface="Comic Sans MS"/>
                <a:cs typeface="Comic Sans MS"/>
              </a:rPr>
              <a:t>M. C. &amp; L.P. Co-spokesperson di diverse proposte di esperimento (PAC34,37,38,39)</a:t>
            </a:r>
          </a:p>
          <a:p>
            <a:endParaRPr lang="it-IT" sz="1900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r>
              <a:rPr lang="it-IT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Contributi </a:t>
            </a:r>
            <a:r>
              <a:rPr lang="it-IT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principali</a:t>
            </a:r>
          </a:p>
          <a:p>
            <a:r>
              <a:rPr lang="it-IT" sz="1900" dirty="0" smtClean="0">
                <a:latin typeface="Comic Sans MS"/>
                <a:cs typeface="Comic Sans MS"/>
              </a:rPr>
              <a:t> </a:t>
            </a:r>
            <a:endParaRPr lang="it-IT" sz="1900" dirty="0"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>
                <a:latin typeface="Comic Sans MS"/>
                <a:cs typeface="Comic Sans MS"/>
              </a:rPr>
              <a:t>Data </a:t>
            </a:r>
            <a:r>
              <a:rPr lang="it-IT" sz="1900" dirty="0" err="1">
                <a:latin typeface="Comic Sans MS"/>
                <a:cs typeface="Comic Sans MS"/>
              </a:rPr>
              <a:t>analysis</a:t>
            </a:r>
            <a:r>
              <a:rPr lang="it-IT" sz="1900" dirty="0">
                <a:latin typeface="Comic Sans MS"/>
                <a:cs typeface="Comic Sans MS"/>
              </a:rPr>
              <a:t> </a:t>
            </a:r>
            <a:endParaRPr lang="it-IT" sz="19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it-IT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      </a:t>
            </a:r>
            <a:r>
              <a:rPr lang="it-IT" sz="1900" dirty="0" smtClean="0">
                <a:latin typeface="Comic Sans MS"/>
                <a:cs typeface="Comic Sans MS"/>
              </a:rPr>
              <a:t>- </a:t>
            </a:r>
            <a:r>
              <a:rPr lang="it-IT" sz="1900" dirty="0" err="1">
                <a:latin typeface="Comic Sans MS"/>
                <a:cs typeface="Comic Sans MS"/>
              </a:rPr>
              <a:t>Coordination</a:t>
            </a:r>
            <a:r>
              <a:rPr lang="it-IT" sz="1900" dirty="0">
                <a:latin typeface="Comic Sans MS"/>
                <a:cs typeface="Comic Sans MS"/>
              </a:rPr>
              <a:t> of </a:t>
            </a:r>
            <a:r>
              <a:rPr lang="it-IT" sz="1900" dirty="0" err="1">
                <a:latin typeface="Comic Sans MS"/>
                <a:cs typeface="Comic Sans MS"/>
              </a:rPr>
              <a:t>deep-process</a:t>
            </a:r>
            <a:r>
              <a:rPr lang="it-IT" sz="1900" dirty="0">
                <a:latin typeface="Comic Sans MS"/>
                <a:cs typeface="Comic Sans MS"/>
              </a:rPr>
              <a:t> </a:t>
            </a:r>
            <a:r>
              <a:rPr lang="it-IT" sz="1900" dirty="0" err="1">
                <a:latin typeface="Comic Sans MS"/>
                <a:cs typeface="Comic Sans MS"/>
              </a:rPr>
              <a:t>group</a:t>
            </a:r>
            <a:endParaRPr lang="it-IT" sz="1900" dirty="0">
              <a:latin typeface="Comic Sans MS"/>
              <a:cs typeface="Comic Sans MS"/>
            </a:endParaRPr>
          </a:p>
          <a:p>
            <a:r>
              <a:rPr lang="it-IT" sz="1900" dirty="0">
                <a:latin typeface="Comic Sans MS"/>
                <a:cs typeface="Comic Sans MS"/>
              </a:rPr>
              <a:t>      - Data processing</a:t>
            </a:r>
          </a:p>
          <a:p>
            <a:r>
              <a:rPr lang="it-IT" sz="1900" dirty="0">
                <a:latin typeface="Comic Sans MS"/>
                <a:cs typeface="Comic Sans MS"/>
              </a:rPr>
              <a:t> </a:t>
            </a:r>
            <a:endParaRPr lang="it-IT" sz="19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>
                <a:latin typeface="Comic Sans MS"/>
                <a:cs typeface="Comic Sans MS"/>
              </a:rPr>
              <a:t>RICH detector </a:t>
            </a:r>
            <a:endParaRPr lang="it-IT" sz="1900" dirty="0" smtClean="0">
              <a:latin typeface="Comic Sans MS"/>
              <a:cs typeface="Comic Sans MS"/>
            </a:endParaRPr>
          </a:p>
          <a:p>
            <a:r>
              <a:rPr lang="it-IT" sz="1900" dirty="0" smtClean="0">
                <a:latin typeface="Comic Sans MS"/>
                <a:cs typeface="Comic Sans MS"/>
              </a:rPr>
              <a:t>      - </a:t>
            </a:r>
            <a:r>
              <a:rPr lang="it-IT" sz="1900" dirty="0" err="1" smtClean="0">
                <a:latin typeface="Comic Sans MS"/>
                <a:cs typeface="Comic Sans MS"/>
              </a:rPr>
              <a:t>Reconstruction</a:t>
            </a:r>
            <a:r>
              <a:rPr lang="it-IT" sz="1900" dirty="0" smtClean="0">
                <a:latin typeface="Comic Sans MS"/>
                <a:cs typeface="Comic Sans MS"/>
              </a:rPr>
              <a:t> </a:t>
            </a:r>
            <a:r>
              <a:rPr lang="it-IT" sz="1900" dirty="0" err="1" smtClean="0">
                <a:latin typeface="Comic Sans MS"/>
                <a:cs typeface="Comic Sans MS"/>
              </a:rPr>
              <a:t>algorithms</a:t>
            </a:r>
            <a:r>
              <a:rPr lang="it-IT" sz="1900" dirty="0" smtClean="0">
                <a:latin typeface="Comic Sans MS"/>
                <a:cs typeface="Comic Sans MS"/>
              </a:rPr>
              <a:t> </a:t>
            </a:r>
          </a:p>
          <a:p>
            <a:r>
              <a:rPr lang="it-IT" sz="1900" dirty="0">
                <a:latin typeface="Comic Sans MS"/>
                <a:cs typeface="Comic Sans MS"/>
              </a:rPr>
              <a:t> </a:t>
            </a:r>
            <a:r>
              <a:rPr lang="it-IT" sz="1900" dirty="0" smtClean="0">
                <a:latin typeface="Comic Sans MS"/>
                <a:cs typeface="Comic Sans MS"/>
              </a:rPr>
              <a:t>     - </a:t>
            </a:r>
            <a:r>
              <a:rPr lang="it-IT" sz="1900" dirty="0" smtClean="0">
                <a:latin typeface="Comic Sans MS"/>
                <a:cs typeface="Comic Sans MS"/>
              </a:rPr>
              <a:t>Second RICH </a:t>
            </a:r>
            <a:r>
              <a:rPr lang="it-IT" sz="1900" dirty="0" err="1" smtClean="0">
                <a:latin typeface="Comic Sans MS"/>
                <a:cs typeface="Comic Sans MS"/>
              </a:rPr>
              <a:t>module</a:t>
            </a:r>
            <a:r>
              <a:rPr lang="it-IT" sz="1900" dirty="0" smtClean="0">
                <a:latin typeface="Comic Sans MS"/>
                <a:cs typeface="Comic Sans MS"/>
              </a:rPr>
              <a:t> </a:t>
            </a:r>
            <a:r>
              <a:rPr lang="it-IT" sz="1900" dirty="0" err="1" smtClean="0">
                <a:latin typeface="Comic Sans MS"/>
                <a:cs typeface="Comic Sans MS"/>
              </a:rPr>
              <a:t>construction</a:t>
            </a:r>
            <a:endParaRPr lang="it-IT" sz="1900" dirty="0" smtClean="0">
              <a:latin typeface="Comic Sans MS"/>
              <a:cs typeface="Comic Sans MS"/>
            </a:endParaRPr>
          </a:p>
          <a:p>
            <a:r>
              <a:rPr lang="it-IT" sz="1900" dirty="0" smtClean="0">
                <a:latin typeface="Comic Sans MS"/>
                <a:cs typeface="Comic Sans MS"/>
              </a:rPr>
              <a:t>     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 smtClean="0">
                <a:latin typeface="Comic Sans MS"/>
                <a:cs typeface="Comic Sans MS"/>
              </a:rPr>
              <a:t>Magneti superconduttori</a:t>
            </a:r>
          </a:p>
          <a:p>
            <a:r>
              <a:rPr lang="it-IT" sz="1900" dirty="0">
                <a:latin typeface="Comic Sans MS"/>
                <a:cs typeface="Comic Sans MS"/>
              </a:rPr>
              <a:t> </a:t>
            </a:r>
            <a:r>
              <a:rPr lang="it-IT" sz="1900" dirty="0" smtClean="0">
                <a:latin typeface="Comic Sans MS"/>
                <a:cs typeface="Comic Sans MS"/>
              </a:rPr>
              <a:t>     - </a:t>
            </a:r>
            <a:r>
              <a:rPr lang="it-IT" sz="1900" dirty="0" smtClean="0">
                <a:latin typeface="Comic Sans MS"/>
                <a:cs typeface="Comic Sans MS"/>
              </a:rPr>
              <a:t>Configurazione </a:t>
            </a:r>
            <a:r>
              <a:rPr lang="it-IT" sz="1900" dirty="0">
                <a:latin typeface="Comic Sans MS"/>
                <a:cs typeface="Comic Sans MS"/>
              </a:rPr>
              <a:t>magnetica per HD_Ice target </a:t>
            </a:r>
            <a:endParaRPr lang="it-IT" sz="1900" dirty="0" smtClean="0">
              <a:latin typeface="Comic Sans MS"/>
              <a:cs typeface="Comic Sans MS"/>
            </a:endParaRPr>
          </a:p>
          <a:p>
            <a:r>
              <a:rPr lang="it-IT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      </a:t>
            </a:r>
            <a:r>
              <a:rPr lang="it-IT" sz="1900" dirty="0" smtClean="0">
                <a:solidFill>
                  <a:srgbClr val="000000"/>
                </a:solidFill>
                <a:latin typeface="Comic Sans MS"/>
                <a:cs typeface="Comic Sans MS"/>
              </a:rPr>
              <a:t>- </a:t>
            </a:r>
            <a:r>
              <a:rPr lang="it-IT" sz="19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Frozen</a:t>
            </a:r>
            <a:r>
              <a:rPr lang="it-IT" sz="19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sz="19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field</a:t>
            </a:r>
            <a:r>
              <a:rPr lang="it-IT" sz="1900" dirty="0" smtClean="0">
                <a:solidFill>
                  <a:srgbClr val="000000"/>
                </a:solidFill>
                <a:latin typeface="Comic Sans MS"/>
                <a:cs typeface="Comic Sans MS"/>
              </a:rPr>
              <a:t> con magneti a bulk di superconduttore</a:t>
            </a:r>
            <a:r>
              <a:rPr lang="it-IT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    </a:t>
            </a:r>
            <a:endParaRPr lang="it-IT" sz="19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2390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  <p:pic>
        <p:nvPicPr>
          <p:cNvPr id="9" name="Picture 8" descr="EIC_cinem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03" y="973887"/>
            <a:ext cx="4683760" cy="6060523"/>
          </a:xfrm>
          <a:prstGeom prst="rect">
            <a:avLst/>
          </a:prstGeom>
        </p:spPr>
      </p:pic>
      <p:sp>
        <p:nvSpPr>
          <p:cNvPr id="10" name="Titolo 1"/>
          <p:cNvSpPr txBox="1">
            <a:spLocks/>
          </p:cNvSpPr>
          <p:nvPr/>
        </p:nvSpPr>
        <p:spPr bwMode="auto">
          <a:xfrm>
            <a:off x="837660" y="217566"/>
            <a:ext cx="8291794" cy="57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+mj-lt"/>
                <a:ea typeface="+mj-ea"/>
                <a:cs typeface="+mj-cs"/>
              </a:defRPr>
            </a:lvl1pPr>
            <a:lvl2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2pPr>
            <a:lvl3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3pPr>
            <a:lvl4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4pPr>
            <a:lvl5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5pPr>
            <a:lvl6pPr marL="2511475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6pPr>
            <a:lvl7pPr marL="2968105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7pPr>
            <a:lvl8pPr marL="3424740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8pPr>
            <a:lvl9pPr marL="3881368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it-IT" sz="32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The Electron-</a:t>
            </a:r>
            <a:r>
              <a:rPr lang="it-IT" sz="32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Ion</a:t>
            </a:r>
            <a:r>
              <a:rPr lang="it-IT" sz="32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Collider</a:t>
            </a:r>
            <a:endParaRPr lang="it-IT" sz="3200" b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55638" y="1486263"/>
            <a:ext cx="4264809" cy="4474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CD0 Announced in January 2020</a:t>
            </a:r>
          </a:p>
          <a:p>
            <a:endParaRPr lang="en-US" dirty="0" smtClean="0"/>
          </a:p>
          <a:p>
            <a:r>
              <a:rPr lang="en-US" dirty="0" smtClean="0"/>
              <a:t>“Yellow Report” in preparation</a:t>
            </a:r>
          </a:p>
          <a:p>
            <a:endParaRPr lang="en-US" dirty="0"/>
          </a:p>
          <a:p>
            <a:r>
              <a:rPr lang="en-US" dirty="0" smtClean="0"/>
              <a:t>“Expression of Interest” survey ongoing</a:t>
            </a:r>
          </a:p>
          <a:p>
            <a:endParaRPr lang="en-US" dirty="0"/>
          </a:p>
          <a:p>
            <a:r>
              <a:rPr lang="en-US" dirty="0" smtClean="0"/>
              <a:t>“Call for Detectors” expected in 2021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Strong interest in Italian nuclear physics </a:t>
            </a:r>
          </a:p>
          <a:p>
            <a:r>
              <a:rPr lang="en-US" dirty="0" smtClean="0"/>
              <a:t>community (theory and experiment)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Increasing R&amp;D effort</a:t>
            </a:r>
          </a:p>
          <a:p>
            <a:endParaRPr lang="en-US" dirty="0"/>
          </a:p>
          <a:p>
            <a:r>
              <a:rPr lang="en-US" dirty="0" smtClean="0"/>
              <a:t>INFN Ferrara working with the PID R&amp;D</a:t>
            </a:r>
          </a:p>
          <a:p>
            <a:r>
              <a:rPr lang="en-US" dirty="0" smtClean="0"/>
              <a:t>Consortium (eRD14).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976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  <p:sp>
        <p:nvSpPr>
          <p:cNvPr id="10" name="Titolo 1"/>
          <p:cNvSpPr txBox="1">
            <a:spLocks/>
          </p:cNvSpPr>
          <p:nvPr/>
        </p:nvSpPr>
        <p:spPr bwMode="auto">
          <a:xfrm>
            <a:off x="837660" y="217566"/>
            <a:ext cx="8291794" cy="57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+mj-lt"/>
                <a:ea typeface="+mj-ea"/>
                <a:cs typeface="+mj-cs"/>
              </a:defRPr>
            </a:lvl1pPr>
            <a:lvl2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2pPr>
            <a:lvl3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3pPr>
            <a:lvl4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4pPr>
            <a:lvl5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5pPr>
            <a:lvl6pPr marL="2511475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6pPr>
            <a:lvl7pPr marL="2968105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7pPr>
            <a:lvl8pPr marL="3424740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8pPr>
            <a:lvl9pPr marL="3881368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it-IT" sz="32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 EIC PID </a:t>
            </a:r>
            <a:r>
              <a:rPr lang="it-IT" sz="32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Study</a:t>
            </a:r>
            <a:endParaRPr lang="it-IT" sz="3200" b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22855" y="1379514"/>
            <a:ext cx="42410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dRICH</a:t>
            </a:r>
            <a:r>
              <a:rPr lang="en-US" sz="1600" dirty="0" smtClean="0"/>
              <a:t>: A RICH with two </a:t>
            </a:r>
            <a:r>
              <a:rPr lang="en-US" sz="1600" dirty="0"/>
              <a:t> </a:t>
            </a:r>
            <a:r>
              <a:rPr lang="en-US" sz="1600" dirty="0" smtClean="0"/>
              <a:t>radiators (gas + aerogel) for wide momentum coverage</a:t>
            </a:r>
          </a:p>
          <a:p>
            <a:endParaRPr lang="en-US" sz="1600" dirty="0" smtClean="0"/>
          </a:p>
          <a:p>
            <a:r>
              <a:rPr lang="en-US" sz="1600" dirty="0" smtClean="0"/>
              <a:t>Separation  </a:t>
            </a:r>
          </a:p>
          <a:p>
            <a:endParaRPr lang="en-US" sz="1600" dirty="0" smtClean="0"/>
          </a:p>
          <a:p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600" dirty="0" smtClean="0"/>
              <a:t>/K up to ~ 50 GeV/c</a:t>
            </a:r>
          </a:p>
          <a:p>
            <a:r>
              <a:rPr lang="en-US" sz="1600" dirty="0" smtClean="0"/>
              <a:t>e/</a:t>
            </a:r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600" dirty="0" smtClean="0"/>
              <a:t> up to ~ 15 GeV/c 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99554" y="1391920"/>
            <a:ext cx="4439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mRICH</a:t>
            </a:r>
            <a:r>
              <a:rPr lang="en-US" sz="1600" dirty="0" smtClean="0"/>
              <a:t>: An aerogel RICH with </a:t>
            </a:r>
            <a:r>
              <a:rPr lang="en-US" sz="1600" dirty="0"/>
              <a:t>F</a:t>
            </a:r>
            <a:r>
              <a:rPr lang="en-US" sz="1600" dirty="0" smtClean="0"/>
              <a:t>resnel lens focalization for compact and projective imaging</a:t>
            </a:r>
          </a:p>
          <a:p>
            <a:endParaRPr lang="en-US" sz="1600" dirty="0" smtClean="0"/>
          </a:p>
          <a:p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600" dirty="0" smtClean="0"/>
              <a:t>/K </a:t>
            </a:r>
            <a:r>
              <a:rPr lang="en-US" sz="1600" dirty="0" err="1" smtClean="0"/>
              <a:t>sepration</a:t>
            </a:r>
            <a:r>
              <a:rPr lang="en-US" sz="1600" dirty="0" smtClean="0"/>
              <a:t> up to ~ 10 GeV/c 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83023" y="947871"/>
            <a:ext cx="3289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Compact solution for few-GeV range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321848" y="914242"/>
            <a:ext cx="4058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Dual-radiator for extended momentum range</a:t>
            </a:r>
            <a:endParaRPr lang="en-US" sz="1600" b="1" dirty="0"/>
          </a:p>
        </p:txBody>
      </p:sp>
      <p:sp>
        <p:nvSpPr>
          <p:cNvPr id="15" name="Rectangle 14"/>
          <p:cNvSpPr/>
          <p:nvPr/>
        </p:nvSpPr>
        <p:spPr>
          <a:xfrm>
            <a:off x="5185627" y="872943"/>
            <a:ext cx="4470596" cy="5947083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36722" y="878828"/>
            <a:ext cx="4502726" cy="594119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854" y="4534746"/>
            <a:ext cx="4198047" cy="221960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78992" y="4478664"/>
            <a:ext cx="4455944" cy="2329889"/>
            <a:chOff x="1918010" y="4046488"/>
            <a:chExt cx="3925229" cy="231853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9" r="50648"/>
            <a:stretch/>
          </p:blipFill>
          <p:spPr>
            <a:xfrm>
              <a:off x="1918010" y="4046488"/>
              <a:ext cx="2196790" cy="231853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16" t="14673" r="3747" b="5969"/>
            <a:stretch/>
          </p:blipFill>
          <p:spPr>
            <a:xfrm>
              <a:off x="4025590" y="4274628"/>
              <a:ext cx="1817649" cy="183995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611694" y="2570251"/>
            <a:ext cx="2464200" cy="1855476"/>
            <a:chOff x="2003289" y="2319178"/>
            <a:chExt cx="2464200" cy="1855476"/>
          </a:xfrm>
        </p:grpSpPr>
        <p:sp>
          <p:nvSpPr>
            <p:cNvPr id="22" name="Rectangle 21"/>
            <p:cNvSpPr/>
            <p:nvPr/>
          </p:nvSpPr>
          <p:spPr>
            <a:xfrm>
              <a:off x="2003289" y="2330723"/>
              <a:ext cx="2464200" cy="1843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003289" y="2319178"/>
              <a:ext cx="2464200" cy="1848722"/>
              <a:chOff x="5679775" y="1342984"/>
              <a:chExt cx="3077477" cy="2635474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474" r="1662" b="5311"/>
              <a:stretch/>
            </p:blipFill>
            <p:spPr>
              <a:xfrm>
                <a:off x="5959342" y="1469908"/>
                <a:ext cx="2684250" cy="237167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5679775" y="3532872"/>
                <a:ext cx="936891" cy="438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6"/>
                    </a:solidFill>
                  </a:rPr>
                  <a:t>Aerogel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900703" y="1342984"/>
                <a:ext cx="1311099" cy="438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5"/>
                    </a:solidFill>
                  </a:rPr>
                  <a:t>Fresnel lens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353422" y="3539702"/>
                <a:ext cx="1403830" cy="438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70C0"/>
                    </a:solidFill>
                  </a:rPr>
                  <a:t>Sensor plane</a:t>
                </a:r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 flipH="1" flipV="1">
                <a:off x="6460060" y="1628349"/>
                <a:ext cx="143107" cy="480662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H="1">
                <a:off x="6117629" y="3274125"/>
                <a:ext cx="401543" cy="387069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H="1">
                <a:off x="8136852" y="3012291"/>
                <a:ext cx="113530" cy="647464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902" y="2146491"/>
            <a:ext cx="2139000" cy="225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2293" y="2567182"/>
            <a:ext cx="1912856" cy="186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91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8" name="Rectangle 14"/>
          <p:cNvSpPr/>
          <p:nvPr/>
        </p:nvSpPr>
        <p:spPr>
          <a:xfrm>
            <a:off x="752287" y="227032"/>
            <a:ext cx="8561008" cy="608896"/>
          </a:xfrm>
          <a:prstGeom prst="rect">
            <a:avLst/>
          </a:prstGeom>
          <a:noFill/>
        </p:spPr>
        <p:txBody>
          <a:bodyPr wrap="square" lIns="100717" tIns="50361" rIns="100717" bIns="50361">
            <a:spAutoFit/>
          </a:bodyPr>
          <a:lstStyle/>
          <a:p>
            <a:pPr algn="ctr">
              <a:defRPr/>
            </a:pPr>
            <a:r>
              <a:rPr lang="en-US" sz="3500" dirty="0" err="1" smtClean="0">
                <a:ln w="1905"/>
                <a:solidFill>
                  <a:srgbClr val="FF0000"/>
                </a:solidFill>
                <a:latin typeface="Comic Sans MS"/>
                <a:cs typeface="Comic Sans MS"/>
              </a:rPr>
              <a:t>Esperimenti</a:t>
            </a:r>
            <a:r>
              <a:rPr lang="en-US" sz="3500" dirty="0" smtClean="0">
                <a:ln w="1905"/>
                <a:solidFill>
                  <a:srgbClr val="FF0000"/>
                </a:solidFill>
                <a:latin typeface="Comic Sans MS"/>
                <a:cs typeface="Comic Sans MS"/>
              </a:rPr>
              <a:t> di </a:t>
            </a:r>
            <a:r>
              <a:rPr lang="en-US" sz="3500" dirty="0" err="1">
                <a:ln w="1905"/>
                <a:solidFill>
                  <a:srgbClr val="FF0000"/>
                </a:solidFill>
                <a:latin typeface="Comic Sans MS"/>
                <a:cs typeface="Comic Sans MS"/>
              </a:rPr>
              <a:t>Gruppo</a:t>
            </a:r>
            <a:r>
              <a:rPr lang="en-US" sz="3500" dirty="0">
                <a:ln w="1905"/>
                <a:solidFill>
                  <a:srgbClr val="FF0000"/>
                </a:solidFill>
                <a:latin typeface="Comic Sans MS"/>
                <a:cs typeface="Comic Sans MS"/>
              </a:rPr>
              <a:t> III a Ferrara</a:t>
            </a: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086A10-CEAF-441E-B39E-8ABA104CA67A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2632488" y="1941011"/>
            <a:ext cx="7116629" cy="3768710"/>
          </a:xfrm>
          <a:prstGeom prst="rect">
            <a:avLst/>
          </a:prstGeom>
          <a:noFill/>
        </p:spPr>
        <p:txBody>
          <a:bodyPr wrap="square" lIns="100717" tIns="50361" rIns="100717" bIns="50361" rtlCol="0">
            <a:spAutoFit/>
          </a:bodyPr>
          <a:lstStyle/>
          <a:p>
            <a:endParaRPr lang="it-IT" sz="1000" dirty="0"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it-IT" sz="2200" b="1" dirty="0" smtClean="0">
                <a:solidFill>
                  <a:srgbClr val="0033CC"/>
                </a:solidFill>
                <a:latin typeface="Comic Sans MS"/>
                <a:cs typeface="Comic Sans MS"/>
              </a:rPr>
              <a:t>JLAB12  </a:t>
            </a:r>
            <a:r>
              <a:rPr lang="it-IT" sz="2000" b="1" dirty="0">
                <a:solidFill>
                  <a:srgbClr val="FF0000"/>
                </a:solidFill>
                <a:latin typeface="Comic Sans MS"/>
                <a:cs typeface="Comic Sans MS"/>
              </a:rPr>
              <a:t>(R.L</a:t>
            </a:r>
            <a:r>
              <a:rPr lang="it-IT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. &amp; R.N: </a:t>
            </a:r>
            <a:r>
              <a:rPr lang="it-IT" sz="2000" b="1" dirty="0">
                <a:solidFill>
                  <a:srgbClr val="FF0000"/>
                </a:solidFill>
                <a:latin typeface="Comic Sans MS"/>
                <a:cs typeface="Comic Sans MS"/>
              </a:rPr>
              <a:t>Marco Contalbrigo)</a:t>
            </a:r>
            <a:endParaRPr lang="it-IT" sz="20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it-IT" dirty="0">
                <a:latin typeface="Comic Sans MS"/>
                <a:cs typeface="Comic Sans MS"/>
              </a:rPr>
              <a:t>      -  spin physics</a:t>
            </a:r>
          </a:p>
          <a:p>
            <a:r>
              <a:rPr lang="it-IT" dirty="0">
                <a:latin typeface="Comic Sans MS"/>
                <a:cs typeface="Comic Sans MS"/>
              </a:rPr>
              <a:t>      -  transverse momentum phenomena  (TMDs) &amp; 3D imaging</a:t>
            </a:r>
          </a:p>
          <a:p>
            <a:r>
              <a:rPr lang="it-IT" dirty="0">
                <a:latin typeface="Comic Sans MS"/>
                <a:cs typeface="Comic Sans MS"/>
              </a:rPr>
              <a:t>      -  GPDs, EM Form Factors</a:t>
            </a:r>
          </a:p>
          <a:p>
            <a:endParaRPr lang="it-IT" dirty="0">
              <a:latin typeface="Comic Sans MS"/>
              <a:cs typeface="Comic Sans MS"/>
            </a:endParaRPr>
          </a:p>
          <a:p>
            <a:endParaRPr lang="it-IT" dirty="0">
              <a:latin typeface="Comic Sans MS"/>
              <a:cs typeface="Comic Sans MS"/>
            </a:endParaRPr>
          </a:p>
          <a:p>
            <a:pPr marL="377704" indent="-377704">
              <a:buFont typeface="Arial" pitchFamily="34" charset="0"/>
              <a:buChar char="•"/>
            </a:pPr>
            <a:r>
              <a:rPr lang="it-IT" sz="2200" b="1" dirty="0" smtClean="0">
                <a:solidFill>
                  <a:srgbClr val="0033CC"/>
                </a:solidFill>
                <a:latin typeface="Comic Sans MS"/>
                <a:cs typeface="Comic Sans MS"/>
              </a:rPr>
              <a:t>JEDI  </a:t>
            </a:r>
            <a:r>
              <a:rPr lang="it-IT" sz="2000" b="1" dirty="0">
                <a:solidFill>
                  <a:srgbClr val="FF0000"/>
                </a:solidFill>
                <a:latin typeface="Comic Sans MS"/>
                <a:cs typeface="Comic Sans MS"/>
              </a:rPr>
              <a:t>(R.L. &amp; </a:t>
            </a:r>
            <a:r>
              <a:rPr lang="it-IT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R.N</a:t>
            </a:r>
            <a:r>
              <a:rPr lang="it-IT" sz="2000" b="1" dirty="0">
                <a:solidFill>
                  <a:srgbClr val="FF0000"/>
                </a:solidFill>
                <a:latin typeface="Comic Sans MS"/>
                <a:cs typeface="Comic Sans MS"/>
              </a:rPr>
              <a:t>. Paolo Lenisa)</a:t>
            </a:r>
          </a:p>
          <a:p>
            <a:r>
              <a:rPr lang="it-IT" dirty="0">
                <a:latin typeface="Comic Sans MS"/>
                <a:cs typeface="Comic Sans MS"/>
              </a:rPr>
              <a:t>      </a:t>
            </a:r>
            <a:r>
              <a:rPr lang="it-IT" dirty="0" smtClean="0">
                <a:solidFill>
                  <a:srgbClr val="0033CC"/>
                </a:solidFill>
                <a:latin typeface="Comic Sans MS"/>
                <a:cs typeface="Comic Sans MS"/>
              </a:rPr>
              <a:t>-  </a:t>
            </a:r>
            <a:r>
              <a:rPr lang="it-IT" dirty="0">
                <a:latin typeface="Comic Sans MS"/>
                <a:cs typeface="Comic Sans MS"/>
              </a:rPr>
              <a:t>EDM, tests of fundamental </a:t>
            </a:r>
            <a:r>
              <a:rPr lang="it-IT" dirty="0" err="1">
                <a:latin typeface="Comic Sans MS"/>
                <a:cs typeface="Comic Sans MS"/>
              </a:rPr>
              <a:t>symmetries</a:t>
            </a:r>
            <a:r>
              <a:rPr lang="it-IT" dirty="0">
                <a:latin typeface="Comic Sans MS"/>
                <a:cs typeface="Comic Sans MS"/>
              </a:rPr>
              <a:t> </a:t>
            </a:r>
            <a:endParaRPr lang="it-IT" dirty="0" smtClean="0">
              <a:latin typeface="Comic Sans MS"/>
              <a:cs typeface="Comic Sans MS"/>
            </a:endParaRPr>
          </a:p>
          <a:p>
            <a:endParaRPr lang="it-IT" dirty="0">
              <a:latin typeface="Comic Sans MS"/>
              <a:cs typeface="Comic Sans MS"/>
            </a:endParaRPr>
          </a:p>
          <a:p>
            <a:endParaRPr lang="it-IT" dirty="0" smtClean="0">
              <a:latin typeface="Comic Sans MS"/>
              <a:cs typeface="Comic Sans MS"/>
            </a:endParaRPr>
          </a:p>
          <a:p>
            <a:endParaRPr lang="it-IT" dirty="0">
              <a:latin typeface="Comic Sans MS"/>
              <a:cs typeface="Comic Sans MS"/>
            </a:endParaRPr>
          </a:p>
          <a:p>
            <a:pPr marL="285750" indent="-285750">
              <a:buFontTx/>
              <a:buChar char="•"/>
            </a:pPr>
            <a:r>
              <a:rPr lang="it-IT" sz="22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EIC_NET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(R.L.: Marco Contalbrigo)</a:t>
            </a:r>
          </a:p>
          <a:p>
            <a:r>
              <a:rPr lang="it-IT" dirty="0" smtClean="0">
                <a:latin typeface="Comic Sans MS"/>
                <a:cs typeface="Comic Sans MS"/>
              </a:rPr>
              <a:t>      - QCD machine</a:t>
            </a:r>
            <a:endParaRPr lang="it-IT" dirty="0" smtClean="0">
              <a:latin typeface="Comic Sans MS"/>
              <a:cs typeface="Comic Sans MS"/>
            </a:endParaRPr>
          </a:p>
        </p:txBody>
      </p:sp>
      <p:pic>
        <p:nvPicPr>
          <p:cNvPr id="968706" name="Picture 2" descr="logo JLab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50" y="2218905"/>
            <a:ext cx="1848139" cy="90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jedi_log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4" y="3602692"/>
            <a:ext cx="1870428" cy="10126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84" y="5047851"/>
            <a:ext cx="1881784" cy="93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5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  <p:sp>
        <p:nvSpPr>
          <p:cNvPr id="10" name="Titolo 1"/>
          <p:cNvSpPr txBox="1">
            <a:spLocks/>
          </p:cNvSpPr>
          <p:nvPr/>
        </p:nvSpPr>
        <p:spPr bwMode="auto">
          <a:xfrm>
            <a:off x="837660" y="217566"/>
            <a:ext cx="8291794" cy="57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+mj-lt"/>
                <a:ea typeface="+mj-ea"/>
                <a:cs typeface="+mj-cs"/>
              </a:defRPr>
            </a:lvl1pPr>
            <a:lvl2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2pPr>
            <a:lvl3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3pPr>
            <a:lvl4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4pPr>
            <a:lvl5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5pPr>
            <a:lvl6pPr marL="2511475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6pPr>
            <a:lvl7pPr marL="2968105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7pPr>
            <a:lvl8pPr marL="3424740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8pPr>
            <a:lvl9pPr marL="3881368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it-IT" sz="32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The modular RICH (</a:t>
            </a:r>
            <a:r>
              <a:rPr lang="it-IT" sz="32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mRICH</a:t>
            </a:r>
            <a:r>
              <a:rPr lang="it-IT" sz="32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endParaRPr lang="it-IT" sz="3200" b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54430" y="269836"/>
            <a:ext cx="9066612" cy="3560282"/>
            <a:chOff x="141026" y="26629"/>
            <a:chExt cx="9066612" cy="3560282"/>
          </a:xfrm>
        </p:grpSpPr>
        <p:sp>
          <p:nvSpPr>
            <p:cNvPr id="12" name="Rectangle 11"/>
            <p:cNvSpPr/>
            <p:nvPr/>
          </p:nvSpPr>
          <p:spPr>
            <a:xfrm>
              <a:off x="141026" y="820739"/>
              <a:ext cx="8853586" cy="2765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84" y="1305521"/>
              <a:ext cx="7390302" cy="2106641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817225" y="1190071"/>
              <a:ext cx="5463298" cy="2396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6619" y="827375"/>
              <a:ext cx="52341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Compact and modular RICH independent elements</a:t>
              </a:r>
              <a:endParaRPr lang="en-US" dirty="0"/>
            </a:p>
          </p:txBody>
        </p:sp>
        <p:pic>
          <p:nvPicPr>
            <p:cNvPr id="16" name="Picture 15" descr="IMG_20180705_11234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1829" y="1282430"/>
              <a:ext cx="3751552" cy="21066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0278" y="1012041"/>
              <a:ext cx="2806920" cy="2507096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7411253" y="26629"/>
              <a:ext cx="1796385" cy="1440160"/>
              <a:chOff x="7431185" y="3073315"/>
              <a:chExt cx="1796385" cy="1440160"/>
            </a:xfrm>
          </p:grpSpPr>
          <p:sp>
            <p:nvSpPr>
              <p:cNvPr id="19" name="Explosion 1 18"/>
              <p:cNvSpPr/>
              <p:nvPr/>
            </p:nvSpPr>
            <p:spPr>
              <a:xfrm>
                <a:off x="7585768" y="3073315"/>
                <a:ext cx="1368152" cy="1440160"/>
              </a:xfrm>
              <a:prstGeom prst="irregularSeal1">
                <a:avLst/>
              </a:prstGeom>
              <a:solidFill>
                <a:srgbClr val="92D05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31185" y="3501008"/>
                <a:ext cx="1796385" cy="584776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1600" dirty="0" smtClean="0">
                    <a:solidFill>
                      <a:srgbClr val="002060"/>
                    </a:solidFill>
                    <a:sym typeface="Symbol"/>
                  </a:rPr>
                  <a:t></a:t>
                </a:r>
                <a:r>
                  <a:rPr lang="it-IT" sz="1600" dirty="0" smtClean="0">
                    <a:solidFill>
                      <a:srgbClr val="002060"/>
                    </a:solidFill>
                  </a:rPr>
                  <a:t>3</a:t>
                </a:r>
                <a:r>
                  <a:rPr lang="it-IT" sz="1600" dirty="0" smtClean="0">
                    <a:solidFill>
                      <a:srgbClr val="002060"/>
                    </a:solidFill>
                    <a:latin typeface="Symbol" panose="05050102010706020507" pitchFamily="18" charset="2"/>
                  </a:rPr>
                  <a:t>s </a:t>
                </a:r>
                <a:r>
                  <a:rPr lang="it-IT" sz="1600" dirty="0" err="1" smtClean="0">
                    <a:solidFill>
                      <a:srgbClr val="002060"/>
                    </a:solidFill>
                    <a:latin typeface="Symbol" panose="05050102010706020507" pitchFamily="18" charset="2"/>
                  </a:rPr>
                  <a:t>p</a:t>
                </a:r>
                <a:r>
                  <a:rPr lang="it-IT" sz="1600" dirty="0" smtClean="0">
                    <a:solidFill>
                      <a:srgbClr val="002060"/>
                    </a:solidFill>
                  </a:rPr>
                  <a:t>/k </a:t>
                </a:r>
                <a:r>
                  <a:rPr lang="it-IT" sz="1600" dirty="0" err="1" smtClean="0">
                    <a:solidFill>
                      <a:srgbClr val="002060"/>
                    </a:solidFill>
                  </a:rPr>
                  <a:t>separation</a:t>
                </a:r>
                <a:endParaRPr lang="it-IT" sz="1600" dirty="0" smtClean="0">
                  <a:solidFill>
                    <a:srgbClr val="002060"/>
                  </a:solidFill>
                </a:endParaRPr>
              </a:p>
              <a:p>
                <a:r>
                  <a:rPr lang="it-IT" sz="1600" dirty="0" smtClean="0">
                    <a:solidFill>
                      <a:srgbClr val="002060"/>
                    </a:solidFill>
                  </a:rPr>
                  <a:t> </a:t>
                </a:r>
                <a:r>
                  <a:rPr lang="it-IT" sz="1600" dirty="0" smtClean="0">
                    <a:solidFill>
                      <a:srgbClr val="002060"/>
                    </a:solidFill>
                    <a:sym typeface="Symbol"/>
                  </a:rPr>
                  <a:t> 2  1</a:t>
                </a:r>
                <a:r>
                  <a:rPr lang="it-IT" sz="1600" dirty="0" smtClean="0">
                    <a:solidFill>
                      <a:srgbClr val="002060"/>
                    </a:solidFill>
                  </a:rPr>
                  <a:t>0 GeV/c</a:t>
                </a:r>
                <a:endParaRPr lang="en-US" sz="1600" dirty="0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585980" y="4076409"/>
            <a:ext cx="8840970" cy="2765479"/>
            <a:chOff x="153642" y="3738618"/>
            <a:chExt cx="8840970" cy="2765479"/>
          </a:xfrm>
        </p:grpSpPr>
        <p:sp>
          <p:nvSpPr>
            <p:cNvPr id="23" name="Rectangle 22"/>
            <p:cNvSpPr/>
            <p:nvPr/>
          </p:nvSpPr>
          <p:spPr>
            <a:xfrm>
              <a:off x="153642" y="3738618"/>
              <a:ext cx="8840969" cy="2765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66619" y="3756768"/>
              <a:ext cx="3155331" cy="2682103"/>
              <a:chOff x="5679775" y="1264579"/>
              <a:chExt cx="3155331" cy="2682103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474" r="1662" b="5311"/>
              <a:stretch/>
            </p:blipFill>
            <p:spPr>
              <a:xfrm>
                <a:off x="5959342" y="1469908"/>
                <a:ext cx="2684250" cy="2371671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5679775" y="3608128"/>
                <a:ext cx="83097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kern="1200" dirty="0">
                    <a:solidFill>
                      <a:schemeClr val="accent6"/>
                    </a:solidFill>
                  </a:rPr>
                  <a:t>Aerogel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721740" y="1264579"/>
                <a:ext cx="117341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kern="1200" dirty="0">
                    <a:solidFill>
                      <a:schemeClr val="accent5"/>
                    </a:solidFill>
                  </a:rPr>
                  <a:t>Fresnel lens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576829" y="3555882"/>
                <a:ext cx="125827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kern="1200" dirty="0">
                    <a:solidFill>
                      <a:srgbClr val="0070C0"/>
                    </a:solidFill>
                  </a:rPr>
                  <a:t>Sensor plane</a:t>
                </a: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flipH="1" flipV="1">
                <a:off x="6350414" y="1603133"/>
                <a:ext cx="252755" cy="505878"/>
              </a:xfrm>
              <a:prstGeom prst="straightConnector1">
                <a:avLst/>
              </a:prstGeom>
              <a:ln w="38100">
                <a:solidFill>
                  <a:schemeClr val="accent5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H="1">
                <a:off x="6117629" y="3274125"/>
                <a:ext cx="401543" cy="387069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H="1">
                <a:off x="8136852" y="3012291"/>
                <a:ext cx="113530" cy="647464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03160" y="3939541"/>
              <a:ext cx="2791452" cy="237619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21950" y="3939541"/>
              <a:ext cx="2815361" cy="239422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 rot="1989020">
              <a:off x="2479959" y="4001702"/>
              <a:ext cx="6897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10 cm</a:t>
              </a:r>
              <a:endParaRPr lang="en-US" sz="1600" dirty="0"/>
            </a:p>
          </p:txBody>
        </p:sp>
        <p:sp>
          <p:nvSpPr>
            <p:cNvPr id="28" name="TextBox 27"/>
            <p:cNvSpPr txBox="1"/>
            <p:nvPr/>
          </p:nvSpPr>
          <p:spPr>
            <a:xfrm rot="20680305">
              <a:off x="1472368" y="3792819"/>
              <a:ext cx="6897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</a:t>
              </a:r>
              <a:r>
                <a:rPr lang="en-US" sz="1600" dirty="0" smtClean="0"/>
                <a:t>0 cm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902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15" y="948667"/>
            <a:ext cx="2420223" cy="4156925"/>
          </a:xfrm>
          <a:prstGeom prst="rect">
            <a:avLst/>
          </a:prstGeom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  <p:sp>
        <p:nvSpPr>
          <p:cNvPr id="10" name="Titolo 1"/>
          <p:cNvSpPr txBox="1">
            <a:spLocks/>
          </p:cNvSpPr>
          <p:nvPr/>
        </p:nvSpPr>
        <p:spPr bwMode="auto">
          <a:xfrm>
            <a:off x="837660" y="217566"/>
            <a:ext cx="8291794" cy="57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+mj-lt"/>
                <a:ea typeface="+mj-ea"/>
                <a:cs typeface="+mj-cs"/>
              </a:defRPr>
            </a:lvl1pPr>
            <a:lvl2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2pPr>
            <a:lvl3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3pPr>
            <a:lvl4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4pPr>
            <a:lvl5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5pPr>
            <a:lvl6pPr marL="2511475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6pPr>
            <a:lvl7pPr marL="2968105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7pPr>
            <a:lvl8pPr marL="3424740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8pPr>
            <a:lvl9pPr marL="3881368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it-IT" sz="32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The </a:t>
            </a:r>
            <a:r>
              <a:rPr lang="it-IT" sz="32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dual</a:t>
            </a:r>
            <a:r>
              <a:rPr lang="it-IT" sz="32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 RICH (</a:t>
            </a:r>
            <a:r>
              <a:rPr lang="it-IT" sz="3200" b="0" dirty="0" err="1">
                <a:solidFill>
                  <a:srgbClr val="FF0000"/>
                </a:solidFill>
                <a:latin typeface="Comic Sans MS"/>
                <a:cs typeface="Comic Sans MS"/>
              </a:rPr>
              <a:t>d</a:t>
            </a:r>
            <a:r>
              <a:rPr lang="it-IT" sz="3200" b="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RICH</a:t>
            </a:r>
            <a:r>
              <a:rPr lang="it-IT" sz="32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endParaRPr lang="it-IT" sz="3200" b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0" y="144880"/>
            <a:ext cx="1789529" cy="1440160"/>
            <a:chOff x="7431185" y="3073315"/>
            <a:chExt cx="1789529" cy="1440160"/>
          </a:xfrm>
        </p:grpSpPr>
        <p:sp>
          <p:nvSpPr>
            <p:cNvPr id="37" name="Explosion 1 36"/>
            <p:cNvSpPr/>
            <p:nvPr/>
          </p:nvSpPr>
          <p:spPr>
            <a:xfrm>
              <a:off x="7585768" y="3073315"/>
              <a:ext cx="1368152" cy="1440160"/>
            </a:xfrm>
            <a:prstGeom prst="irregularSeal1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431185" y="3501008"/>
              <a:ext cx="1789529" cy="584775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solidFill>
                    <a:srgbClr val="002060"/>
                  </a:solidFill>
                  <a:sym typeface="Symbol"/>
                </a:rPr>
                <a:t></a:t>
              </a:r>
              <a:r>
                <a:rPr lang="it-IT" sz="1600" dirty="0" smtClean="0">
                  <a:solidFill>
                    <a:srgbClr val="002060"/>
                  </a:solidFill>
                </a:rPr>
                <a:t>3</a:t>
              </a:r>
              <a:r>
                <a:rPr lang="it-IT" sz="1600" dirty="0" smtClean="0">
                  <a:solidFill>
                    <a:srgbClr val="002060"/>
                  </a:solidFill>
                  <a:latin typeface="Symbol" panose="05050102010706020507" pitchFamily="18" charset="2"/>
                </a:rPr>
                <a:t>s p</a:t>
              </a:r>
              <a:r>
                <a:rPr lang="it-IT" sz="1600" dirty="0" smtClean="0">
                  <a:solidFill>
                    <a:srgbClr val="002060"/>
                  </a:solidFill>
                </a:rPr>
                <a:t>/k separation</a:t>
              </a:r>
            </a:p>
            <a:p>
              <a:r>
                <a:rPr lang="it-IT" sz="1600" dirty="0" smtClean="0">
                  <a:solidFill>
                    <a:srgbClr val="002060"/>
                  </a:solidFill>
                </a:rPr>
                <a:t> </a:t>
              </a:r>
              <a:r>
                <a:rPr lang="it-IT" sz="1600" dirty="0" smtClean="0">
                  <a:solidFill>
                    <a:srgbClr val="002060"/>
                  </a:solidFill>
                  <a:sym typeface="Symbol"/>
                </a:rPr>
                <a:t> 2  </a:t>
              </a:r>
              <a:r>
                <a:rPr lang="it-IT" sz="1600" dirty="0">
                  <a:solidFill>
                    <a:srgbClr val="002060"/>
                  </a:solidFill>
                  <a:sym typeface="Symbol"/>
                </a:rPr>
                <a:t>5</a:t>
              </a:r>
              <a:r>
                <a:rPr lang="it-IT" sz="1600" dirty="0" smtClean="0">
                  <a:solidFill>
                    <a:srgbClr val="002060"/>
                  </a:solidFill>
                </a:rPr>
                <a:t>0 GeV/c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513" y="1073285"/>
            <a:ext cx="5832636" cy="36423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127" y="5364059"/>
            <a:ext cx="3651961" cy="1469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Extended 3-60 GeV momentum range</a:t>
            </a:r>
          </a:p>
          <a:p>
            <a:endParaRPr lang="en-US" sz="1600" dirty="0"/>
          </a:p>
          <a:p>
            <a:r>
              <a:rPr lang="en-US" sz="1600" dirty="0" smtClean="0"/>
              <a:t>Prototype under construction</a:t>
            </a:r>
          </a:p>
          <a:p>
            <a:endParaRPr lang="en-US" sz="1600" dirty="0"/>
          </a:p>
          <a:p>
            <a:endParaRPr lang="en-US" sz="1600" dirty="0" smtClean="0"/>
          </a:p>
          <a:p>
            <a:r>
              <a:rPr lang="en-US" sz="1600" dirty="0" smtClean="0"/>
              <a:t>INFN </a:t>
            </a:r>
            <a:r>
              <a:rPr lang="en-US" sz="1600" b="1" dirty="0" smtClean="0"/>
              <a:t>FE</a:t>
            </a:r>
            <a:r>
              <a:rPr lang="en-US" sz="1600" dirty="0" smtClean="0"/>
              <a:t>, BO, CT, LNF, RM1, TO</a:t>
            </a:r>
            <a:endParaRPr lang="en-US" sz="1600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635" y="4864133"/>
            <a:ext cx="5942798" cy="210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03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  <p:sp>
        <p:nvSpPr>
          <p:cNvPr id="10" name="Titolo 1"/>
          <p:cNvSpPr txBox="1">
            <a:spLocks/>
          </p:cNvSpPr>
          <p:nvPr/>
        </p:nvSpPr>
        <p:spPr bwMode="auto">
          <a:xfrm>
            <a:off x="837660" y="217566"/>
            <a:ext cx="8291794" cy="57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+mj-lt"/>
                <a:ea typeface="+mj-ea"/>
                <a:cs typeface="+mj-cs"/>
              </a:defRPr>
            </a:lvl1pPr>
            <a:lvl2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2pPr>
            <a:lvl3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3pPr>
            <a:lvl4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4pPr>
            <a:lvl5pPr algn="ctr" defTabSz="456631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5pPr>
            <a:lvl6pPr marL="2511475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6pPr>
            <a:lvl7pPr marL="2968105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7pPr>
            <a:lvl8pPr marL="3424740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8pPr>
            <a:lvl9pPr marL="3881368" indent="-228317" algn="ctr" defTabSz="456631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3900" b="1">
                <a:solidFill>
                  <a:srgbClr val="B80047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it-IT" sz="3200" b="0" dirty="0" smtClean="0">
                <a:solidFill>
                  <a:srgbClr val="FF0000"/>
                </a:solidFill>
                <a:latin typeface="Comic Sans MS"/>
                <a:cs typeface="Comic Sans MS"/>
              </a:rPr>
              <a:t>The SiPM Program</a:t>
            </a:r>
            <a:endParaRPr lang="it-IT" sz="3200" b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690"/>
            <a:ext cx="10080625" cy="32050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72" y="4837103"/>
            <a:ext cx="6136654" cy="21483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1006" y="4463748"/>
            <a:ext cx="3362291" cy="24909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062" y="4364209"/>
            <a:ext cx="6399909" cy="324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Cherenkov imaging with irradiated SiPM and ALCOR (</a:t>
            </a:r>
            <a:r>
              <a:rPr lang="en-US" sz="1600" dirty="0" err="1" smtClean="0"/>
              <a:t>DarkSide</a:t>
            </a:r>
            <a:r>
              <a:rPr lang="en-US" sz="1600" dirty="0" smtClean="0"/>
              <a:t>) chip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0753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7610" y="242302"/>
            <a:ext cx="8139720" cy="60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72" tIns="50387" rIns="100772" bIns="50387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500" dirty="0">
                <a:solidFill>
                  <a:srgbClr val="FF0000"/>
                </a:solidFill>
                <a:latin typeface="Comic Sans MS" pitchFamily="66" charset="0"/>
              </a:rPr>
              <a:t>      Il </a:t>
            </a:r>
            <a:r>
              <a:rPr lang="en-US" sz="3500" dirty="0" err="1">
                <a:solidFill>
                  <a:srgbClr val="FF0000"/>
                </a:solidFill>
                <a:latin typeface="Comic Sans MS" pitchFamily="66" charset="0"/>
              </a:rPr>
              <a:t>gruppo</a:t>
            </a:r>
            <a:r>
              <a:rPr lang="en-US" sz="3500" dirty="0">
                <a:solidFill>
                  <a:srgbClr val="FF0000"/>
                </a:solidFill>
                <a:latin typeface="Comic Sans MS" pitchFamily="66" charset="0"/>
              </a:rPr>
              <a:t> di Ferrara </a:t>
            </a:r>
            <a:r>
              <a:rPr lang="en-US" sz="3500" dirty="0" smtClean="0">
                <a:solidFill>
                  <a:srgbClr val="FF0000"/>
                </a:solidFill>
                <a:latin typeface="Comic Sans MS" pitchFamily="66" charset="0"/>
              </a:rPr>
              <a:t>@ EIC_NET</a:t>
            </a:r>
            <a:endParaRPr lang="en-US" sz="4000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315" y="1430152"/>
            <a:ext cx="9975310" cy="4999739"/>
          </a:xfrm>
          <a:prstGeom prst="rect">
            <a:avLst/>
          </a:prstGeom>
          <a:solidFill>
            <a:schemeClr val="bg1"/>
          </a:solidFill>
        </p:spPr>
        <p:txBody>
          <a:bodyPr wrap="square" lIns="100772" tIns="50387" rIns="100772" bIns="50387" rtlCol="0">
            <a:spAutoFit/>
          </a:bodyPr>
          <a:lstStyle/>
          <a:p>
            <a:r>
              <a:rPr lang="it-IT" sz="19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Responsabilita’</a:t>
            </a:r>
            <a:r>
              <a:rPr lang="it-IT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:</a:t>
            </a:r>
          </a:p>
          <a:p>
            <a:endParaRPr lang="it-IT" sz="19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 smtClean="0">
                <a:latin typeface="Comic Sans MS"/>
                <a:cs typeface="Comic Sans MS"/>
              </a:rPr>
              <a:t>M. C.: responsabile locale EIC_NET</a:t>
            </a: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 smtClean="0">
                <a:latin typeface="Comic Sans MS"/>
                <a:cs typeface="Comic Sans MS"/>
              </a:rPr>
              <a:t>M.C.: </a:t>
            </a:r>
            <a:r>
              <a:rPr lang="it-IT" sz="1900" dirty="0" err="1" smtClean="0">
                <a:latin typeface="Comic Sans MS"/>
                <a:cs typeface="Comic Sans MS"/>
              </a:rPr>
              <a:t>activity</a:t>
            </a:r>
            <a:r>
              <a:rPr lang="it-IT" sz="1900" dirty="0" smtClean="0">
                <a:latin typeface="Comic Sans MS"/>
                <a:cs typeface="Comic Sans MS"/>
              </a:rPr>
              <a:t> leader eRD14</a:t>
            </a:r>
            <a:endParaRPr lang="it-IT" sz="1900" dirty="0"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>
                <a:latin typeface="Comic Sans MS"/>
                <a:cs typeface="Comic Sans MS"/>
              </a:rPr>
              <a:t>M. </a:t>
            </a:r>
            <a:r>
              <a:rPr lang="it-IT" sz="1900" dirty="0" smtClean="0">
                <a:latin typeface="Comic Sans MS"/>
                <a:cs typeface="Comic Sans MS"/>
              </a:rPr>
              <a:t>C.: IAC POETIC (</a:t>
            </a:r>
            <a:r>
              <a:rPr lang="it-IT" sz="1900" dirty="0" err="1" smtClean="0">
                <a:latin typeface="Comic Sans MS"/>
                <a:cs typeface="Comic Sans MS"/>
              </a:rPr>
              <a:t>Physic</a:t>
            </a:r>
            <a:r>
              <a:rPr lang="it-IT" sz="1900" dirty="0" err="1" smtClean="0">
                <a:latin typeface="Comic Sans MS"/>
                <a:cs typeface="Comic Sans MS"/>
              </a:rPr>
              <a:t>s</a:t>
            </a:r>
            <a:r>
              <a:rPr lang="it-IT" sz="1900" dirty="0" smtClean="0">
                <a:latin typeface="Comic Sans MS"/>
                <a:cs typeface="Comic Sans MS"/>
              </a:rPr>
              <a:t> </a:t>
            </a:r>
            <a:r>
              <a:rPr lang="it-IT" sz="1900" dirty="0" err="1" smtClean="0">
                <a:latin typeface="Comic Sans MS"/>
                <a:cs typeface="Comic Sans MS"/>
              </a:rPr>
              <a:t>Opportunities</a:t>
            </a:r>
            <a:r>
              <a:rPr lang="it-IT" sz="1900" dirty="0" smtClean="0">
                <a:latin typeface="Comic Sans MS"/>
                <a:cs typeface="Comic Sans MS"/>
              </a:rPr>
              <a:t> </a:t>
            </a:r>
            <a:r>
              <a:rPr lang="it-IT" sz="1900" dirty="0" err="1" smtClean="0">
                <a:latin typeface="Comic Sans MS"/>
                <a:cs typeface="Comic Sans MS"/>
              </a:rPr>
              <a:t>at</a:t>
            </a:r>
            <a:r>
              <a:rPr lang="it-IT" sz="1900" dirty="0" smtClean="0">
                <a:latin typeface="Comic Sans MS"/>
                <a:cs typeface="Comic Sans MS"/>
              </a:rPr>
              <a:t> EIC) </a:t>
            </a:r>
            <a:r>
              <a:rPr lang="it-IT" sz="1900" dirty="0" smtClean="0">
                <a:latin typeface="Comic Sans MS"/>
                <a:cs typeface="Comic Sans MS"/>
              </a:rPr>
              <a:t>Conference</a:t>
            </a:r>
          </a:p>
          <a:p>
            <a:endParaRPr lang="it-IT" sz="1900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r>
              <a:rPr lang="it-IT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Contributi </a:t>
            </a:r>
            <a:r>
              <a:rPr lang="it-IT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principali</a:t>
            </a:r>
            <a:r>
              <a:rPr lang="it-IT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:</a:t>
            </a:r>
          </a:p>
          <a:p>
            <a:endParaRPr lang="it-IT" sz="19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 err="1" smtClean="0">
                <a:latin typeface="Comic Sans MS"/>
                <a:cs typeface="Comic Sans MS"/>
              </a:rPr>
              <a:t>mRICH</a:t>
            </a:r>
            <a:r>
              <a:rPr lang="it-IT" sz="1900" dirty="0" smtClean="0">
                <a:latin typeface="Comic Sans MS"/>
                <a:cs typeface="Comic Sans MS"/>
              </a:rPr>
              <a:t> </a:t>
            </a:r>
            <a:r>
              <a:rPr lang="it-IT" sz="1900" dirty="0">
                <a:latin typeface="Comic Sans MS"/>
                <a:cs typeface="Comic Sans MS"/>
              </a:rPr>
              <a:t>detector </a:t>
            </a:r>
            <a:endParaRPr lang="it-IT" sz="1900" dirty="0" smtClean="0">
              <a:latin typeface="Comic Sans MS"/>
              <a:cs typeface="Comic Sans MS"/>
            </a:endParaRPr>
          </a:p>
          <a:p>
            <a:r>
              <a:rPr lang="it-IT" sz="1900" dirty="0">
                <a:latin typeface="Comic Sans MS"/>
                <a:cs typeface="Comic Sans MS"/>
              </a:rPr>
              <a:t> </a:t>
            </a:r>
            <a:r>
              <a:rPr lang="it-IT" sz="1900" dirty="0" smtClean="0">
                <a:latin typeface="Comic Sans MS"/>
                <a:cs typeface="Comic Sans MS"/>
              </a:rPr>
              <a:t>     </a:t>
            </a:r>
            <a:r>
              <a:rPr lang="it-IT" sz="1900" dirty="0" smtClean="0">
                <a:latin typeface="Comic Sans MS"/>
                <a:cs typeface="Comic Sans MS"/>
              </a:rPr>
              <a:t>- </a:t>
            </a:r>
            <a:r>
              <a:rPr lang="it-IT" sz="1900" dirty="0" err="1" smtClean="0">
                <a:latin typeface="Comic Sans MS"/>
                <a:cs typeface="Comic Sans MS"/>
              </a:rPr>
              <a:t>Prototyping</a:t>
            </a:r>
            <a:r>
              <a:rPr lang="it-IT" sz="1900" dirty="0" smtClean="0">
                <a:latin typeface="Comic Sans MS"/>
                <a:cs typeface="Comic Sans MS"/>
              </a:rPr>
              <a:t> and data </a:t>
            </a:r>
            <a:r>
              <a:rPr lang="it-IT" sz="1900" dirty="0" err="1" smtClean="0">
                <a:latin typeface="Comic Sans MS"/>
                <a:cs typeface="Comic Sans MS"/>
              </a:rPr>
              <a:t>analysis</a:t>
            </a:r>
            <a:endParaRPr lang="it-IT" sz="1900" dirty="0" smtClean="0">
              <a:latin typeface="Comic Sans MS"/>
              <a:cs typeface="Comic Sans MS"/>
            </a:endParaRPr>
          </a:p>
          <a:p>
            <a:r>
              <a:rPr lang="it-IT" sz="1900" dirty="0">
                <a:latin typeface="Comic Sans MS"/>
                <a:cs typeface="Comic Sans MS"/>
              </a:rPr>
              <a:t> </a:t>
            </a:r>
            <a:endParaRPr lang="it-IT" sz="1900" dirty="0" smtClean="0"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 err="1" smtClean="0">
                <a:latin typeface="Comic Sans MS"/>
                <a:cs typeface="Comic Sans MS"/>
              </a:rPr>
              <a:t>dRICH</a:t>
            </a:r>
            <a:r>
              <a:rPr lang="it-IT" sz="1900" dirty="0" smtClean="0">
                <a:latin typeface="Comic Sans MS"/>
                <a:cs typeface="Comic Sans MS"/>
              </a:rPr>
              <a:t> </a:t>
            </a:r>
            <a:r>
              <a:rPr lang="it-IT" sz="1900" dirty="0">
                <a:latin typeface="Comic Sans MS"/>
                <a:cs typeface="Comic Sans MS"/>
              </a:rPr>
              <a:t>detector </a:t>
            </a:r>
            <a:endParaRPr lang="it-IT" sz="19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it-IT" sz="19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900" dirty="0" smtClean="0">
                <a:solidFill>
                  <a:srgbClr val="FF0000"/>
                </a:solidFill>
                <a:latin typeface="Comic Sans MS"/>
                <a:cs typeface="Comic Sans MS"/>
              </a:rPr>
              <a:t>     </a:t>
            </a:r>
            <a:r>
              <a:rPr lang="it-IT" sz="1900" dirty="0" smtClean="0">
                <a:latin typeface="Comic Sans MS"/>
                <a:cs typeface="Comic Sans MS"/>
              </a:rPr>
              <a:t>- </a:t>
            </a:r>
            <a:r>
              <a:rPr lang="it-IT" sz="1900" dirty="0" err="1">
                <a:latin typeface="Comic Sans MS"/>
                <a:cs typeface="Comic Sans MS"/>
              </a:rPr>
              <a:t>Prototyping</a:t>
            </a:r>
            <a:r>
              <a:rPr lang="it-IT" sz="1900" dirty="0">
                <a:latin typeface="Comic Sans MS"/>
                <a:cs typeface="Comic Sans MS"/>
              </a:rPr>
              <a:t> and </a:t>
            </a:r>
            <a:r>
              <a:rPr lang="it-IT" sz="1900" dirty="0" smtClean="0">
                <a:latin typeface="Comic Sans MS"/>
                <a:cs typeface="Comic Sans MS"/>
              </a:rPr>
              <a:t>SiPM </a:t>
            </a:r>
            <a:r>
              <a:rPr lang="it-IT" sz="1900" dirty="0" err="1" smtClean="0">
                <a:latin typeface="Comic Sans MS"/>
                <a:cs typeface="Comic Sans MS"/>
              </a:rPr>
              <a:t>program</a:t>
            </a:r>
            <a:endParaRPr lang="it-IT" sz="1900" dirty="0" smtClean="0">
              <a:latin typeface="Comic Sans MS"/>
              <a:cs typeface="Comic Sans MS"/>
            </a:endParaRPr>
          </a:p>
          <a:p>
            <a:endParaRPr lang="it-IT" sz="1900" dirty="0">
              <a:latin typeface="Comic Sans MS"/>
              <a:cs typeface="Comic Sans MS"/>
            </a:endParaRPr>
          </a:p>
          <a:p>
            <a:pPr marL="377900" indent="-377900">
              <a:buFont typeface="Arial" pitchFamily="34" charset="0"/>
              <a:buChar char="•"/>
            </a:pPr>
            <a:r>
              <a:rPr lang="it-IT" sz="1900" dirty="0" err="1" smtClean="0">
                <a:latin typeface="Comic Sans MS"/>
                <a:cs typeface="Comic Sans MS"/>
              </a:rPr>
              <a:t>Electronics</a:t>
            </a:r>
            <a:r>
              <a:rPr lang="it-IT" sz="1900" dirty="0" smtClean="0">
                <a:latin typeface="Comic Sans MS"/>
                <a:cs typeface="Comic Sans MS"/>
              </a:rPr>
              <a:t> </a:t>
            </a:r>
            <a:endParaRPr lang="it-IT" sz="1900" dirty="0">
              <a:latin typeface="Comic Sans MS"/>
              <a:cs typeface="Comic Sans MS"/>
            </a:endParaRPr>
          </a:p>
          <a:p>
            <a:r>
              <a:rPr lang="it-IT" sz="1900" dirty="0">
                <a:latin typeface="Comic Sans MS"/>
                <a:cs typeface="Comic Sans MS"/>
              </a:rPr>
              <a:t>      - </a:t>
            </a:r>
            <a:r>
              <a:rPr lang="it-IT" sz="1900" dirty="0" smtClean="0">
                <a:latin typeface="Comic Sans MS"/>
                <a:cs typeface="Comic Sans MS"/>
              </a:rPr>
              <a:t>MAROC (</a:t>
            </a:r>
            <a:r>
              <a:rPr lang="it-IT" sz="1900" dirty="0" err="1" smtClean="0">
                <a:latin typeface="Comic Sans MS"/>
                <a:cs typeface="Comic Sans MS"/>
              </a:rPr>
              <a:t>reference</a:t>
            </a:r>
            <a:r>
              <a:rPr lang="it-IT" sz="1900" dirty="0" smtClean="0">
                <a:latin typeface="Comic Sans MS"/>
                <a:cs typeface="Comic Sans MS"/>
              </a:rPr>
              <a:t>) + ALCOR (INFN </a:t>
            </a:r>
            <a:r>
              <a:rPr lang="it-IT" sz="1900" dirty="0" err="1" smtClean="0">
                <a:latin typeface="Comic Sans MS"/>
                <a:cs typeface="Comic Sans MS"/>
              </a:rPr>
              <a:t>development</a:t>
            </a:r>
            <a:r>
              <a:rPr lang="it-IT" sz="1900" dirty="0" smtClean="0">
                <a:latin typeface="Comic Sans MS"/>
                <a:cs typeface="Comic Sans MS"/>
              </a:rPr>
              <a:t>)</a:t>
            </a:r>
          </a:p>
          <a:p>
            <a:r>
              <a:rPr lang="it-IT" sz="1900" dirty="0" smtClean="0">
                <a:latin typeface="Comic Sans MS"/>
                <a:cs typeface="Comic Sans MS"/>
              </a:rPr>
              <a:t>      - VME and Ethernet DAQ in </a:t>
            </a:r>
            <a:r>
              <a:rPr lang="it-IT" sz="1900" dirty="0" err="1" smtClean="0">
                <a:latin typeface="Comic Sans MS"/>
                <a:cs typeface="Comic Sans MS"/>
              </a:rPr>
              <a:t>collaboration</a:t>
            </a:r>
            <a:r>
              <a:rPr lang="it-IT" sz="1900" dirty="0" smtClean="0">
                <a:latin typeface="Comic Sans MS"/>
                <a:cs typeface="Comic Sans MS"/>
              </a:rPr>
              <a:t> with </a:t>
            </a:r>
            <a:r>
              <a:rPr lang="it-IT" sz="1900" dirty="0" err="1" smtClean="0">
                <a:latin typeface="Comic Sans MS"/>
                <a:cs typeface="Comic Sans MS"/>
              </a:rPr>
              <a:t>Jlab</a:t>
            </a:r>
            <a:endParaRPr lang="it-IT" sz="1900" dirty="0">
              <a:latin typeface="Comic Sans MS"/>
              <a:cs typeface="Comic Sans MS"/>
            </a:endParaRPr>
          </a:p>
          <a:p>
            <a:endParaRPr lang="it-IT" sz="1900" dirty="0">
              <a:latin typeface="Comic Sans MS"/>
              <a:cs typeface="Comic Sans MS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1965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51FE0B-DBC0-4CFA-98C5-12AEA25740A5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500054" y="994890"/>
            <a:ext cx="4904913" cy="865272"/>
          </a:xfrm>
          <a:prstGeom prst="rect">
            <a:avLst/>
          </a:prstGeom>
        </p:spPr>
        <p:txBody>
          <a:bodyPr lIns="100717" tIns="50361" rIns="100717" bIns="50361"/>
          <a:lstStyle/>
          <a:p>
            <a:pPr marL="377704" indent="-377704" algn="ctr" defTabSz="1007212">
              <a:lnSpc>
                <a:spcPct val="100000"/>
              </a:lnSpc>
              <a:defRPr/>
            </a:pPr>
            <a:r>
              <a:rPr lang="en-GB" sz="2200" kern="0" dirty="0" err="1">
                <a:latin typeface="Comic Sans MS"/>
                <a:cs typeface="Comic Sans MS"/>
              </a:rPr>
              <a:t>Responsabile</a:t>
            </a:r>
            <a:r>
              <a:rPr lang="en-GB" sz="2200" kern="0" dirty="0">
                <a:latin typeface="Comic Sans MS"/>
                <a:cs typeface="Comic Sans MS"/>
              </a:rPr>
              <a:t> </a:t>
            </a:r>
            <a:r>
              <a:rPr lang="en-GB" sz="2200" kern="0" dirty="0" smtClean="0">
                <a:latin typeface="Comic Sans MS"/>
                <a:cs typeface="Comic Sans MS"/>
              </a:rPr>
              <a:t>Locale e </a:t>
            </a:r>
            <a:r>
              <a:rPr lang="en-GB" sz="2200" kern="0" dirty="0" err="1" smtClean="0">
                <a:latin typeface="Comic Sans MS"/>
                <a:cs typeface="Comic Sans MS"/>
              </a:rPr>
              <a:t>Nazionale</a:t>
            </a:r>
            <a:endParaRPr lang="en-GB" sz="2200" kern="0" dirty="0">
              <a:latin typeface="Comic Sans MS"/>
              <a:cs typeface="Comic Sans MS"/>
            </a:endParaRPr>
          </a:p>
          <a:p>
            <a:pPr marL="377704" indent="-377704" algn="ctr" defTabSz="1007212">
              <a:lnSpc>
                <a:spcPct val="100000"/>
              </a:lnSpc>
              <a:defRPr/>
            </a:pPr>
            <a:r>
              <a:rPr lang="en-GB" sz="2200" kern="0" dirty="0">
                <a:latin typeface="Comic Sans MS"/>
                <a:cs typeface="Comic Sans MS"/>
              </a:rPr>
              <a:t>M. </a:t>
            </a:r>
            <a:r>
              <a:rPr lang="en-GB" sz="2200" kern="0" dirty="0" err="1">
                <a:latin typeface="Comic Sans MS"/>
                <a:cs typeface="Comic Sans MS"/>
              </a:rPr>
              <a:t>Contalbrigo</a:t>
            </a:r>
            <a:endParaRPr lang="it-IT" sz="2200" kern="0" dirty="0">
              <a:latin typeface="Comic Sans MS"/>
              <a:cs typeface="Comic Sans MS"/>
            </a:endParaRPr>
          </a:p>
        </p:txBody>
      </p:sp>
      <p:pic>
        <p:nvPicPr>
          <p:cNvPr id="12" name="Picture 2" descr="logo JLab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057" y="105822"/>
            <a:ext cx="2110446" cy="88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41370" y="281005"/>
            <a:ext cx="6008492" cy="794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17" tIns="50361" rIns="100717" bIns="50361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100000"/>
              </a:lnSpc>
              <a:buNone/>
            </a:pPr>
            <a:r>
              <a:rPr lang="it-IT" sz="3500" kern="0" dirty="0" smtClean="0">
                <a:solidFill>
                  <a:srgbClr val="FF0000"/>
                </a:solidFill>
                <a:latin typeface="Comic Sans MS"/>
                <a:cs typeface="Comic Sans MS"/>
              </a:rPr>
              <a:t>Collaborazione JLab12</a:t>
            </a:r>
            <a:endParaRPr lang="it-IT" sz="3500" kern="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33" y="1863326"/>
            <a:ext cx="9798403" cy="567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9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19984" y="1527622"/>
            <a:ext cx="1020314" cy="238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it-IT" sz="20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485" y="698964"/>
            <a:ext cx="6527937" cy="5303392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59400" y="1145013"/>
            <a:ext cx="2674261" cy="44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17" tIns="50361" rIns="100717" bIns="50361">
            <a:spAutoFit/>
          </a:bodyPr>
          <a:lstStyle>
            <a:lvl1pPr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9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FF0000"/>
                </a:solidFill>
                <a:latin typeface="Comic Sans MS" pitchFamily="66" charset="0"/>
              </a:rPr>
              <a:t>CLAS12 detector</a:t>
            </a:r>
            <a:endParaRPr lang="en-US" sz="2200" b="1" dirty="0">
              <a:solidFill>
                <a:srgbClr val="FF0000"/>
              </a:solidFill>
              <a:sym typeface="Symbol" pitchFamily="18" charset="2"/>
            </a:endParaRPr>
          </a:p>
        </p:txBody>
      </p: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31" y="3382961"/>
            <a:ext cx="4045543" cy="368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>
            <a:off x="3919161" y="4573592"/>
            <a:ext cx="1592828" cy="489686"/>
          </a:xfrm>
          <a:prstGeom prst="straightConnector1">
            <a:avLst/>
          </a:prstGeom>
          <a:ln w="444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8768" y="1595512"/>
            <a:ext cx="3532020" cy="1763699"/>
          </a:xfrm>
          <a:prstGeom prst="rect">
            <a:avLst/>
          </a:prstGeom>
          <a:solidFill>
            <a:schemeClr val="bg1"/>
          </a:solidFill>
        </p:spPr>
        <p:txBody>
          <a:bodyPr wrap="square" lIns="100717" tIns="50361" rIns="100717" bIns="50361" rtlCol="0">
            <a:spAutoFit/>
          </a:bodyPr>
          <a:lstStyle/>
          <a:p>
            <a:pPr marL="314752" indent="-31475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b="1" dirty="0">
                <a:solidFill>
                  <a:prstClr val="black"/>
                </a:solidFill>
                <a:latin typeface="Comic Sans MS"/>
                <a:cs typeface="Comic Sans MS"/>
              </a:rPr>
              <a:t>Lumi up to </a:t>
            </a:r>
          </a:p>
          <a:p>
            <a:pPr marL="314752" indent="-31475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dirty="0">
                <a:solidFill>
                  <a:prstClr val="black"/>
                </a:solidFill>
                <a:latin typeface="Comic Sans MS"/>
                <a:cs typeface="Comic Sans MS"/>
              </a:rPr>
              <a:t>High polarized electron beams</a:t>
            </a:r>
          </a:p>
          <a:p>
            <a:pPr marL="314752" indent="-31475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b="1" dirty="0">
                <a:solidFill>
                  <a:prstClr val="black"/>
                </a:solidFill>
                <a:latin typeface="Comic Sans MS"/>
                <a:cs typeface="Comic Sans MS"/>
              </a:rPr>
              <a:t>H and D polarized target</a:t>
            </a:r>
          </a:p>
          <a:p>
            <a:pPr marL="314752" indent="-31475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b="1" dirty="0">
                <a:solidFill>
                  <a:prstClr val="black"/>
                </a:solidFill>
                <a:latin typeface="Comic Sans MS"/>
                <a:cs typeface="Comic Sans MS"/>
              </a:rPr>
              <a:t>Broad kinematic range</a:t>
            </a:r>
          </a:p>
          <a:p>
            <a:pPr marL="314752" indent="-314752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b="1" dirty="0">
                <a:solidFill>
                  <a:prstClr val="black"/>
                </a:solidFill>
                <a:latin typeface="Comic Sans MS"/>
                <a:cs typeface="Comic Sans MS"/>
              </a:rPr>
              <a:t>Very good PID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91739" y="95924"/>
            <a:ext cx="8136281" cy="644606"/>
          </a:xfrm>
          <a:prstGeom prst="rect">
            <a:avLst/>
          </a:prstGeom>
        </p:spPr>
        <p:txBody>
          <a:bodyPr wrap="square" lIns="100717" tIns="50361" rIns="100717" bIns="50361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3500" dirty="0">
                <a:solidFill>
                  <a:srgbClr val="FF0000"/>
                </a:solidFill>
                <a:latin typeface="Comic Sans MS"/>
                <a:cs typeface="Comic Sans MS"/>
              </a:rPr>
              <a:t>Towards the 12 GeV era</a:t>
            </a:r>
            <a:endParaRPr lang="it-IT" sz="35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3" name="Segnaposto numero diapositiva 9"/>
          <p:cNvSpPr txBox="1">
            <a:spLocks/>
          </p:cNvSpPr>
          <p:nvPr/>
        </p:nvSpPr>
        <p:spPr bwMode="auto">
          <a:xfrm>
            <a:off x="7210447" y="7251688"/>
            <a:ext cx="2100130" cy="3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17" tIns="50361" rIns="100717" bIns="5036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defTabSz="1007212">
              <a:defRPr/>
            </a:pPr>
            <a:fld id="{2C51FE0B-DBC0-4CFA-98C5-12AEA25740A5}" type="slidenum">
              <a:rPr lang="it-IT">
                <a:solidFill>
                  <a:srgbClr val="000000"/>
                </a:solidFill>
              </a:rPr>
              <a:pPr defTabSz="1007212">
                <a:defRPr/>
              </a:pPr>
              <a:t>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89158" y="6165741"/>
            <a:ext cx="4191467" cy="1192620"/>
          </a:xfrm>
          <a:prstGeom prst="rect">
            <a:avLst/>
          </a:prstGeom>
          <a:solidFill>
            <a:schemeClr val="bg1"/>
          </a:solidFill>
        </p:spPr>
        <p:txBody>
          <a:bodyPr wrap="square" lIns="100717" tIns="50361" rIns="100717" bIns="50361" rtlCol="0">
            <a:spAutoFit/>
          </a:bodyPr>
          <a:lstStyle/>
          <a:p>
            <a:r>
              <a:rPr lang="it-IT" sz="2200" b="1" dirty="0">
                <a:solidFill>
                  <a:srgbClr val="FF0000"/>
                </a:solidFill>
                <a:latin typeface="Comic Sans MS"/>
                <a:cs typeface="Comic Sans MS"/>
              </a:rPr>
              <a:t>Physics program</a:t>
            </a:r>
            <a:r>
              <a:rPr lang="it-IT" sz="2000" dirty="0">
                <a:latin typeface="Comic Sans MS"/>
                <a:cs typeface="Comic Sans MS"/>
              </a:rPr>
              <a:t>:</a:t>
            </a:r>
          </a:p>
          <a:p>
            <a:pPr marL="314752" indent="-314752">
              <a:buFontTx/>
              <a:buChar char="-"/>
            </a:pPr>
            <a:r>
              <a:rPr lang="it-IT" dirty="0">
                <a:latin typeface="Comic Sans MS"/>
                <a:cs typeface="Comic Sans MS"/>
              </a:rPr>
              <a:t>Hadron spectroscopy</a:t>
            </a:r>
          </a:p>
          <a:p>
            <a:pPr marL="314752" indent="-314752">
              <a:buFontTx/>
              <a:buChar char="-"/>
            </a:pPr>
            <a:r>
              <a:rPr lang="it-IT" dirty="0">
                <a:latin typeface="Comic Sans MS"/>
                <a:cs typeface="Comic Sans MS"/>
              </a:rPr>
              <a:t>Nuclear effects in hadronization</a:t>
            </a:r>
          </a:p>
          <a:p>
            <a:pPr marL="314752" indent="-314752">
              <a:buFontTx/>
              <a:buChar char="-"/>
            </a:pPr>
            <a:r>
              <a:rPr lang="it-IT" b="1" dirty="0">
                <a:latin typeface="Comic Sans MS"/>
                <a:cs typeface="Comic Sans MS"/>
              </a:rPr>
              <a:t>Nucleon structure</a:t>
            </a:r>
            <a:r>
              <a:rPr lang="it-IT" dirty="0">
                <a:latin typeface="Comic Sans MS"/>
                <a:cs typeface="Comic Sans MS"/>
              </a:rPr>
              <a:t> (TMDs, GPDs)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P. Lenisa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 smtClean="0">
                <a:solidFill>
                  <a:prstClr val="black">
                    <a:tint val="75000"/>
                  </a:prstClr>
                </a:solidFill>
              </a:rPr>
              <a:t>Attivita</a:t>
            </a:r>
            <a:r>
              <a:rPr lang="it-IT" dirty="0" smtClean="0">
                <a:solidFill>
                  <a:prstClr val="black">
                    <a:tint val="75000"/>
                  </a:prstClr>
                </a:solidFill>
              </a:rPr>
              <a:t> gruppo III</a:t>
            </a:r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0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19984" y="1527622"/>
            <a:ext cx="1020314" cy="238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17" tIns="50361" rIns="100717" bIns="50361" rtlCol="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it-IT" sz="20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1739" y="198339"/>
            <a:ext cx="8136281" cy="644606"/>
          </a:xfrm>
          <a:prstGeom prst="rect">
            <a:avLst/>
          </a:prstGeom>
        </p:spPr>
        <p:txBody>
          <a:bodyPr wrap="square" lIns="100717" tIns="50361" rIns="100717" bIns="50361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3500" dirty="0">
                <a:solidFill>
                  <a:srgbClr val="FF0000"/>
                </a:solidFill>
                <a:latin typeface="Comic Sans MS"/>
                <a:cs typeface="Comic Sans MS"/>
              </a:rPr>
              <a:t>Towards the 12 GeV era</a:t>
            </a:r>
            <a:endParaRPr lang="it-IT" sz="35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69" y="1371484"/>
            <a:ext cx="6122397" cy="443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egnaposto numero diapositiva 9"/>
          <p:cNvSpPr txBox="1">
            <a:spLocks/>
          </p:cNvSpPr>
          <p:nvPr/>
        </p:nvSpPr>
        <p:spPr bwMode="auto">
          <a:xfrm>
            <a:off x="7210447" y="7251688"/>
            <a:ext cx="2100130" cy="3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17" tIns="50361" rIns="100717" bIns="50361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009900"/>
                </a:solidFill>
                <a:latin typeface="Comic Sans MS" pitchFamily="66" charset="0"/>
                <a:ea typeface="+mn-ea"/>
                <a:cs typeface="+mn-cs"/>
              </a:defRPr>
            </a:lvl9pPr>
          </a:lstStyle>
          <a:p>
            <a:pPr defTabSz="1007212">
              <a:defRPr/>
            </a:pPr>
            <a:fld id="{2C51FE0B-DBC0-4CFA-98C5-12AEA25740A5}" type="slidenum">
              <a:rPr lang="it-IT">
                <a:solidFill>
                  <a:srgbClr val="000000"/>
                </a:solidFill>
              </a:rPr>
              <a:pPr defTabSz="1007212">
                <a:defRPr/>
              </a:pPr>
              <a:t>5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P. Lenisa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</a:rPr>
              <a:t>Attivita gruppo III</a:t>
            </a: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5B828-A09D-4C8C-A11C-B48518CE2C0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ivers_dow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63" y="3558150"/>
            <a:ext cx="2428742" cy="22451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182" y="1683959"/>
            <a:ext cx="2234320" cy="20433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15565" y="903402"/>
            <a:ext cx="2429834" cy="4955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Investigating QCD spin-orbit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and dynamic effects</a:t>
            </a:r>
          </a:p>
        </p:txBody>
      </p:sp>
    </p:spTree>
    <p:extLst>
      <p:ext uri="{BB962C8B-B14F-4D97-AF65-F5344CB8AC3E}">
        <p14:creationId xmlns:p14="http://schemas.microsoft.com/office/powerpoint/2010/main" val="428676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77474" y="72502"/>
            <a:ext cx="9903159" cy="4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17" tIns="50361" rIns="100717" bIns="5036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The CLAS12 RICH </a:t>
            </a:r>
          </a:p>
        </p:txBody>
      </p:sp>
      <p:pic>
        <p:nvPicPr>
          <p:cNvPr id="9840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6" b="7161"/>
          <a:stretch/>
        </p:blipFill>
        <p:spPr bwMode="auto">
          <a:xfrm>
            <a:off x="90284" y="2995440"/>
            <a:ext cx="9869985" cy="412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40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9" y="780382"/>
            <a:ext cx="4047992" cy="192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40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605" y="855598"/>
            <a:ext cx="1483803" cy="39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40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30" y="1401493"/>
            <a:ext cx="4798798" cy="68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787588"/>
              </p:ext>
            </p:extLst>
          </p:nvPr>
        </p:nvGraphicFramePr>
        <p:xfrm>
          <a:off x="5412207" y="3178211"/>
          <a:ext cx="4289984" cy="3780803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289984"/>
              </a:tblGrid>
              <a:tr h="3327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/>
                          <a:cs typeface="Calibri"/>
                        </a:rPr>
                        <a:t>INSTITUTIONS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034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INFN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(Italy)   </a:t>
                      </a:r>
                      <a:r>
                        <a:rPr lang="en-US" sz="1200" b="1" baseline="0" dirty="0" smtClean="0">
                          <a:solidFill>
                            <a:srgbClr val="1737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Bari, Ferrara,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Genova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L.Frascati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Roma/ISS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03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Jefferson Lab (Newport News,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03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Calibri"/>
                        </a:rPr>
                        <a:t>Argonne</a:t>
                      </a:r>
                      <a:r>
                        <a:rPr lang="en-US" sz="1200" b="1" baseline="0" dirty="0" smtClean="0">
                          <a:latin typeface="+mn-lt"/>
                          <a:cs typeface="Calibri"/>
                        </a:rPr>
                        <a:t> National Lab (Argonne,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614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Duquesne University  (Pittsburgh, USA) 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614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George Washington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University (USA)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5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Glasgow University  (Glasgow, UK)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5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J. Gutenberg 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Universitat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Mainz (Mainz, Germany) 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5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Kyungpook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National University, (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Daegu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Korea)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5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University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of</a:t>
                      </a: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 Connecticut  (Storrs, USA)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5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UTFSM (Valparaiso, Chile)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 bwMode="auto">
          <a:xfrm>
            <a:off x="274303" y="3017267"/>
            <a:ext cx="4642827" cy="39519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pic>
        <p:nvPicPr>
          <p:cNvPr id="11" name="Picture 10" descr="RICH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43" y="3240584"/>
            <a:ext cx="4955080" cy="354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8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177474" y="72502"/>
            <a:ext cx="9903159" cy="4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17" tIns="50361" rIns="100717" bIns="50361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The CLAS12 RICH 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4E902D-2203-734E-AFCB-2C40539E98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57" y="1554535"/>
            <a:ext cx="3059261" cy="22903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EC0AEC9-CCDE-2F45-8F88-392AE50C9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9" y="4058466"/>
            <a:ext cx="3076885" cy="21761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B208F5E-AE71-E548-B9E3-C643C8DA20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40"/>
          <a:stretch/>
        </p:blipFill>
        <p:spPr>
          <a:xfrm>
            <a:off x="3474353" y="1554980"/>
            <a:ext cx="2902680" cy="4674687"/>
          </a:xfrm>
          <a:prstGeom prst="rect">
            <a:avLst/>
          </a:prstGeom>
        </p:spPr>
      </p:pic>
      <p:pic>
        <p:nvPicPr>
          <p:cNvPr id="13" name="Picture 12" descr="photo_matrix_installed.jpg">
            <a:extLst>
              <a:ext uri="{FF2B5EF4-FFF2-40B4-BE49-F238E27FC236}">
                <a16:creationId xmlns:a16="http://schemas.microsoft.com/office/drawing/2014/main" xmlns="" id="{E52F5232-1B40-3D4E-A5AA-57B1CD40FE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 r="8091"/>
          <a:stretch/>
        </p:blipFill>
        <p:spPr>
          <a:xfrm>
            <a:off x="6432442" y="1585670"/>
            <a:ext cx="3097037" cy="21286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AEB1865-D7DE-B34C-8161-AB69187BD5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443" y="4002789"/>
            <a:ext cx="3094086" cy="21875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056640" cy="8453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44891" y="694991"/>
            <a:ext cx="4587839" cy="610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First module </a:t>
            </a:r>
            <a:r>
              <a:rPr lang="en-US" b="1" dirty="0" smtClean="0">
                <a:latin typeface="Comic Sans MS"/>
                <a:cs typeface="Comic Sans MS"/>
              </a:rPr>
              <a:t>installed in January 2018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Second module in preparation for 2021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en-US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6656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162426" y="72502"/>
            <a:ext cx="9903159" cy="4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39" tIns="50372" rIns="100739" bIns="50372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RICH: </a:t>
            </a:r>
            <a:r>
              <a:rPr lang="en-US" sz="2600" b="1" dirty="0" smtClean="0">
                <a:solidFill>
                  <a:srgbClr val="FF0000"/>
                </a:solidFill>
              </a:rPr>
              <a:t>Time </a:t>
            </a:r>
            <a:r>
              <a:rPr lang="en-US" sz="2600" b="1" dirty="0" err="1" smtClean="0">
                <a:solidFill>
                  <a:srgbClr val="FF0000"/>
                </a:solidFill>
              </a:rPr>
              <a:t>Peformance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56640" cy="8453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15735" y="-609549"/>
            <a:ext cx="4346562" cy="324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Pedestal </a:t>
            </a:r>
            <a:r>
              <a:rPr lang="en-US" sz="1600" dirty="0" err="1" smtClean="0"/>
              <a:t>rms</a:t>
            </a:r>
            <a:r>
              <a:rPr lang="en-US" sz="1600" dirty="0" smtClean="0"/>
              <a:t> at the limit of sensitivity (1 DAC)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59" y="1270079"/>
            <a:ext cx="4418186" cy="58842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736" y="3445427"/>
            <a:ext cx="5247314" cy="36614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15106" y="1472752"/>
            <a:ext cx="4104647" cy="610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RICH readout based on single-photon</a:t>
            </a:r>
          </a:p>
          <a:p>
            <a:r>
              <a:rPr lang="en-US" dirty="0"/>
              <a:t>t</a:t>
            </a:r>
            <a:r>
              <a:rPr lang="en-US" dirty="0" smtClean="0"/>
              <a:t>ime tagging (design resolution &lt; 1 ns)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370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162426" y="72502"/>
            <a:ext cx="9903159" cy="4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739" tIns="50372" rIns="100739" bIns="50372">
            <a:spAutoFit/>
          </a:bodyPr>
          <a:lstStyle>
            <a:lvl1pPr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</a:rPr>
              <a:t>RICH: </a:t>
            </a:r>
            <a:r>
              <a:rPr lang="en-US" sz="2600" b="1" dirty="0" smtClean="0">
                <a:solidFill>
                  <a:srgbClr val="FF0000"/>
                </a:solidFill>
              </a:rPr>
              <a:t>Event Reconstruction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756047" y="7237689"/>
            <a:ext cx="2100130" cy="321986"/>
          </a:xfrm>
        </p:spPr>
        <p:txBody>
          <a:bodyPr/>
          <a:lstStyle/>
          <a:p>
            <a:pPr>
              <a:defRPr/>
            </a:pPr>
            <a:r>
              <a:rPr lang="it-IT" smtClean="0"/>
              <a:t>P. Lenisa</a:t>
            </a:r>
            <a:endParaRPr lang="it-IT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2185" y="7223689"/>
            <a:ext cx="4088253" cy="335986"/>
          </a:xfrm>
        </p:spPr>
        <p:txBody>
          <a:bodyPr/>
          <a:lstStyle/>
          <a:p>
            <a:pPr>
              <a:defRPr/>
            </a:pPr>
            <a:r>
              <a:rPr lang="it-IT" smtClean="0"/>
              <a:t>Attivita gruppo III</a:t>
            </a:r>
            <a:endParaRPr lang="it-IT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10447" y="7251688"/>
            <a:ext cx="2100130" cy="307987"/>
          </a:xfrm>
        </p:spPr>
        <p:txBody>
          <a:bodyPr/>
          <a:lstStyle/>
          <a:p>
            <a:pPr>
              <a:defRPr/>
            </a:pPr>
            <a:fld id="{2E70CB9E-A521-42C5-9E73-A29A357BDDEE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56640" cy="8453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15735" y="-609549"/>
            <a:ext cx="4346562" cy="324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Pedestal </a:t>
            </a:r>
            <a:r>
              <a:rPr lang="en-US" sz="1600" dirty="0" err="1" smtClean="0"/>
              <a:t>rms</a:t>
            </a:r>
            <a:r>
              <a:rPr lang="en-US" sz="1600" dirty="0" smtClean="0"/>
              <a:t> at the limit of sensitivity (1 DAC)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69449"/>
            <a:ext cx="10080625" cy="515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51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3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14711</TotalTime>
  <Words>1200</Words>
  <Application>Microsoft Macintosh PowerPoint</Application>
  <PresentationFormat>Custom</PresentationFormat>
  <Paragraphs>318</Paragraphs>
  <Slides>23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3_Tema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HD-ICE TRANSVERSE TARGET (L. Barion, G. Ciullo, M. Contalbrigo, P.L., M. Statera, F. Spizzo) </vt:lpstr>
      <vt:lpstr>Bulk Transverse Magnet</vt:lpstr>
      <vt:lpstr>FERRARA SETUP</vt:lpstr>
      <vt:lpstr>MAGNETIZATION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Greta</dc:creator>
  <cp:lastModifiedBy>Marco Contalbrigo</cp:lastModifiedBy>
  <cp:revision>1371</cp:revision>
  <cp:lastPrinted>1601-01-01T00:00:00Z</cp:lastPrinted>
  <dcterms:created xsi:type="dcterms:W3CDTF">2012-11-22T17:01:27Z</dcterms:created>
  <dcterms:modified xsi:type="dcterms:W3CDTF">2020-07-04T08:46:23Z</dcterms:modified>
</cp:coreProperties>
</file>